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60" r:id="rId3"/>
    <p:sldId id="540" r:id="rId4"/>
    <p:sldId id="541" r:id="rId5"/>
    <p:sldId id="533" r:id="rId6"/>
    <p:sldId id="536" r:id="rId7"/>
    <p:sldId id="560" r:id="rId8"/>
    <p:sldId id="576" r:id="rId9"/>
    <p:sldId id="547" r:id="rId10"/>
    <p:sldId id="542" r:id="rId11"/>
    <p:sldId id="543" r:id="rId12"/>
    <p:sldId id="529" r:id="rId13"/>
    <p:sldId id="549" r:id="rId14"/>
    <p:sldId id="563" r:id="rId15"/>
    <p:sldId id="571" r:id="rId16"/>
    <p:sldId id="573" r:id="rId17"/>
    <p:sldId id="574" r:id="rId18"/>
    <p:sldId id="532" r:id="rId19"/>
    <p:sldId id="575"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ja Krijnberg" initials="AK" lastIdx="2" clrIdx="0">
    <p:extLst>
      <p:ext uri="{19B8F6BF-5375-455C-9EA6-DF929625EA0E}">
        <p15:presenceInfo xmlns:p15="http://schemas.microsoft.com/office/powerpoint/2012/main" userId="Anja Krijnberg" providerId="None"/>
      </p:ext>
    </p:extLst>
  </p:cmAuthor>
  <p:cmAuthor id="2" name="Nathalie Zutt" initials="NZ" lastIdx="25" clrIdx="1">
    <p:extLst>
      <p:ext uri="{19B8F6BF-5375-455C-9EA6-DF929625EA0E}">
        <p15:presenceInfo xmlns:p15="http://schemas.microsoft.com/office/powerpoint/2012/main" userId="842479422369f8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1" autoAdjust="0"/>
    <p:restoredTop sz="94660"/>
  </p:normalViewPr>
  <p:slideViewPr>
    <p:cSldViewPr snapToGrid="0">
      <p:cViewPr varScale="1">
        <p:scale>
          <a:sx n="83" d="100"/>
          <a:sy n="83" d="100"/>
        </p:scale>
        <p:origin x="610" y="67"/>
      </p:cViewPr>
      <p:guideLst/>
    </p:cSldViewPr>
  </p:slideViewPr>
  <p:notesTextViewPr>
    <p:cViewPr>
      <p:scale>
        <a:sx n="1" d="1"/>
        <a:sy n="1" d="1"/>
      </p:scale>
      <p:origin x="0" y="0"/>
    </p:cViewPr>
  </p:notesTextViewPr>
  <p:sorterViewPr>
    <p:cViewPr varScale="1">
      <p:scale>
        <a:sx n="100" d="100"/>
        <a:sy n="100" d="100"/>
      </p:scale>
      <p:origin x="0" y="-4056"/>
    </p:cViewPr>
  </p:sorterViewPr>
  <p:notesViewPr>
    <p:cSldViewPr snapToGrid="0">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DFB386F4-1712-4C9F-9447-48349565F6B7}"/>
              </a:ext>
            </a:extLst>
          </p:cNvPr>
          <p:cNvSpPr>
            <a:spLocks noGrp="1"/>
          </p:cNvSpPr>
          <p:nvPr>
            <p:ph type="ftr" sz="quarter" idx="2"/>
          </p:nvPr>
        </p:nvSpPr>
        <p:spPr>
          <a:xfrm>
            <a:off x="0" y="8685213"/>
            <a:ext cx="2971800" cy="458787"/>
          </a:xfrm>
          <a:prstGeom prst="rect">
            <a:avLst/>
          </a:prstGeom>
        </p:spPr>
        <p:txBody>
          <a:bodyPr vert="horz" lIns="91432" tIns="45716" rIns="91432" bIns="45716" rtlCol="0" anchor="b"/>
          <a:lstStyle>
            <a:lvl1pPr algn="l">
              <a:defRPr sz="1200"/>
            </a:lvl1pPr>
          </a:lstStyle>
          <a:p>
            <a:endParaRPr lang="nl-NL" dirty="0"/>
          </a:p>
        </p:txBody>
      </p:sp>
      <p:sp>
        <p:nvSpPr>
          <p:cNvPr id="5" name="Tijdelijke aanduiding voor dianummer 4">
            <a:extLst>
              <a:ext uri="{FF2B5EF4-FFF2-40B4-BE49-F238E27FC236}">
                <a16:creationId xmlns:a16="http://schemas.microsoft.com/office/drawing/2014/main" id="{EF75BF21-B4FB-461C-BECD-B710F02EA36E}"/>
              </a:ext>
            </a:extLst>
          </p:cNvPr>
          <p:cNvSpPr>
            <a:spLocks noGrp="1"/>
          </p:cNvSpPr>
          <p:nvPr>
            <p:ph type="sldNum" sz="quarter" idx="3"/>
          </p:nvPr>
        </p:nvSpPr>
        <p:spPr>
          <a:xfrm>
            <a:off x="3884613" y="8685213"/>
            <a:ext cx="2971800" cy="458787"/>
          </a:xfrm>
          <a:prstGeom prst="rect">
            <a:avLst/>
          </a:prstGeom>
        </p:spPr>
        <p:txBody>
          <a:bodyPr vert="horz" lIns="91432" tIns="45716" rIns="91432" bIns="45716" rtlCol="0" anchor="b"/>
          <a:lstStyle>
            <a:lvl1pPr algn="r">
              <a:defRPr sz="1200"/>
            </a:lvl1pPr>
          </a:lstStyle>
          <a:p>
            <a:fld id="{C4D89302-BA35-4589-9DE7-5E576B7656ED}" type="slidenum">
              <a:rPr lang="nl-NL" smtClean="0"/>
              <a:t>‹nr.›</a:t>
            </a:fld>
            <a:endParaRPr lang="nl-NL" dirty="0"/>
          </a:p>
        </p:txBody>
      </p:sp>
    </p:spTree>
    <p:extLst>
      <p:ext uri="{BB962C8B-B14F-4D97-AF65-F5344CB8AC3E}">
        <p14:creationId xmlns:p14="http://schemas.microsoft.com/office/powerpoint/2010/main" val="2675068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32" tIns="45716" rIns="91432" bIns="45716"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32" tIns="45716" rIns="91432" bIns="45716" rtlCol="0"/>
          <a:lstStyle>
            <a:lvl1pPr algn="r">
              <a:defRPr sz="1200"/>
            </a:lvl1pPr>
          </a:lstStyle>
          <a:p>
            <a:fld id="{DD1A0989-6333-4E88-8542-D7A41376B8F0}" type="datetimeFigureOut">
              <a:rPr lang="nl-NL" smtClean="0"/>
              <a:t>8-7-2021</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2" tIns="45716" rIns="91432" bIns="45716"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32" tIns="45716" rIns="91432" bIns="45716"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32" tIns="45716" rIns="91432" bIns="45716"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32" tIns="45716" rIns="91432" bIns="45716" rtlCol="0" anchor="b"/>
          <a:lstStyle>
            <a:lvl1pPr algn="r">
              <a:defRPr sz="1200"/>
            </a:lvl1pPr>
          </a:lstStyle>
          <a:p>
            <a:fld id="{E5FFB95E-1F1A-4FC4-A427-148313EC9B3A}" type="slidenum">
              <a:rPr lang="nl-NL" smtClean="0"/>
              <a:t>‹nr.›</a:t>
            </a:fld>
            <a:endParaRPr lang="nl-NL" dirty="0"/>
          </a:p>
        </p:txBody>
      </p:sp>
    </p:spTree>
    <p:extLst>
      <p:ext uri="{BB962C8B-B14F-4D97-AF65-F5344CB8AC3E}">
        <p14:creationId xmlns:p14="http://schemas.microsoft.com/office/powerpoint/2010/main" val="2879141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3</a:t>
            </a:fld>
            <a:endParaRPr lang="nl-NL" dirty="0"/>
          </a:p>
        </p:txBody>
      </p:sp>
    </p:spTree>
    <p:extLst>
      <p:ext uri="{BB962C8B-B14F-4D97-AF65-F5344CB8AC3E}">
        <p14:creationId xmlns:p14="http://schemas.microsoft.com/office/powerpoint/2010/main" val="3081128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17</a:t>
            </a:fld>
            <a:endParaRPr lang="nl-NL" dirty="0"/>
          </a:p>
        </p:txBody>
      </p:sp>
    </p:spTree>
    <p:extLst>
      <p:ext uri="{BB962C8B-B14F-4D97-AF65-F5344CB8AC3E}">
        <p14:creationId xmlns:p14="http://schemas.microsoft.com/office/powerpoint/2010/main" val="2794365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18</a:t>
            </a:fld>
            <a:endParaRPr lang="nl-NL" dirty="0"/>
          </a:p>
        </p:txBody>
      </p:sp>
    </p:spTree>
    <p:extLst>
      <p:ext uri="{BB962C8B-B14F-4D97-AF65-F5344CB8AC3E}">
        <p14:creationId xmlns:p14="http://schemas.microsoft.com/office/powerpoint/2010/main" val="306399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5</a:t>
            </a:fld>
            <a:endParaRPr lang="nl-NL" dirty="0"/>
          </a:p>
        </p:txBody>
      </p:sp>
    </p:spTree>
    <p:extLst>
      <p:ext uri="{BB962C8B-B14F-4D97-AF65-F5344CB8AC3E}">
        <p14:creationId xmlns:p14="http://schemas.microsoft.com/office/powerpoint/2010/main" val="2742725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9</a:t>
            </a:fld>
            <a:endParaRPr lang="nl-NL" dirty="0"/>
          </a:p>
        </p:txBody>
      </p:sp>
    </p:spTree>
    <p:extLst>
      <p:ext uri="{BB962C8B-B14F-4D97-AF65-F5344CB8AC3E}">
        <p14:creationId xmlns:p14="http://schemas.microsoft.com/office/powerpoint/2010/main" val="521743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10</a:t>
            </a:fld>
            <a:endParaRPr lang="nl-NL" dirty="0"/>
          </a:p>
        </p:txBody>
      </p:sp>
    </p:spTree>
    <p:extLst>
      <p:ext uri="{BB962C8B-B14F-4D97-AF65-F5344CB8AC3E}">
        <p14:creationId xmlns:p14="http://schemas.microsoft.com/office/powerpoint/2010/main" val="119514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11</a:t>
            </a:fld>
            <a:endParaRPr lang="nl-NL" dirty="0"/>
          </a:p>
        </p:txBody>
      </p:sp>
    </p:spTree>
    <p:extLst>
      <p:ext uri="{BB962C8B-B14F-4D97-AF65-F5344CB8AC3E}">
        <p14:creationId xmlns:p14="http://schemas.microsoft.com/office/powerpoint/2010/main" val="2592456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13</a:t>
            </a:fld>
            <a:endParaRPr lang="nl-NL" dirty="0"/>
          </a:p>
        </p:txBody>
      </p:sp>
    </p:spTree>
    <p:extLst>
      <p:ext uri="{BB962C8B-B14F-4D97-AF65-F5344CB8AC3E}">
        <p14:creationId xmlns:p14="http://schemas.microsoft.com/office/powerpoint/2010/main" val="2827181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14</a:t>
            </a:fld>
            <a:endParaRPr lang="nl-NL" dirty="0"/>
          </a:p>
        </p:txBody>
      </p:sp>
    </p:spTree>
    <p:extLst>
      <p:ext uri="{BB962C8B-B14F-4D97-AF65-F5344CB8AC3E}">
        <p14:creationId xmlns:p14="http://schemas.microsoft.com/office/powerpoint/2010/main" val="312721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15</a:t>
            </a:fld>
            <a:endParaRPr lang="nl-NL" dirty="0"/>
          </a:p>
        </p:txBody>
      </p:sp>
    </p:spTree>
    <p:extLst>
      <p:ext uri="{BB962C8B-B14F-4D97-AF65-F5344CB8AC3E}">
        <p14:creationId xmlns:p14="http://schemas.microsoft.com/office/powerpoint/2010/main" val="4117366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6070EBC-1148-4B33-9CD8-00BFCE09D208}" type="slidenum">
              <a:rPr lang="nl-NL" smtClean="0"/>
              <a:t>16</a:t>
            </a:fld>
            <a:endParaRPr lang="nl-NL" dirty="0"/>
          </a:p>
        </p:txBody>
      </p:sp>
    </p:spTree>
    <p:extLst>
      <p:ext uri="{BB962C8B-B14F-4D97-AF65-F5344CB8AC3E}">
        <p14:creationId xmlns:p14="http://schemas.microsoft.com/office/powerpoint/2010/main" val="407601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E6C132-B2F2-4D7C-9D22-DDB85E511AC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C76E294-34C6-44D3-9C12-B9C4DF9EE7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58D048A4-ADBB-42EC-A125-95510CFE1C82}"/>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0C4DDFA2-2FFE-4F7A-A2EF-AA6C574C636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7A55AC4-1A7A-4D39-BF20-74C7B0C4B36E}"/>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374591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A1EDF6-5719-4E96-9B9E-8295CAC76F8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B844A00-B7CD-4B9C-BA39-ABCF66A37D2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D37DE4F-B2D8-4606-B79E-CB6A607DA6CE}"/>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6A682D74-B86B-4F08-B269-631794C9EABA}"/>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B8733126-CBA1-437E-B1FE-318C89728005}"/>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185713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68FF2ED-8647-4DC2-AB37-754A3AA0BB3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8B44D51-E2BD-4F38-A219-CA6EECC0C07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802AD1-9A97-4270-86B4-54A41A3498CA}"/>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EC03E726-791A-42E3-8C37-BCF7D37010C5}"/>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9C8BC749-D922-4ACA-9CC5-770D417049B5}"/>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1415393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3016182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3711718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3991991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692901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2567300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1833206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322021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44973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F904E-C50B-4F03-AC50-AEC192BC2CE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232CD08-42CA-40CF-8645-CE7E68C3744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EB4F35C-7844-4865-AB09-41B4931E81DC}"/>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C267C323-9181-4FC1-B427-C635A4882A8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563CF83F-0EE5-4C2E-B6F7-3FFB97BE3419}"/>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4180834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6313951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2280228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D2BDE6FD-96FF-4276-B4D7-4BC6EC0AC7BB}" type="slidenum">
              <a:rPr lang="nl-NL" smtClean="0"/>
              <a:t>‹nr.›</a:t>
            </a:fld>
            <a:endParaRPr lang="nl-NL" dirty="0"/>
          </a:p>
        </p:txBody>
      </p:sp>
    </p:spTree>
    <p:extLst>
      <p:ext uri="{BB962C8B-B14F-4D97-AF65-F5344CB8AC3E}">
        <p14:creationId xmlns:p14="http://schemas.microsoft.com/office/powerpoint/2010/main" val="1268456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A53AD7-85F8-496D-89F2-4C8AAD544A2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65DF917-6261-4DAD-891A-3570337CC4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9514F75-6696-41DE-AC42-88502D623A58}"/>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2B961B07-CD26-437A-9C3D-13C6769F0FF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B0C879E-D500-42C1-B648-C038650E2040}"/>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51097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FB6CFC-7EBF-46CD-9976-6C55C1ED047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05C5BD1-2A7C-47BA-AC7E-8E423335436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6419F40-EEF5-4C57-86C9-6964F324851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360EFC2-C13B-4230-A308-DD741BE98652}"/>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6" name="Tijdelijke aanduiding voor voettekst 5">
            <a:extLst>
              <a:ext uri="{FF2B5EF4-FFF2-40B4-BE49-F238E27FC236}">
                <a16:creationId xmlns:a16="http://schemas.microsoft.com/office/drawing/2014/main" id="{9CAFABC3-4D78-4AF1-8329-A4678EF65248}"/>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286EBCC2-4995-4E2D-8FAE-A4096CED4840}"/>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3026204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86D012-06E8-42C1-B496-3B4E1E520EB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A89F69F-B218-4AC6-9C58-1EEC55BD65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2C94531-6A8B-4C7D-9C1B-947B88ACC81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B8E8D7F-650A-4F33-AD4C-80E835460C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0E0CCBA-ABD3-42DE-BDAA-591AA6479E7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32DB539-7C77-405A-B8C3-48F2D96D680C}"/>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8" name="Tijdelijke aanduiding voor voettekst 7">
            <a:extLst>
              <a:ext uri="{FF2B5EF4-FFF2-40B4-BE49-F238E27FC236}">
                <a16:creationId xmlns:a16="http://schemas.microsoft.com/office/drawing/2014/main" id="{F9B6EA41-8F59-4AE6-B027-C6BFBABB7E58}"/>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1FD030BD-9452-4FCC-9EDD-D4FC081084B9}"/>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3741767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32E89-8145-4B4A-9951-3841EA23644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694A825-D086-42E3-BA2E-0B2DFCBC3A58}"/>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4" name="Tijdelijke aanduiding voor voettekst 3">
            <a:extLst>
              <a:ext uri="{FF2B5EF4-FFF2-40B4-BE49-F238E27FC236}">
                <a16:creationId xmlns:a16="http://schemas.microsoft.com/office/drawing/2014/main" id="{0C388E3B-A608-4E49-81B7-DBCCB122DD5A}"/>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929CEB68-DEB0-47F3-ABB1-33F5C22994BD}"/>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3077101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6B323E3-567B-4F8F-853D-33A5739DC919}"/>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3" name="Tijdelijke aanduiding voor voettekst 2">
            <a:extLst>
              <a:ext uri="{FF2B5EF4-FFF2-40B4-BE49-F238E27FC236}">
                <a16:creationId xmlns:a16="http://schemas.microsoft.com/office/drawing/2014/main" id="{0BB0B4C7-4B95-4D34-900D-5A8069E462BA}"/>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563E0226-6DE7-414D-B466-E9ABFAE7B466}"/>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127931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86672-E6A1-469A-B566-7D5239D58C9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F405902-52A0-40E7-80DE-C57BA31FFD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7335457-5F53-4ABA-B207-C190DB115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7164766-4588-41CA-BA91-CA73D8545848}"/>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6" name="Tijdelijke aanduiding voor voettekst 5">
            <a:extLst>
              <a:ext uri="{FF2B5EF4-FFF2-40B4-BE49-F238E27FC236}">
                <a16:creationId xmlns:a16="http://schemas.microsoft.com/office/drawing/2014/main" id="{FD699628-D551-455F-9A6D-D88752864604}"/>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C55C3B62-A2BF-4136-81A2-F9DA272CF5CA}"/>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1262796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9C7B19-F730-4FCA-9B61-C421ED9F6B0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F1E35B2-BF95-4F26-939B-1A47CC835F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7353B890-BA7F-41BB-94E1-04F9B20FCB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F647709-F706-49C2-91BE-367AA2C6B768}"/>
              </a:ext>
            </a:extLst>
          </p:cNvPr>
          <p:cNvSpPr>
            <a:spLocks noGrp="1"/>
          </p:cNvSpPr>
          <p:nvPr>
            <p:ph type="dt" sz="half" idx="10"/>
          </p:nvPr>
        </p:nvSpPr>
        <p:spPr/>
        <p:txBody>
          <a:bodyPr/>
          <a:lstStyle/>
          <a:p>
            <a:fld id="{1685B46D-32C4-4E79-A499-169C333E6AE2}" type="datetimeFigureOut">
              <a:rPr lang="nl-NL" smtClean="0"/>
              <a:t>8-7-2021</a:t>
            </a:fld>
            <a:endParaRPr lang="nl-NL" dirty="0"/>
          </a:p>
        </p:txBody>
      </p:sp>
      <p:sp>
        <p:nvSpPr>
          <p:cNvPr id="6" name="Tijdelijke aanduiding voor voettekst 5">
            <a:extLst>
              <a:ext uri="{FF2B5EF4-FFF2-40B4-BE49-F238E27FC236}">
                <a16:creationId xmlns:a16="http://schemas.microsoft.com/office/drawing/2014/main" id="{193300FB-917C-4002-92C6-BE15680E8F64}"/>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C933922E-96D6-4E91-AA71-037BB8265EDD}"/>
              </a:ext>
            </a:extLst>
          </p:cNvPr>
          <p:cNvSpPr>
            <a:spLocks noGrp="1"/>
          </p:cNvSpPr>
          <p:nvPr>
            <p:ph type="sldNum" sz="quarter" idx="12"/>
          </p:nvPr>
        </p:nvSpPr>
        <p:spPr/>
        <p:txBody>
          <a:bodyPr/>
          <a:lstStyle/>
          <a:p>
            <a:fld id="{5A4C2732-D56C-4988-84F6-329D8E3F7626}" type="slidenum">
              <a:rPr lang="nl-NL" smtClean="0"/>
              <a:t>‹nr.›</a:t>
            </a:fld>
            <a:endParaRPr lang="nl-NL" dirty="0"/>
          </a:p>
        </p:txBody>
      </p:sp>
    </p:spTree>
    <p:extLst>
      <p:ext uri="{BB962C8B-B14F-4D97-AF65-F5344CB8AC3E}">
        <p14:creationId xmlns:p14="http://schemas.microsoft.com/office/powerpoint/2010/main" val="30884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0C0C393-562D-4E0A-AF3A-45286B5AF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DB745FC-2A59-49D2-8D20-AA7F46C275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164CB8D-B932-4D0C-B06C-334305737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5B46D-32C4-4E79-A499-169C333E6AE2}" type="datetimeFigureOut">
              <a:rPr lang="nl-NL" smtClean="0"/>
              <a:t>8-7-2021</a:t>
            </a:fld>
            <a:endParaRPr lang="nl-NL" dirty="0"/>
          </a:p>
        </p:txBody>
      </p:sp>
      <p:sp>
        <p:nvSpPr>
          <p:cNvPr id="5" name="Tijdelijke aanduiding voor voettekst 4">
            <a:extLst>
              <a:ext uri="{FF2B5EF4-FFF2-40B4-BE49-F238E27FC236}">
                <a16:creationId xmlns:a16="http://schemas.microsoft.com/office/drawing/2014/main" id="{D42065AE-2324-473B-86B0-813A2184C5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a:extLst>
              <a:ext uri="{FF2B5EF4-FFF2-40B4-BE49-F238E27FC236}">
                <a16:creationId xmlns:a16="http://schemas.microsoft.com/office/drawing/2014/main" id="{70C52D19-27FD-48F3-B45B-8DEC6408C3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C2732-D56C-4988-84F6-329D8E3F7626}" type="slidenum">
              <a:rPr lang="nl-NL" smtClean="0"/>
              <a:t>‹nr.›</a:t>
            </a:fld>
            <a:endParaRPr lang="nl-NL" dirty="0"/>
          </a:p>
        </p:txBody>
      </p:sp>
    </p:spTree>
    <p:extLst>
      <p:ext uri="{BB962C8B-B14F-4D97-AF65-F5344CB8AC3E}">
        <p14:creationId xmlns:p14="http://schemas.microsoft.com/office/powerpoint/2010/main" val="2021738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138762-009D-4766-AAAC-080005D0A71F}" type="datetimeFigureOut">
              <a:rPr lang="nl-NL" smtClean="0"/>
              <a:t>8-7-2021</a:t>
            </a:fld>
            <a:endParaRPr lang="nl-NL" dirty="0"/>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DE6FD-96FF-4276-B4D7-4BC6EC0AC7BB}" type="slidenum">
              <a:rPr lang="nl-NL" smtClean="0"/>
              <a:t>‹nr.›</a:t>
            </a:fld>
            <a:endParaRPr lang="nl-NL" dirty="0"/>
          </a:p>
        </p:txBody>
      </p:sp>
    </p:spTree>
    <p:extLst>
      <p:ext uri="{BB962C8B-B14F-4D97-AF65-F5344CB8AC3E}">
        <p14:creationId xmlns:p14="http://schemas.microsoft.com/office/powerpoint/2010/main" val="2217239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C3962F88-0E4E-4306-AC38-407AE5864612}"/>
              </a:ext>
            </a:extLst>
          </p:cNvPr>
          <p:cNvPicPr>
            <a:picLocks noChangeAspect="1"/>
          </p:cNvPicPr>
          <p:nvPr/>
        </p:nvPicPr>
        <p:blipFill rotWithShape="1">
          <a:blip r:embed="rId2"/>
          <a:srcRect t="9635" b="3827"/>
          <a:stretch/>
        </p:blipFill>
        <p:spPr>
          <a:xfrm>
            <a:off x="130952" y="1616566"/>
            <a:ext cx="5778868" cy="3250614"/>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kstvak 3">
            <a:extLst>
              <a:ext uri="{FF2B5EF4-FFF2-40B4-BE49-F238E27FC236}">
                <a16:creationId xmlns:a16="http://schemas.microsoft.com/office/drawing/2014/main" id="{03D2ACC0-6746-4C8F-BA8C-095792447448}"/>
              </a:ext>
            </a:extLst>
          </p:cNvPr>
          <p:cNvSpPr txBox="1"/>
          <p:nvPr/>
        </p:nvSpPr>
        <p:spPr>
          <a:xfrm>
            <a:off x="1111045" y="227081"/>
            <a:ext cx="9910916" cy="239813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b="1" dirty="0">
                <a:solidFill>
                  <a:srgbClr val="002060"/>
                </a:solidFill>
                <a:ea typeface="+mj-ea"/>
                <a:cs typeface="+mj-cs"/>
              </a:rPr>
              <a:t>M</a:t>
            </a:r>
            <a:r>
              <a:rPr lang="nl-NL" sz="3200" b="1" dirty="0" err="1">
                <a:solidFill>
                  <a:srgbClr val="002060"/>
                </a:solidFill>
                <a:ea typeface="+mj-ea"/>
                <a:cs typeface="+mj-cs"/>
              </a:rPr>
              <a:t>arktconsultatie</a:t>
            </a:r>
            <a:r>
              <a:rPr lang="en-US" sz="3200" b="1" dirty="0">
                <a:solidFill>
                  <a:srgbClr val="002060"/>
                </a:solidFill>
                <a:ea typeface="+mj-ea"/>
                <a:cs typeface="+mj-cs"/>
              </a:rPr>
              <a:t> MVS (specialistische) jeugdhulp</a:t>
            </a:r>
          </a:p>
          <a:p>
            <a:pPr algn="ctr">
              <a:lnSpc>
                <a:spcPct val="90000"/>
              </a:lnSpc>
              <a:spcBef>
                <a:spcPct val="0"/>
              </a:spcBef>
              <a:spcAft>
                <a:spcPts val="600"/>
              </a:spcAft>
            </a:pPr>
            <a:r>
              <a:rPr lang="en-US" sz="3200" b="1" dirty="0" err="1">
                <a:solidFill>
                  <a:srgbClr val="002060"/>
                </a:solidFill>
                <a:ea typeface="+mj-ea"/>
                <a:cs typeface="+mj-cs"/>
              </a:rPr>
              <a:t>Eindbijeenkomst</a:t>
            </a:r>
            <a:r>
              <a:rPr lang="en-US" sz="3200" b="1" dirty="0">
                <a:solidFill>
                  <a:srgbClr val="002060"/>
                </a:solidFill>
                <a:ea typeface="+mj-ea"/>
                <a:cs typeface="+mj-cs"/>
              </a:rPr>
              <a:t> 8 </a:t>
            </a:r>
            <a:r>
              <a:rPr lang="en-US" sz="3200" b="1" dirty="0" err="1">
                <a:solidFill>
                  <a:srgbClr val="002060"/>
                </a:solidFill>
                <a:ea typeface="+mj-ea"/>
                <a:cs typeface="+mj-cs"/>
              </a:rPr>
              <a:t>juli</a:t>
            </a:r>
            <a:r>
              <a:rPr lang="en-US" sz="3200" b="1" dirty="0">
                <a:solidFill>
                  <a:srgbClr val="002060"/>
                </a:solidFill>
                <a:ea typeface="+mj-ea"/>
                <a:cs typeface="+mj-cs"/>
              </a:rPr>
              <a:t> 2021</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5" name="Tekstvak 4">
            <a:extLst>
              <a:ext uri="{FF2B5EF4-FFF2-40B4-BE49-F238E27FC236}">
                <a16:creationId xmlns:a16="http://schemas.microsoft.com/office/drawing/2014/main" id="{F25F4EAE-49C7-4F65-AF8D-B1655D803EB2}"/>
              </a:ext>
            </a:extLst>
          </p:cNvPr>
          <p:cNvSpPr txBox="1"/>
          <p:nvPr/>
        </p:nvSpPr>
        <p:spPr>
          <a:xfrm>
            <a:off x="5440218" y="4616272"/>
            <a:ext cx="6448246" cy="1631216"/>
          </a:xfrm>
          <a:prstGeom prst="rect">
            <a:avLst/>
          </a:prstGeom>
          <a:noFill/>
          <a:ln>
            <a:solidFill>
              <a:srgbClr val="002060"/>
            </a:solidFill>
          </a:ln>
        </p:spPr>
        <p:txBody>
          <a:bodyPr wrap="square" rtlCol="0">
            <a:spAutoFit/>
          </a:bodyPr>
          <a:lstStyle/>
          <a:p>
            <a:r>
              <a:rPr lang="nl-NL" sz="2000" dirty="0">
                <a:solidFill>
                  <a:srgbClr val="002060"/>
                </a:solidFill>
              </a:rPr>
              <a:t>Praktische zaken voor deze bijeenkomst:</a:t>
            </a:r>
          </a:p>
          <a:p>
            <a:pPr marL="285750" indent="-285750">
              <a:buFontTx/>
              <a:buChar char="-"/>
            </a:pPr>
            <a:r>
              <a:rPr lang="nl-NL" sz="2000" dirty="0">
                <a:solidFill>
                  <a:srgbClr val="002060"/>
                </a:solidFill>
              </a:rPr>
              <a:t>Graag uw camera en microfoon uit.</a:t>
            </a:r>
          </a:p>
          <a:p>
            <a:pPr marL="285750" indent="-285750">
              <a:buFontTx/>
              <a:buChar char="-"/>
            </a:pPr>
            <a:r>
              <a:rPr lang="nl-NL" sz="2000" dirty="0">
                <a:solidFill>
                  <a:srgbClr val="002060"/>
                </a:solidFill>
              </a:rPr>
              <a:t>U kunt uw vragen stellen in de chat.</a:t>
            </a:r>
          </a:p>
          <a:p>
            <a:pPr marL="285750" indent="-285750">
              <a:buFontTx/>
              <a:buChar char="-"/>
            </a:pPr>
            <a:r>
              <a:rPr lang="nl-NL" sz="2000" dirty="0">
                <a:solidFill>
                  <a:srgbClr val="002060"/>
                </a:solidFill>
              </a:rPr>
              <a:t>Alle vragen worden in ieder geval schriftelijk beantwoord.</a:t>
            </a:r>
          </a:p>
          <a:p>
            <a:pPr marL="285750" indent="-285750">
              <a:buFontTx/>
              <a:buChar char="-"/>
            </a:pPr>
            <a:r>
              <a:rPr lang="nl-NL" sz="2000" dirty="0">
                <a:solidFill>
                  <a:srgbClr val="002060"/>
                </a:solidFill>
              </a:rPr>
              <a:t>De bijeenkomst wordt om die reden ook opgenomen.</a:t>
            </a:r>
            <a:endParaRPr lang="nl-NL" sz="2000" dirty="0">
              <a:solidFill>
                <a:srgbClr val="002060"/>
              </a:solidFill>
              <a:highlight>
                <a:srgbClr val="FFFF00"/>
              </a:highlight>
            </a:endParaRPr>
          </a:p>
        </p:txBody>
      </p:sp>
    </p:spTree>
    <p:extLst>
      <p:ext uri="{BB962C8B-B14F-4D97-AF65-F5344CB8AC3E}">
        <p14:creationId xmlns:p14="http://schemas.microsoft.com/office/powerpoint/2010/main" val="1408163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2344456" y="508705"/>
            <a:ext cx="5668576" cy="957500"/>
          </a:xfrm>
        </p:spPr>
        <p:txBody>
          <a:bodyPr>
            <a:normAutofit fontScale="90000"/>
          </a:bodyPr>
          <a:lstStyle/>
          <a:p>
            <a:r>
              <a:rPr lang="en-US" sz="4000" b="1" dirty="0">
                <a:solidFill>
                  <a:srgbClr val="002060"/>
                </a:solidFill>
                <a:latin typeface="Calibri" panose="020F0502020204030204" pitchFamily="34" charset="0"/>
                <a:cs typeface="Calibri" panose="020F0502020204030204" pitchFamily="34" charset="0"/>
              </a:rPr>
              <a:t>Procedure marktconsultatie</a:t>
            </a:r>
          </a:p>
        </p:txBody>
      </p:sp>
      <p:sp>
        <p:nvSpPr>
          <p:cNvPr id="6" name="Tekstvak 5">
            <a:extLst>
              <a:ext uri="{FF2B5EF4-FFF2-40B4-BE49-F238E27FC236}">
                <a16:creationId xmlns:a16="http://schemas.microsoft.com/office/drawing/2014/main" id="{04B7E6FB-3E5B-46B3-9865-D8FE752BF4A8}"/>
              </a:ext>
            </a:extLst>
          </p:cNvPr>
          <p:cNvSpPr txBox="1"/>
          <p:nvPr/>
        </p:nvSpPr>
        <p:spPr>
          <a:xfrm>
            <a:off x="637139" y="1389569"/>
            <a:ext cx="11079314" cy="4382418"/>
          </a:xfrm>
          <a:prstGeom prst="rect">
            <a:avLst/>
          </a:prstGeom>
          <a:noFill/>
        </p:spPr>
        <p:txBody>
          <a:bodyPr wrap="square" rtlCol="0">
            <a:spAutoFit/>
          </a:bodyPr>
          <a:lstStyle/>
          <a:p>
            <a:pPr>
              <a:lnSpc>
                <a:spcPct val="106000"/>
              </a:lnSpc>
            </a:pPr>
            <a:r>
              <a:rPr lang="nl-NL"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Planning:</a:t>
            </a:r>
          </a:p>
          <a:p>
            <a:pPr indent="-1081088" defTabSz="419100">
              <a:lnSpc>
                <a:spcPct val="106000"/>
              </a:lnSpc>
            </a:pPr>
            <a:r>
              <a:rPr lang="nl-NL" sz="2400" dirty="0">
                <a:solidFill>
                  <a:srgbClr val="002060"/>
                </a:solidFill>
                <a:latin typeface="Calibri" panose="020F0502020204030204" pitchFamily="34" charset="0"/>
                <a:cs typeface="Calibri" panose="020F0502020204030204" pitchFamily="34" charset="0"/>
              </a:rPr>
              <a:t>Jan’21		</a:t>
            </a:r>
            <a:r>
              <a:rPr lang="nl-NL" sz="2400" dirty="0">
                <a:solidFill>
                  <a:srgbClr val="FF0000"/>
                </a:solidFill>
                <a:latin typeface="Calibri" panose="020F0502020204030204" pitchFamily="34" charset="0"/>
                <a:cs typeface="Calibri" panose="020F0502020204030204" pitchFamily="34" charset="0"/>
              </a:rPr>
              <a:t>Openbare</a:t>
            </a:r>
            <a:r>
              <a:rPr lang="nl-NL" sz="2400" dirty="0">
                <a:solidFill>
                  <a:srgbClr val="002060"/>
                </a:solidFill>
                <a:latin typeface="Calibri" panose="020F0502020204030204" pitchFamily="34" charset="0"/>
                <a:cs typeface="Calibri" panose="020F0502020204030204" pitchFamily="34" charset="0"/>
              </a:rPr>
              <a:t> </a:t>
            </a:r>
            <a:r>
              <a:rPr lang="nl-NL" sz="2400" dirty="0">
                <a:solidFill>
                  <a:srgbClr val="FF0000"/>
                </a:solidFill>
                <a:latin typeface="Calibri" panose="020F0502020204030204" pitchFamily="34" charset="0"/>
                <a:cs typeface="Calibri" panose="020F0502020204030204" pitchFamily="34" charset="0"/>
              </a:rPr>
              <a:t>vooraankondiging</a:t>
            </a:r>
            <a:r>
              <a:rPr lang="nl-NL" sz="2400" dirty="0">
                <a:solidFill>
                  <a:srgbClr val="002060"/>
                </a:solidFill>
                <a:latin typeface="Calibri" panose="020F0502020204030204" pitchFamily="34" charset="0"/>
                <a:cs typeface="Calibri" panose="020F0502020204030204" pitchFamily="34" charset="0"/>
              </a:rPr>
              <a:t> </a:t>
            </a:r>
            <a:r>
              <a:rPr lang="nl-NL" sz="2400" dirty="0">
                <a:solidFill>
                  <a:srgbClr val="FF0000"/>
                </a:solidFill>
                <a:latin typeface="Calibri" panose="020F0502020204030204" pitchFamily="34" charset="0"/>
                <a:cs typeface="Calibri" panose="020F0502020204030204" pitchFamily="34" charset="0"/>
              </a:rPr>
              <a:t>TenderNed.</a:t>
            </a:r>
          </a:p>
          <a:p>
            <a:pPr defTabSz="419100">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Feb’21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Startbijeenkomst, kick-off.</a:t>
            </a:r>
          </a:p>
          <a:p>
            <a:pPr defTabSz="447675">
              <a:lnSpc>
                <a:spcPct val="106000"/>
              </a:lnSpc>
              <a:tabLst>
                <a:tab pos="1257300" algn="l"/>
              </a:tabLst>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Feb’21	</a:t>
            </a:r>
            <a:r>
              <a:rPr lang="nl-NL" sz="2400" dirty="0">
                <a:solidFill>
                  <a:srgbClr val="FF0000"/>
                </a:solidFill>
                <a:latin typeface="Calibri" panose="020F0502020204030204" pitchFamily="34" charset="0"/>
                <a:cs typeface="Calibri" panose="020F0502020204030204" pitchFamily="34" charset="0"/>
              </a:rPr>
              <a:t>Schriftelijke</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 vragenronde. </a:t>
            </a: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defTabSz="419100">
              <a:lnSpc>
                <a:spcPct val="106000"/>
              </a:lnSpc>
              <a:tabLst>
                <a:tab pos="1257300" algn="l"/>
                <a:tab pos="1339850" algn="l"/>
              </a:tabLst>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Mrt’21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Start gespreksronde 1.</a:t>
            </a: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defTabSz="447675">
              <a:lnSpc>
                <a:spcPct val="106000"/>
              </a:lnSpc>
              <a:tabLst>
                <a:tab pos="1257300" algn="l"/>
              </a:tabLst>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Apr’21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Aparte bijeenkomst </a:t>
            </a:r>
            <a:r>
              <a:rPr lang="nl-NL" sz="2400" dirty="0" err="1">
                <a:solidFill>
                  <a:srgbClr val="FF0000"/>
                </a:solidFill>
                <a:latin typeface="Calibri" panose="020F0502020204030204" pitchFamily="34" charset="0"/>
                <a:ea typeface="Calibri" panose="020F0502020204030204" pitchFamily="34" charset="0"/>
                <a:cs typeface="Calibri" panose="020F0502020204030204" pitchFamily="34" charset="0"/>
              </a:rPr>
              <a:t>vrijgevestigden</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defTabSz="314325">
              <a:lnSpc>
                <a:spcPct val="106000"/>
              </a:lnSpc>
              <a:tabLst>
                <a:tab pos="1257300" algn="l"/>
              </a:tabLst>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Mei’21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Tussentijdse bijeenkomst.</a:t>
            </a:r>
          </a:p>
          <a:p>
            <a:pPr defTabSz="419100">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Jun’21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Start gespreksronde 2.</a:t>
            </a:r>
          </a:p>
          <a:p>
            <a:pPr defTabSz="669925">
              <a:lnSpc>
                <a:spcPct val="106000"/>
              </a:lnSpc>
              <a:tabLst>
                <a:tab pos="1257300" algn="l"/>
              </a:tabLst>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Jul’21	</a:t>
            </a:r>
            <a:r>
              <a:rPr lang="nl-NL" sz="2400" dirty="0">
                <a:solidFill>
                  <a:srgbClr val="FF0000"/>
                </a:solidFill>
                <a:latin typeface="Calibri" panose="020F0502020204030204" pitchFamily="34" charset="0"/>
                <a:ea typeface="Calibri" panose="020F0502020204030204" pitchFamily="34" charset="0"/>
                <a:cs typeface="Calibri" panose="020F0502020204030204" pitchFamily="34" charset="0"/>
              </a:rPr>
              <a:t>Eindbijeenkomst + vooruitblik aanbesteding</a:t>
            </a:r>
            <a:r>
              <a:rPr lang="nl-NL" sz="2400" dirty="0">
                <a:solidFill>
                  <a:srgbClr val="00B050"/>
                </a:solidFill>
                <a:latin typeface="Calibri" panose="020F0502020204030204" pitchFamily="34" charset="0"/>
                <a:ea typeface="Calibri" panose="020F0502020204030204" pitchFamily="34" charset="0"/>
                <a:cs typeface="Calibri" panose="020F0502020204030204" pitchFamily="34" charset="0"/>
              </a:rPr>
              <a:t>.</a:t>
            </a:r>
          </a:p>
          <a:p>
            <a:pPr defTabSz="669925">
              <a:lnSpc>
                <a:spcPct val="106000"/>
              </a:lnSpc>
              <a:tabLst>
                <a:tab pos="1257300" algn="l"/>
              </a:tabLst>
            </a:pPr>
            <a:endParaRPr lang="nl-NL" sz="2400" dirty="0">
              <a:solidFill>
                <a:srgbClr val="00B050"/>
              </a:solidFill>
              <a:latin typeface="Calibri" panose="020F0502020204030204" pitchFamily="34" charset="0"/>
              <a:ea typeface="Calibri" panose="020F0502020204030204" pitchFamily="34" charset="0"/>
              <a:cs typeface="Calibri" panose="020F0502020204030204" pitchFamily="34" charset="0"/>
            </a:endParaRPr>
          </a:p>
          <a:p>
            <a:pPr defTabSz="419100">
              <a:lnSpc>
                <a:spcPct val="106000"/>
              </a:lnSpc>
              <a:tabLst>
                <a:tab pos="1257300" algn="l"/>
              </a:tabLst>
            </a:pPr>
            <a:r>
              <a:rPr lang="nl-NL" sz="2400" dirty="0">
                <a:solidFill>
                  <a:srgbClr val="002060"/>
                </a:solidFill>
                <a:latin typeface="Calibri" panose="020F0502020204030204" pitchFamily="34" charset="0"/>
                <a:cs typeface="Calibri" panose="020F0502020204030204" pitchFamily="34" charset="0"/>
              </a:rPr>
              <a:t>Q3/Q4’21 Start aanbestedingsprocedure.</a:t>
            </a:r>
            <a:endParaRPr lang="nl-NL" sz="2400" dirty="0">
              <a:solidFill>
                <a:srgbClr val="00B050"/>
              </a:solidFill>
              <a:latin typeface="Calibri" panose="020F0502020204030204" pitchFamily="34" charset="0"/>
              <a:cs typeface="Calibri" panose="020F0502020204030204" pitchFamily="34" charset="0"/>
            </a:endParaRPr>
          </a:p>
        </p:txBody>
      </p:sp>
      <p:sp>
        <p:nvSpPr>
          <p:cNvPr id="9" name="Tekstvak 8">
            <a:extLst>
              <a:ext uri="{FF2B5EF4-FFF2-40B4-BE49-F238E27FC236}">
                <a16:creationId xmlns:a16="http://schemas.microsoft.com/office/drawing/2014/main" id="{E2901856-69CE-419C-8560-DDE24A363E04}"/>
              </a:ext>
            </a:extLst>
          </p:cNvPr>
          <p:cNvSpPr txBox="1"/>
          <p:nvPr/>
        </p:nvSpPr>
        <p:spPr>
          <a:xfrm>
            <a:off x="2392704" y="228229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301539" y="200341"/>
            <a:ext cx="1329043" cy="963251"/>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8013032" y="3889578"/>
            <a:ext cx="3703421" cy="2459717"/>
          </a:xfrm>
          <a:prstGeom prst="rect">
            <a:avLst/>
          </a:prstGeom>
        </p:spPr>
      </p:pic>
    </p:spTree>
    <p:extLst>
      <p:ext uri="{BB962C8B-B14F-4D97-AF65-F5344CB8AC3E}">
        <p14:creationId xmlns:p14="http://schemas.microsoft.com/office/powerpoint/2010/main" val="1153958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301539" y="200341"/>
            <a:ext cx="1329043" cy="963251"/>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8783712" y="556842"/>
            <a:ext cx="2870020" cy="1863676"/>
          </a:xfrm>
          <a:prstGeom prst="rect">
            <a:avLst/>
          </a:prstGeom>
        </p:spPr>
      </p:pic>
      <p:sp>
        <p:nvSpPr>
          <p:cNvPr id="6" name="Titel 5">
            <a:extLst>
              <a:ext uri="{FF2B5EF4-FFF2-40B4-BE49-F238E27FC236}">
                <a16:creationId xmlns:a16="http://schemas.microsoft.com/office/drawing/2014/main" id="{DAE96B12-E142-4CDC-9CE2-04E7170D20DE}"/>
              </a:ext>
            </a:extLst>
          </p:cNvPr>
          <p:cNvSpPr>
            <a:spLocks noGrp="1"/>
          </p:cNvSpPr>
          <p:nvPr>
            <p:ph type="title"/>
          </p:nvPr>
        </p:nvSpPr>
        <p:spPr>
          <a:xfrm>
            <a:off x="823378" y="3760448"/>
            <a:ext cx="7221737" cy="1325563"/>
          </a:xfrm>
        </p:spPr>
        <p:txBody>
          <a:bodyPr>
            <a:normAutofit fontScale="90000"/>
          </a:bodyPr>
          <a:lstStyle/>
          <a:p>
            <a:r>
              <a:rPr lang="nl-NL" sz="3600" b="1" dirty="0">
                <a:solidFill>
                  <a:srgbClr val="002060"/>
                </a:solidFill>
                <a:latin typeface="+mn-lt"/>
              </a:rPr>
              <a:t>Consultatie-onderwerpen</a:t>
            </a:r>
            <a:br>
              <a:rPr lang="nl-NL" sz="3600" dirty="0">
                <a:solidFill>
                  <a:srgbClr val="002060"/>
                </a:solidFill>
                <a:latin typeface="+mn-lt"/>
              </a:rPr>
            </a:br>
            <a:br>
              <a:rPr lang="nl-NL" sz="3600" dirty="0">
                <a:solidFill>
                  <a:srgbClr val="002060"/>
                </a:solidFill>
                <a:latin typeface="+mn-lt"/>
              </a:rPr>
            </a:br>
            <a:r>
              <a:rPr lang="nl-NL" sz="2700" dirty="0">
                <a:solidFill>
                  <a:srgbClr val="002060"/>
                </a:solidFill>
                <a:latin typeface="+mn-lt"/>
              </a:rPr>
              <a:t>1. Inwoner centraal.</a:t>
            </a:r>
            <a:br>
              <a:rPr lang="nl-NL" sz="2700" dirty="0">
                <a:solidFill>
                  <a:srgbClr val="002060"/>
                </a:solidFill>
                <a:latin typeface="+mn-lt"/>
              </a:rPr>
            </a:br>
            <a:r>
              <a:rPr lang="en-US" sz="2700" dirty="0">
                <a:solidFill>
                  <a:srgbClr val="002060"/>
                </a:solidFill>
                <a:latin typeface="Calibri" panose="020F0502020204030204" pitchFamily="34" charset="0"/>
                <a:cs typeface="Calibri" panose="020F0502020204030204" pitchFamily="34" charset="0"/>
              </a:rPr>
              <a:t>2. </a:t>
            </a:r>
            <a:r>
              <a:rPr lang="en-US" sz="2700" dirty="0" err="1">
                <a:solidFill>
                  <a:srgbClr val="002060"/>
                </a:solidFill>
                <a:latin typeface="Calibri" panose="020F0502020204030204" pitchFamily="34" charset="0"/>
                <a:cs typeface="Calibri" panose="020F0502020204030204" pitchFamily="34" charset="0"/>
              </a:rPr>
              <a:t>Afbakening</a:t>
            </a:r>
            <a:r>
              <a:rPr lang="en-US" sz="2700" dirty="0">
                <a:solidFill>
                  <a:srgbClr val="002060"/>
                </a:solidFill>
                <a:latin typeface="Calibri" panose="020F0502020204030204" pitchFamily="34" charset="0"/>
                <a:cs typeface="Calibri" panose="020F0502020204030204" pitchFamily="34" charset="0"/>
              </a:rPr>
              <a:t> </a:t>
            </a:r>
            <a:r>
              <a:rPr lang="en-US" sz="2700" dirty="0" err="1">
                <a:solidFill>
                  <a:srgbClr val="002060"/>
                </a:solidFill>
                <a:latin typeface="Calibri" panose="020F0502020204030204" pitchFamily="34" charset="0"/>
                <a:cs typeface="Calibri" panose="020F0502020204030204" pitchFamily="34" charset="0"/>
              </a:rPr>
              <a:t>integrale</a:t>
            </a:r>
            <a:r>
              <a:rPr lang="en-US" sz="2700" dirty="0">
                <a:solidFill>
                  <a:srgbClr val="002060"/>
                </a:solidFill>
                <a:latin typeface="Calibri" panose="020F0502020204030204" pitchFamily="34" charset="0"/>
                <a:cs typeface="Calibri" panose="020F0502020204030204" pitchFamily="34" charset="0"/>
              </a:rPr>
              <a:t> </a:t>
            </a:r>
            <a:r>
              <a:rPr lang="en-US" sz="2700" dirty="0" err="1">
                <a:solidFill>
                  <a:srgbClr val="002060"/>
                </a:solidFill>
                <a:latin typeface="Calibri" panose="020F0502020204030204" pitchFamily="34" charset="0"/>
                <a:cs typeface="Calibri" panose="020F0502020204030204" pitchFamily="34" charset="0"/>
              </a:rPr>
              <a:t>opdracht</a:t>
            </a:r>
            <a:r>
              <a:rPr lang="en-US" sz="2700" dirty="0">
                <a:solidFill>
                  <a:srgbClr val="002060"/>
                </a:solidFill>
                <a:latin typeface="Calibri" panose="020F0502020204030204" pitchFamily="34" charset="0"/>
                <a:cs typeface="Calibri" panose="020F0502020204030204" pitchFamily="34" charset="0"/>
              </a:rPr>
              <a:t>.</a:t>
            </a:r>
            <a:br>
              <a:rPr lang="en-US" sz="2700" dirty="0">
                <a:solidFill>
                  <a:srgbClr val="002060"/>
                </a:solidFill>
                <a:latin typeface="Calibri" panose="020F0502020204030204" pitchFamily="34" charset="0"/>
                <a:cs typeface="Calibri" panose="020F0502020204030204" pitchFamily="34" charset="0"/>
              </a:rPr>
            </a:br>
            <a:r>
              <a:rPr lang="nl-NL" sz="2700" dirty="0">
                <a:solidFill>
                  <a:srgbClr val="002060"/>
                </a:solidFill>
                <a:latin typeface="+mn-lt"/>
              </a:rPr>
              <a:t>3. Samenhang en samenwerking.</a:t>
            </a:r>
            <a:br>
              <a:rPr lang="nl-NL" sz="2700" dirty="0">
                <a:solidFill>
                  <a:srgbClr val="002060"/>
                </a:solidFill>
                <a:latin typeface="+mn-lt"/>
              </a:rPr>
            </a:br>
            <a:r>
              <a:rPr lang="nl-NL" sz="2700" dirty="0">
                <a:solidFill>
                  <a:srgbClr val="002060"/>
                </a:solidFill>
                <a:latin typeface="Calibri"/>
              </a:rPr>
              <a:t>4. Uitvoering van de integrale opdracht.</a:t>
            </a:r>
            <a:br>
              <a:rPr lang="nl-NL" sz="2700" dirty="0">
                <a:solidFill>
                  <a:srgbClr val="002060"/>
                </a:solidFill>
                <a:latin typeface="Calibri"/>
              </a:rPr>
            </a:br>
            <a:r>
              <a:rPr lang="nl-NL" sz="2700" dirty="0">
                <a:solidFill>
                  <a:srgbClr val="002060"/>
                </a:solidFill>
                <a:latin typeface="Calibri"/>
              </a:rPr>
              <a:t>5. Vast bedrag, ruime looptijd.</a:t>
            </a:r>
            <a:br>
              <a:rPr lang="nl-NL" sz="2700" dirty="0">
                <a:solidFill>
                  <a:srgbClr val="002060"/>
                </a:solidFill>
                <a:latin typeface="Calibri"/>
              </a:rPr>
            </a:br>
            <a:r>
              <a:rPr lang="nl-NL" sz="2700" dirty="0">
                <a:solidFill>
                  <a:srgbClr val="002060"/>
                </a:solidFill>
                <a:latin typeface="Calibri"/>
              </a:rPr>
              <a:t>6. Sturing, verantwoording en informatievoorziening.</a:t>
            </a:r>
            <a:br>
              <a:rPr lang="nl-NL" sz="2700" dirty="0">
                <a:solidFill>
                  <a:srgbClr val="002060"/>
                </a:solidFill>
                <a:latin typeface="Calibri"/>
              </a:rPr>
            </a:br>
            <a:r>
              <a:rPr lang="nl-NL" sz="2700" dirty="0">
                <a:solidFill>
                  <a:srgbClr val="002060"/>
                </a:solidFill>
                <a:latin typeface="+mn-lt"/>
              </a:rPr>
              <a:t>7. Overgangsregeling.</a:t>
            </a:r>
            <a:br>
              <a:rPr lang="nl-NL" sz="2700" dirty="0">
                <a:solidFill>
                  <a:srgbClr val="002060"/>
                </a:solidFill>
                <a:latin typeface="+mn-lt"/>
              </a:rPr>
            </a:br>
            <a:br>
              <a:rPr lang="nl-NL" sz="2700" dirty="0">
                <a:solidFill>
                  <a:srgbClr val="002060"/>
                </a:solidFill>
                <a:latin typeface="+mn-lt"/>
              </a:rPr>
            </a:br>
            <a:r>
              <a:rPr lang="nl-NL" sz="2700" i="1" dirty="0">
                <a:solidFill>
                  <a:srgbClr val="002060"/>
                </a:solidFill>
                <a:latin typeface="+mn-lt"/>
              </a:rPr>
              <a:t>Zie hoofdstuk 3 van het Consultatiedocument </a:t>
            </a:r>
            <a:br>
              <a:rPr lang="nl-NL" sz="2700" i="1" dirty="0">
                <a:solidFill>
                  <a:srgbClr val="002060"/>
                </a:solidFill>
                <a:latin typeface="+mn-lt"/>
              </a:rPr>
            </a:br>
            <a:r>
              <a:rPr lang="nl-NL" sz="2700" i="1" dirty="0">
                <a:solidFill>
                  <a:srgbClr val="002060"/>
                </a:solidFill>
                <a:latin typeface="+mn-lt"/>
              </a:rPr>
              <a:t>voor een toelichting op deze onderwerpen.</a:t>
            </a:r>
            <a:br>
              <a:rPr lang="nl-NL" sz="3100" dirty="0">
                <a:solidFill>
                  <a:srgbClr val="002060"/>
                </a:solidFill>
                <a:latin typeface="Calibri"/>
              </a:rPr>
            </a:br>
            <a:br>
              <a:rPr lang="nl-NL" sz="3600" dirty="0">
                <a:solidFill>
                  <a:srgbClr val="1F497D">
                    <a:lumMod val="50000"/>
                  </a:srgbClr>
                </a:solidFill>
                <a:latin typeface="Calibri"/>
              </a:rPr>
            </a:br>
            <a:br>
              <a:rPr lang="nl-NL" sz="3600" dirty="0">
                <a:solidFill>
                  <a:srgbClr val="1F497D">
                    <a:lumMod val="50000"/>
                  </a:srgbClr>
                </a:solidFill>
                <a:latin typeface="Calibri"/>
              </a:rPr>
            </a:br>
            <a:endParaRPr lang="nl-NL" sz="3600" dirty="0">
              <a:solidFill>
                <a:srgbClr val="002060"/>
              </a:solidFill>
              <a:latin typeface="+mn-lt"/>
            </a:endParaRPr>
          </a:p>
        </p:txBody>
      </p:sp>
      <p:sp>
        <p:nvSpPr>
          <p:cNvPr id="2" name="Rechteraccolade 1">
            <a:extLst>
              <a:ext uri="{FF2B5EF4-FFF2-40B4-BE49-F238E27FC236}">
                <a16:creationId xmlns:a16="http://schemas.microsoft.com/office/drawing/2014/main" id="{73A4068F-67BC-4279-864A-1E3951A1EFCE}"/>
              </a:ext>
            </a:extLst>
          </p:cNvPr>
          <p:cNvSpPr/>
          <p:nvPr/>
        </p:nvSpPr>
        <p:spPr>
          <a:xfrm>
            <a:off x="7267320" y="2469215"/>
            <a:ext cx="513348" cy="10199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8" name="Rechteraccolade 7">
            <a:extLst>
              <a:ext uri="{FF2B5EF4-FFF2-40B4-BE49-F238E27FC236}">
                <a16:creationId xmlns:a16="http://schemas.microsoft.com/office/drawing/2014/main" id="{41590A34-2313-4DD1-8093-59B7176741F3}"/>
              </a:ext>
            </a:extLst>
          </p:cNvPr>
          <p:cNvSpPr/>
          <p:nvPr/>
        </p:nvSpPr>
        <p:spPr>
          <a:xfrm>
            <a:off x="7267320" y="3489159"/>
            <a:ext cx="513348" cy="145983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3" name="Tekstvak 2">
            <a:extLst>
              <a:ext uri="{FF2B5EF4-FFF2-40B4-BE49-F238E27FC236}">
                <a16:creationId xmlns:a16="http://schemas.microsoft.com/office/drawing/2014/main" id="{717ACAB5-C4BB-4356-B7BA-19765B3C3D7A}"/>
              </a:ext>
            </a:extLst>
          </p:cNvPr>
          <p:cNvSpPr txBox="1"/>
          <p:nvPr/>
        </p:nvSpPr>
        <p:spPr>
          <a:xfrm>
            <a:off x="8045115" y="2875415"/>
            <a:ext cx="1284691" cy="369332"/>
          </a:xfrm>
          <a:prstGeom prst="rect">
            <a:avLst/>
          </a:prstGeom>
          <a:noFill/>
        </p:spPr>
        <p:txBody>
          <a:bodyPr wrap="square" rtlCol="0">
            <a:spAutoFit/>
          </a:bodyPr>
          <a:lstStyle/>
          <a:p>
            <a:r>
              <a:rPr lang="nl-NL" dirty="0"/>
              <a:t>Ronde 1</a:t>
            </a:r>
          </a:p>
        </p:txBody>
      </p:sp>
      <p:sp>
        <p:nvSpPr>
          <p:cNvPr id="11" name="Tekstvak 10">
            <a:extLst>
              <a:ext uri="{FF2B5EF4-FFF2-40B4-BE49-F238E27FC236}">
                <a16:creationId xmlns:a16="http://schemas.microsoft.com/office/drawing/2014/main" id="{1B3638B9-7F09-4EE7-8F30-A7DC2AAA0EB0}"/>
              </a:ext>
            </a:extLst>
          </p:cNvPr>
          <p:cNvSpPr txBox="1"/>
          <p:nvPr/>
        </p:nvSpPr>
        <p:spPr>
          <a:xfrm>
            <a:off x="8067856" y="4154541"/>
            <a:ext cx="1284691" cy="369332"/>
          </a:xfrm>
          <a:prstGeom prst="rect">
            <a:avLst/>
          </a:prstGeom>
          <a:noFill/>
        </p:spPr>
        <p:txBody>
          <a:bodyPr wrap="square" rtlCol="0">
            <a:spAutoFit/>
          </a:bodyPr>
          <a:lstStyle/>
          <a:p>
            <a:r>
              <a:rPr lang="nl-NL" dirty="0"/>
              <a:t>Ronde 2</a:t>
            </a:r>
          </a:p>
        </p:txBody>
      </p:sp>
    </p:spTree>
    <p:extLst>
      <p:ext uri="{BB962C8B-B14F-4D97-AF65-F5344CB8AC3E}">
        <p14:creationId xmlns:p14="http://schemas.microsoft.com/office/powerpoint/2010/main" val="541881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FA4E651-C3D8-4DB8-A026-E8531C6AF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kstvak 3">
            <a:extLst>
              <a:ext uri="{FF2B5EF4-FFF2-40B4-BE49-F238E27FC236}">
                <a16:creationId xmlns:a16="http://schemas.microsoft.com/office/drawing/2014/main" id="{03D2ACC0-6746-4C8F-BA8C-095792447448}"/>
              </a:ext>
            </a:extLst>
          </p:cNvPr>
          <p:cNvSpPr txBox="1"/>
          <p:nvPr/>
        </p:nvSpPr>
        <p:spPr>
          <a:xfrm>
            <a:off x="1076820" y="220032"/>
            <a:ext cx="10515600" cy="1286544"/>
          </a:xfrm>
          <a:prstGeom prst="rect">
            <a:avLst/>
          </a:prstGeom>
          <a:noFill/>
        </p:spPr>
        <p:txBody>
          <a:bodyPr vert="horz" lIns="91440" tIns="45720" rIns="91440" bIns="45720" rtlCol="0" anchor="b">
            <a:normAutofit/>
          </a:bodyPr>
          <a:lstStyle/>
          <a:p>
            <a:pPr algn="ctr">
              <a:lnSpc>
                <a:spcPct val="90000"/>
              </a:lnSpc>
              <a:spcBef>
                <a:spcPct val="0"/>
              </a:spcBef>
              <a:spcAft>
                <a:spcPts val="600"/>
              </a:spcAft>
            </a:pPr>
            <a:r>
              <a:rPr lang="en-US" sz="4000" b="1" dirty="0" err="1">
                <a:solidFill>
                  <a:srgbClr val="002060"/>
                </a:solidFill>
                <a:ea typeface="+mj-ea"/>
                <a:cs typeface="+mj-cs"/>
              </a:rPr>
              <a:t>Hoofdlijnen</a:t>
            </a:r>
            <a:r>
              <a:rPr lang="en-US" sz="4000" b="1" dirty="0">
                <a:solidFill>
                  <a:srgbClr val="002060"/>
                </a:solidFill>
                <a:ea typeface="+mj-ea"/>
                <a:cs typeface="+mj-cs"/>
              </a:rPr>
              <a:t> </a:t>
            </a:r>
            <a:r>
              <a:rPr lang="en-US" sz="4000" b="1" dirty="0" err="1">
                <a:solidFill>
                  <a:srgbClr val="002060"/>
                </a:solidFill>
                <a:ea typeface="+mj-ea"/>
                <a:cs typeface="+mj-cs"/>
              </a:rPr>
              <a:t>opbrengsten</a:t>
            </a:r>
            <a:r>
              <a:rPr lang="en-US" sz="4000" b="1" dirty="0">
                <a:solidFill>
                  <a:srgbClr val="002060"/>
                </a:solidFill>
                <a:ea typeface="+mj-ea"/>
                <a:cs typeface="+mj-cs"/>
              </a:rPr>
              <a:t> 2e </a:t>
            </a:r>
            <a:r>
              <a:rPr lang="en-US" sz="4000" b="1" dirty="0" err="1">
                <a:solidFill>
                  <a:srgbClr val="002060"/>
                </a:solidFill>
                <a:ea typeface="+mj-ea"/>
                <a:cs typeface="+mj-cs"/>
              </a:rPr>
              <a:t>consultatieronde</a:t>
            </a:r>
            <a:endParaRPr lang="en-US" sz="4000" b="1" dirty="0">
              <a:solidFill>
                <a:srgbClr val="002060"/>
              </a:solidFill>
              <a:ea typeface="+mj-ea"/>
              <a:cs typeface="+mj-cs"/>
            </a:endParaRPr>
          </a:p>
        </p:txBody>
      </p:sp>
      <p:pic>
        <p:nvPicPr>
          <p:cNvPr id="5" name="Afbeelding 4">
            <a:extLst>
              <a:ext uri="{FF2B5EF4-FFF2-40B4-BE49-F238E27FC236}">
                <a16:creationId xmlns:a16="http://schemas.microsoft.com/office/drawing/2014/main" id="{75E7EA9F-E5BD-44DE-A66C-92112B002F41}"/>
              </a:ext>
            </a:extLst>
          </p:cNvPr>
          <p:cNvPicPr>
            <a:picLocks noChangeAspect="1"/>
          </p:cNvPicPr>
          <p:nvPr/>
        </p:nvPicPr>
        <p:blipFill>
          <a:blip r:embed="rId2"/>
          <a:stretch>
            <a:fillRect/>
          </a:stretch>
        </p:blipFill>
        <p:spPr>
          <a:xfrm>
            <a:off x="555111" y="2899309"/>
            <a:ext cx="5779509" cy="3249450"/>
          </a:xfrm>
          <a:prstGeom prst="rect">
            <a:avLst/>
          </a:prstGeom>
        </p:spPr>
      </p:pic>
    </p:spTree>
    <p:extLst>
      <p:ext uri="{BB962C8B-B14F-4D97-AF65-F5344CB8AC3E}">
        <p14:creationId xmlns:p14="http://schemas.microsoft.com/office/powerpoint/2010/main" val="4070245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101953" y="131200"/>
            <a:ext cx="1019086" cy="738603"/>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9138275" y="80981"/>
            <a:ext cx="2870020" cy="1863676"/>
          </a:xfrm>
          <a:prstGeom prst="rect">
            <a:avLst/>
          </a:prstGeom>
        </p:spPr>
      </p:pic>
      <p:sp>
        <p:nvSpPr>
          <p:cNvPr id="6" name="Titel 5">
            <a:extLst>
              <a:ext uri="{FF2B5EF4-FFF2-40B4-BE49-F238E27FC236}">
                <a16:creationId xmlns:a16="http://schemas.microsoft.com/office/drawing/2014/main" id="{DAE96B12-E142-4CDC-9CE2-04E7170D20DE}"/>
              </a:ext>
            </a:extLst>
          </p:cNvPr>
          <p:cNvSpPr>
            <a:spLocks noGrp="1"/>
          </p:cNvSpPr>
          <p:nvPr>
            <p:ph type="title"/>
          </p:nvPr>
        </p:nvSpPr>
        <p:spPr>
          <a:xfrm>
            <a:off x="611496" y="1462171"/>
            <a:ext cx="10669214" cy="5047030"/>
          </a:xfrm>
        </p:spPr>
        <p:txBody>
          <a:bodyPr>
            <a:normAutofit fontScale="90000"/>
          </a:bodyPr>
          <a:lstStyle/>
          <a:p>
            <a:pPr>
              <a:tabLst>
                <a:tab pos="360000" algn="l"/>
              </a:tabLst>
            </a:pPr>
            <a:r>
              <a:rPr lang="nl-NL" sz="3600" b="1" dirty="0">
                <a:solidFill>
                  <a:srgbClr val="002060"/>
                </a:solidFill>
                <a:latin typeface="+mn-lt"/>
              </a:rPr>
              <a:t>Uitvoering van de integrale opdracht</a:t>
            </a:r>
            <a:br>
              <a:rPr lang="nl-NL" sz="3600" dirty="0">
                <a:solidFill>
                  <a:srgbClr val="002060"/>
                </a:solidFill>
                <a:latin typeface="+mn-lt"/>
              </a:rPr>
            </a:br>
            <a:br>
              <a:rPr lang="nl-NL" sz="3600" dirty="0">
                <a:solidFill>
                  <a:srgbClr val="002060"/>
                </a:solidFill>
                <a:latin typeface="+mn-lt"/>
              </a:rPr>
            </a:br>
            <a:r>
              <a:rPr lang="nl-NL" sz="2400" dirty="0">
                <a:solidFill>
                  <a:srgbClr val="002060"/>
                </a:solidFill>
                <a:latin typeface="+mn-lt"/>
              </a:rPr>
              <a:t>Het voeren van één uitvoeringsorganisatie met één bedrijfsvoering en één werkproces cruciaal om slagvaardig te kunnen zijn en de vruchten van een integrale opdracht te kunnen plukken. </a:t>
            </a:r>
            <a:br>
              <a:rPr lang="nl-NL" sz="2400" dirty="0">
                <a:solidFill>
                  <a:srgbClr val="002060"/>
                </a:solidFill>
                <a:latin typeface="+mn-lt"/>
              </a:rPr>
            </a:br>
            <a:r>
              <a:rPr lang="nl-NL" sz="2400" dirty="0">
                <a:solidFill>
                  <a:srgbClr val="002060"/>
                </a:solidFill>
                <a:latin typeface="+mn-lt"/>
              </a:rPr>
              <a:t>- 	Nieuw DNA op basis van visie</a:t>
            </a:r>
            <a:br>
              <a:rPr lang="nl-NL" sz="2400" dirty="0">
                <a:solidFill>
                  <a:srgbClr val="002060"/>
                </a:solidFill>
                <a:latin typeface="+mn-lt"/>
              </a:rPr>
            </a:br>
            <a:r>
              <a:rPr lang="nl-NL" sz="2400" dirty="0">
                <a:solidFill>
                  <a:srgbClr val="002060"/>
                </a:solidFill>
                <a:latin typeface="+mn-lt"/>
              </a:rPr>
              <a:t>- 	Basissectoren J&amp;O, GGZ en LVB in consortium</a:t>
            </a:r>
            <a:br>
              <a:rPr lang="nl-NL" sz="2400" dirty="0">
                <a:solidFill>
                  <a:srgbClr val="002060"/>
                </a:solidFill>
                <a:latin typeface="+mn-lt"/>
              </a:rPr>
            </a:br>
            <a:r>
              <a:rPr lang="nl-NL" sz="2400" dirty="0">
                <a:solidFill>
                  <a:srgbClr val="002060"/>
                </a:solidFill>
                <a:latin typeface="+mn-lt"/>
              </a:rPr>
              <a:t>- 	Rechtsvorm vormen</a:t>
            </a:r>
            <a:br>
              <a:rPr lang="nl-NL" sz="2400" dirty="0">
                <a:solidFill>
                  <a:srgbClr val="002060"/>
                </a:solidFill>
                <a:latin typeface="+mn-lt"/>
              </a:rPr>
            </a:br>
            <a:r>
              <a:rPr lang="nl-NL" sz="2400" dirty="0">
                <a:solidFill>
                  <a:srgbClr val="002060"/>
                </a:solidFill>
                <a:latin typeface="+mn-lt"/>
              </a:rPr>
              <a:t>- 	Eén ECD om integraal te kunnen werken</a:t>
            </a:r>
            <a:br>
              <a:rPr lang="nl-NL" sz="2400" dirty="0">
                <a:solidFill>
                  <a:srgbClr val="002060"/>
                </a:solidFill>
                <a:latin typeface="+mn-lt"/>
              </a:rPr>
            </a:br>
            <a:r>
              <a:rPr lang="nl-NL" sz="2400" dirty="0">
                <a:solidFill>
                  <a:srgbClr val="002060"/>
                </a:solidFill>
                <a:latin typeface="+mn-lt"/>
              </a:rPr>
              <a:t>- 	Sturing personeel (niet 1 CAO)</a:t>
            </a:r>
            <a:br>
              <a:rPr lang="nl-NL" sz="2400" dirty="0">
                <a:solidFill>
                  <a:srgbClr val="002060"/>
                </a:solidFill>
                <a:latin typeface="+mn-lt"/>
              </a:rPr>
            </a:br>
            <a:r>
              <a:rPr lang="nl-NL" sz="2400" dirty="0">
                <a:solidFill>
                  <a:srgbClr val="002060"/>
                </a:solidFill>
                <a:latin typeface="+mn-lt"/>
              </a:rPr>
              <a:t>- 	Relatie moederorganisatie</a:t>
            </a:r>
            <a:br>
              <a:rPr lang="nl-NL" sz="2400" dirty="0">
                <a:solidFill>
                  <a:srgbClr val="002060"/>
                </a:solidFill>
                <a:latin typeface="+mn-lt"/>
              </a:rPr>
            </a:br>
            <a:br>
              <a:rPr lang="nl-NL" sz="2400" dirty="0">
                <a:solidFill>
                  <a:srgbClr val="002060"/>
                </a:solidFill>
                <a:latin typeface="+mn-lt"/>
              </a:rPr>
            </a:br>
            <a:r>
              <a:rPr lang="nl-NL" sz="2400" dirty="0">
                <a:solidFill>
                  <a:srgbClr val="002060"/>
                </a:solidFill>
                <a:latin typeface="+mn-lt"/>
              </a:rPr>
              <a:t>PGB: 		Toevoegen aan integrale opdracht, administratieve afhandeling niet</a:t>
            </a:r>
            <a:br>
              <a:rPr lang="nl-NL" sz="2400" dirty="0">
                <a:solidFill>
                  <a:srgbClr val="002060"/>
                </a:solidFill>
                <a:latin typeface="+mn-lt"/>
              </a:rPr>
            </a:br>
            <a:r>
              <a:rPr lang="nl-NL" sz="2400" dirty="0">
                <a:solidFill>
                  <a:srgbClr val="002060"/>
                </a:solidFill>
                <a:latin typeface="+mn-lt"/>
              </a:rPr>
              <a:t>Vervoer: 	Vraagt veel organisatie. Begeleiding vervoer in de opdracht kan toegevoegde 			waarde hebben</a:t>
            </a:r>
            <a:br>
              <a:rPr lang="nl-NL" sz="2400" dirty="0">
                <a:solidFill>
                  <a:srgbClr val="002060"/>
                </a:solidFill>
                <a:latin typeface="+mn-lt"/>
              </a:rPr>
            </a:br>
            <a:br>
              <a:rPr lang="nl-NL" sz="2400" dirty="0">
                <a:solidFill>
                  <a:srgbClr val="002060"/>
                </a:solidFill>
                <a:latin typeface="+mn-lt"/>
              </a:rPr>
            </a:br>
            <a:br>
              <a:rPr lang="nl-NL" sz="2400" dirty="0">
                <a:solidFill>
                  <a:srgbClr val="002060"/>
                </a:solidFill>
                <a:latin typeface="+mn-lt"/>
              </a:rPr>
            </a:br>
            <a:r>
              <a:rPr lang="nl-NL" sz="2400" i="1" dirty="0">
                <a:solidFill>
                  <a:srgbClr val="002060"/>
                </a:solidFill>
                <a:latin typeface="+mn-lt"/>
              </a:rPr>
              <a:t>Zie: eindverslag gespreksronde 2</a:t>
            </a:r>
            <a:br>
              <a:rPr lang="nl-NL" sz="2400" dirty="0">
                <a:solidFill>
                  <a:srgbClr val="002060"/>
                </a:solidFill>
                <a:latin typeface="+mn-lt"/>
              </a:rPr>
            </a:br>
            <a:endParaRPr lang="nl-NL" sz="2400" dirty="0">
              <a:solidFill>
                <a:srgbClr val="002060"/>
              </a:solidFill>
              <a:latin typeface="+mn-lt"/>
            </a:endParaRPr>
          </a:p>
        </p:txBody>
      </p:sp>
    </p:spTree>
    <p:extLst>
      <p:ext uri="{BB962C8B-B14F-4D97-AF65-F5344CB8AC3E}">
        <p14:creationId xmlns:p14="http://schemas.microsoft.com/office/powerpoint/2010/main" val="946598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101953" y="131200"/>
            <a:ext cx="1019086" cy="738603"/>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9138275" y="80981"/>
            <a:ext cx="2870020" cy="1863676"/>
          </a:xfrm>
          <a:prstGeom prst="rect">
            <a:avLst/>
          </a:prstGeom>
        </p:spPr>
      </p:pic>
      <p:sp>
        <p:nvSpPr>
          <p:cNvPr id="6" name="Titel 5">
            <a:extLst>
              <a:ext uri="{FF2B5EF4-FFF2-40B4-BE49-F238E27FC236}">
                <a16:creationId xmlns:a16="http://schemas.microsoft.com/office/drawing/2014/main" id="{DAE96B12-E142-4CDC-9CE2-04E7170D20DE}"/>
              </a:ext>
            </a:extLst>
          </p:cNvPr>
          <p:cNvSpPr>
            <a:spLocks noGrp="1"/>
          </p:cNvSpPr>
          <p:nvPr>
            <p:ph type="title"/>
          </p:nvPr>
        </p:nvSpPr>
        <p:spPr>
          <a:xfrm>
            <a:off x="611496" y="1462171"/>
            <a:ext cx="10669214" cy="5047030"/>
          </a:xfrm>
        </p:spPr>
        <p:txBody>
          <a:bodyPr>
            <a:normAutofit fontScale="90000"/>
          </a:bodyPr>
          <a:lstStyle/>
          <a:p>
            <a:pPr>
              <a:tabLst>
                <a:tab pos="360000" algn="l"/>
              </a:tabLst>
            </a:pPr>
            <a:r>
              <a:rPr lang="nl-NL" sz="3600" b="1" dirty="0">
                <a:solidFill>
                  <a:srgbClr val="002060"/>
                </a:solidFill>
                <a:latin typeface="+mn-lt"/>
              </a:rPr>
              <a:t>Vast bedrag ruime looptijd</a:t>
            </a:r>
            <a:br>
              <a:rPr lang="nl-NL" sz="3600" dirty="0">
                <a:solidFill>
                  <a:srgbClr val="002060"/>
                </a:solidFill>
                <a:latin typeface="+mn-lt"/>
              </a:rPr>
            </a:br>
            <a:br>
              <a:rPr lang="nl-NL" sz="3600" dirty="0">
                <a:solidFill>
                  <a:srgbClr val="002060"/>
                </a:solidFill>
                <a:latin typeface="+mn-lt"/>
              </a:rPr>
            </a:br>
            <a:r>
              <a:rPr lang="nl-NL" sz="2400" dirty="0">
                <a:solidFill>
                  <a:srgbClr val="002060"/>
                </a:solidFill>
                <a:latin typeface="+mn-lt"/>
              </a:rPr>
              <a:t>Reëel budget heeft 3 componenten:</a:t>
            </a:r>
            <a:br>
              <a:rPr lang="nl-NL" sz="2400" dirty="0">
                <a:solidFill>
                  <a:srgbClr val="002060"/>
                </a:solidFill>
                <a:latin typeface="+mn-lt"/>
              </a:rPr>
            </a:br>
            <a:r>
              <a:rPr lang="nl-NL" sz="2400" dirty="0">
                <a:solidFill>
                  <a:srgbClr val="002060"/>
                </a:solidFill>
                <a:latin typeface="+mn-lt"/>
              </a:rPr>
              <a:t>- 	Zorgkosten</a:t>
            </a:r>
            <a:br>
              <a:rPr lang="nl-NL" sz="2400" dirty="0">
                <a:solidFill>
                  <a:srgbClr val="002060"/>
                </a:solidFill>
                <a:latin typeface="+mn-lt"/>
              </a:rPr>
            </a:br>
            <a:r>
              <a:rPr lang="nl-NL" sz="2400" dirty="0">
                <a:solidFill>
                  <a:srgbClr val="002060"/>
                </a:solidFill>
                <a:latin typeface="+mn-lt"/>
              </a:rPr>
              <a:t>- 	Transformatie</a:t>
            </a:r>
            <a:br>
              <a:rPr lang="nl-NL" sz="2400" dirty="0">
                <a:solidFill>
                  <a:srgbClr val="002060"/>
                </a:solidFill>
                <a:latin typeface="+mn-lt"/>
              </a:rPr>
            </a:br>
            <a:r>
              <a:rPr lang="nl-NL" sz="2400" dirty="0">
                <a:solidFill>
                  <a:srgbClr val="002060"/>
                </a:solidFill>
                <a:latin typeface="+mn-lt"/>
              </a:rPr>
              <a:t>- 	Inverdieneffect</a:t>
            </a:r>
            <a:br>
              <a:rPr lang="nl-NL" sz="2400" dirty="0">
                <a:solidFill>
                  <a:srgbClr val="002060"/>
                </a:solidFill>
                <a:latin typeface="+mn-lt"/>
              </a:rPr>
            </a:br>
            <a:br>
              <a:rPr lang="nl-NL" sz="2400" dirty="0">
                <a:solidFill>
                  <a:srgbClr val="002060"/>
                </a:solidFill>
                <a:latin typeface="+mn-lt"/>
              </a:rPr>
            </a:br>
            <a:r>
              <a:rPr lang="nl-NL" sz="2400" dirty="0">
                <a:solidFill>
                  <a:srgbClr val="002060"/>
                </a:solidFill>
                <a:latin typeface="+mn-lt"/>
              </a:rPr>
              <a:t>-Veiligheidsventiel belangrijk:</a:t>
            </a:r>
            <a:br>
              <a:rPr lang="nl-NL" sz="2400" dirty="0">
                <a:solidFill>
                  <a:srgbClr val="002060"/>
                </a:solidFill>
                <a:latin typeface="+mn-lt"/>
              </a:rPr>
            </a:br>
            <a:r>
              <a:rPr lang="nl-NL" sz="2400" dirty="0">
                <a:solidFill>
                  <a:srgbClr val="002060"/>
                </a:solidFill>
                <a:latin typeface="+mn-lt"/>
              </a:rPr>
              <a:t>- 	inspelen op werkelijkheid; kansen en risico’s</a:t>
            </a:r>
            <a:br>
              <a:rPr lang="nl-NL" sz="2400" dirty="0">
                <a:solidFill>
                  <a:srgbClr val="002060"/>
                </a:solidFill>
                <a:latin typeface="+mn-lt"/>
              </a:rPr>
            </a:br>
            <a:r>
              <a:rPr lang="nl-NL" sz="2400" dirty="0">
                <a:solidFill>
                  <a:srgbClr val="002060"/>
                </a:solidFill>
                <a:latin typeface="+mn-lt"/>
              </a:rPr>
              <a:t>- 	risicoverdeling opdrachtgever-opdrachtnemer</a:t>
            </a:r>
            <a:br>
              <a:rPr lang="nl-NL" sz="2400" dirty="0">
                <a:solidFill>
                  <a:srgbClr val="002060"/>
                </a:solidFill>
                <a:latin typeface="+mn-lt"/>
              </a:rPr>
            </a:br>
            <a:br>
              <a:rPr lang="nl-NL" sz="2400" dirty="0">
                <a:solidFill>
                  <a:srgbClr val="002060"/>
                </a:solidFill>
                <a:latin typeface="+mn-lt"/>
              </a:rPr>
            </a:br>
            <a:r>
              <a:rPr lang="nl-NL" sz="2400" dirty="0">
                <a:solidFill>
                  <a:srgbClr val="002060"/>
                </a:solidFill>
                <a:latin typeface="+mn-lt"/>
              </a:rPr>
              <a:t>Langdurige overeenkomst</a:t>
            </a:r>
            <a:br>
              <a:rPr lang="nl-NL" sz="2400" dirty="0">
                <a:solidFill>
                  <a:srgbClr val="002060"/>
                </a:solidFill>
                <a:latin typeface="+mn-lt"/>
              </a:rPr>
            </a:br>
            <a:br>
              <a:rPr lang="nl-NL" sz="2400" dirty="0">
                <a:solidFill>
                  <a:srgbClr val="002060"/>
                </a:solidFill>
                <a:latin typeface="+mn-lt"/>
              </a:rPr>
            </a:br>
            <a:br>
              <a:rPr lang="nl-NL" sz="2400" dirty="0">
                <a:solidFill>
                  <a:srgbClr val="002060"/>
                </a:solidFill>
                <a:latin typeface="+mn-lt"/>
              </a:rPr>
            </a:br>
            <a:r>
              <a:rPr lang="nl-NL" sz="2400" i="1" dirty="0">
                <a:solidFill>
                  <a:srgbClr val="002060"/>
                </a:solidFill>
                <a:latin typeface="+mn-lt"/>
              </a:rPr>
              <a:t>Zie: eindverslag gespreksronde 2</a:t>
            </a:r>
            <a:br>
              <a:rPr lang="nl-NL" sz="2400" dirty="0">
                <a:solidFill>
                  <a:srgbClr val="002060"/>
                </a:solidFill>
                <a:latin typeface="+mn-lt"/>
              </a:rPr>
            </a:br>
            <a:endParaRPr lang="nl-NL" sz="2400" dirty="0">
              <a:solidFill>
                <a:srgbClr val="002060"/>
              </a:solidFill>
              <a:latin typeface="+mn-lt"/>
            </a:endParaRPr>
          </a:p>
        </p:txBody>
      </p:sp>
    </p:spTree>
    <p:extLst>
      <p:ext uri="{BB962C8B-B14F-4D97-AF65-F5344CB8AC3E}">
        <p14:creationId xmlns:p14="http://schemas.microsoft.com/office/powerpoint/2010/main" val="1053153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101953" y="131200"/>
            <a:ext cx="1019086" cy="738603"/>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9138275" y="80981"/>
            <a:ext cx="2870020" cy="1863676"/>
          </a:xfrm>
          <a:prstGeom prst="rect">
            <a:avLst/>
          </a:prstGeom>
        </p:spPr>
      </p:pic>
      <p:sp>
        <p:nvSpPr>
          <p:cNvPr id="6" name="Titel 5">
            <a:extLst>
              <a:ext uri="{FF2B5EF4-FFF2-40B4-BE49-F238E27FC236}">
                <a16:creationId xmlns:a16="http://schemas.microsoft.com/office/drawing/2014/main" id="{DAE96B12-E142-4CDC-9CE2-04E7170D20DE}"/>
              </a:ext>
            </a:extLst>
          </p:cNvPr>
          <p:cNvSpPr>
            <a:spLocks noGrp="1"/>
          </p:cNvSpPr>
          <p:nvPr>
            <p:ph type="title"/>
          </p:nvPr>
        </p:nvSpPr>
        <p:spPr>
          <a:xfrm>
            <a:off x="611496" y="1462171"/>
            <a:ext cx="10669214" cy="5047030"/>
          </a:xfrm>
        </p:spPr>
        <p:txBody>
          <a:bodyPr>
            <a:normAutofit fontScale="90000"/>
          </a:bodyPr>
          <a:lstStyle/>
          <a:p>
            <a:pPr>
              <a:tabLst>
                <a:tab pos="360000" algn="l"/>
              </a:tabLst>
            </a:pPr>
            <a:r>
              <a:rPr lang="nl-NL" sz="3600" b="1" dirty="0">
                <a:solidFill>
                  <a:srgbClr val="002060"/>
                </a:solidFill>
                <a:latin typeface="+mn-lt"/>
              </a:rPr>
              <a:t>Sturing, verantwoording en informatievoorziening</a:t>
            </a:r>
            <a:br>
              <a:rPr lang="nl-NL" sz="3600" dirty="0">
                <a:solidFill>
                  <a:srgbClr val="002060"/>
                </a:solidFill>
                <a:latin typeface="+mn-lt"/>
              </a:rPr>
            </a:br>
            <a:br>
              <a:rPr lang="nl-NL" sz="3600" dirty="0">
                <a:solidFill>
                  <a:srgbClr val="002060"/>
                </a:solidFill>
                <a:latin typeface="+mn-lt"/>
              </a:rPr>
            </a:br>
            <a:r>
              <a:rPr lang="nl-NL" sz="3600" dirty="0">
                <a:solidFill>
                  <a:srgbClr val="002060"/>
                </a:solidFill>
                <a:latin typeface="+mn-lt"/>
              </a:rPr>
              <a:t>-	</a:t>
            </a:r>
            <a:r>
              <a:rPr lang="nl-NL" sz="2400" dirty="0">
                <a:solidFill>
                  <a:srgbClr val="002060"/>
                </a:solidFill>
                <a:latin typeface="+mn-lt"/>
              </a:rPr>
              <a:t>Sturingsfilosofie gericht op resultaat en maatschappelijk effect. </a:t>
            </a:r>
            <a:br>
              <a:rPr lang="nl-NL" sz="2400" dirty="0">
                <a:solidFill>
                  <a:srgbClr val="002060"/>
                </a:solidFill>
                <a:latin typeface="+mn-lt"/>
              </a:rPr>
            </a:br>
            <a:r>
              <a:rPr lang="nl-NL" sz="2400" dirty="0">
                <a:solidFill>
                  <a:srgbClr val="002060"/>
                </a:solidFill>
                <a:latin typeface="+mn-lt"/>
              </a:rPr>
              <a:t>-	Aansluiten bij doelen en transformatiestrategie MVS jeugdmodel</a:t>
            </a:r>
            <a:br>
              <a:rPr lang="nl-NL" sz="2400" dirty="0">
                <a:solidFill>
                  <a:srgbClr val="002060"/>
                </a:solidFill>
                <a:latin typeface="+mn-lt"/>
              </a:rPr>
            </a:br>
            <a:r>
              <a:rPr lang="nl-NL" sz="2400" dirty="0">
                <a:solidFill>
                  <a:srgbClr val="002060"/>
                </a:solidFill>
                <a:latin typeface="+mn-lt"/>
              </a:rPr>
              <a:t>-	Inhoud: harde en zachte data </a:t>
            </a:r>
            <a:br>
              <a:rPr lang="nl-NL" sz="2400" dirty="0">
                <a:solidFill>
                  <a:srgbClr val="002060"/>
                </a:solidFill>
                <a:latin typeface="+mn-lt"/>
              </a:rPr>
            </a:br>
            <a:r>
              <a:rPr lang="nl-NL" sz="2400" dirty="0">
                <a:solidFill>
                  <a:srgbClr val="002060"/>
                </a:solidFill>
                <a:latin typeface="+mn-lt"/>
              </a:rPr>
              <a:t>-	Gericht op bieden goede jeugdhulp en behalen transformatiedoelen</a:t>
            </a:r>
            <a:br>
              <a:rPr lang="nl-NL" sz="2400" dirty="0">
                <a:solidFill>
                  <a:srgbClr val="002060"/>
                </a:solidFill>
                <a:latin typeface="+mn-lt"/>
              </a:rPr>
            </a:br>
            <a:r>
              <a:rPr lang="nl-NL" sz="2400" dirty="0">
                <a:solidFill>
                  <a:srgbClr val="002060"/>
                </a:solidFill>
                <a:latin typeface="+mn-lt"/>
              </a:rPr>
              <a:t>-	Financieel: transparant</a:t>
            </a:r>
            <a:br>
              <a:rPr lang="nl-NL" sz="2400" dirty="0">
                <a:solidFill>
                  <a:srgbClr val="002060"/>
                </a:solidFill>
                <a:latin typeface="+mn-lt"/>
              </a:rPr>
            </a:br>
            <a:r>
              <a:rPr lang="nl-NL" sz="2400" dirty="0">
                <a:solidFill>
                  <a:srgbClr val="002060"/>
                </a:solidFill>
                <a:latin typeface="+mn-lt"/>
              </a:rPr>
              <a:t>-	Verantwoording gericht op:</a:t>
            </a:r>
            <a:br>
              <a:rPr lang="nl-NL" sz="2400" dirty="0">
                <a:solidFill>
                  <a:srgbClr val="002060"/>
                </a:solidFill>
                <a:latin typeface="+mn-lt"/>
              </a:rPr>
            </a:br>
            <a:r>
              <a:rPr lang="nl-NL" sz="2400" dirty="0">
                <a:solidFill>
                  <a:srgbClr val="002060"/>
                </a:solidFill>
                <a:latin typeface="+mn-lt"/>
              </a:rPr>
              <a:t>	- uitvoering opdracht en </a:t>
            </a:r>
            <a:br>
              <a:rPr lang="nl-NL" sz="2400" dirty="0">
                <a:solidFill>
                  <a:srgbClr val="002060"/>
                </a:solidFill>
                <a:latin typeface="+mn-lt"/>
              </a:rPr>
            </a:br>
            <a:r>
              <a:rPr lang="nl-NL" sz="2400" dirty="0">
                <a:solidFill>
                  <a:srgbClr val="002060"/>
                </a:solidFill>
                <a:latin typeface="+mn-lt"/>
              </a:rPr>
              <a:t>	- continu samen leren en verbeteren</a:t>
            </a:r>
            <a:br>
              <a:rPr lang="nl-NL" sz="2400" dirty="0">
                <a:solidFill>
                  <a:srgbClr val="002060"/>
                </a:solidFill>
                <a:latin typeface="+mn-lt"/>
              </a:rPr>
            </a:br>
            <a:r>
              <a:rPr lang="nl-NL" sz="2400" dirty="0">
                <a:solidFill>
                  <a:srgbClr val="002060"/>
                </a:solidFill>
                <a:latin typeface="+mn-lt"/>
              </a:rPr>
              <a:t>-	Aansluiten bij wat er al is</a:t>
            </a:r>
            <a:br>
              <a:rPr lang="nl-NL" sz="2400" dirty="0">
                <a:solidFill>
                  <a:srgbClr val="002060"/>
                </a:solidFill>
                <a:latin typeface="+mn-lt"/>
              </a:rPr>
            </a:br>
            <a:r>
              <a:rPr lang="nl-NL" sz="2400" dirty="0">
                <a:solidFill>
                  <a:srgbClr val="002060"/>
                </a:solidFill>
                <a:latin typeface="+mn-lt"/>
              </a:rPr>
              <a:t>-	Externe feedbackloop</a:t>
            </a:r>
            <a:br>
              <a:rPr lang="nl-NL" sz="2400" dirty="0">
                <a:solidFill>
                  <a:srgbClr val="002060"/>
                </a:solidFill>
                <a:latin typeface="+mn-lt"/>
              </a:rPr>
            </a:br>
            <a:r>
              <a:rPr lang="nl-NL" sz="2400" dirty="0">
                <a:solidFill>
                  <a:srgbClr val="002060"/>
                </a:solidFill>
                <a:latin typeface="+mn-lt"/>
              </a:rPr>
              <a:t>-	Invulling strategisch partnerschap</a:t>
            </a:r>
            <a:br>
              <a:rPr lang="nl-NL" sz="2400" dirty="0">
                <a:solidFill>
                  <a:srgbClr val="002060"/>
                </a:solidFill>
                <a:latin typeface="+mn-lt"/>
              </a:rPr>
            </a:br>
            <a:br>
              <a:rPr lang="nl-NL" sz="2400" dirty="0">
                <a:solidFill>
                  <a:srgbClr val="002060"/>
                </a:solidFill>
                <a:latin typeface="+mn-lt"/>
              </a:rPr>
            </a:br>
            <a:br>
              <a:rPr lang="nl-NL" sz="2400" dirty="0">
                <a:solidFill>
                  <a:srgbClr val="002060"/>
                </a:solidFill>
                <a:latin typeface="+mn-lt"/>
              </a:rPr>
            </a:br>
            <a:r>
              <a:rPr lang="nl-NL" sz="2400" i="1" dirty="0">
                <a:solidFill>
                  <a:srgbClr val="002060"/>
                </a:solidFill>
                <a:latin typeface="+mn-lt"/>
              </a:rPr>
              <a:t>Zie: eindverslag gespreksronde 2</a:t>
            </a:r>
            <a:br>
              <a:rPr lang="nl-NL" sz="2400" dirty="0">
                <a:solidFill>
                  <a:srgbClr val="002060"/>
                </a:solidFill>
                <a:latin typeface="+mn-lt"/>
              </a:rPr>
            </a:br>
            <a:endParaRPr lang="nl-NL" sz="2400" dirty="0">
              <a:solidFill>
                <a:srgbClr val="002060"/>
              </a:solidFill>
              <a:latin typeface="+mn-lt"/>
            </a:endParaRPr>
          </a:p>
        </p:txBody>
      </p:sp>
    </p:spTree>
    <p:extLst>
      <p:ext uri="{BB962C8B-B14F-4D97-AF65-F5344CB8AC3E}">
        <p14:creationId xmlns:p14="http://schemas.microsoft.com/office/powerpoint/2010/main" val="4117778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1740535" y="640149"/>
            <a:ext cx="3792260" cy="456973"/>
          </a:xfrm>
        </p:spPr>
        <p:txBody>
          <a:bodyPr>
            <a:noAutofit/>
          </a:bodyPr>
          <a:lstStyle/>
          <a:p>
            <a:r>
              <a:rPr lang="en-US" sz="3200" b="1" dirty="0" err="1">
                <a:solidFill>
                  <a:srgbClr val="002060"/>
                </a:solidFill>
                <a:latin typeface="Calibri" panose="020F0502020204030204" pitchFamily="34" charset="0"/>
                <a:cs typeface="Calibri" panose="020F0502020204030204" pitchFamily="34" charset="0"/>
              </a:rPr>
              <a:t>Overgangsregeling</a:t>
            </a:r>
            <a:endParaRPr lang="en-US" sz="3200" b="1" dirty="0">
              <a:solidFill>
                <a:srgbClr val="002060"/>
              </a:solidFill>
              <a:latin typeface="Calibri" panose="020F0502020204030204" pitchFamily="34" charset="0"/>
              <a:cs typeface="Calibri" panose="020F0502020204030204" pitchFamily="34" charset="0"/>
            </a:endParaRPr>
          </a:p>
        </p:txBody>
      </p:sp>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301539" y="200341"/>
            <a:ext cx="1329043" cy="963251"/>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9218645" y="316661"/>
            <a:ext cx="2378966" cy="1544805"/>
          </a:xfrm>
          <a:prstGeom prst="rect">
            <a:avLst/>
          </a:prstGeom>
        </p:spPr>
      </p:pic>
      <p:sp>
        <p:nvSpPr>
          <p:cNvPr id="2" name="Rechthoek 1">
            <a:extLst>
              <a:ext uri="{FF2B5EF4-FFF2-40B4-BE49-F238E27FC236}">
                <a16:creationId xmlns:a16="http://schemas.microsoft.com/office/drawing/2014/main" id="{19B208F2-9568-4A12-ADC2-C9A67F94C49F}"/>
              </a:ext>
            </a:extLst>
          </p:cNvPr>
          <p:cNvSpPr/>
          <p:nvPr/>
        </p:nvSpPr>
        <p:spPr>
          <a:xfrm>
            <a:off x="1428966" y="2586807"/>
            <a:ext cx="3831857" cy="84830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FD4C14C6-7AEA-42EA-A676-C2E5711F9992}"/>
              </a:ext>
            </a:extLst>
          </p:cNvPr>
          <p:cNvSpPr/>
          <p:nvPr/>
        </p:nvSpPr>
        <p:spPr>
          <a:xfrm>
            <a:off x="5260823" y="2590191"/>
            <a:ext cx="5337110" cy="848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A629DF61-5DD4-4C00-B952-444CD586E056}"/>
              </a:ext>
            </a:extLst>
          </p:cNvPr>
          <p:cNvSpPr txBox="1"/>
          <p:nvPr/>
        </p:nvSpPr>
        <p:spPr>
          <a:xfrm>
            <a:off x="1558978" y="2882810"/>
            <a:ext cx="3043848" cy="369332"/>
          </a:xfrm>
          <a:prstGeom prst="rect">
            <a:avLst/>
          </a:prstGeom>
          <a:noFill/>
        </p:spPr>
        <p:txBody>
          <a:bodyPr wrap="square" rtlCol="0">
            <a:spAutoFit/>
          </a:bodyPr>
          <a:lstStyle/>
          <a:p>
            <a:r>
              <a:rPr lang="nl-NL" dirty="0"/>
              <a:t>2022: implementatie periode</a:t>
            </a:r>
          </a:p>
        </p:txBody>
      </p:sp>
      <p:sp>
        <p:nvSpPr>
          <p:cNvPr id="11" name="Tekstvak 10">
            <a:extLst>
              <a:ext uri="{FF2B5EF4-FFF2-40B4-BE49-F238E27FC236}">
                <a16:creationId xmlns:a16="http://schemas.microsoft.com/office/drawing/2014/main" id="{FE794A5D-1F30-4952-A411-D9635692DF21}"/>
              </a:ext>
            </a:extLst>
          </p:cNvPr>
          <p:cNvSpPr txBox="1"/>
          <p:nvPr/>
        </p:nvSpPr>
        <p:spPr>
          <a:xfrm>
            <a:off x="5532795" y="2893363"/>
            <a:ext cx="2953773" cy="369332"/>
          </a:xfrm>
          <a:prstGeom prst="rect">
            <a:avLst/>
          </a:prstGeom>
          <a:noFill/>
        </p:spPr>
        <p:txBody>
          <a:bodyPr wrap="square" rtlCol="0">
            <a:spAutoFit/>
          </a:bodyPr>
          <a:lstStyle/>
          <a:p>
            <a:r>
              <a:rPr lang="nl-NL" dirty="0"/>
              <a:t>1-1-2023 – moment X</a:t>
            </a:r>
          </a:p>
        </p:txBody>
      </p:sp>
      <p:sp>
        <p:nvSpPr>
          <p:cNvPr id="12" name="Tekstvak 11">
            <a:extLst>
              <a:ext uri="{FF2B5EF4-FFF2-40B4-BE49-F238E27FC236}">
                <a16:creationId xmlns:a16="http://schemas.microsoft.com/office/drawing/2014/main" id="{8222C9B4-9944-422B-95ED-BF8C51556D19}"/>
              </a:ext>
            </a:extLst>
          </p:cNvPr>
          <p:cNvSpPr txBox="1"/>
          <p:nvPr/>
        </p:nvSpPr>
        <p:spPr>
          <a:xfrm>
            <a:off x="1428966" y="3688672"/>
            <a:ext cx="4235088" cy="2308324"/>
          </a:xfrm>
          <a:prstGeom prst="rect">
            <a:avLst/>
          </a:prstGeom>
          <a:noFill/>
        </p:spPr>
        <p:txBody>
          <a:bodyPr wrap="square" rtlCol="0">
            <a:spAutoFit/>
          </a:bodyPr>
          <a:lstStyle/>
          <a:p>
            <a:r>
              <a:rPr lang="nl-NL" dirty="0"/>
              <a:t>Implementatie periode benutten: </a:t>
            </a:r>
          </a:p>
          <a:p>
            <a:pPr marL="285750" indent="-285750">
              <a:buFontTx/>
              <a:buChar char="-"/>
            </a:pPr>
            <a:r>
              <a:rPr lang="nl-NL" dirty="0"/>
              <a:t>Kwartiermaker</a:t>
            </a:r>
          </a:p>
          <a:p>
            <a:pPr marL="285750" indent="-285750">
              <a:buFontTx/>
              <a:buChar char="-"/>
            </a:pPr>
            <a:r>
              <a:rPr lang="nl-NL" dirty="0"/>
              <a:t>Gezamenlijk communicatieplan</a:t>
            </a:r>
          </a:p>
          <a:p>
            <a:pPr marL="285750" indent="-285750">
              <a:buFontTx/>
              <a:buChar char="-"/>
            </a:pPr>
            <a:r>
              <a:rPr lang="nl-NL" dirty="0"/>
              <a:t>Beschikkingen die worden afgegeven in 2022</a:t>
            </a:r>
          </a:p>
          <a:p>
            <a:pPr marL="285750" indent="-285750">
              <a:buFontTx/>
              <a:buChar char="-"/>
            </a:pPr>
            <a:r>
              <a:rPr lang="nl-NL" dirty="0"/>
              <a:t>Warme overdracht met huidige aanbieders</a:t>
            </a:r>
          </a:p>
          <a:p>
            <a:pPr marL="742950" lvl="1" indent="-285750">
              <a:buFontTx/>
              <a:buChar char="-"/>
            </a:pPr>
            <a:endParaRPr lang="nl-NL" dirty="0"/>
          </a:p>
        </p:txBody>
      </p:sp>
      <p:sp>
        <p:nvSpPr>
          <p:cNvPr id="13" name="Tekstvak 12">
            <a:extLst>
              <a:ext uri="{FF2B5EF4-FFF2-40B4-BE49-F238E27FC236}">
                <a16:creationId xmlns:a16="http://schemas.microsoft.com/office/drawing/2014/main" id="{628D9E0B-DB95-46D2-9D99-CC699E9C0B4D}"/>
              </a:ext>
            </a:extLst>
          </p:cNvPr>
          <p:cNvSpPr txBox="1"/>
          <p:nvPr/>
        </p:nvSpPr>
        <p:spPr>
          <a:xfrm>
            <a:off x="5818013" y="3688672"/>
            <a:ext cx="5337110" cy="2585323"/>
          </a:xfrm>
          <a:prstGeom prst="rect">
            <a:avLst/>
          </a:prstGeom>
          <a:noFill/>
        </p:spPr>
        <p:txBody>
          <a:bodyPr wrap="square" rtlCol="0">
            <a:spAutoFit/>
          </a:bodyPr>
          <a:lstStyle/>
          <a:p>
            <a:r>
              <a:rPr lang="nl-NL" dirty="0"/>
              <a:t>Regelen van overgang loopt door na start overeenkomst</a:t>
            </a:r>
          </a:p>
          <a:p>
            <a:pPr marL="742950" lvl="1" indent="-285750">
              <a:buFontTx/>
              <a:buChar char="-"/>
            </a:pPr>
            <a:r>
              <a:rPr lang="nl-NL" dirty="0"/>
              <a:t>Warme overdracht met huidige aanbieders</a:t>
            </a:r>
          </a:p>
          <a:p>
            <a:pPr marL="742950" lvl="1" indent="-285750">
              <a:buFontTx/>
              <a:buChar char="-"/>
            </a:pPr>
            <a:r>
              <a:rPr lang="nl-NL" dirty="0"/>
              <a:t>Aantal trajecten gestart in/voor 2022 lopen af gedurende deze fase</a:t>
            </a:r>
          </a:p>
          <a:p>
            <a:pPr marL="742950" lvl="1" indent="-285750">
              <a:buFontTx/>
              <a:buChar char="-"/>
            </a:pPr>
            <a:r>
              <a:rPr lang="nl-NL" dirty="0"/>
              <a:t>Vaste einddatum waarin overdracht geregeld moet zijn: bijv. 1-7-2023</a:t>
            </a:r>
          </a:p>
          <a:p>
            <a:pPr marL="742950" lvl="1" indent="-285750">
              <a:buFontTx/>
              <a:buChar char="-"/>
            </a:pPr>
            <a:r>
              <a:rPr lang="nl-NL" dirty="0"/>
              <a:t>Hierin </a:t>
            </a:r>
            <a:r>
              <a:rPr lang="nl-NL" dirty="0" err="1"/>
              <a:t>evt</a:t>
            </a:r>
            <a:r>
              <a:rPr lang="nl-NL" dirty="0"/>
              <a:t> differentiëren </a:t>
            </a:r>
            <a:r>
              <a:rPr lang="nl-NL" dirty="0" err="1"/>
              <a:t>afh</a:t>
            </a:r>
            <a:r>
              <a:rPr lang="nl-NL" dirty="0"/>
              <a:t>. van impact</a:t>
            </a:r>
          </a:p>
          <a:p>
            <a:pPr marL="742950" lvl="1" indent="-285750">
              <a:buFontTx/>
              <a:buChar char="-"/>
            </a:pPr>
            <a:r>
              <a:rPr lang="nl-NL" dirty="0"/>
              <a:t>Administratieve overdracht mogelijk</a:t>
            </a:r>
          </a:p>
        </p:txBody>
      </p:sp>
      <p:sp>
        <p:nvSpPr>
          <p:cNvPr id="14" name="Tekstvak 13">
            <a:extLst>
              <a:ext uri="{FF2B5EF4-FFF2-40B4-BE49-F238E27FC236}">
                <a16:creationId xmlns:a16="http://schemas.microsoft.com/office/drawing/2014/main" id="{652391BD-0CE2-4B9F-AD3D-7D6E07C3F0C7}"/>
              </a:ext>
            </a:extLst>
          </p:cNvPr>
          <p:cNvSpPr txBox="1"/>
          <p:nvPr/>
        </p:nvSpPr>
        <p:spPr>
          <a:xfrm>
            <a:off x="1687977" y="1545045"/>
            <a:ext cx="8816046" cy="830997"/>
          </a:xfrm>
          <a:prstGeom prst="rect">
            <a:avLst/>
          </a:prstGeom>
          <a:noFill/>
        </p:spPr>
        <p:txBody>
          <a:bodyPr wrap="square">
            <a:spAutoFit/>
          </a:bodyPr>
          <a:lstStyle/>
          <a:p>
            <a:r>
              <a:rPr lang="nl-NL" sz="2400" dirty="0">
                <a:solidFill>
                  <a:srgbClr val="002060"/>
                </a:solidFill>
                <a:latin typeface="Calibri" panose="020F0502020204030204" pitchFamily="34" charset="0"/>
                <a:ea typeface="+mj-ea"/>
                <a:cs typeface="Calibri" panose="020F0502020204030204" pitchFamily="34" charset="0"/>
              </a:rPr>
              <a:t>Zorgcontinuïteit voor cliënten zo goed mogelijk borgen.</a:t>
            </a:r>
          </a:p>
          <a:p>
            <a:r>
              <a:rPr lang="nl-NL" sz="2400" dirty="0">
                <a:solidFill>
                  <a:srgbClr val="002060"/>
                </a:solidFill>
                <a:latin typeface="Calibri" panose="020F0502020204030204" pitchFamily="34" charset="0"/>
                <a:ea typeface="+mj-ea"/>
                <a:cs typeface="Calibri" panose="020F0502020204030204" pitchFamily="34" charset="0"/>
              </a:rPr>
              <a:t>Zorgvuldig overgangsproces vanuit cliëntperspectief.</a:t>
            </a:r>
          </a:p>
        </p:txBody>
      </p:sp>
      <p:sp>
        <p:nvSpPr>
          <p:cNvPr id="16" name="Tekstvak 15">
            <a:extLst>
              <a:ext uri="{FF2B5EF4-FFF2-40B4-BE49-F238E27FC236}">
                <a16:creationId xmlns:a16="http://schemas.microsoft.com/office/drawing/2014/main" id="{9720C05B-3400-4DEF-8CD9-DCB5805A4E69}"/>
              </a:ext>
            </a:extLst>
          </p:cNvPr>
          <p:cNvSpPr txBox="1"/>
          <p:nvPr/>
        </p:nvSpPr>
        <p:spPr>
          <a:xfrm>
            <a:off x="1341276" y="6217851"/>
            <a:ext cx="6097554" cy="369332"/>
          </a:xfrm>
          <a:prstGeom prst="rect">
            <a:avLst/>
          </a:prstGeom>
          <a:noFill/>
        </p:spPr>
        <p:txBody>
          <a:bodyPr wrap="square">
            <a:spAutoFit/>
          </a:bodyPr>
          <a:lstStyle/>
          <a:p>
            <a:r>
              <a:rPr lang="nl-NL" sz="1800" i="1" dirty="0">
                <a:solidFill>
                  <a:srgbClr val="002060"/>
                </a:solidFill>
                <a:latin typeface="+mn-lt"/>
              </a:rPr>
              <a:t>Zie: eindverslag gespreksronde 2</a:t>
            </a:r>
            <a:endParaRPr lang="nl-NL" dirty="0"/>
          </a:p>
        </p:txBody>
      </p:sp>
    </p:spTree>
    <p:extLst>
      <p:ext uri="{BB962C8B-B14F-4D97-AF65-F5344CB8AC3E}">
        <p14:creationId xmlns:p14="http://schemas.microsoft.com/office/powerpoint/2010/main" val="3132173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3"/>
          <a:stretch>
            <a:fillRect/>
          </a:stretch>
        </p:blipFill>
        <p:spPr>
          <a:xfrm>
            <a:off x="9252398" y="4826404"/>
            <a:ext cx="2627604" cy="1706261"/>
          </a:xfrm>
          <a:prstGeom prst="rect">
            <a:avLst/>
          </a:prstGeom>
        </p:spPr>
      </p:pic>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316780" y="1293927"/>
            <a:ext cx="8744544" cy="957500"/>
          </a:xfrm>
        </p:spPr>
        <p:txBody>
          <a:bodyPr>
            <a:normAutofit/>
          </a:bodyPr>
          <a:lstStyle/>
          <a:p>
            <a:r>
              <a:rPr lang="en-US" sz="4000" b="1" dirty="0" err="1">
                <a:solidFill>
                  <a:srgbClr val="002060"/>
                </a:solidFill>
                <a:latin typeface="Calibri" panose="020F0502020204030204" pitchFamily="34" charset="0"/>
                <a:cs typeface="Calibri" panose="020F0502020204030204" pitchFamily="34" charset="0"/>
              </a:rPr>
              <a:t>Vooruitblik</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aanbestedingsprocedure</a:t>
            </a:r>
            <a:endParaRPr lang="en-US" sz="4000" b="1" dirty="0">
              <a:solidFill>
                <a:srgbClr val="002060"/>
              </a:solidFill>
              <a:latin typeface="Calibri" panose="020F0502020204030204" pitchFamily="34" charset="0"/>
              <a:cs typeface="Calibri" panose="020F0502020204030204" pitchFamily="34" charset="0"/>
            </a:endParaRPr>
          </a:p>
        </p:txBody>
      </p:sp>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4"/>
          <a:stretch>
            <a:fillRect/>
          </a:stretch>
        </p:blipFill>
        <p:spPr>
          <a:xfrm>
            <a:off x="301539" y="200341"/>
            <a:ext cx="1329043" cy="963251"/>
          </a:xfrm>
          <a:prstGeom prst="rect">
            <a:avLst/>
          </a:prstGeom>
        </p:spPr>
      </p:pic>
      <p:pic>
        <p:nvPicPr>
          <p:cNvPr id="6" name="Afbeelding 5">
            <a:extLst>
              <a:ext uri="{FF2B5EF4-FFF2-40B4-BE49-F238E27FC236}">
                <a16:creationId xmlns:a16="http://schemas.microsoft.com/office/drawing/2014/main" id="{68307C24-5B2E-4761-8783-5E203BDFE243}"/>
              </a:ext>
            </a:extLst>
          </p:cNvPr>
          <p:cNvPicPr>
            <a:picLocks noChangeAspect="1"/>
          </p:cNvPicPr>
          <p:nvPr/>
        </p:nvPicPr>
        <p:blipFill>
          <a:blip r:embed="rId5"/>
          <a:stretch>
            <a:fillRect/>
          </a:stretch>
        </p:blipFill>
        <p:spPr>
          <a:xfrm>
            <a:off x="316780" y="4907955"/>
            <a:ext cx="2627604" cy="1749704"/>
          </a:xfrm>
          <a:prstGeom prst="rect">
            <a:avLst/>
          </a:prstGeom>
        </p:spPr>
      </p:pic>
      <p:pic>
        <p:nvPicPr>
          <p:cNvPr id="8" name="Afbeelding 7">
            <a:extLst>
              <a:ext uri="{FF2B5EF4-FFF2-40B4-BE49-F238E27FC236}">
                <a16:creationId xmlns:a16="http://schemas.microsoft.com/office/drawing/2014/main" id="{F9A78F94-A0CF-44A0-958D-712F25881CD2}"/>
              </a:ext>
            </a:extLst>
          </p:cNvPr>
          <p:cNvPicPr>
            <a:picLocks noChangeAspect="1"/>
          </p:cNvPicPr>
          <p:nvPr/>
        </p:nvPicPr>
        <p:blipFill>
          <a:blip r:embed="rId6"/>
          <a:stretch>
            <a:fillRect/>
          </a:stretch>
        </p:blipFill>
        <p:spPr>
          <a:xfrm>
            <a:off x="9154854" y="200341"/>
            <a:ext cx="2822693" cy="1664352"/>
          </a:xfrm>
          <a:prstGeom prst="rect">
            <a:avLst/>
          </a:prstGeom>
        </p:spPr>
      </p:pic>
      <p:sp>
        <p:nvSpPr>
          <p:cNvPr id="11" name="Titel 1">
            <a:extLst>
              <a:ext uri="{FF2B5EF4-FFF2-40B4-BE49-F238E27FC236}">
                <a16:creationId xmlns:a16="http://schemas.microsoft.com/office/drawing/2014/main" id="{8869F46F-F8D3-42E4-A26E-B580E0F41110}"/>
              </a:ext>
            </a:extLst>
          </p:cNvPr>
          <p:cNvSpPr txBox="1">
            <a:spLocks/>
          </p:cNvSpPr>
          <p:nvPr/>
        </p:nvSpPr>
        <p:spPr>
          <a:xfrm>
            <a:off x="401800" y="1864693"/>
            <a:ext cx="11388400" cy="33929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b="1" dirty="0">
              <a:solidFill>
                <a:srgbClr val="002060"/>
              </a:solidFill>
              <a:latin typeface="Calibri" panose="020F0502020204030204" pitchFamily="34" charset="0"/>
              <a:cs typeface="Calibri" panose="020F0502020204030204" pitchFamily="34" charset="0"/>
            </a:endParaRPr>
          </a:p>
        </p:txBody>
      </p:sp>
      <p:graphicFrame>
        <p:nvGraphicFramePr>
          <p:cNvPr id="3" name="Tabel 6">
            <a:extLst>
              <a:ext uri="{FF2B5EF4-FFF2-40B4-BE49-F238E27FC236}">
                <a16:creationId xmlns:a16="http://schemas.microsoft.com/office/drawing/2014/main" id="{EE6373EF-5133-4FC5-8CBF-C77B8B524F09}"/>
              </a:ext>
            </a:extLst>
          </p:cNvPr>
          <p:cNvGraphicFramePr>
            <a:graphicFrameLocks noGrp="1"/>
          </p:cNvGraphicFramePr>
          <p:nvPr>
            <p:extLst>
              <p:ext uri="{D42A27DB-BD31-4B8C-83A1-F6EECF244321}">
                <p14:modId xmlns:p14="http://schemas.microsoft.com/office/powerpoint/2010/main" val="621751072"/>
              </p:ext>
            </p:extLst>
          </p:nvPr>
        </p:nvGraphicFramePr>
        <p:xfrm>
          <a:off x="401800" y="2403285"/>
          <a:ext cx="8128000" cy="186996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46613654"/>
                    </a:ext>
                  </a:extLst>
                </a:gridCol>
                <a:gridCol w="4064000">
                  <a:extLst>
                    <a:ext uri="{9D8B030D-6E8A-4147-A177-3AD203B41FA5}">
                      <a16:colId xmlns:a16="http://schemas.microsoft.com/office/drawing/2014/main" val="2080855515"/>
                    </a:ext>
                  </a:extLst>
                </a:gridCol>
              </a:tblGrid>
              <a:tr h="386603">
                <a:tc gridSpan="2">
                  <a:txBody>
                    <a:bodyPr/>
                    <a:lstStyle/>
                    <a:p>
                      <a:pPr algn="ctr"/>
                      <a:r>
                        <a:rPr lang="nl-NL" dirty="0"/>
                        <a:t>Globale beoogde planning </a:t>
                      </a:r>
                    </a:p>
                  </a:txBody>
                  <a:tcPr/>
                </a:tc>
                <a:tc hMerge="1">
                  <a:txBody>
                    <a:bodyPr/>
                    <a:lstStyle/>
                    <a:p>
                      <a:endParaRPr lang="nl-NL" dirty="0"/>
                    </a:p>
                  </a:txBody>
                  <a:tcPr/>
                </a:tc>
                <a:extLst>
                  <a:ext uri="{0D108BD9-81ED-4DB2-BD59-A6C34878D82A}">
                    <a16:rowId xmlns:a16="http://schemas.microsoft.com/office/drawing/2014/main" val="433508467"/>
                  </a:ext>
                </a:extLst>
              </a:tr>
              <a:tr h="370840">
                <a:tc>
                  <a:txBody>
                    <a:bodyPr/>
                    <a:lstStyle/>
                    <a:p>
                      <a:r>
                        <a:rPr lang="nl-NL" dirty="0"/>
                        <a:t>Start aanbestedingsprocedure</a:t>
                      </a:r>
                    </a:p>
                  </a:txBody>
                  <a:tcPr/>
                </a:tc>
                <a:tc>
                  <a:txBody>
                    <a:bodyPr/>
                    <a:lstStyle/>
                    <a:p>
                      <a:r>
                        <a:rPr lang="nl-NL" dirty="0"/>
                        <a:t>1</a:t>
                      </a:r>
                      <a:r>
                        <a:rPr lang="nl-NL" baseline="30000" dirty="0"/>
                        <a:t>e</a:t>
                      </a:r>
                      <a:r>
                        <a:rPr lang="nl-NL" dirty="0"/>
                        <a:t> helft oktober 2021</a:t>
                      </a:r>
                    </a:p>
                  </a:txBody>
                  <a:tcPr/>
                </a:tc>
                <a:extLst>
                  <a:ext uri="{0D108BD9-81ED-4DB2-BD59-A6C34878D82A}">
                    <a16:rowId xmlns:a16="http://schemas.microsoft.com/office/drawing/2014/main" val="853999256"/>
                  </a:ext>
                </a:extLst>
              </a:tr>
              <a:tr h="370840">
                <a:tc>
                  <a:txBody>
                    <a:bodyPr/>
                    <a:lstStyle/>
                    <a:p>
                      <a:r>
                        <a:rPr lang="nl-NL" dirty="0"/>
                        <a:t>Indienen inschrijvingen</a:t>
                      </a:r>
                    </a:p>
                  </a:txBody>
                  <a:tcPr/>
                </a:tc>
                <a:tc>
                  <a:txBody>
                    <a:bodyPr/>
                    <a:lstStyle/>
                    <a:p>
                      <a:r>
                        <a:rPr lang="nl-NL" dirty="0"/>
                        <a:t>Medio december 2021</a:t>
                      </a:r>
                    </a:p>
                  </a:txBody>
                  <a:tcPr/>
                </a:tc>
                <a:extLst>
                  <a:ext uri="{0D108BD9-81ED-4DB2-BD59-A6C34878D82A}">
                    <a16:rowId xmlns:a16="http://schemas.microsoft.com/office/drawing/2014/main" val="1802458885"/>
                  </a:ext>
                </a:extLst>
              </a:tr>
              <a:tr h="370840">
                <a:tc>
                  <a:txBody>
                    <a:bodyPr/>
                    <a:lstStyle/>
                    <a:p>
                      <a:r>
                        <a:rPr lang="nl-NL" dirty="0"/>
                        <a:t>Voorlopige gunning</a:t>
                      </a:r>
                    </a:p>
                  </a:txBody>
                  <a:tcPr/>
                </a:tc>
                <a:tc>
                  <a:txBody>
                    <a:bodyPr/>
                    <a:lstStyle/>
                    <a:p>
                      <a:r>
                        <a:rPr lang="nl-NL" dirty="0"/>
                        <a:t>2</a:t>
                      </a:r>
                      <a:r>
                        <a:rPr lang="nl-NL" baseline="30000" dirty="0"/>
                        <a:t>e</a:t>
                      </a:r>
                      <a:r>
                        <a:rPr lang="nl-NL" dirty="0"/>
                        <a:t> helft januari 2022</a:t>
                      </a:r>
                    </a:p>
                  </a:txBody>
                  <a:tcPr/>
                </a:tc>
                <a:extLst>
                  <a:ext uri="{0D108BD9-81ED-4DB2-BD59-A6C34878D82A}">
                    <a16:rowId xmlns:a16="http://schemas.microsoft.com/office/drawing/2014/main" val="714481522"/>
                  </a:ext>
                </a:extLst>
              </a:tr>
              <a:tr h="370840">
                <a:tc>
                  <a:txBody>
                    <a:bodyPr/>
                    <a:lstStyle/>
                    <a:p>
                      <a:r>
                        <a:rPr lang="nl-NL" dirty="0"/>
                        <a:t>Definitieve gunning</a:t>
                      </a:r>
                    </a:p>
                  </a:txBody>
                  <a:tcPr/>
                </a:tc>
                <a:tc>
                  <a:txBody>
                    <a:bodyPr/>
                    <a:lstStyle/>
                    <a:p>
                      <a:r>
                        <a:rPr lang="nl-NL" dirty="0"/>
                        <a:t>Medio februari 2022</a:t>
                      </a:r>
                    </a:p>
                  </a:txBody>
                  <a:tcPr/>
                </a:tc>
                <a:extLst>
                  <a:ext uri="{0D108BD9-81ED-4DB2-BD59-A6C34878D82A}">
                    <a16:rowId xmlns:a16="http://schemas.microsoft.com/office/drawing/2014/main" val="1879561689"/>
                  </a:ext>
                </a:extLst>
              </a:tr>
            </a:tbl>
          </a:graphicData>
        </a:graphic>
      </p:graphicFrame>
    </p:spTree>
    <p:extLst>
      <p:ext uri="{BB962C8B-B14F-4D97-AF65-F5344CB8AC3E}">
        <p14:creationId xmlns:p14="http://schemas.microsoft.com/office/powerpoint/2010/main" val="1371693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3"/>
          <a:stretch>
            <a:fillRect/>
          </a:stretch>
        </p:blipFill>
        <p:spPr>
          <a:xfrm>
            <a:off x="9252398" y="4826404"/>
            <a:ext cx="2627604" cy="1706261"/>
          </a:xfrm>
          <a:prstGeom prst="rect">
            <a:avLst/>
          </a:prstGeom>
        </p:spPr>
      </p:pic>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316780" y="1293927"/>
            <a:ext cx="8744544" cy="957500"/>
          </a:xfrm>
        </p:spPr>
        <p:txBody>
          <a:bodyPr>
            <a:normAutofit/>
          </a:bodyPr>
          <a:lstStyle/>
          <a:p>
            <a:r>
              <a:rPr lang="en-US" sz="4000" b="1" dirty="0">
                <a:solidFill>
                  <a:srgbClr val="002060"/>
                </a:solidFill>
                <a:latin typeface="Calibri" panose="020F0502020204030204" pitchFamily="34" charset="0"/>
                <a:cs typeface="Calibri" panose="020F0502020204030204" pitchFamily="34" charset="0"/>
              </a:rPr>
              <a:t>Data</a:t>
            </a:r>
          </a:p>
        </p:txBody>
      </p:sp>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4"/>
          <a:stretch>
            <a:fillRect/>
          </a:stretch>
        </p:blipFill>
        <p:spPr>
          <a:xfrm>
            <a:off x="301539" y="200341"/>
            <a:ext cx="1329043" cy="963251"/>
          </a:xfrm>
          <a:prstGeom prst="rect">
            <a:avLst/>
          </a:prstGeom>
        </p:spPr>
      </p:pic>
      <p:pic>
        <p:nvPicPr>
          <p:cNvPr id="6" name="Afbeelding 5">
            <a:extLst>
              <a:ext uri="{FF2B5EF4-FFF2-40B4-BE49-F238E27FC236}">
                <a16:creationId xmlns:a16="http://schemas.microsoft.com/office/drawing/2014/main" id="{68307C24-5B2E-4761-8783-5E203BDFE243}"/>
              </a:ext>
            </a:extLst>
          </p:cNvPr>
          <p:cNvPicPr>
            <a:picLocks noChangeAspect="1"/>
          </p:cNvPicPr>
          <p:nvPr/>
        </p:nvPicPr>
        <p:blipFill>
          <a:blip r:embed="rId5"/>
          <a:stretch>
            <a:fillRect/>
          </a:stretch>
        </p:blipFill>
        <p:spPr>
          <a:xfrm>
            <a:off x="147781" y="5404164"/>
            <a:ext cx="2068946" cy="1377698"/>
          </a:xfrm>
          <a:prstGeom prst="rect">
            <a:avLst/>
          </a:prstGeom>
        </p:spPr>
      </p:pic>
      <p:pic>
        <p:nvPicPr>
          <p:cNvPr id="8" name="Afbeelding 7">
            <a:extLst>
              <a:ext uri="{FF2B5EF4-FFF2-40B4-BE49-F238E27FC236}">
                <a16:creationId xmlns:a16="http://schemas.microsoft.com/office/drawing/2014/main" id="{F9A78F94-A0CF-44A0-958D-712F25881CD2}"/>
              </a:ext>
            </a:extLst>
          </p:cNvPr>
          <p:cNvPicPr>
            <a:picLocks noChangeAspect="1"/>
          </p:cNvPicPr>
          <p:nvPr/>
        </p:nvPicPr>
        <p:blipFill>
          <a:blip r:embed="rId6"/>
          <a:stretch>
            <a:fillRect/>
          </a:stretch>
        </p:blipFill>
        <p:spPr>
          <a:xfrm>
            <a:off x="9154854" y="200341"/>
            <a:ext cx="2822693" cy="1664352"/>
          </a:xfrm>
          <a:prstGeom prst="rect">
            <a:avLst/>
          </a:prstGeom>
        </p:spPr>
      </p:pic>
      <p:sp>
        <p:nvSpPr>
          <p:cNvPr id="11" name="Titel 1">
            <a:extLst>
              <a:ext uri="{FF2B5EF4-FFF2-40B4-BE49-F238E27FC236}">
                <a16:creationId xmlns:a16="http://schemas.microsoft.com/office/drawing/2014/main" id="{8869F46F-F8D3-42E4-A26E-B580E0F41110}"/>
              </a:ext>
            </a:extLst>
          </p:cNvPr>
          <p:cNvSpPr txBox="1">
            <a:spLocks/>
          </p:cNvSpPr>
          <p:nvPr/>
        </p:nvSpPr>
        <p:spPr>
          <a:xfrm>
            <a:off x="401800" y="1864693"/>
            <a:ext cx="11388400" cy="33929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b="1" dirty="0">
              <a:solidFill>
                <a:srgbClr val="002060"/>
              </a:solidFill>
              <a:latin typeface="Calibri" panose="020F0502020204030204" pitchFamily="34" charset="0"/>
              <a:cs typeface="Calibri" panose="020F0502020204030204" pitchFamily="34" charset="0"/>
            </a:endParaRPr>
          </a:p>
        </p:txBody>
      </p:sp>
      <p:sp>
        <p:nvSpPr>
          <p:cNvPr id="2" name="Tekstvak 1">
            <a:extLst>
              <a:ext uri="{FF2B5EF4-FFF2-40B4-BE49-F238E27FC236}">
                <a16:creationId xmlns:a16="http://schemas.microsoft.com/office/drawing/2014/main" id="{83F3EC88-22B9-4BC0-BB4C-9D9AF1E01BA4}"/>
              </a:ext>
            </a:extLst>
          </p:cNvPr>
          <p:cNvSpPr txBox="1"/>
          <p:nvPr/>
        </p:nvSpPr>
        <p:spPr>
          <a:xfrm>
            <a:off x="328958" y="2153561"/>
            <a:ext cx="7763145" cy="3970318"/>
          </a:xfrm>
          <a:prstGeom prst="rect">
            <a:avLst/>
          </a:prstGeom>
          <a:noFill/>
        </p:spPr>
        <p:txBody>
          <a:bodyPr wrap="square" rtlCol="0">
            <a:spAutoFit/>
          </a:bodyPr>
          <a:lstStyle/>
          <a:p>
            <a:pPr marL="342900" indent="-342900">
              <a:buFont typeface="+mj-lt"/>
              <a:buAutoNum type="arabicPeriod"/>
            </a:pPr>
            <a:r>
              <a:rPr lang="nl-NL" dirty="0"/>
              <a:t>Zorgproductie (incl. openbare databanken)</a:t>
            </a:r>
          </a:p>
          <a:p>
            <a:pPr marL="342900" indent="-342900">
              <a:buFont typeface="+mj-lt"/>
              <a:buAutoNum type="arabicPeriod"/>
            </a:pPr>
            <a:r>
              <a:rPr lang="nl-NL" dirty="0"/>
              <a:t>Wijkteams</a:t>
            </a:r>
          </a:p>
          <a:p>
            <a:pPr marL="342900" indent="-342900">
              <a:buFont typeface="+mj-lt"/>
              <a:buAutoNum type="arabicPeriod"/>
            </a:pPr>
            <a:r>
              <a:rPr lang="nl-NL" dirty="0"/>
              <a:t>Voorliggend veld</a:t>
            </a:r>
          </a:p>
          <a:p>
            <a:pPr marL="342900" indent="-342900">
              <a:buFont typeface="+mj-lt"/>
              <a:buAutoNum type="arabicPeriod"/>
            </a:pPr>
            <a:endParaRPr lang="nl-NL" dirty="0"/>
          </a:p>
          <a:p>
            <a:r>
              <a:rPr lang="nl-NL" dirty="0"/>
              <a:t>Totale zorgkosten ZIN/PGB/Lokaal maatwerk 2019/2020 was 34.7 </a:t>
            </a:r>
            <a:r>
              <a:rPr lang="nl-NL" dirty="0" err="1"/>
              <a:t>mln</a:t>
            </a:r>
            <a:r>
              <a:rPr lang="nl-NL" dirty="0"/>
              <a:t> euro</a:t>
            </a:r>
          </a:p>
          <a:p>
            <a:r>
              <a:rPr lang="nl-NL" dirty="0"/>
              <a:t>Incl. Kosten LTA die in 2019 en 2020 resp. 1.5 </a:t>
            </a:r>
            <a:r>
              <a:rPr lang="nl-NL" dirty="0" err="1"/>
              <a:t>mln</a:t>
            </a:r>
            <a:r>
              <a:rPr lang="nl-NL" dirty="0"/>
              <a:t> euro en 2.2 </a:t>
            </a:r>
            <a:r>
              <a:rPr lang="nl-NL" dirty="0" err="1"/>
              <a:t>mln</a:t>
            </a:r>
            <a:r>
              <a:rPr lang="nl-NL" dirty="0"/>
              <a:t> euro betroffen.</a:t>
            </a:r>
          </a:p>
          <a:p>
            <a:r>
              <a:rPr lang="nl-NL" dirty="0"/>
              <a:t>Excl. Perceel F Crisis (subsidie). Realisatie </a:t>
            </a:r>
            <a:r>
              <a:rPr lang="nl-NL" b="1" u="sng" dirty="0"/>
              <a:t>GRJR</a:t>
            </a:r>
            <a:r>
              <a:rPr lang="nl-NL" dirty="0"/>
              <a:t> Perceel F 2019 was 9.1 </a:t>
            </a:r>
            <a:r>
              <a:rPr lang="nl-NL" dirty="0" err="1"/>
              <a:t>mln</a:t>
            </a:r>
            <a:r>
              <a:rPr lang="nl-NL" dirty="0"/>
              <a:t> euro.</a:t>
            </a:r>
          </a:p>
          <a:p>
            <a:r>
              <a:rPr lang="nl-NL" dirty="0"/>
              <a:t>Excl. Kosten wijkteams.</a:t>
            </a:r>
          </a:p>
          <a:p>
            <a:r>
              <a:rPr lang="nl-NL" dirty="0"/>
              <a:t># unieke cliënten in 2020 waarvoor betaald = 2.240 cliënten.</a:t>
            </a:r>
          </a:p>
          <a:p>
            <a:r>
              <a:rPr lang="nl-NL" dirty="0"/>
              <a:t>Dit is incl. cliënten LTA en excl. cliënten Perceel F en Wijkteams.</a:t>
            </a:r>
          </a:p>
          <a:p>
            <a:r>
              <a:rPr lang="nl-NL" dirty="0"/>
              <a:t># unieke cliënten MVS Wijkteams = 2.485 cliënten 18-.</a:t>
            </a:r>
          </a:p>
          <a:p>
            <a:endParaRPr lang="nl-NL" dirty="0"/>
          </a:p>
          <a:p>
            <a:r>
              <a:rPr lang="nl-NL" dirty="0"/>
              <a:t>  </a:t>
            </a:r>
          </a:p>
          <a:p>
            <a:endParaRPr lang="nl-NL" dirty="0"/>
          </a:p>
        </p:txBody>
      </p:sp>
    </p:spTree>
    <p:extLst>
      <p:ext uri="{BB962C8B-B14F-4D97-AF65-F5344CB8AC3E}">
        <p14:creationId xmlns:p14="http://schemas.microsoft.com/office/powerpoint/2010/main" val="3206902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03D2ACC0-6746-4C8F-BA8C-095792447448}"/>
              </a:ext>
            </a:extLst>
          </p:cNvPr>
          <p:cNvSpPr txBox="1"/>
          <p:nvPr/>
        </p:nvSpPr>
        <p:spPr>
          <a:xfrm>
            <a:off x="1036654" y="529180"/>
            <a:ext cx="5614986" cy="104291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dirty="0" err="1">
                <a:solidFill>
                  <a:srgbClr val="002060"/>
                </a:solidFill>
                <a:ea typeface="+mj-ea"/>
                <a:cs typeface="+mj-cs"/>
              </a:rPr>
              <a:t>Programma</a:t>
            </a:r>
            <a:r>
              <a:rPr lang="en-US" sz="3600" b="1" dirty="0">
                <a:solidFill>
                  <a:srgbClr val="002060"/>
                </a:solidFill>
                <a:ea typeface="+mj-ea"/>
                <a:cs typeface="+mj-cs"/>
              </a:rPr>
              <a:t> van </a:t>
            </a:r>
            <a:r>
              <a:rPr lang="en-US" sz="3600" b="1" dirty="0" err="1">
                <a:solidFill>
                  <a:srgbClr val="002060"/>
                </a:solidFill>
                <a:ea typeface="+mj-ea"/>
                <a:cs typeface="+mj-cs"/>
              </a:rPr>
              <a:t>vandaag</a:t>
            </a:r>
            <a:endParaRPr lang="en-US" sz="3600" b="1" dirty="0">
              <a:solidFill>
                <a:srgbClr val="002060"/>
              </a:solidFill>
              <a:ea typeface="+mj-ea"/>
              <a:cs typeface="+mj-cs"/>
            </a:endParaRPr>
          </a:p>
        </p:txBody>
      </p:sp>
      <p:sp>
        <p:nvSpPr>
          <p:cNvPr id="5" name="Tekstvak 4">
            <a:extLst>
              <a:ext uri="{FF2B5EF4-FFF2-40B4-BE49-F238E27FC236}">
                <a16:creationId xmlns:a16="http://schemas.microsoft.com/office/drawing/2014/main" id="{48CE0D85-5B44-4E05-8DE8-F997924AD2F9}"/>
              </a:ext>
            </a:extLst>
          </p:cNvPr>
          <p:cNvSpPr txBox="1"/>
          <p:nvPr/>
        </p:nvSpPr>
        <p:spPr>
          <a:xfrm>
            <a:off x="854740" y="1649747"/>
            <a:ext cx="9045039" cy="2452687"/>
          </a:xfrm>
          <a:prstGeom prst="rect">
            <a:avLst/>
          </a:prstGeom>
        </p:spPr>
        <p:txBody>
          <a:bodyPr vert="horz" lIns="91440" tIns="45720" rIns="91440" bIns="45720" rtlCol="0" anchor="ctr">
            <a:noAutofit/>
          </a:bodyPr>
          <a:lstStyle/>
          <a:p>
            <a:pPr marL="342900" indent="-228600">
              <a:lnSpc>
                <a:spcPct val="90000"/>
              </a:lnSpc>
              <a:spcAft>
                <a:spcPts val="600"/>
              </a:spcAft>
              <a:buFont typeface="Arial" panose="020B0604020202020204" pitchFamily="34" charset="0"/>
              <a:buChar char="•"/>
            </a:pPr>
            <a:r>
              <a:rPr lang="en-US" sz="3200" dirty="0" err="1">
                <a:solidFill>
                  <a:srgbClr val="002060"/>
                </a:solidFill>
              </a:rPr>
              <a:t>Besluit</a:t>
            </a:r>
            <a:r>
              <a:rPr lang="en-US" sz="3200" dirty="0">
                <a:solidFill>
                  <a:srgbClr val="002060"/>
                </a:solidFill>
              </a:rPr>
              <a:t> MVS </a:t>
            </a:r>
            <a:r>
              <a:rPr lang="en-US" sz="3200" dirty="0" err="1">
                <a:solidFill>
                  <a:srgbClr val="002060"/>
                </a:solidFill>
              </a:rPr>
              <a:t>jeugdmodel</a:t>
            </a:r>
            <a:r>
              <a:rPr lang="en-US" sz="3200" dirty="0">
                <a:solidFill>
                  <a:srgbClr val="002060"/>
                </a:solidFill>
              </a:rPr>
              <a:t> m.b.t. </a:t>
            </a:r>
            <a:r>
              <a:rPr lang="en-US" sz="3200" dirty="0" err="1">
                <a:solidFill>
                  <a:srgbClr val="002060"/>
                </a:solidFill>
              </a:rPr>
              <a:t>afbakening</a:t>
            </a:r>
            <a:r>
              <a:rPr lang="en-US" sz="3200" dirty="0">
                <a:solidFill>
                  <a:srgbClr val="002060"/>
                </a:solidFill>
              </a:rPr>
              <a:t> </a:t>
            </a:r>
            <a:r>
              <a:rPr lang="en-US" sz="3200" dirty="0" err="1">
                <a:solidFill>
                  <a:srgbClr val="002060"/>
                </a:solidFill>
              </a:rPr>
              <a:t>integrale</a:t>
            </a:r>
            <a:r>
              <a:rPr lang="en-US" sz="3200" dirty="0">
                <a:solidFill>
                  <a:srgbClr val="002060"/>
                </a:solidFill>
              </a:rPr>
              <a:t> </a:t>
            </a:r>
            <a:r>
              <a:rPr lang="en-US" sz="3200" dirty="0" err="1">
                <a:solidFill>
                  <a:srgbClr val="002060"/>
                </a:solidFill>
              </a:rPr>
              <a:t>opdracht</a:t>
            </a:r>
            <a:endParaRPr lang="en-US" sz="3200" dirty="0">
              <a:solidFill>
                <a:srgbClr val="002060"/>
              </a:solidFill>
            </a:endParaRPr>
          </a:p>
          <a:p>
            <a:pPr marL="342900" indent="-228600">
              <a:lnSpc>
                <a:spcPct val="90000"/>
              </a:lnSpc>
              <a:spcAft>
                <a:spcPts val="600"/>
              </a:spcAft>
              <a:buFont typeface="Arial" panose="020B0604020202020204" pitchFamily="34" charset="0"/>
              <a:buChar char="•"/>
            </a:pPr>
            <a:r>
              <a:rPr lang="en-US" sz="3200" dirty="0" err="1">
                <a:solidFill>
                  <a:srgbClr val="002060"/>
                </a:solidFill>
              </a:rPr>
              <a:t>Terugblik</a:t>
            </a:r>
            <a:r>
              <a:rPr lang="en-US" sz="3200" dirty="0">
                <a:solidFill>
                  <a:srgbClr val="002060"/>
                </a:solidFill>
              </a:rPr>
              <a:t> </a:t>
            </a:r>
            <a:r>
              <a:rPr lang="en-US" sz="3200" dirty="0" err="1">
                <a:solidFill>
                  <a:srgbClr val="002060"/>
                </a:solidFill>
              </a:rPr>
              <a:t>tweede</a:t>
            </a:r>
            <a:r>
              <a:rPr lang="en-US" sz="3200" dirty="0">
                <a:solidFill>
                  <a:srgbClr val="002060"/>
                </a:solidFill>
              </a:rPr>
              <a:t> </a:t>
            </a:r>
            <a:r>
              <a:rPr lang="en-US" sz="3200" dirty="0" err="1">
                <a:solidFill>
                  <a:srgbClr val="002060"/>
                </a:solidFill>
              </a:rPr>
              <a:t>gespreksronde</a:t>
            </a:r>
            <a:endParaRPr lang="en-US" sz="3200" dirty="0">
              <a:solidFill>
                <a:srgbClr val="002060"/>
              </a:solidFill>
            </a:endParaRPr>
          </a:p>
          <a:p>
            <a:pPr marL="342900" indent="-228600">
              <a:lnSpc>
                <a:spcPct val="90000"/>
              </a:lnSpc>
              <a:spcAft>
                <a:spcPts val="600"/>
              </a:spcAft>
              <a:buFont typeface="Arial" panose="020B0604020202020204" pitchFamily="34" charset="0"/>
              <a:buChar char="•"/>
            </a:pPr>
            <a:r>
              <a:rPr lang="en-US" sz="3200" dirty="0" err="1">
                <a:solidFill>
                  <a:srgbClr val="002060"/>
                </a:solidFill>
              </a:rPr>
              <a:t>Vooruitblik</a:t>
            </a:r>
            <a:r>
              <a:rPr lang="en-US" sz="3200" dirty="0">
                <a:solidFill>
                  <a:srgbClr val="002060"/>
                </a:solidFill>
              </a:rPr>
              <a:t> </a:t>
            </a:r>
            <a:r>
              <a:rPr lang="en-US" sz="3200" dirty="0" err="1">
                <a:solidFill>
                  <a:srgbClr val="002060"/>
                </a:solidFill>
              </a:rPr>
              <a:t>aanbestedingsprocedure</a:t>
            </a:r>
            <a:endParaRPr lang="en-US" sz="3200" dirty="0">
              <a:solidFill>
                <a:srgbClr val="002060"/>
              </a:solidFill>
            </a:endParaRPr>
          </a:p>
          <a:p>
            <a:pPr marL="342900" indent="-228600">
              <a:lnSpc>
                <a:spcPct val="90000"/>
              </a:lnSpc>
              <a:spcAft>
                <a:spcPts val="600"/>
              </a:spcAft>
              <a:buFont typeface="Arial" panose="020B0604020202020204" pitchFamily="34" charset="0"/>
              <a:buChar char="•"/>
            </a:pPr>
            <a:r>
              <a:rPr lang="en-US" sz="3200" dirty="0">
                <a:solidFill>
                  <a:srgbClr val="002060"/>
                </a:solidFill>
              </a:rPr>
              <a:t>Data</a:t>
            </a:r>
          </a:p>
        </p:txBody>
      </p:sp>
      <p:pic>
        <p:nvPicPr>
          <p:cNvPr id="6" name="Afbeelding 5">
            <a:extLst>
              <a:ext uri="{FF2B5EF4-FFF2-40B4-BE49-F238E27FC236}">
                <a16:creationId xmlns:a16="http://schemas.microsoft.com/office/drawing/2014/main" id="{7BF945BF-9A92-4266-93A0-4BC770530C61}"/>
              </a:ext>
            </a:extLst>
          </p:cNvPr>
          <p:cNvPicPr>
            <a:picLocks noChangeAspect="1"/>
          </p:cNvPicPr>
          <p:nvPr/>
        </p:nvPicPr>
        <p:blipFill>
          <a:blip r:embed="rId2"/>
          <a:stretch>
            <a:fillRect/>
          </a:stretch>
        </p:blipFill>
        <p:spPr>
          <a:xfrm>
            <a:off x="6351639" y="3919711"/>
            <a:ext cx="4500846" cy="2530539"/>
          </a:xfrm>
          <a:prstGeom prst="rect">
            <a:avLst/>
          </a:prstGeom>
        </p:spPr>
      </p:pic>
    </p:spTree>
    <p:extLst>
      <p:ext uri="{BB962C8B-B14F-4D97-AF65-F5344CB8AC3E}">
        <p14:creationId xmlns:p14="http://schemas.microsoft.com/office/powerpoint/2010/main" val="137355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3"/>
          <a:stretch>
            <a:fillRect/>
          </a:stretch>
        </p:blipFill>
        <p:spPr>
          <a:xfrm>
            <a:off x="3702844" y="2037374"/>
            <a:ext cx="6755431" cy="4386707"/>
          </a:xfrm>
          <a:prstGeom prst="rect">
            <a:avLst/>
          </a:prstGeom>
        </p:spPr>
      </p:pic>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1682824" y="349935"/>
            <a:ext cx="8229600" cy="957500"/>
          </a:xfrm>
        </p:spPr>
        <p:txBody>
          <a:bodyPr>
            <a:normAutofit/>
          </a:bodyPr>
          <a:lstStyle/>
          <a:p>
            <a:r>
              <a:rPr lang="en-US" sz="4000" b="1" dirty="0">
                <a:solidFill>
                  <a:schemeClr val="tx2"/>
                </a:solidFill>
                <a:latin typeface="Calibri" panose="020F0502020204030204" pitchFamily="34" charset="0"/>
                <a:cs typeface="Calibri" panose="020F0502020204030204" pitchFamily="34" charset="0"/>
              </a:rPr>
              <a:t>Het koersdocument MVS jeugdmodel</a:t>
            </a:r>
          </a:p>
        </p:txBody>
      </p:sp>
      <p:sp>
        <p:nvSpPr>
          <p:cNvPr id="6" name="Tekstvak 5">
            <a:extLst>
              <a:ext uri="{FF2B5EF4-FFF2-40B4-BE49-F238E27FC236}">
                <a16:creationId xmlns:a16="http://schemas.microsoft.com/office/drawing/2014/main" id="{04B7E6FB-3E5B-46B3-9865-D8FE752BF4A8}"/>
              </a:ext>
            </a:extLst>
          </p:cNvPr>
          <p:cNvSpPr txBox="1"/>
          <p:nvPr/>
        </p:nvSpPr>
        <p:spPr>
          <a:xfrm>
            <a:off x="258124" y="2716846"/>
            <a:ext cx="3956340" cy="3896772"/>
          </a:xfrm>
          <a:prstGeom prst="rect">
            <a:avLst/>
          </a:prstGeom>
          <a:solidFill>
            <a:schemeClr val="bg1"/>
          </a:solidFill>
        </p:spPr>
        <p:txBody>
          <a:bodyPr wrap="square" rtlCol="0">
            <a:spAutoFit/>
          </a:bodyPr>
          <a:lstStyle/>
          <a:p>
            <a:pPr marL="342900" indent="-342900">
              <a:lnSpc>
                <a:spcPct val="106000"/>
              </a:lnSpc>
              <a:buFont typeface="Wingdings" panose="05000000000000000000" pitchFamily="2" charset="2"/>
              <a:buChar char="v"/>
            </a:pPr>
            <a:r>
              <a:rPr lang="nl-NL" dirty="0">
                <a:solidFill>
                  <a:srgbClr val="002060"/>
                </a:solidFill>
              </a:rPr>
              <a:t>Leidende principes</a:t>
            </a:r>
            <a:endParaRPr lang="nl-NL"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Gezamenlijke doelen voor het kind</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Situationeel en netwerkgericht handelen</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Dialoog als communicatieprincipe</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De kracht van de mensen achter het MVS jeugdmodel</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Sturing op de randvoorwaarden voor het MVS jeugdmodel</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Leiderschap en boegbeeldfunctie</a:t>
            </a:r>
          </a:p>
          <a:p>
            <a:pPr marL="342900" indent="-342900">
              <a:lnSpc>
                <a:spcPct val="106000"/>
              </a:lnSpc>
              <a:buFont typeface="Wingdings" panose="05000000000000000000" pitchFamily="2" charset="2"/>
              <a:buChar char="v"/>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Regionale samenwerking</a:t>
            </a:r>
          </a:p>
          <a:p>
            <a:pPr marL="342900" indent="-342900">
              <a:lnSpc>
                <a:spcPct val="106000"/>
              </a:lnSpc>
              <a:buFont typeface="Wingdings" panose="05000000000000000000" pitchFamily="2" charset="2"/>
              <a:buChar char="v"/>
            </a:pPr>
            <a:endParaRPr lang="nl-NL"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6000"/>
              </a:lnSpc>
              <a:buFont typeface="Wingdings" panose="05000000000000000000" pitchFamily="2" charset="2"/>
              <a:buChar char="Ø"/>
            </a:pPr>
            <a:r>
              <a:rPr lang="nl-NL" b="1" dirty="0">
                <a:solidFill>
                  <a:srgbClr val="002060"/>
                </a:solidFill>
                <a:latin typeface="Calibri" panose="020F0502020204030204" pitchFamily="34" charset="0"/>
                <a:ea typeface="Calibri" panose="020F0502020204030204" pitchFamily="34" charset="0"/>
                <a:cs typeface="Calibri" panose="020F0502020204030204" pitchFamily="34" charset="0"/>
              </a:rPr>
              <a:t>Andere manier van (samen) werken</a:t>
            </a:r>
          </a:p>
        </p:txBody>
      </p:sp>
      <p:sp>
        <p:nvSpPr>
          <p:cNvPr id="7" name="Tekstvak 6">
            <a:extLst>
              <a:ext uri="{FF2B5EF4-FFF2-40B4-BE49-F238E27FC236}">
                <a16:creationId xmlns:a16="http://schemas.microsoft.com/office/drawing/2014/main" id="{6E5A77B5-A2E1-4A22-8859-778C761E5B0D}"/>
              </a:ext>
            </a:extLst>
          </p:cNvPr>
          <p:cNvSpPr txBox="1"/>
          <p:nvPr/>
        </p:nvSpPr>
        <p:spPr>
          <a:xfrm>
            <a:off x="533310" y="2085495"/>
            <a:ext cx="2299027" cy="369332"/>
          </a:xfrm>
          <a:prstGeom prst="rect">
            <a:avLst/>
          </a:prstGeom>
          <a:noFill/>
        </p:spPr>
        <p:txBody>
          <a:bodyPr wrap="none" rtlCol="0">
            <a:spAutoFit/>
          </a:bodyPr>
          <a:lstStyle/>
          <a:p>
            <a:r>
              <a:rPr lang="nl-NL" dirty="0">
                <a:solidFill>
                  <a:srgbClr val="002060"/>
                </a:solidFill>
              </a:rPr>
              <a:t>Transformatiestrategie</a:t>
            </a:r>
          </a:p>
        </p:txBody>
      </p:sp>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4"/>
          <a:stretch>
            <a:fillRect/>
          </a:stretch>
        </p:blipFill>
        <p:spPr>
          <a:xfrm>
            <a:off x="301539" y="200341"/>
            <a:ext cx="1329043" cy="963251"/>
          </a:xfrm>
          <a:prstGeom prst="rect">
            <a:avLst/>
          </a:prstGeom>
        </p:spPr>
      </p:pic>
      <p:sp>
        <p:nvSpPr>
          <p:cNvPr id="3" name="Tekstvak 2">
            <a:extLst>
              <a:ext uri="{FF2B5EF4-FFF2-40B4-BE49-F238E27FC236}">
                <a16:creationId xmlns:a16="http://schemas.microsoft.com/office/drawing/2014/main" id="{3479C02C-A1EA-47F7-BF56-46EB0981BECA}"/>
              </a:ext>
            </a:extLst>
          </p:cNvPr>
          <p:cNvSpPr txBox="1"/>
          <p:nvPr/>
        </p:nvSpPr>
        <p:spPr>
          <a:xfrm>
            <a:off x="9574612" y="1274809"/>
            <a:ext cx="2498965" cy="960712"/>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rPr>
              <a:t>Netwerk rondom kind, ouders/opvoeders in het gewone leven</a:t>
            </a:r>
            <a:endParaRPr lang="nl-NL"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kstvak 10">
            <a:extLst>
              <a:ext uri="{FF2B5EF4-FFF2-40B4-BE49-F238E27FC236}">
                <a16:creationId xmlns:a16="http://schemas.microsoft.com/office/drawing/2014/main" id="{E7E5217B-8E63-4BA6-850A-E29D9A48AFFD}"/>
              </a:ext>
            </a:extLst>
          </p:cNvPr>
          <p:cNvSpPr txBox="1"/>
          <p:nvPr/>
        </p:nvSpPr>
        <p:spPr>
          <a:xfrm>
            <a:off x="10164547" y="2343510"/>
            <a:ext cx="1909030" cy="667106"/>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Versterk </a:t>
            </a:r>
          </a:p>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positie onderwijs</a:t>
            </a:r>
          </a:p>
        </p:txBody>
      </p:sp>
      <p:sp>
        <p:nvSpPr>
          <p:cNvPr id="12" name="Tekstvak 11">
            <a:extLst>
              <a:ext uri="{FF2B5EF4-FFF2-40B4-BE49-F238E27FC236}">
                <a16:creationId xmlns:a16="http://schemas.microsoft.com/office/drawing/2014/main" id="{EDE7FD8A-B58C-4D65-8F41-4C8C3824592C}"/>
              </a:ext>
            </a:extLst>
          </p:cNvPr>
          <p:cNvSpPr txBox="1"/>
          <p:nvPr/>
        </p:nvSpPr>
        <p:spPr>
          <a:xfrm>
            <a:off x="10133023" y="3167971"/>
            <a:ext cx="1909030" cy="373500"/>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Wijkteam 2023</a:t>
            </a:r>
          </a:p>
        </p:txBody>
      </p:sp>
      <p:sp>
        <p:nvSpPr>
          <p:cNvPr id="13" name="Tekstvak 12">
            <a:extLst>
              <a:ext uri="{FF2B5EF4-FFF2-40B4-BE49-F238E27FC236}">
                <a16:creationId xmlns:a16="http://schemas.microsoft.com/office/drawing/2014/main" id="{E86E58EE-1911-41D1-88F1-9EC6940542AB}"/>
              </a:ext>
            </a:extLst>
          </p:cNvPr>
          <p:cNvSpPr txBox="1"/>
          <p:nvPr/>
        </p:nvSpPr>
        <p:spPr>
          <a:xfrm>
            <a:off x="9606136" y="3681438"/>
            <a:ext cx="2435915" cy="667106"/>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Praktijkondersteuner in elke huisartsenpraktijk</a:t>
            </a:r>
          </a:p>
        </p:txBody>
      </p:sp>
      <p:sp>
        <p:nvSpPr>
          <p:cNvPr id="14" name="Tekstvak 13">
            <a:extLst>
              <a:ext uri="{FF2B5EF4-FFF2-40B4-BE49-F238E27FC236}">
                <a16:creationId xmlns:a16="http://schemas.microsoft.com/office/drawing/2014/main" id="{6FFE5BD2-57EB-42B8-BC1B-0258FD1EAF6B}"/>
              </a:ext>
            </a:extLst>
          </p:cNvPr>
          <p:cNvSpPr txBox="1"/>
          <p:nvPr/>
        </p:nvSpPr>
        <p:spPr>
          <a:xfrm>
            <a:off x="9417753" y="4518429"/>
            <a:ext cx="2624300" cy="667106"/>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Flexibel MVS netwerk van specialisten (plusteam)</a:t>
            </a:r>
          </a:p>
        </p:txBody>
      </p:sp>
      <p:sp>
        <p:nvSpPr>
          <p:cNvPr id="15" name="Tekstvak 14">
            <a:extLst>
              <a:ext uri="{FF2B5EF4-FFF2-40B4-BE49-F238E27FC236}">
                <a16:creationId xmlns:a16="http://schemas.microsoft.com/office/drawing/2014/main" id="{11350A1C-F3A7-4DA9-A7B6-156C67CED8CE}"/>
              </a:ext>
            </a:extLst>
          </p:cNvPr>
          <p:cNvSpPr txBox="1"/>
          <p:nvPr/>
        </p:nvSpPr>
        <p:spPr>
          <a:xfrm>
            <a:off x="9606138" y="5355420"/>
            <a:ext cx="2435915" cy="667106"/>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(Specialistische) jeugdhulp</a:t>
            </a:r>
          </a:p>
        </p:txBody>
      </p:sp>
      <p:sp>
        <p:nvSpPr>
          <p:cNvPr id="16" name="Tekstvak 15">
            <a:extLst>
              <a:ext uri="{FF2B5EF4-FFF2-40B4-BE49-F238E27FC236}">
                <a16:creationId xmlns:a16="http://schemas.microsoft.com/office/drawing/2014/main" id="{A2A7D952-D0AE-4E57-B882-1BEC779E1E7E}"/>
              </a:ext>
            </a:extLst>
          </p:cNvPr>
          <p:cNvSpPr txBox="1"/>
          <p:nvPr/>
        </p:nvSpPr>
        <p:spPr>
          <a:xfrm>
            <a:off x="10636058" y="6162493"/>
            <a:ext cx="1405993" cy="373500"/>
          </a:xfrm>
          <a:prstGeom prst="rect">
            <a:avLst/>
          </a:prstGeom>
          <a:solidFill>
            <a:schemeClr val="bg1"/>
          </a:solidFill>
          <a:ln>
            <a:solidFill>
              <a:srgbClr val="002060"/>
            </a:solidFill>
          </a:ln>
        </p:spPr>
        <p:txBody>
          <a:bodyPr wrap="square" rtlCol="0">
            <a:spAutoFit/>
          </a:bodyPr>
          <a:lstStyle/>
          <a:p>
            <a:pPr>
              <a:lnSpc>
                <a:spcPct val="106000"/>
              </a:lnSpc>
            </a:pP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Veiligheid</a:t>
            </a:r>
          </a:p>
        </p:txBody>
      </p:sp>
    </p:spTree>
    <p:extLst>
      <p:ext uri="{BB962C8B-B14F-4D97-AF65-F5344CB8AC3E}">
        <p14:creationId xmlns:p14="http://schemas.microsoft.com/office/powerpoint/2010/main" val="271485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vak 9">
            <a:extLst>
              <a:ext uri="{FF2B5EF4-FFF2-40B4-BE49-F238E27FC236}">
                <a16:creationId xmlns:a16="http://schemas.microsoft.com/office/drawing/2014/main" id="{087A0916-FC66-41F4-9CC0-327CA4770D5A}"/>
              </a:ext>
            </a:extLst>
          </p:cNvPr>
          <p:cNvSpPr txBox="1"/>
          <p:nvPr/>
        </p:nvSpPr>
        <p:spPr>
          <a:xfrm>
            <a:off x="1796481" y="1388664"/>
            <a:ext cx="8383960" cy="5016758"/>
          </a:xfrm>
          <a:prstGeom prst="rect">
            <a:avLst/>
          </a:prstGeom>
          <a:solidFill>
            <a:schemeClr val="accent6">
              <a:alpha val="51000"/>
            </a:schemeClr>
          </a:solidFill>
          <a:ln>
            <a:solidFill>
              <a:schemeClr val="tx2"/>
            </a:solidFill>
          </a:ln>
        </p:spPr>
        <p:txBody>
          <a:bodyPr wrap="square" rtlCol="0">
            <a:spAutoFit/>
          </a:bodyPr>
          <a:lstStyle/>
          <a:p>
            <a:pPr marL="457200" indent="-457200" algn="ctr">
              <a:buFont typeface="Wingdings" panose="05000000000000000000" pitchFamily="2" charset="2"/>
              <a:buChar char="Ø"/>
            </a:pPr>
            <a:r>
              <a:rPr lang="nl-NL" sz="2000" i="1" dirty="0">
                <a:solidFill>
                  <a:srgbClr val="1F497D">
                    <a:lumMod val="50000"/>
                  </a:srgbClr>
                </a:solidFill>
                <a:latin typeface="Calibri"/>
              </a:rPr>
              <a:t>Opdracht = Bieden van passende jeugdhulp/doen wat nodig is</a:t>
            </a:r>
          </a:p>
          <a:p>
            <a:pPr marL="457200" indent="-457200" algn="ctr">
              <a:buFont typeface="Wingdings" panose="05000000000000000000" pitchFamily="2" charset="2"/>
              <a:buChar char="q"/>
            </a:pPr>
            <a:r>
              <a:rPr lang="nl-NL" sz="2000" i="1" dirty="0">
                <a:solidFill>
                  <a:srgbClr val="4F81BD">
                    <a:lumMod val="75000"/>
                  </a:srgbClr>
                </a:solidFill>
                <a:latin typeface="Calibri"/>
              </a:rPr>
              <a:t>Cliënt in zijn leefomgeving staat centraal</a:t>
            </a:r>
          </a:p>
          <a:p>
            <a:pPr marL="457200" indent="-457200" algn="ctr">
              <a:buFont typeface="Wingdings" panose="05000000000000000000" pitchFamily="2" charset="2"/>
              <a:buChar char="q"/>
            </a:pPr>
            <a:r>
              <a:rPr lang="nl-NL" sz="2000" i="1" dirty="0">
                <a:solidFill>
                  <a:srgbClr val="4F81BD">
                    <a:lumMod val="75000"/>
                  </a:srgbClr>
                </a:solidFill>
                <a:latin typeface="Calibri"/>
              </a:rPr>
              <a:t>Producten, inzet, duur niet gespecificeerd in contract</a:t>
            </a:r>
          </a:p>
          <a:p>
            <a:pPr algn="ctr"/>
            <a:endParaRPr lang="nl-NL" sz="2000" i="1" dirty="0">
              <a:solidFill>
                <a:srgbClr val="4F81BD">
                  <a:lumMod val="75000"/>
                </a:srgbClr>
              </a:solidFill>
              <a:latin typeface="Calibri"/>
            </a:endParaRPr>
          </a:p>
          <a:p>
            <a:pPr marL="457200" indent="-457200" algn="ctr">
              <a:buFont typeface="Wingdings" panose="05000000000000000000" pitchFamily="2" charset="2"/>
              <a:buChar char="Ø"/>
            </a:pPr>
            <a:r>
              <a:rPr lang="nl-NL" sz="2000" i="1" dirty="0">
                <a:solidFill>
                  <a:srgbClr val="1F497D">
                    <a:lumMod val="50000"/>
                  </a:srgbClr>
                </a:solidFill>
                <a:latin typeface="Calibri"/>
              </a:rPr>
              <a:t>Opdracht omvat: alle vormen van jeugdhulp binnen de afbakening</a:t>
            </a:r>
          </a:p>
          <a:p>
            <a:pPr marL="457200" indent="-457200" algn="ctr">
              <a:buFont typeface="Wingdings" panose="05000000000000000000" pitchFamily="2" charset="2"/>
              <a:buChar char="q"/>
            </a:pPr>
            <a:r>
              <a:rPr lang="nl-NL" sz="2000" i="1" dirty="0">
                <a:solidFill>
                  <a:srgbClr val="4F81BD">
                    <a:lumMod val="75000"/>
                  </a:srgbClr>
                </a:solidFill>
                <a:latin typeface="Calibri"/>
              </a:rPr>
              <a:t>Verschillende expertises werken collegiaal samen</a:t>
            </a:r>
          </a:p>
          <a:p>
            <a:pPr algn="ctr"/>
            <a:endParaRPr lang="nl-NL" sz="2000" i="1" dirty="0">
              <a:solidFill>
                <a:srgbClr val="4F81BD">
                  <a:lumMod val="75000"/>
                </a:srgbClr>
              </a:solidFill>
              <a:latin typeface="Calibri"/>
            </a:endParaRPr>
          </a:p>
          <a:p>
            <a:pPr marL="457200" indent="-457200" algn="ctr">
              <a:buFont typeface="Wingdings" panose="05000000000000000000" pitchFamily="2" charset="2"/>
              <a:buChar char="Ø"/>
            </a:pPr>
            <a:r>
              <a:rPr lang="nl-NL" sz="2000" i="1" dirty="0">
                <a:solidFill>
                  <a:srgbClr val="1F497D">
                    <a:lumMod val="50000"/>
                  </a:srgbClr>
                </a:solidFill>
                <a:latin typeface="Calibri"/>
              </a:rPr>
              <a:t>Het duurzame resultaat voor het kind telt</a:t>
            </a:r>
          </a:p>
          <a:p>
            <a:pPr marL="457200" indent="-457200" algn="ctr">
              <a:buFont typeface="Wingdings" panose="05000000000000000000" pitchFamily="2" charset="2"/>
              <a:buChar char="q"/>
            </a:pPr>
            <a:r>
              <a:rPr lang="nl-NL" sz="2000" i="1" dirty="0">
                <a:solidFill>
                  <a:srgbClr val="4F81BD">
                    <a:lumMod val="75000"/>
                  </a:srgbClr>
                </a:solidFill>
                <a:latin typeface="Calibri"/>
              </a:rPr>
              <a:t>ook in het contract en verantwoording</a:t>
            </a:r>
          </a:p>
          <a:p>
            <a:pPr algn="ctr"/>
            <a:endParaRPr lang="nl-NL" sz="2000" i="1" dirty="0">
              <a:solidFill>
                <a:srgbClr val="4F81BD">
                  <a:lumMod val="75000"/>
                </a:srgbClr>
              </a:solidFill>
              <a:latin typeface="Calibri"/>
            </a:endParaRPr>
          </a:p>
          <a:p>
            <a:pPr marL="342900" indent="-342900" algn="ctr">
              <a:buFont typeface="Wingdings" panose="05000000000000000000" pitchFamily="2" charset="2"/>
              <a:buChar char="Ø"/>
            </a:pPr>
            <a:r>
              <a:rPr lang="nl-NL" sz="2000" i="1" dirty="0">
                <a:solidFill>
                  <a:srgbClr val="1F497D">
                    <a:lumMod val="50000"/>
                  </a:srgbClr>
                </a:solidFill>
                <a:latin typeface="Calibri"/>
              </a:rPr>
              <a:t>Ruimte om te doen wat nodig is</a:t>
            </a:r>
          </a:p>
          <a:p>
            <a:pPr marL="457200" indent="-457200" algn="ctr">
              <a:buFont typeface="Wingdings" panose="05000000000000000000" pitchFamily="2" charset="2"/>
              <a:buChar char="q"/>
            </a:pPr>
            <a:r>
              <a:rPr lang="nl-NL" sz="2000" i="1" dirty="0">
                <a:solidFill>
                  <a:srgbClr val="4F81BD">
                    <a:lumMod val="75000"/>
                  </a:srgbClr>
                </a:solidFill>
                <a:latin typeface="Calibri"/>
              </a:rPr>
              <a:t>Een vast bedrag voor de opdracht</a:t>
            </a:r>
          </a:p>
          <a:p>
            <a:pPr marL="457200" indent="-457200" algn="ctr">
              <a:buFont typeface="Wingdings" panose="05000000000000000000" pitchFamily="2" charset="2"/>
              <a:buChar char="q"/>
            </a:pPr>
            <a:r>
              <a:rPr lang="nl-NL" sz="2000" i="1" dirty="0">
                <a:solidFill>
                  <a:srgbClr val="4F81BD">
                    <a:lumMod val="75000"/>
                  </a:srgbClr>
                </a:solidFill>
                <a:latin typeface="Calibri"/>
              </a:rPr>
              <a:t>Zo min mogelijk bureaucratie</a:t>
            </a:r>
          </a:p>
          <a:p>
            <a:pPr marL="457200" indent="-457200" algn="ctr">
              <a:buFont typeface="Wingdings" panose="05000000000000000000" pitchFamily="2" charset="2"/>
              <a:buChar char="q"/>
            </a:pPr>
            <a:r>
              <a:rPr lang="nl-NL" sz="2000" i="1" dirty="0">
                <a:solidFill>
                  <a:srgbClr val="4F81BD">
                    <a:lumMod val="75000"/>
                  </a:srgbClr>
                </a:solidFill>
                <a:latin typeface="Calibri"/>
              </a:rPr>
              <a:t>Maakt transformatie mogelijk</a:t>
            </a:r>
          </a:p>
          <a:p>
            <a:pPr marL="457200" indent="-457200" algn="ctr">
              <a:buFont typeface="Wingdings" panose="05000000000000000000" pitchFamily="2" charset="2"/>
              <a:buChar char="q"/>
            </a:pPr>
            <a:endParaRPr lang="nl-NL" sz="2000" i="1" dirty="0">
              <a:solidFill>
                <a:srgbClr val="4F81BD">
                  <a:lumMod val="75000"/>
                </a:srgbClr>
              </a:solidFill>
              <a:latin typeface="Calibri"/>
            </a:endParaRPr>
          </a:p>
          <a:p>
            <a:pPr marL="457200" indent="-457200" algn="ctr">
              <a:buFont typeface="Wingdings" panose="05000000000000000000" pitchFamily="2" charset="2"/>
              <a:buChar char="Ø"/>
            </a:pPr>
            <a:r>
              <a:rPr lang="nl-NL" sz="2000" i="1" dirty="0">
                <a:solidFill>
                  <a:srgbClr val="002060"/>
                </a:solidFill>
                <a:latin typeface="Calibri"/>
              </a:rPr>
              <a:t>Samenwerking in partnerschap</a:t>
            </a:r>
          </a:p>
        </p:txBody>
      </p:sp>
      <p:sp>
        <p:nvSpPr>
          <p:cNvPr id="2" name="Rechthoek 1">
            <a:extLst>
              <a:ext uri="{FF2B5EF4-FFF2-40B4-BE49-F238E27FC236}">
                <a16:creationId xmlns:a16="http://schemas.microsoft.com/office/drawing/2014/main" id="{19F4EEE7-4551-4274-9E24-F831CA69C111}"/>
              </a:ext>
            </a:extLst>
          </p:cNvPr>
          <p:cNvSpPr/>
          <p:nvPr/>
        </p:nvSpPr>
        <p:spPr>
          <a:xfrm>
            <a:off x="3602777" y="452578"/>
            <a:ext cx="4771371" cy="707886"/>
          </a:xfrm>
          <a:prstGeom prst="rect">
            <a:avLst/>
          </a:prstGeom>
        </p:spPr>
        <p:txBody>
          <a:bodyPr wrap="none">
            <a:spAutoFit/>
          </a:bodyPr>
          <a:lstStyle/>
          <a:p>
            <a:pPr algn="ctr"/>
            <a:r>
              <a:rPr lang="nl-NL" sz="4000" i="1" dirty="0">
                <a:solidFill>
                  <a:srgbClr val="1F497D">
                    <a:lumMod val="50000"/>
                  </a:srgbClr>
                </a:solidFill>
                <a:latin typeface="Calibri"/>
              </a:rPr>
              <a:t>De integrale opdracht</a:t>
            </a:r>
            <a:r>
              <a:rPr lang="nl-NL" i="1" dirty="0">
                <a:solidFill>
                  <a:srgbClr val="1F497D">
                    <a:lumMod val="50000"/>
                  </a:srgbClr>
                </a:solidFill>
                <a:latin typeface="Calibri"/>
              </a:rPr>
              <a:t>:</a:t>
            </a:r>
          </a:p>
        </p:txBody>
      </p:sp>
      <p:pic>
        <p:nvPicPr>
          <p:cNvPr id="5" name="Afbeelding 4">
            <a:extLst>
              <a:ext uri="{FF2B5EF4-FFF2-40B4-BE49-F238E27FC236}">
                <a16:creationId xmlns:a16="http://schemas.microsoft.com/office/drawing/2014/main" id="{831AD089-13A2-4D4A-9FFA-71C37E6248AE}"/>
              </a:ext>
            </a:extLst>
          </p:cNvPr>
          <p:cNvPicPr>
            <a:picLocks noChangeAspect="1"/>
          </p:cNvPicPr>
          <p:nvPr/>
        </p:nvPicPr>
        <p:blipFill>
          <a:blip r:embed="rId2"/>
          <a:stretch>
            <a:fillRect/>
          </a:stretch>
        </p:blipFill>
        <p:spPr>
          <a:xfrm>
            <a:off x="9336360" y="311625"/>
            <a:ext cx="1076296" cy="776238"/>
          </a:xfrm>
          <a:prstGeom prst="rect">
            <a:avLst/>
          </a:prstGeom>
        </p:spPr>
      </p:pic>
      <p:pic>
        <p:nvPicPr>
          <p:cNvPr id="4" name="Afbeelding 3">
            <a:extLst>
              <a:ext uri="{FF2B5EF4-FFF2-40B4-BE49-F238E27FC236}">
                <a16:creationId xmlns:a16="http://schemas.microsoft.com/office/drawing/2014/main" id="{58A20648-4800-45B7-AB2E-91CBA8EEE13D}"/>
              </a:ext>
            </a:extLst>
          </p:cNvPr>
          <p:cNvPicPr>
            <a:picLocks noChangeAspect="1"/>
          </p:cNvPicPr>
          <p:nvPr/>
        </p:nvPicPr>
        <p:blipFill>
          <a:blip r:embed="rId3"/>
          <a:stretch>
            <a:fillRect/>
          </a:stretch>
        </p:blipFill>
        <p:spPr>
          <a:xfrm>
            <a:off x="907433" y="5322429"/>
            <a:ext cx="2011759" cy="1311193"/>
          </a:xfrm>
          <a:prstGeom prst="rect">
            <a:avLst/>
          </a:prstGeom>
        </p:spPr>
      </p:pic>
      <p:pic>
        <p:nvPicPr>
          <p:cNvPr id="6" name="Afbeelding 5">
            <a:extLst>
              <a:ext uri="{FF2B5EF4-FFF2-40B4-BE49-F238E27FC236}">
                <a16:creationId xmlns:a16="http://schemas.microsoft.com/office/drawing/2014/main" id="{6A7E5076-6A12-457F-9716-D76918B5A349}"/>
              </a:ext>
            </a:extLst>
          </p:cNvPr>
          <p:cNvPicPr>
            <a:picLocks noChangeAspect="1"/>
          </p:cNvPicPr>
          <p:nvPr/>
        </p:nvPicPr>
        <p:blipFill>
          <a:blip r:embed="rId4"/>
          <a:stretch>
            <a:fillRect/>
          </a:stretch>
        </p:blipFill>
        <p:spPr>
          <a:xfrm>
            <a:off x="9272808" y="5325979"/>
            <a:ext cx="2011759" cy="1307643"/>
          </a:xfrm>
          <a:prstGeom prst="rect">
            <a:avLst/>
          </a:prstGeom>
        </p:spPr>
      </p:pic>
    </p:spTree>
    <p:extLst>
      <p:ext uri="{BB962C8B-B14F-4D97-AF65-F5344CB8AC3E}">
        <p14:creationId xmlns:p14="http://schemas.microsoft.com/office/powerpoint/2010/main" val="2381969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7EEA58E5-17DC-4F5E-B7A5-96A3BEFD9E71}"/>
              </a:ext>
            </a:extLst>
          </p:cNvPr>
          <p:cNvSpPr/>
          <p:nvPr/>
        </p:nvSpPr>
        <p:spPr>
          <a:xfrm>
            <a:off x="1347747" y="2169165"/>
            <a:ext cx="6107263" cy="4363716"/>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1630582" y="102007"/>
            <a:ext cx="7955787" cy="1494910"/>
          </a:xfrm>
        </p:spPr>
        <p:txBody>
          <a:bodyPr>
            <a:normAutofit/>
          </a:bodyPr>
          <a:lstStyle/>
          <a:p>
            <a:r>
              <a:rPr lang="en-US" sz="4000" b="1" dirty="0">
                <a:solidFill>
                  <a:srgbClr val="002060"/>
                </a:solidFill>
                <a:latin typeface="Calibri" panose="020F0502020204030204" pitchFamily="34" charset="0"/>
                <a:cs typeface="Calibri" panose="020F0502020204030204" pitchFamily="34" charset="0"/>
              </a:rPr>
              <a:t>Wat bevat de integrale opdracht</a:t>
            </a:r>
          </a:p>
        </p:txBody>
      </p:sp>
      <p:sp>
        <p:nvSpPr>
          <p:cNvPr id="9" name="Tekstvak 8">
            <a:extLst>
              <a:ext uri="{FF2B5EF4-FFF2-40B4-BE49-F238E27FC236}">
                <a16:creationId xmlns:a16="http://schemas.microsoft.com/office/drawing/2014/main" id="{E2901856-69CE-419C-8560-DDE24A363E04}"/>
              </a:ext>
            </a:extLst>
          </p:cNvPr>
          <p:cNvSpPr txBox="1"/>
          <p:nvPr/>
        </p:nvSpPr>
        <p:spPr>
          <a:xfrm>
            <a:off x="6711357" y="251597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301539" y="200341"/>
            <a:ext cx="1329043" cy="963251"/>
          </a:xfrm>
          <a:prstGeom prst="rect">
            <a:avLst/>
          </a:prstGeom>
        </p:spPr>
      </p:pic>
      <p:pic>
        <p:nvPicPr>
          <p:cNvPr id="3" name="Afbeelding 2">
            <a:extLst>
              <a:ext uri="{FF2B5EF4-FFF2-40B4-BE49-F238E27FC236}">
                <a16:creationId xmlns:a16="http://schemas.microsoft.com/office/drawing/2014/main" id="{C3232019-CD1A-4612-B994-3751459281DF}"/>
              </a:ext>
            </a:extLst>
          </p:cNvPr>
          <p:cNvPicPr>
            <a:picLocks noChangeAspect="1"/>
          </p:cNvPicPr>
          <p:nvPr/>
        </p:nvPicPr>
        <p:blipFill>
          <a:blip r:embed="rId4"/>
          <a:stretch>
            <a:fillRect/>
          </a:stretch>
        </p:blipFill>
        <p:spPr>
          <a:xfrm>
            <a:off x="1969323" y="4317082"/>
            <a:ext cx="4751477" cy="1991360"/>
          </a:xfrm>
          <a:prstGeom prst="rect">
            <a:avLst/>
          </a:prstGeom>
          <a:effectLst/>
        </p:spPr>
      </p:pic>
      <p:sp>
        <p:nvSpPr>
          <p:cNvPr id="7" name="Rechthoek 6">
            <a:extLst>
              <a:ext uri="{FF2B5EF4-FFF2-40B4-BE49-F238E27FC236}">
                <a16:creationId xmlns:a16="http://schemas.microsoft.com/office/drawing/2014/main" id="{FD6ECB24-0BD9-4A95-AEAB-54AB3898B730}"/>
              </a:ext>
            </a:extLst>
          </p:cNvPr>
          <p:cNvSpPr/>
          <p:nvPr/>
        </p:nvSpPr>
        <p:spPr>
          <a:xfrm>
            <a:off x="1347747" y="1325934"/>
            <a:ext cx="6119853" cy="833120"/>
          </a:xfrm>
          <a:prstGeom prst="rect">
            <a:avLst/>
          </a:prstGeom>
          <a:pattFill prst="wd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E626B974-5A59-45BE-BF28-0E67EBB10C96}"/>
              </a:ext>
            </a:extLst>
          </p:cNvPr>
          <p:cNvSpPr txBox="1"/>
          <p:nvPr/>
        </p:nvSpPr>
        <p:spPr>
          <a:xfrm>
            <a:off x="1955129" y="2441331"/>
            <a:ext cx="5080775" cy="1200329"/>
          </a:xfrm>
          <a:prstGeom prst="rect">
            <a:avLst/>
          </a:prstGeom>
          <a:noFill/>
        </p:spPr>
        <p:txBody>
          <a:bodyPr wrap="square" rtlCol="0">
            <a:spAutoFit/>
          </a:bodyPr>
          <a:lstStyle/>
          <a:p>
            <a:r>
              <a:rPr lang="nl-NL" sz="2400" dirty="0"/>
              <a:t>Alle vormen van jeugdhulp</a:t>
            </a:r>
          </a:p>
          <a:p>
            <a:r>
              <a:rPr lang="nl-NL" sz="2400" dirty="0"/>
              <a:t>Nu bekend als percelen A t/m F (GRJR)</a:t>
            </a:r>
          </a:p>
          <a:p>
            <a:r>
              <a:rPr lang="nl-NL" sz="2400" dirty="0"/>
              <a:t>+ lokaal ingekochte jeugdhulp</a:t>
            </a:r>
          </a:p>
        </p:txBody>
      </p:sp>
      <p:sp>
        <p:nvSpPr>
          <p:cNvPr id="11" name="Tekstvak 10">
            <a:extLst>
              <a:ext uri="{FF2B5EF4-FFF2-40B4-BE49-F238E27FC236}">
                <a16:creationId xmlns:a16="http://schemas.microsoft.com/office/drawing/2014/main" id="{72B8EB0D-E8DE-48A8-919A-AE2510B178F1}"/>
              </a:ext>
            </a:extLst>
          </p:cNvPr>
          <p:cNvSpPr txBox="1"/>
          <p:nvPr/>
        </p:nvSpPr>
        <p:spPr>
          <a:xfrm>
            <a:off x="1769806" y="1558291"/>
            <a:ext cx="5466736" cy="400110"/>
          </a:xfrm>
          <a:prstGeom prst="rect">
            <a:avLst/>
          </a:prstGeom>
          <a:solidFill>
            <a:schemeClr val="bg1"/>
          </a:solidFill>
        </p:spPr>
        <p:txBody>
          <a:bodyPr wrap="square" rtlCol="0">
            <a:spAutoFit/>
          </a:bodyPr>
          <a:lstStyle/>
          <a:p>
            <a:r>
              <a:rPr lang="nl-NL" sz="2000" dirty="0"/>
              <a:t>VT, maatregelen (JB/JR, LTA), crisisbedden</a:t>
            </a:r>
          </a:p>
        </p:txBody>
      </p:sp>
      <p:sp>
        <p:nvSpPr>
          <p:cNvPr id="12" name="Rechthoek 11">
            <a:extLst>
              <a:ext uri="{FF2B5EF4-FFF2-40B4-BE49-F238E27FC236}">
                <a16:creationId xmlns:a16="http://schemas.microsoft.com/office/drawing/2014/main" id="{2C0BC9C9-6EF9-4E5F-A65E-7667581E3B54}"/>
              </a:ext>
            </a:extLst>
          </p:cNvPr>
          <p:cNvSpPr/>
          <p:nvPr/>
        </p:nvSpPr>
        <p:spPr>
          <a:xfrm>
            <a:off x="1955129" y="4185920"/>
            <a:ext cx="4526951" cy="218440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Tekstvak 13">
            <a:extLst>
              <a:ext uri="{FF2B5EF4-FFF2-40B4-BE49-F238E27FC236}">
                <a16:creationId xmlns:a16="http://schemas.microsoft.com/office/drawing/2014/main" id="{6E1886B6-4870-4F37-A693-870FEB681AE1}"/>
              </a:ext>
            </a:extLst>
          </p:cNvPr>
          <p:cNvSpPr txBox="1"/>
          <p:nvPr/>
        </p:nvSpPr>
        <p:spPr>
          <a:xfrm>
            <a:off x="301539" y="1473385"/>
            <a:ext cx="860612" cy="461665"/>
          </a:xfrm>
          <a:prstGeom prst="rect">
            <a:avLst/>
          </a:prstGeom>
          <a:noFill/>
        </p:spPr>
        <p:txBody>
          <a:bodyPr wrap="square" rtlCol="0">
            <a:spAutoFit/>
          </a:bodyPr>
          <a:lstStyle/>
          <a:p>
            <a:r>
              <a:rPr lang="nl-NL" sz="2400" dirty="0"/>
              <a:t>GRJR</a:t>
            </a:r>
          </a:p>
        </p:txBody>
      </p:sp>
      <p:sp>
        <p:nvSpPr>
          <p:cNvPr id="16" name="Tekstvak 15">
            <a:extLst>
              <a:ext uri="{FF2B5EF4-FFF2-40B4-BE49-F238E27FC236}">
                <a16:creationId xmlns:a16="http://schemas.microsoft.com/office/drawing/2014/main" id="{DB065BAE-5EB1-4027-9DC1-6F39534D15FD}"/>
              </a:ext>
            </a:extLst>
          </p:cNvPr>
          <p:cNvSpPr txBox="1"/>
          <p:nvPr/>
        </p:nvSpPr>
        <p:spPr>
          <a:xfrm>
            <a:off x="347319" y="2608302"/>
            <a:ext cx="860612" cy="461665"/>
          </a:xfrm>
          <a:prstGeom prst="rect">
            <a:avLst/>
          </a:prstGeom>
          <a:noFill/>
        </p:spPr>
        <p:txBody>
          <a:bodyPr wrap="square" rtlCol="0">
            <a:spAutoFit/>
          </a:bodyPr>
          <a:lstStyle/>
          <a:p>
            <a:r>
              <a:rPr lang="nl-NL" sz="2400" dirty="0"/>
              <a:t>MVS</a:t>
            </a:r>
          </a:p>
        </p:txBody>
      </p:sp>
      <p:sp>
        <p:nvSpPr>
          <p:cNvPr id="17" name="Tekstvak 16">
            <a:extLst>
              <a:ext uri="{FF2B5EF4-FFF2-40B4-BE49-F238E27FC236}">
                <a16:creationId xmlns:a16="http://schemas.microsoft.com/office/drawing/2014/main" id="{99C6442F-54E3-4AD1-ABDD-C611B5339338}"/>
              </a:ext>
            </a:extLst>
          </p:cNvPr>
          <p:cNvSpPr txBox="1"/>
          <p:nvPr/>
        </p:nvSpPr>
        <p:spPr>
          <a:xfrm>
            <a:off x="3451405" y="6031604"/>
            <a:ext cx="1534397" cy="307777"/>
          </a:xfrm>
          <a:prstGeom prst="rect">
            <a:avLst/>
          </a:prstGeom>
          <a:solidFill>
            <a:schemeClr val="accent1">
              <a:lumMod val="60000"/>
              <a:lumOff val="40000"/>
            </a:schemeClr>
          </a:solidFill>
          <a:ln>
            <a:solidFill>
              <a:schemeClr val="accent1">
                <a:shade val="50000"/>
              </a:schemeClr>
            </a:solidFill>
          </a:ln>
        </p:spPr>
        <p:txBody>
          <a:bodyPr wrap="square" rtlCol="0">
            <a:spAutoFit/>
          </a:bodyPr>
          <a:lstStyle/>
          <a:p>
            <a:r>
              <a:rPr lang="nl-NL" sz="1400" dirty="0">
                <a:solidFill>
                  <a:schemeClr val="bg1"/>
                </a:solidFill>
              </a:rPr>
              <a:t>vervoer</a:t>
            </a:r>
          </a:p>
        </p:txBody>
      </p:sp>
      <p:grpSp>
        <p:nvGrpSpPr>
          <p:cNvPr id="18" name="Groep 17">
            <a:extLst>
              <a:ext uri="{FF2B5EF4-FFF2-40B4-BE49-F238E27FC236}">
                <a16:creationId xmlns:a16="http://schemas.microsoft.com/office/drawing/2014/main" id="{7E07F4DB-31A0-498B-88B4-BCC39CA2C53B}"/>
              </a:ext>
            </a:extLst>
          </p:cNvPr>
          <p:cNvGrpSpPr/>
          <p:nvPr/>
        </p:nvGrpSpPr>
        <p:grpSpPr>
          <a:xfrm>
            <a:off x="7618977" y="2272949"/>
            <a:ext cx="4225704" cy="2744003"/>
            <a:chOff x="7753050" y="2326105"/>
            <a:chExt cx="4225704" cy="2744003"/>
          </a:xfrm>
        </p:grpSpPr>
        <p:pic>
          <p:nvPicPr>
            <p:cNvPr id="19" name="Afbeelding 18">
              <a:extLst>
                <a:ext uri="{FF2B5EF4-FFF2-40B4-BE49-F238E27FC236}">
                  <a16:creationId xmlns:a16="http://schemas.microsoft.com/office/drawing/2014/main" id="{46D2DD39-A7BB-4588-BFC0-3813BDED0EF3}"/>
                </a:ext>
              </a:extLst>
            </p:cNvPr>
            <p:cNvPicPr>
              <a:picLocks noChangeAspect="1"/>
            </p:cNvPicPr>
            <p:nvPr/>
          </p:nvPicPr>
          <p:blipFill>
            <a:blip r:embed="rId5"/>
            <a:stretch>
              <a:fillRect/>
            </a:stretch>
          </p:blipFill>
          <p:spPr>
            <a:xfrm>
              <a:off x="7753050" y="2326105"/>
              <a:ext cx="4225704" cy="2744003"/>
            </a:xfrm>
            <a:prstGeom prst="rect">
              <a:avLst/>
            </a:prstGeom>
          </p:spPr>
        </p:pic>
        <p:sp>
          <p:nvSpPr>
            <p:cNvPr id="20" name="Ovaal 19">
              <a:extLst>
                <a:ext uri="{FF2B5EF4-FFF2-40B4-BE49-F238E27FC236}">
                  <a16:creationId xmlns:a16="http://schemas.microsoft.com/office/drawing/2014/main" id="{9D5BDC2E-F945-4288-875F-B4A51CDE0FEB}"/>
                </a:ext>
              </a:extLst>
            </p:cNvPr>
            <p:cNvSpPr/>
            <p:nvPr/>
          </p:nvSpPr>
          <p:spPr>
            <a:xfrm>
              <a:off x="7815108" y="3620568"/>
              <a:ext cx="989921" cy="1002255"/>
            </a:xfrm>
            <a:prstGeom prst="ellipse">
              <a:avLst/>
            </a:prstGeom>
            <a:solidFill>
              <a:schemeClr val="accent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1" name="Ovaal 20">
              <a:extLst>
                <a:ext uri="{FF2B5EF4-FFF2-40B4-BE49-F238E27FC236}">
                  <a16:creationId xmlns:a16="http://schemas.microsoft.com/office/drawing/2014/main" id="{EDB25096-8490-4946-820F-3B3AA4FF89BB}"/>
                </a:ext>
              </a:extLst>
            </p:cNvPr>
            <p:cNvSpPr/>
            <p:nvPr/>
          </p:nvSpPr>
          <p:spPr>
            <a:xfrm>
              <a:off x="8146343" y="2781672"/>
              <a:ext cx="1107371" cy="1018106"/>
            </a:xfrm>
            <a:prstGeom prst="ellipse">
              <a:avLst/>
            </a:prstGeom>
            <a:solidFill>
              <a:schemeClr val="accent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2" name="Ovaal 21">
              <a:extLst>
                <a:ext uri="{FF2B5EF4-FFF2-40B4-BE49-F238E27FC236}">
                  <a16:creationId xmlns:a16="http://schemas.microsoft.com/office/drawing/2014/main" id="{0CF25B08-29E5-44C6-BD99-BA9F8524FC9C}"/>
                </a:ext>
              </a:extLst>
            </p:cNvPr>
            <p:cNvSpPr/>
            <p:nvPr/>
          </p:nvSpPr>
          <p:spPr>
            <a:xfrm>
              <a:off x="9422918" y="2731742"/>
              <a:ext cx="948026" cy="1018106"/>
            </a:xfrm>
            <a:prstGeom prst="ellipse">
              <a:avLst/>
            </a:prstGeom>
            <a:solidFill>
              <a:schemeClr val="accent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3" name="Ovaal 22">
              <a:extLst>
                <a:ext uri="{FF2B5EF4-FFF2-40B4-BE49-F238E27FC236}">
                  <a16:creationId xmlns:a16="http://schemas.microsoft.com/office/drawing/2014/main" id="{AE97AF7C-8D54-4312-90E3-B0E8868E0FCA}"/>
                </a:ext>
              </a:extLst>
            </p:cNvPr>
            <p:cNvSpPr/>
            <p:nvPr/>
          </p:nvSpPr>
          <p:spPr>
            <a:xfrm>
              <a:off x="8700028" y="3976963"/>
              <a:ext cx="948026" cy="933710"/>
            </a:xfrm>
            <a:prstGeom prst="ellipse">
              <a:avLst/>
            </a:prstGeom>
            <a:solidFill>
              <a:schemeClr val="accent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Tree>
    <p:extLst>
      <p:ext uri="{BB962C8B-B14F-4D97-AF65-F5344CB8AC3E}">
        <p14:creationId xmlns:p14="http://schemas.microsoft.com/office/powerpoint/2010/main" val="220533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64390B-77C1-4F9E-9913-EF6C34CA5211}"/>
              </a:ext>
            </a:extLst>
          </p:cNvPr>
          <p:cNvSpPr>
            <a:spLocks noGrp="1"/>
          </p:cNvSpPr>
          <p:nvPr>
            <p:ph type="title"/>
          </p:nvPr>
        </p:nvSpPr>
        <p:spPr/>
        <p:txBody>
          <a:bodyPr/>
          <a:lstStyle/>
          <a:p>
            <a:r>
              <a:rPr lang="nl-NL" sz="3600" b="1" dirty="0">
                <a:solidFill>
                  <a:srgbClr val="002060"/>
                </a:solidFill>
                <a:latin typeface="+mn-lt"/>
              </a:rPr>
              <a:t>De MVS gemeenten hebben besloten om:</a:t>
            </a:r>
          </a:p>
        </p:txBody>
      </p:sp>
      <p:sp>
        <p:nvSpPr>
          <p:cNvPr id="3" name="Tijdelijke aanduiding voor inhoud 2">
            <a:extLst>
              <a:ext uri="{FF2B5EF4-FFF2-40B4-BE49-F238E27FC236}">
                <a16:creationId xmlns:a16="http://schemas.microsoft.com/office/drawing/2014/main" id="{016A71F6-8E71-400A-91FB-4AE9E25A8E25}"/>
              </a:ext>
            </a:extLst>
          </p:cNvPr>
          <p:cNvSpPr>
            <a:spLocks noGrp="1"/>
          </p:cNvSpPr>
          <p:nvPr>
            <p:ph idx="1"/>
          </p:nvPr>
        </p:nvSpPr>
        <p:spPr>
          <a:xfrm>
            <a:off x="653265" y="1599593"/>
            <a:ext cx="10515600" cy="4893282"/>
          </a:xfrm>
        </p:spPr>
        <p:txBody>
          <a:bodyPr>
            <a:normAutofit/>
          </a:bodyPr>
          <a:lstStyle/>
          <a:p>
            <a:r>
              <a:rPr lang="nl-NL" sz="3000" dirty="0"/>
              <a:t>Alle jeugdhulp onderdeel te maken van de integrale opdracht Jeugdhulp en dus ook:</a:t>
            </a:r>
          </a:p>
          <a:p>
            <a:pPr lvl="1"/>
            <a:r>
              <a:rPr lang="nl-NL" dirty="0"/>
              <a:t>het jeugd- en gezinsdeel van het wijkteam, </a:t>
            </a:r>
          </a:p>
          <a:p>
            <a:pPr lvl="1"/>
            <a:r>
              <a:rPr lang="nl-NL" dirty="0"/>
              <a:t>de jeugdprofessionals in het onderwijs (gezinsspecialisten), </a:t>
            </a:r>
          </a:p>
          <a:p>
            <a:pPr lvl="1"/>
            <a:r>
              <a:rPr lang="nl-NL" dirty="0"/>
              <a:t>de ondersteuner jeugd bij de huisarts en </a:t>
            </a:r>
          </a:p>
          <a:p>
            <a:pPr lvl="1"/>
            <a:r>
              <a:rPr lang="nl-NL" dirty="0"/>
              <a:t>het flexibelteam </a:t>
            </a:r>
            <a:br>
              <a:rPr lang="nl-NL" dirty="0"/>
            </a:br>
            <a:endParaRPr lang="nl-NL" dirty="0"/>
          </a:p>
          <a:p>
            <a:r>
              <a:rPr lang="nl-NL" sz="3000" dirty="0"/>
              <a:t>Waarbij de integrale aanpak wordt geborgd: </a:t>
            </a:r>
          </a:p>
          <a:p>
            <a:pPr lvl="1"/>
            <a:r>
              <a:rPr lang="nl-NL" dirty="0"/>
              <a:t>Jeugd&amp; gezinsdeel wijkteams zijn onderdeel van een 0-100 wijkteam</a:t>
            </a:r>
          </a:p>
          <a:p>
            <a:pPr lvl="1"/>
            <a:r>
              <a:rPr lang="nl-NL" dirty="0"/>
              <a:t>De wijkteams functioneren als netwerk</a:t>
            </a:r>
          </a:p>
        </p:txBody>
      </p:sp>
      <p:pic>
        <p:nvPicPr>
          <p:cNvPr id="4" name="Afbeelding 3">
            <a:extLst>
              <a:ext uri="{FF2B5EF4-FFF2-40B4-BE49-F238E27FC236}">
                <a16:creationId xmlns:a16="http://schemas.microsoft.com/office/drawing/2014/main" id="{93D6901D-0808-441B-9396-CBB9296FC4AE}"/>
              </a:ext>
            </a:extLst>
          </p:cNvPr>
          <p:cNvPicPr>
            <a:picLocks noChangeAspect="1"/>
          </p:cNvPicPr>
          <p:nvPr/>
        </p:nvPicPr>
        <p:blipFill>
          <a:blip r:embed="rId2"/>
          <a:stretch>
            <a:fillRect/>
          </a:stretch>
        </p:blipFill>
        <p:spPr>
          <a:xfrm>
            <a:off x="11010188" y="99232"/>
            <a:ext cx="1056626" cy="765811"/>
          </a:xfrm>
          <a:prstGeom prst="rect">
            <a:avLst/>
          </a:prstGeom>
        </p:spPr>
      </p:pic>
      <p:pic>
        <p:nvPicPr>
          <p:cNvPr id="5" name="Afbeelding 4">
            <a:extLst>
              <a:ext uri="{FF2B5EF4-FFF2-40B4-BE49-F238E27FC236}">
                <a16:creationId xmlns:a16="http://schemas.microsoft.com/office/drawing/2014/main" id="{AA7C91C9-20EF-46ED-AD29-BD54EFE6631C}"/>
              </a:ext>
            </a:extLst>
          </p:cNvPr>
          <p:cNvPicPr>
            <a:picLocks noChangeAspect="1"/>
          </p:cNvPicPr>
          <p:nvPr/>
        </p:nvPicPr>
        <p:blipFill>
          <a:blip r:embed="rId3"/>
          <a:stretch>
            <a:fillRect/>
          </a:stretch>
        </p:blipFill>
        <p:spPr>
          <a:xfrm>
            <a:off x="10201463" y="4383873"/>
            <a:ext cx="1617449" cy="1767473"/>
          </a:xfrm>
          <a:prstGeom prst="rect">
            <a:avLst/>
          </a:prstGeom>
        </p:spPr>
      </p:pic>
      <p:pic>
        <p:nvPicPr>
          <p:cNvPr id="6" name="Afbeelding 5">
            <a:extLst>
              <a:ext uri="{FF2B5EF4-FFF2-40B4-BE49-F238E27FC236}">
                <a16:creationId xmlns:a16="http://schemas.microsoft.com/office/drawing/2014/main" id="{024434EA-AD6E-4EEB-8961-17F99678D2CD}"/>
              </a:ext>
            </a:extLst>
          </p:cNvPr>
          <p:cNvPicPr>
            <a:picLocks noChangeAspect="1"/>
          </p:cNvPicPr>
          <p:nvPr/>
        </p:nvPicPr>
        <p:blipFill>
          <a:blip r:embed="rId4"/>
          <a:stretch>
            <a:fillRect/>
          </a:stretch>
        </p:blipFill>
        <p:spPr>
          <a:xfrm>
            <a:off x="9308067" y="2200989"/>
            <a:ext cx="2230434" cy="1448334"/>
          </a:xfrm>
          <a:prstGeom prst="rect">
            <a:avLst/>
          </a:prstGeom>
        </p:spPr>
      </p:pic>
    </p:spTree>
    <p:extLst>
      <p:ext uri="{BB962C8B-B14F-4D97-AF65-F5344CB8AC3E}">
        <p14:creationId xmlns:p14="http://schemas.microsoft.com/office/powerpoint/2010/main" val="3294665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64390B-77C1-4F9E-9913-EF6C34CA5211}"/>
              </a:ext>
            </a:extLst>
          </p:cNvPr>
          <p:cNvSpPr>
            <a:spLocks noGrp="1"/>
          </p:cNvSpPr>
          <p:nvPr>
            <p:ph type="title"/>
          </p:nvPr>
        </p:nvSpPr>
        <p:spPr/>
        <p:txBody>
          <a:bodyPr/>
          <a:lstStyle/>
          <a:p>
            <a:r>
              <a:rPr lang="nl-NL" sz="3600" b="1" dirty="0">
                <a:solidFill>
                  <a:srgbClr val="002060"/>
                </a:solidFill>
                <a:latin typeface="+mn-lt"/>
              </a:rPr>
              <a:t>Belangrijke randvoorwaarden</a:t>
            </a:r>
          </a:p>
        </p:txBody>
      </p:sp>
      <p:pic>
        <p:nvPicPr>
          <p:cNvPr id="4" name="Afbeelding 3">
            <a:extLst>
              <a:ext uri="{FF2B5EF4-FFF2-40B4-BE49-F238E27FC236}">
                <a16:creationId xmlns:a16="http://schemas.microsoft.com/office/drawing/2014/main" id="{93D6901D-0808-441B-9396-CBB9296FC4AE}"/>
              </a:ext>
            </a:extLst>
          </p:cNvPr>
          <p:cNvPicPr>
            <a:picLocks noChangeAspect="1"/>
          </p:cNvPicPr>
          <p:nvPr/>
        </p:nvPicPr>
        <p:blipFill>
          <a:blip r:embed="rId2"/>
          <a:stretch>
            <a:fillRect/>
          </a:stretch>
        </p:blipFill>
        <p:spPr>
          <a:xfrm>
            <a:off x="11010188" y="99232"/>
            <a:ext cx="1056626" cy="765811"/>
          </a:xfrm>
          <a:prstGeom prst="rect">
            <a:avLst/>
          </a:prstGeom>
        </p:spPr>
      </p:pic>
      <p:pic>
        <p:nvPicPr>
          <p:cNvPr id="5" name="Afbeelding 4">
            <a:extLst>
              <a:ext uri="{FF2B5EF4-FFF2-40B4-BE49-F238E27FC236}">
                <a16:creationId xmlns:a16="http://schemas.microsoft.com/office/drawing/2014/main" id="{AA7C91C9-20EF-46ED-AD29-BD54EFE6631C}"/>
              </a:ext>
            </a:extLst>
          </p:cNvPr>
          <p:cNvPicPr>
            <a:picLocks noChangeAspect="1"/>
          </p:cNvPicPr>
          <p:nvPr/>
        </p:nvPicPr>
        <p:blipFill>
          <a:blip r:embed="rId3"/>
          <a:stretch>
            <a:fillRect/>
          </a:stretch>
        </p:blipFill>
        <p:spPr>
          <a:xfrm>
            <a:off x="3508454" y="4070850"/>
            <a:ext cx="2103302" cy="2298391"/>
          </a:xfrm>
          <a:prstGeom prst="rect">
            <a:avLst/>
          </a:prstGeom>
        </p:spPr>
      </p:pic>
      <p:sp>
        <p:nvSpPr>
          <p:cNvPr id="8" name="Tekstvak 7">
            <a:extLst>
              <a:ext uri="{FF2B5EF4-FFF2-40B4-BE49-F238E27FC236}">
                <a16:creationId xmlns:a16="http://schemas.microsoft.com/office/drawing/2014/main" id="{26DC762F-C74A-41F7-9ED4-45369A23D751}"/>
              </a:ext>
            </a:extLst>
          </p:cNvPr>
          <p:cNvSpPr txBox="1"/>
          <p:nvPr/>
        </p:nvSpPr>
        <p:spPr>
          <a:xfrm>
            <a:off x="838200" y="1499924"/>
            <a:ext cx="4666861" cy="2585323"/>
          </a:xfrm>
          <a:prstGeom prst="rect">
            <a:avLst/>
          </a:prstGeom>
          <a:noFill/>
        </p:spPr>
        <p:txBody>
          <a:bodyPr wrap="square" rtlCol="0">
            <a:spAutoFit/>
          </a:bodyPr>
          <a:lstStyle/>
          <a:p>
            <a:r>
              <a:rPr lang="nl-NL" u="sng" dirty="0"/>
              <a:t>0-100 wijkteam als netwerk</a:t>
            </a:r>
          </a:p>
          <a:p>
            <a:r>
              <a:rPr lang="nl-NL" dirty="0"/>
              <a:t>-    Met clusters van expertise</a:t>
            </a:r>
          </a:p>
          <a:p>
            <a:pPr marL="285750" indent="-285750">
              <a:buFontTx/>
              <a:buChar char="-"/>
            </a:pPr>
            <a:r>
              <a:rPr lang="nl-NL" dirty="0"/>
              <a:t>Eenduidige aansturing </a:t>
            </a:r>
          </a:p>
          <a:p>
            <a:pPr marL="285750" indent="-285750">
              <a:buFontTx/>
              <a:buChar char="-"/>
            </a:pPr>
            <a:r>
              <a:rPr lang="nl-NL" dirty="0"/>
              <a:t>Fysiek op één plek</a:t>
            </a:r>
          </a:p>
          <a:p>
            <a:pPr marL="285750" indent="-285750">
              <a:buFontTx/>
              <a:buChar char="-"/>
            </a:pPr>
            <a:r>
              <a:rPr lang="nl-NL" dirty="0"/>
              <a:t>Mogelijkheid voor verbinding met zwaardere hulp en ondersteuning (verticale integraliteit)</a:t>
            </a:r>
          </a:p>
          <a:p>
            <a:pPr marL="285750" indent="-285750">
              <a:buFontTx/>
              <a:buChar char="-"/>
            </a:pPr>
            <a:r>
              <a:rPr lang="nl-NL" dirty="0"/>
              <a:t>Heldere afspraken over de aansturing en coördinatie</a:t>
            </a:r>
          </a:p>
        </p:txBody>
      </p:sp>
      <p:sp>
        <p:nvSpPr>
          <p:cNvPr id="9" name="Tijdelijke aanduiding voor inhoud 2">
            <a:extLst>
              <a:ext uri="{FF2B5EF4-FFF2-40B4-BE49-F238E27FC236}">
                <a16:creationId xmlns:a16="http://schemas.microsoft.com/office/drawing/2014/main" id="{6022FAD4-1264-4EF6-BD2D-25476DE300A7}"/>
              </a:ext>
            </a:extLst>
          </p:cNvPr>
          <p:cNvSpPr>
            <a:spLocks noGrp="1"/>
          </p:cNvSpPr>
          <p:nvPr/>
        </p:nvSpPr>
        <p:spPr>
          <a:xfrm>
            <a:off x="6686941" y="1637666"/>
            <a:ext cx="4921603" cy="25006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u="sng" dirty="0"/>
              <a:t>Transformatie </a:t>
            </a:r>
            <a:r>
              <a:rPr lang="nl-NL" sz="1800" u="sng" dirty="0" err="1"/>
              <a:t>vs</a:t>
            </a:r>
            <a:r>
              <a:rPr lang="nl-NL" sz="1800" u="sng" dirty="0"/>
              <a:t> borgen wat al goed gaat</a:t>
            </a:r>
          </a:p>
          <a:p>
            <a:r>
              <a:rPr lang="nl-NL" sz="1800" dirty="0"/>
              <a:t>Laagdrempelige toegang voor inwoners</a:t>
            </a:r>
          </a:p>
          <a:p>
            <a:r>
              <a:rPr lang="nl-NL" sz="1800" dirty="0"/>
              <a:t>Behoud kennis, ervaring en opgebouwd netwerk</a:t>
            </a:r>
          </a:p>
          <a:p>
            <a:r>
              <a:rPr lang="nl-NL" sz="1800" dirty="0"/>
              <a:t>Verbinding lokale netwerken, normaliseren</a:t>
            </a:r>
          </a:p>
          <a:p>
            <a:r>
              <a:rPr lang="nl-NL" sz="1800" dirty="0"/>
              <a:t>Inzet op continuïteit professionals</a:t>
            </a:r>
          </a:p>
          <a:p>
            <a:r>
              <a:rPr lang="nl-NL" sz="1800" dirty="0"/>
              <a:t>Aansluiten bij bestaande structuren</a:t>
            </a:r>
          </a:p>
          <a:p>
            <a:r>
              <a:rPr lang="nl-NL" sz="1800" dirty="0"/>
              <a:t>Opdracht wijkteams koersdocument</a:t>
            </a:r>
          </a:p>
        </p:txBody>
      </p:sp>
    </p:spTree>
    <p:extLst>
      <p:ext uri="{BB962C8B-B14F-4D97-AF65-F5344CB8AC3E}">
        <p14:creationId xmlns:p14="http://schemas.microsoft.com/office/powerpoint/2010/main" val="1197957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3">
            <a:extLst>
              <a:ext uri="{FF2B5EF4-FFF2-40B4-BE49-F238E27FC236}">
                <a16:creationId xmlns:a16="http://schemas.microsoft.com/office/drawing/2014/main" id="{4FA4E651-C3D8-4DB8-A026-E8531C6AF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kstvak 3">
            <a:extLst>
              <a:ext uri="{FF2B5EF4-FFF2-40B4-BE49-F238E27FC236}">
                <a16:creationId xmlns:a16="http://schemas.microsoft.com/office/drawing/2014/main" id="{03D2ACC0-6746-4C8F-BA8C-095792447448}"/>
              </a:ext>
            </a:extLst>
          </p:cNvPr>
          <p:cNvSpPr txBox="1"/>
          <p:nvPr/>
        </p:nvSpPr>
        <p:spPr>
          <a:xfrm>
            <a:off x="772507" y="1431272"/>
            <a:ext cx="10515600" cy="727363"/>
          </a:xfrm>
          <a:prstGeom prst="rect">
            <a:avLst/>
          </a:prstGeom>
          <a:noFill/>
        </p:spPr>
        <p:txBody>
          <a:bodyPr vert="horz" lIns="91440" tIns="45720" rIns="91440" bIns="45720" rtlCol="0" anchor="b">
            <a:normAutofit/>
          </a:bodyPr>
          <a:lstStyle/>
          <a:p>
            <a:pPr algn="ctr">
              <a:lnSpc>
                <a:spcPct val="90000"/>
              </a:lnSpc>
              <a:spcBef>
                <a:spcPct val="0"/>
              </a:spcBef>
              <a:spcAft>
                <a:spcPts val="600"/>
              </a:spcAft>
            </a:pPr>
            <a:r>
              <a:rPr lang="en-US" sz="4000" b="1" dirty="0">
                <a:solidFill>
                  <a:srgbClr val="002060"/>
                </a:solidFill>
                <a:ea typeface="+mj-ea"/>
                <a:cs typeface="+mj-cs"/>
              </a:rPr>
              <a:t>De </a:t>
            </a:r>
            <a:r>
              <a:rPr lang="en-US" sz="4000" b="1" dirty="0" err="1">
                <a:solidFill>
                  <a:srgbClr val="002060"/>
                </a:solidFill>
                <a:ea typeface="+mj-ea"/>
                <a:cs typeface="+mj-cs"/>
              </a:rPr>
              <a:t>consultatieprocedure</a:t>
            </a:r>
            <a:endParaRPr lang="en-US" sz="4000" b="1" dirty="0">
              <a:solidFill>
                <a:srgbClr val="002060"/>
              </a:solidFill>
              <a:ea typeface="+mj-ea"/>
              <a:cs typeface="+mj-cs"/>
            </a:endParaRPr>
          </a:p>
        </p:txBody>
      </p:sp>
      <p:pic>
        <p:nvPicPr>
          <p:cNvPr id="5" name="Afbeelding 4">
            <a:extLst>
              <a:ext uri="{FF2B5EF4-FFF2-40B4-BE49-F238E27FC236}">
                <a16:creationId xmlns:a16="http://schemas.microsoft.com/office/drawing/2014/main" id="{C824B825-9640-42A1-85B2-C9ECF1D466FB}"/>
              </a:ext>
            </a:extLst>
          </p:cNvPr>
          <p:cNvPicPr>
            <a:picLocks noChangeAspect="1"/>
          </p:cNvPicPr>
          <p:nvPr/>
        </p:nvPicPr>
        <p:blipFill>
          <a:blip r:embed="rId2"/>
          <a:stretch>
            <a:fillRect/>
          </a:stretch>
        </p:blipFill>
        <p:spPr>
          <a:xfrm>
            <a:off x="185657" y="3162023"/>
            <a:ext cx="5779509" cy="3249450"/>
          </a:xfrm>
          <a:prstGeom prst="rect">
            <a:avLst/>
          </a:prstGeom>
        </p:spPr>
      </p:pic>
    </p:spTree>
    <p:extLst>
      <p:ext uri="{BB962C8B-B14F-4D97-AF65-F5344CB8AC3E}">
        <p14:creationId xmlns:p14="http://schemas.microsoft.com/office/powerpoint/2010/main" val="365504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CC0EC65-C9E0-45C6-A01A-18B0A8248B25}"/>
              </a:ext>
            </a:extLst>
          </p:cNvPr>
          <p:cNvSpPr>
            <a:spLocks noGrp="1"/>
          </p:cNvSpPr>
          <p:nvPr>
            <p:ph type="title"/>
          </p:nvPr>
        </p:nvSpPr>
        <p:spPr>
          <a:xfrm>
            <a:off x="2344456" y="508705"/>
            <a:ext cx="5668576" cy="957500"/>
          </a:xfrm>
        </p:spPr>
        <p:txBody>
          <a:bodyPr>
            <a:normAutofit fontScale="90000"/>
          </a:bodyPr>
          <a:lstStyle/>
          <a:p>
            <a:r>
              <a:rPr lang="en-US" sz="4000" b="1" dirty="0">
                <a:solidFill>
                  <a:srgbClr val="002060"/>
                </a:solidFill>
                <a:latin typeface="Calibri" panose="020F0502020204030204" pitchFamily="34" charset="0"/>
                <a:cs typeface="Calibri" panose="020F0502020204030204" pitchFamily="34" charset="0"/>
              </a:rPr>
              <a:t>Procedure </a:t>
            </a:r>
            <a:r>
              <a:rPr lang="en-US" sz="4000" b="1" dirty="0" err="1">
                <a:solidFill>
                  <a:srgbClr val="002060"/>
                </a:solidFill>
                <a:latin typeface="Calibri" panose="020F0502020204030204" pitchFamily="34" charset="0"/>
                <a:cs typeface="Calibri" panose="020F0502020204030204" pitchFamily="34" charset="0"/>
              </a:rPr>
              <a:t>marktconsultatie</a:t>
            </a:r>
            <a:r>
              <a:rPr lang="en-US" sz="4000" b="1" dirty="0">
                <a:solidFill>
                  <a:srgbClr val="002060"/>
                </a:solidFill>
                <a:latin typeface="Calibri" panose="020F0502020204030204" pitchFamily="34" charset="0"/>
                <a:cs typeface="Calibri" panose="020F0502020204030204" pitchFamily="34" charset="0"/>
              </a:rPr>
              <a:t> </a:t>
            </a:r>
            <a:endParaRPr lang="en-US" sz="4000" b="1" dirty="0">
              <a:solidFill>
                <a:srgbClr val="002060"/>
              </a:solidFill>
              <a:highlight>
                <a:srgbClr val="FFFF00"/>
              </a:highlight>
              <a:latin typeface="Calibri" panose="020F0502020204030204" pitchFamily="34" charset="0"/>
              <a:cs typeface="Calibri" panose="020F0502020204030204" pitchFamily="34" charset="0"/>
            </a:endParaRPr>
          </a:p>
        </p:txBody>
      </p:sp>
      <p:sp>
        <p:nvSpPr>
          <p:cNvPr id="6" name="Tekstvak 5">
            <a:extLst>
              <a:ext uri="{FF2B5EF4-FFF2-40B4-BE49-F238E27FC236}">
                <a16:creationId xmlns:a16="http://schemas.microsoft.com/office/drawing/2014/main" id="{04B7E6FB-3E5B-46B3-9865-D8FE752BF4A8}"/>
              </a:ext>
            </a:extLst>
          </p:cNvPr>
          <p:cNvSpPr txBox="1"/>
          <p:nvPr/>
        </p:nvSpPr>
        <p:spPr>
          <a:xfrm>
            <a:off x="540942" y="1571640"/>
            <a:ext cx="8410018" cy="6605078"/>
          </a:xfrm>
          <a:prstGeom prst="rect">
            <a:avLst/>
          </a:prstGeom>
          <a:noFill/>
        </p:spPr>
        <p:txBody>
          <a:bodyPr wrap="square" rtlCol="0">
            <a:spAutoFit/>
          </a:bodyPr>
          <a:lstStyle/>
          <a:p>
            <a:pPr>
              <a:lnSpc>
                <a:spcPct val="106000"/>
              </a:lnSpc>
            </a:pPr>
            <a:endParaRPr lang="nl-NL"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Doelen: </a:t>
            </a:r>
          </a:p>
          <a:p>
            <a:pPr>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Belanghebbende partijen kennis laten maken met de MVS gemeenten en het MVS Jeugdmodel. </a:t>
            </a: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Relevante informatie en inzichten opdoen om de integrale opdracht vast te stellen.</a:t>
            </a: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Relevante informatie en inzichten opdoen om de randvoorwaarden van de integrale opdracht vast te stellen.     </a:t>
            </a: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endPar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106000"/>
              </a:lnSpc>
            </a:pPr>
            <a:r>
              <a:rPr lang="nl-NL" sz="2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nSpc>
                <a:spcPct val="106000"/>
              </a:lnSpc>
            </a:pPr>
            <a:endParaRPr lang="nl-NL" sz="2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6000"/>
              </a:lnSpc>
              <a:buFont typeface="Wingdings" panose="05000000000000000000" pitchFamily="2" charset="2"/>
              <a:buChar char="Ø"/>
            </a:pPr>
            <a:endParaRPr lang="nl-NL"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kstvak 8">
            <a:extLst>
              <a:ext uri="{FF2B5EF4-FFF2-40B4-BE49-F238E27FC236}">
                <a16:creationId xmlns:a16="http://schemas.microsoft.com/office/drawing/2014/main" id="{E2901856-69CE-419C-8560-DDE24A363E04}"/>
              </a:ext>
            </a:extLst>
          </p:cNvPr>
          <p:cNvSpPr txBox="1"/>
          <p:nvPr/>
        </p:nvSpPr>
        <p:spPr>
          <a:xfrm>
            <a:off x="2392704" y="2282290"/>
            <a:ext cx="184731" cy="646331"/>
          </a:xfrm>
          <a:prstGeom prst="rect">
            <a:avLst/>
          </a:prstGeom>
          <a:noFill/>
        </p:spPr>
        <p:txBody>
          <a:bodyPr wrap="none" rtlCol="0">
            <a:spAutoFit/>
          </a:bodyPr>
          <a:lstStyle/>
          <a:p>
            <a:endParaRPr lang="nl-NL" dirty="0"/>
          </a:p>
          <a:p>
            <a:endParaRPr lang="nl-NL" dirty="0"/>
          </a:p>
        </p:txBody>
      </p:sp>
      <p:pic>
        <p:nvPicPr>
          <p:cNvPr id="5" name="Afbeelding 4">
            <a:extLst>
              <a:ext uri="{FF2B5EF4-FFF2-40B4-BE49-F238E27FC236}">
                <a16:creationId xmlns:a16="http://schemas.microsoft.com/office/drawing/2014/main" id="{A49368BB-D81E-40F1-925D-2D806DE85CB3}"/>
              </a:ext>
            </a:extLst>
          </p:cNvPr>
          <p:cNvPicPr>
            <a:picLocks noChangeAspect="1"/>
          </p:cNvPicPr>
          <p:nvPr/>
        </p:nvPicPr>
        <p:blipFill>
          <a:blip r:embed="rId3"/>
          <a:stretch>
            <a:fillRect/>
          </a:stretch>
        </p:blipFill>
        <p:spPr>
          <a:xfrm>
            <a:off x="301539" y="200341"/>
            <a:ext cx="1329043" cy="963251"/>
          </a:xfrm>
          <a:prstGeom prst="rect">
            <a:avLst/>
          </a:prstGeom>
        </p:spPr>
      </p:pic>
      <p:pic>
        <p:nvPicPr>
          <p:cNvPr id="10" name="Afbeelding 9">
            <a:extLst>
              <a:ext uri="{FF2B5EF4-FFF2-40B4-BE49-F238E27FC236}">
                <a16:creationId xmlns:a16="http://schemas.microsoft.com/office/drawing/2014/main" id="{72CDC8D2-4C96-4BD3-8321-FEB9C9AE4ADA}"/>
              </a:ext>
            </a:extLst>
          </p:cNvPr>
          <p:cNvPicPr>
            <a:picLocks noChangeAspect="1"/>
          </p:cNvPicPr>
          <p:nvPr/>
        </p:nvPicPr>
        <p:blipFill>
          <a:blip r:embed="rId4"/>
          <a:stretch>
            <a:fillRect/>
          </a:stretch>
        </p:blipFill>
        <p:spPr>
          <a:xfrm>
            <a:off x="8097520" y="3889578"/>
            <a:ext cx="3703421" cy="2459717"/>
          </a:xfrm>
          <a:prstGeom prst="rect">
            <a:avLst/>
          </a:prstGeom>
        </p:spPr>
      </p:pic>
    </p:spTree>
    <p:extLst>
      <p:ext uri="{BB962C8B-B14F-4D97-AF65-F5344CB8AC3E}">
        <p14:creationId xmlns:p14="http://schemas.microsoft.com/office/powerpoint/2010/main" val="166531784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1503</TotalTime>
  <Words>1127</Words>
  <Application>Microsoft Office PowerPoint</Application>
  <PresentationFormat>Breedbeeld</PresentationFormat>
  <Paragraphs>165</Paragraphs>
  <Slides>18</Slides>
  <Notes>11</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18</vt:i4>
      </vt:variant>
    </vt:vector>
  </HeadingPairs>
  <TitlesOfParts>
    <vt:vector size="24" baseType="lpstr">
      <vt:lpstr>Arial</vt:lpstr>
      <vt:lpstr>Calibri</vt:lpstr>
      <vt:lpstr>Calibri Light</vt:lpstr>
      <vt:lpstr>Wingdings</vt:lpstr>
      <vt:lpstr>Kantoorthema</vt:lpstr>
      <vt:lpstr>1_Kantoorthema</vt:lpstr>
      <vt:lpstr>PowerPoint-presentatie</vt:lpstr>
      <vt:lpstr>PowerPoint-presentatie</vt:lpstr>
      <vt:lpstr>Het koersdocument MVS jeugdmodel</vt:lpstr>
      <vt:lpstr>PowerPoint-presentatie</vt:lpstr>
      <vt:lpstr>Wat bevat de integrale opdracht</vt:lpstr>
      <vt:lpstr>De MVS gemeenten hebben besloten om:</vt:lpstr>
      <vt:lpstr>Belangrijke randvoorwaarden</vt:lpstr>
      <vt:lpstr>PowerPoint-presentatie</vt:lpstr>
      <vt:lpstr>Procedure marktconsultatie </vt:lpstr>
      <vt:lpstr>Procedure marktconsultatie</vt:lpstr>
      <vt:lpstr>Consultatie-onderwerpen  1. Inwoner centraal. 2. Afbakening integrale opdracht. 3. Samenhang en samenwerking. 4. Uitvoering van de integrale opdracht. 5. Vast bedrag, ruime looptijd. 6. Sturing, verantwoording en informatievoorziening. 7. Overgangsregeling.  Zie hoofdstuk 3 van het Consultatiedocument  voor een toelichting op deze onderwerpen.   </vt:lpstr>
      <vt:lpstr>PowerPoint-presentatie</vt:lpstr>
      <vt:lpstr>Uitvoering van de integrale opdracht  Het voeren van één uitvoeringsorganisatie met één bedrijfsvoering en één werkproces cruciaal om slagvaardig te kunnen zijn en de vruchten van een integrale opdracht te kunnen plukken.  -  Nieuw DNA op basis van visie -  Basissectoren J&amp;O, GGZ en LVB in consortium -  Rechtsvorm vormen -  Eén ECD om integraal te kunnen werken -  Sturing personeel (niet 1 CAO) -  Relatie moederorganisatie  PGB:   Toevoegen aan integrale opdracht, administratieve afhandeling niet Vervoer:  Vraagt veel organisatie. Begeleiding vervoer in de opdracht kan toegevoegde    waarde hebben   Zie: eindverslag gespreksronde 2 </vt:lpstr>
      <vt:lpstr>Vast bedrag ruime looptijd  Reëel budget heeft 3 componenten: -  Zorgkosten -  Transformatie -  Inverdieneffect  -Veiligheidsventiel belangrijk: -  inspelen op werkelijkheid; kansen en risico’s -  risicoverdeling opdrachtgever-opdrachtnemer  Langdurige overeenkomst   Zie: eindverslag gespreksronde 2 </vt:lpstr>
      <vt:lpstr>Sturing, verantwoording en informatievoorziening  - Sturingsfilosofie gericht op resultaat en maatschappelijk effect.  - Aansluiten bij doelen en transformatiestrategie MVS jeugdmodel - Inhoud: harde en zachte data  - Gericht op bieden goede jeugdhulp en behalen transformatiedoelen - Financieel: transparant - Verantwoording gericht op:  - uitvoering opdracht en   - continu samen leren en verbeteren - Aansluiten bij wat er al is - Externe feedbackloop - Invulling strategisch partnerschap   Zie: eindverslag gespreksronde 2 </vt:lpstr>
      <vt:lpstr>Overgangsregeling</vt:lpstr>
      <vt:lpstr>Vooruitblik aanbestedingsprocedure</vt:lpstr>
      <vt:lpstr>Data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Anja Krijnberg</dc:creator>
  <cp:lastModifiedBy>Nathalie Zutt</cp:lastModifiedBy>
  <cp:revision>37</cp:revision>
  <dcterms:created xsi:type="dcterms:W3CDTF">2021-02-09T21:16:57Z</dcterms:created>
  <dcterms:modified xsi:type="dcterms:W3CDTF">2021-07-08T10:55:15Z</dcterms:modified>
</cp:coreProperties>
</file>