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60" r:id="rId2"/>
    <p:sldId id="565" r:id="rId3"/>
    <p:sldId id="534" r:id="rId4"/>
    <p:sldId id="563" r:id="rId5"/>
    <p:sldId id="570" r:id="rId6"/>
    <p:sldId id="566" r:id="rId7"/>
    <p:sldId id="567" r:id="rId8"/>
    <p:sldId id="535" r:id="rId9"/>
    <p:sldId id="564"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ja Krijnberg" initials="AK" lastIdx="2" clrIdx="0">
    <p:extLst>
      <p:ext uri="{19B8F6BF-5375-455C-9EA6-DF929625EA0E}">
        <p15:presenceInfo xmlns:p15="http://schemas.microsoft.com/office/powerpoint/2012/main" userId="Anja Krijnberg" providerId="None"/>
      </p:ext>
    </p:extLst>
  </p:cmAuthor>
  <p:cmAuthor id="2" name="Nathalie Zutt" initials="NZ" lastIdx="24" clrIdx="1">
    <p:extLst>
      <p:ext uri="{19B8F6BF-5375-455C-9EA6-DF929625EA0E}">
        <p15:presenceInfo xmlns:p15="http://schemas.microsoft.com/office/powerpoint/2012/main" userId="842479422369f8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67"/>
      </p:cViewPr>
      <p:guideLst/>
    </p:cSldViewPr>
  </p:slideViewPr>
  <p:notesTextViewPr>
    <p:cViewPr>
      <p:scale>
        <a:sx n="1" d="1"/>
        <a:sy n="1" d="1"/>
      </p:scale>
      <p:origin x="0" y="0"/>
    </p:cViewPr>
  </p:notesTextViewPr>
  <p:sorterViewPr>
    <p:cViewPr varScale="1">
      <p:scale>
        <a:sx n="100" d="100"/>
        <a:sy n="100" d="100"/>
      </p:scale>
      <p:origin x="0" y="-9797"/>
    </p:cViewPr>
  </p:sorterViewPr>
  <p:notesViewPr>
    <p:cSldViewPr snapToGrid="0">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DFB386F4-1712-4C9F-9447-48349565F6B7}"/>
              </a:ext>
            </a:extLst>
          </p:cNvPr>
          <p:cNvSpPr>
            <a:spLocks noGrp="1"/>
          </p:cNvSpPr>
          <p:nvPr>
            <p:ph type="ftr" sz="quarter" idx="2"/>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EF75BF21-B4FB-461C-BECD-B710F02EA36E}"/>
              </a:ext>
            </a:extLst>
          </p:cNvPr>
          <p:cNvSpPr>
            <a:spLocks noGrp="1"/>
          </p:cNvSpPr>
          <p:nvPr>
            <p:ph type="sldNum" sz="quarter" idx="3"/>
          </p:nvPr>
        </p:nvSpPr>
        <p:spPr>
          <a:xfrm>
            <a:off x="3884613" y="8685213"/>
            <a:ext cx="2971800" cy="458787"/>
          </a:xfrm>
          <a:prstGeom prst="rect">
            <a:avLst/>
          </a:prstGeom>
        </p:spPr>
        <p:txBody>
          <a:bodyPr vert="horz" lIns="91432" tIns="45716" rIns="91432" bIns="45716" rtlCol="0" anchor="b"/>
          <a:lstStyle>
            <a:lvl1pPr algn="r">
              <a:defRPr sz="1200"/>
            </a:lvl1pPr>
          </a:lstStyle>
          <a:p>
            <a:fld id="{C4D89302-BA35-4589-9DE7-5E576B7656ED}" type="slidenum">
              <a:rPr lang="nl-NL" smtClean="0"/>
              <a:t>‹nr.›</a:t>
            </a:fld>
            <a:endParaRPr lang="nl-NL" dirty="0"/>
          </a:p>
        </p:txBody>
      </p:sp>
    </p:spTree>
    <p:extLst>
      <p:ext uri="{BB962C8B-B14F-4D97-AF65-F5344CB8AC3E}">
        <p14:creationId xmlns:p14="http://schemas.microsoft.com/office/powerpoint/2010/main" val="2675068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32" tIns="45716" rIns="91432" bIns="45716"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32" tIns="45716" rIns="91432" bIns="45716" rtlCol="0"/>
          <a:lstStyle>
            <a:lvl1pPr algn="r">
              <a:defRPr sz="1200"/>
            </a:lvl1pPr>
          </a:lstStyle>
          <a:p>
            <a:fld id="{DD1A0989-6333-4E88-8542-D7A41376B8F0}" type="datetimeFigureOut">
              <a:rPr lang="nl-NL" smtClean="0"/>
              <a:t>1-7-2021</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2" tIns="45716" rIns="91432" bIns="45716"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32" tIns="45716" rIns="91432" bIns="45716"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32" tIns="45716" rIns="91432" bIns="45716" rtlCol="0" anchor="b"/>
          <a:lstStyle>
            <a:lvl1pPr algn="r">
              <a:defRPr sz="1200"/>
            </a:lvl1pPr>
          </a:lstStyle>
          <a:p>
            <a:fld id="{E5FFB95E-1F1A-4FC4-A427-148313EC9B3A}" type="slidenum">
              <a:rPr lang="nl-NL" smtClean="0"/>
              <a:t>‹nr.›</a:t>
            </a:fld>
            <a:endParaRPr lang="nl-NL" dirty="0"/>
          </a:p>
        </p:txBody>
      </p:sp>
    </p:spTree>
    <p:extLst>
      <p:ext uri="{BB962C8B-B14F-4D97-AF65-F5344CB8AC3E}">
        <p14:creationId xmlns:p14="http://schemas.microsoft.com/office/powerpoint/2010/main" val="287914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2</a:t>
            </a:fld>
            <a:endParaRPr lang="nl-NL" dirty="0"/>
          </a:p>
        </p:txBody>
      </p:sp>
    </p:spTree>
    <p:extLst>
      <p:ext uri="{BB962C8B-B14F-4D97-AF65-F5344CB8AC3E}">
        <p14:creationId xmlns:p14="http://schemas.microsoft.com/office/powerpoint/2010/main" val="259245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3</a:t>
            </a:fld>
            <a:endParaRPr lang="nl-NL" dirty="0"/>
          </a:p>
        </p:txBody>
      </p:sp>
    </p:spTree>
    <p:extLst>
      <p:ext uri="{BB962C8B-B14F-4D97-AF65-F5344CB8AC3E}">
        <p14:creationId xmlns:p14="http://schemas.microsoft.com/office/powerpoint/2010/main" val="200517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4</a:t>
            </a:fld>
            <a:endParaRPr lang="nl-NL" dirty="0"/>
          </a:p>
        </p:txBody>
      </p:sp>
    </p:spTree>
    <p:extLst>
      <p:ext uri="{BB962C8B-B14F-4D97-AF65-F5344CB8AC3E}">
        <p14:creationId xmlns:p14="http://schemas.microsoft.com/office/powerpoint/2010/main" val="344038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5</a:t>
            </a:fld>
            <a:endParaRPr lang="nl-NL" dirty="0"/>
          </a:p>
        </p:txBody>
      </p:sp>
    </p:spTree>
    <p:extLst>
      <p:ext uri="{BB962C8B-B14F-4D97-AF65-F5344CB8AC3E}">
        <p14:creationId xmlns:p14="http://schemas.microsoft.com/office/powerpoint/2010/main" val="407601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6</a:t>
            </a:fld>
            <a:endParaRPr lang="nl-NL" dirty="0"/>
          </a:p>
        </p:txBody>
      </p:sp>
    </p:spTree>
    <p:extLst>
      <p:ext uri="{BB962C8B-B14F-4D97-AF65-F5344CB8AC3E}">
        <p14:creationId xmlns:p14="http://schemas.microsoft.com/office/powerpoint/2010/main" val="240023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7</a:t>
            </a:fld>
            <a:endParaRPr lang="nl-NL" dirty="0"/>
          </a:p>
        </p:txBody>
      </p:sp>
    </p:spTree>
    <p:extLst>
      <p:ext uri="{BB962C8B-B14F-4D97-AF65-F5344CB8AC3E}">
        <p14:creationId xmlns:p14="http://schemas.microsoft.com/office/powerpoint/2010/main" val="2066883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8</a:t>
            </a:fld>
            <a:endParaRPr lang="nl-NL" dirty="0"/>
          </a:p>
        </p:txBody>
      </p:sp>
    </p:spTree>
    <p:extLst>
      <p:ext uri="{BB962C8B-B14F-4D97-AF65-F5344CB8AC3E}">
        <p14:creationId xmlns:p14="http://schemas.microsoft.com/office/powerpoint/2010/main" val="1852937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9</a:t>
            </a:fld>
            <a:endParaRPr lang="nl-NL" dirty="0"/>
          </a:p>
        </p:txBody>
      </p:sp>
    </p:spTree>
    <p:extLst>
      <p:ext uri="{BB962C8B-B14F-4D97-AF65-F5344CB8AC3E}">
        <p14:creationId xmlns:p14="http://schemas.microsoft.com/office/powerpoint/2010/main" val="2420472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6C132-B2F2-4D7C-9D22-DDB85E511A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C76E294-34C6-44D3-9C12-B9C4DF9EE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8D048A4-ADBB-42EC-A125-95510CFE1C82}"/>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0C4DDFA2-2FFE-4F7A-A2EF-AA6C574C636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7A55AC4-1A7A-4D39-BF20-74C7B0C4B36E}"/>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59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F904E-C50B-4F03-AC50-AEC192BC2CE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32CD08-42CA-40CF-8645-CE7E68C3744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B4F35C-7844-4865-AB09-41B4931E81DC}"/>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C267C323-9181-4FC1-B427-C635A4882A8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63CF83F-0EE5-4C2E-B6F7-3FFB97BE341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418083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53AD7-85F8-496D-89F2-4C8AAD544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65DF917-6261-4DAD-891A-3570337CC4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9514F75-6696-41DE-AC42-88502D623A58}"/>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2B961B07-CD26-437A-9C3D-13C6769F0FF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B0C879E-D500-42C1-B648-C038650E20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51097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B6CFC-7EBF-46CD-9976-6C55C1ED04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5C5BD1-2A7C-47BA-AC7E-8E423335436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419F40-EEF5-4C57-86C9-6964F324851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360EFC2-C13B-4230-A308-DD741BE98652}"/>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6" name="Tijdelijke aanduiding voor voettekst 5">
            <a:extLst>
              <a:ext uri="{FF2B5EF4-FFF2-40B4-BE49-F238E27FC236}">
                <a16:creationId xmlns:a16="http://schemas.microsoft.com/office/drawing/2014/main" id="{9CAFABC3-4D78-4AF1-8329-A4678EF6524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286EBCC2-4995-4E2D-8FAE-A4096CED48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2620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6D012-06E8-42C1-B496-3B4E1E520EB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A89F69F-B218-4AC6-9C58-1EEC55BD65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2C94531-6A8B-4C7D-9C1B-947B88ACC81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B8E8D7F-650A-4F33-AD4C-80E835460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E0CCBA-ABD3-42DE-BDAA-591AA6479E7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2DB539-7C77-405A-B8C3-48F2D96D680C}"/>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8" name="Tijdelijke aanduiding voor voettekst 7">
            <a:extLst>
              <a:ext uri="{FF2B5EF4-FFF2-40B4-BE49-F238E27FC236}">
                <a16:creationId xmlns:a16="http://schemas.microsoft.com/office/drawing/2014/main" id="{F9B6EA41-8F59-4AE6-B027-C6BFBABB7E58}"/>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1FD030BD-9452-4FCC-9EDD-D4FC081084B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176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32E89-8145-4B4A-9951-3841EA23644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694A825-D086-42E3-BA2E-0B2DFCBC3A58}"/>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4" name="Tijdelijke aanduiding voor voettekst 3">
            <a:extLst>
              <a:ext uri="{FF2B5EF4-FFF2-40B4-BE49-F238E27FC236}">
                <a16:creationId xmlns:a16="http://schemas.microsoft.com/office/drawing/2014/main" id="{0C388E3B-A608-4E49-81B7-DBCCB122DD5A}"/>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929CEB68-DEB0-47F3-ABB1-33F5C22994B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7710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6B323E3-567B-4F8F-853D-33A5739DC919}"/>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3" name="Tijdelijke aanduiding voor voettekst 2">
            <a:extLst>
              <a:ext uri="{FF2B5EF4-FFF2-40B4-BE49-F238E27FC236}">
                <a16:creationId xmlns:a16="http://schemas.microsoft.com/office/drawing/2014/main" id="{0BB0B4C7-4B95-4D34-900D-5A8069E462BA}"/>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3E0226-6DE7-414D-B466-E9ABFAE7B466}"/>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79315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B86672-E6A1-469A-B566-7D5239D58C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F405902-52A0-40E7-80DE-C57BA31FF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335457-5F53-4ABA-B207-C190DB115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7164766-4588-41CA-BA91-CA73D8545848}"/>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6" name="Tijdelijke aanduiding voor voettekst 5">
            <a:extLst>
              <a:ext uri="{FF2B5EF4-FFF2-40B4-BE49-F238E27FC236}">
                <a16:creationId xmlns:a16="http://schemas.microsoft.com/office/drawing/2014/main" id="{FD699628-D551-455F-9A6D-D8875286460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55C3B62-A2BF-4136-81A2-F9DA272CF5CA}"/>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6279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C7B19-F730-4FCA-9B61-C421ED9F6B0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F1E35B2-BF95-4F26-939B-1A47CC835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7353B890-BA7F-41BB-94E1-04F9B20FC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647709-F706-49C2-91BE-367AA2C6B768}"/>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6" name="Tijdelijke aanduiding voor voettekst 5">
            <a:extLst>
              <a:ext uri="{FF2B5EF4-FFF2-40B4-BE49-F238E27FC236}">
                <a16:creationId xmlns:a16="http://schemas.microsoft.com/office/drawing/2014/main" id="{193300FB-917C-4002-92C6-BE15680E8F6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933922E-96D6-4E91-AA71-037BB8265ED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884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A1EDF6-5719-4E96-9B9E-8295CAC76F8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B844A00-B7CD-4B9C-BA39-ABCF66A37D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D37DE4F-B2D8-4606-B79E-CB6A607DA6CE}"/>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6A682D74-B86B-4F08-B269-631794C9EAB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8733126-CBA1-437E-B1FE-318C8972800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857136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68FF2ED-8647-4DC2-AB37-754A3AA0BB3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8B44D51-E2BD-4F38-A219-CA6EECC0C0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802AD1-9A97-4270-86B4-54A41A3498CA}"/>
              </a:ext>
            </a:extLst>
          </p:cNvPr>
          <p:cNvSpPr>
            <a:spLocks noGrp="1"/>
          </p:cNvSpPr>
          <p:nvPr>
            <p:ph type="dt" sz="half" idx="10"/>
          </p:nvPr>
        </p:nvSpPr>
        <p:spPr/>
        <p:txBody>
          <a:body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EC03E726-791A-42E3-8C37-BCF7D37010C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9C8BC749-D922-4ACA-9CC5-770D417049B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41539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C0C393-562D-4E0A-AF3A-45286B5AF1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B745FC-2A59-49D2-8D20-AA7F46C27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164CB8D-B932-4D0C-B06C-3343057378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5B46D-32C4-4E79-A499-169C333E6AE2}" type="datetimeFigureOut">
              <a:rPr lang="nl-NL" smtClean="0"/>
              <a:t>1-7-2021</a:t>
            </a:fld>
            <a:endParaRPr lang="nl-NL" dirty="0"/>
          </a:p>
        </p:txBody>
      </p:sp>
      <p:sp>
        <p:nvSpPr>
          <p:cNvPr id="5" name="Tijdelijke aanduiding voor voettekst 4">
            <a:extLst>
              <a:ext uri="{FF2B5EF4-FFF2-40B4-BE49-F238E27FC236}">
                <a16:creationId xmlns:a16="http://schemas.microsoft.com/office/drawing/2014/main" id="{D42065AE-2324-473B-86B0-813A2184C5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70C52D19-27FD-48F3-B45B-8DEC6408C3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C2732-D56C-4988-84F6-329D8E3F7626}" type="slidenum">
              <a:rPr lang="nl-NL" smtClean="0"/>
              <a:t>‹nr.›</a:t>
            </a:fld>
            <a:endParaRPr lang="nl-NL" dirty="0"/>
          </a:p>
        </p:txBody>
      </p:sp>
    </p:spTree>
    <p:extLst>
      <p:ext uri="{BB962C8B-B14F-4D97-AF65-F5344CB8AC3E}">
        <p14:creationId xmlns:p14="http://schemas.microsoft.com/office/powerpoint/2010/main" val="202173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pngall.com/2022-calendar-png"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962F88-0E4E-4306-AC38-407AE5864612}"/>
              </a:ext>
            </a:extLst>
          </p:cNvPr>
          <p:cNvPicPr>
            <a:picLocks noChangeAspect="1"/>
          </p:cNvPicPr>
          <p:nvPr/>
        </p:nvPicPr>
        <p:blipFill rotWithShape="1">
          <a:blip r:embed="rId2"/>
          <a:srcRect t="9635" b="3827"/>
          <a:stretch/>
        </p:blipFill>
        <p:spPr>
          <a:xfrm>
            <a:off x="130952" y="1616566"/>
            <a:ext cx="5778868" cy="3250614"/>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vak 3">
            <a:extLst>
              <a:ext uri="{FF2B5EF4-FFF2-40B4-BE49-F238E27FC236}">
                <a16:creationId xmlns:a16="http://schemas.microsoft.com/office/drawing/2014/main" id="{03D2ACC0-6746-4C8F-BA8C-095792447448}"/>
              </a:ext>
            </a:extLst>
          </p:cNvPr>
          <p:cNvSpPr txBox="1"/>
          <p:nvPr/>
        </p:nvSpPr>
        <p:spPr>
          <a:xfrm>
            <a:off x="1111045" y="227081"/>
            <a:ext cx="9910916" cy="239813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800" b="1" dirty="0">
                <a:solidFill>
                  <a:srgbClr val="002060"/>
                </a:solidFill>
                <a:ea typeface="+mj-ea"/>
                <a:cs typeface="+mj-cs"/>
              </a:rPr>
              <a:t>M</a:t>
            </a:r>
            <a:r>
              <a:rPr lang="nl-NL" sz="2800" b="1" dirty="0" err="1">
                <a:solidFill>
                  <a:srgbClr val="002060"/>
                </a:solidFill>
                <a:ea typeface="+mj-ea"/>
                <a:cs typeface="+mj-cs"/>
              </a:rPr>
              <a:t>arktconsultatie</a:t>
            </a:r>
            <a:r>
              <a:rPr lang="en-US" sz="2800" b="1" dirty="0">
                <a:solidFill>
                  <a:srgbClr val="002060"/>
                </a:solidFill>
                <a:ea typeface="+mj-ea"/>
                <a:cs typeface="+mj-cs"/>
              </a:rPr>
              <a:t> MVS (specialistische) </a:t>
            </a:r>
            <a:r>
              <a:rPr lang="en-US" sz="2800" b="1" dirty="0" err="1">
                <a:solidFill>
                  <a:srgbClr val="002060"/>
                </a:solidFill>
                <a:ea typeface="+mj-ea"/>
                <a:cs typeface="+mj-cs"/>
              </a:rPr>
              <a:t>jeugdhulp</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err="1">
                <a:solidFill>
                  <a:srgbClr val="002060"/>
                </a:solidFill>
                <a:ea typeface="+mj-ea"/>
                <a:cs typeface="+mj-cs"/>
              </a:rPr>
              <a:t>Themabijeenkomst</a:t>
            </a:r>
            <a:r>
              <a:rPr lang="en-US" sz="2800" b="1" dirty="0">
                <a:solidFill>
                  <a:srgbClr val="002060"/>
                </a:solidFill>
                <a:ea typeface="+mj-ea"/>
                <a:cs typeface="+mj-cs"/>
              </a:rPr>
              <a:t> 4; </a:t>
            </a:r>
            <a:r>
              <a:rPr lang="en-US" sz="2800" b="1" dirty="0" err="1">
                <a:solidFill>
                  <a:srgbClr val="002060"/>
                </a:solidFill>
                <a:ea typeface="+mj-ea"/>
                <a:cs typeface="+mj-cs"/>
              </a:rPr>
              <a:t>Overgangsregeling</a:t>
            </a:r>
            <a:endParaRPr lang="en-US" sz="2800" b="1" dirty="0">
              <a:solidFill>
                <a:srgbClr val="002060"/>
              </a:solidFill>
              <a:ea typeface="+mj-ea"/>
              <a:cs typeface="+mj-cs"/>
            </a:endParaRPr>
          </a:p>
          <a:p>
            <a:pPr algn="ctr">
              <a:lnSpc>
                <a:spcPct val="90000"/>
              </a:lnSpc>
              <a:spcBef>
                <a:spcPct val="0"/>
              </a:spcBef>
              <a:spcAft>
                <a:spcPts val="600"/>
              </a:spcAft>
            </a:pPr>
            <a:r>
              <a:rPr lang="en-US" sz="2800" b="1" dirty="0">
                <a:solidFill>
                  <a:srgbClr val="002060"/>
                </a:solidFill>
                <a:ea typeface="+mj-ea"/>
                <a:cs typeface="+mj-cs"/>
              </a:rPr>
              <a:t>1 </a:t>
            </a:r>
            <a:r>
              <a:rPr lang="en-US" sz="2800" b="1" dirty="0" err="1">
                <a:solidFill>
                  <a:srgbClr val="002060"/>
                </a:solidFill>
                <a:ea typeface="+mj-ea"/>
                <a:cs typeface="+mj-cs"/>
              </a:rPr>
              <a:t>juli</a:t>
            </a:r>
            <a:r>
              <a:rPr lang="en-US" sz="2800" b="1" dirty="0">
                <a:solidFill>
                  <a:srgbClr val="002060"/>
                </a:solidFill>
                <a:ea typeface="+mj-ea"/>
                <a:cs typeface="+mj-cs"/>
              </a:rPr>
              <a:t> 2021</a:t>
            </a: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kstvak 4">
            <a:extLst>
              <a:ext uri="{FF2B5EF4-FFF2-40B4-BE49-F238E27FC236}">
                <a16:creationId xmlns:a16="http://schemas.microsoft.com/office/drawing/2014/main" id="{F25F4EAE-49C7-4F65-AF8D-B1655D803EB2}"/>
              </a:ext>
            </a:extLst>
          </p:cNvPr>
          <p:cNvSpPr txBox="1"/>
          <p:nvPr/>
        </p:nvSpPr>
        <p:spPr>
          <a:xfrm>
            <a:off x="5255491" y="4616272"/>
            <a:ext cx="6632973" cy="1323439"/>
          </a:xfrm>
          <a:prstGeom prst="rect">
            <a:avLst/>
          </a:prstGeom>
          <a:noFill/>
          <a:ln>
            <a:solidFill>
              <a:srgbClr val="002060"/>
            </a:solidFill>
          </a:ln>
        </p:spPr>
        <p:txBody>
          <a:bodyPr wrap="square" rtlCol="0">
            <a:spAutoFit/>
          </a:bodyPr>
          <a:lstStyle/>
          <a:p>
            <a:r>
              <a:rPr lang="nl-NL" sz="2000" dirty="0">
                <a:solidFill>
                  <a:srgbClr val="002060"/>
                </a:solidFill>
              </a:rPr>
              <a:t>Praktische zaken voor deze bijeenkomst:</a:t>
            </a:r>
          </a:p>
          <a:p>
            <a:r>
              <a:rPr lang="nl-NL" sz="2000" dirty="0">
                <a:solidFill>
                  <a:srgbClr val="002060"/>
                </a:solidFill>
              </a:rPr>
              <a:t>- Graag uw microfoon uit, tenzij u wilt reageren.</a:t>
            </a:r>
          </a:p>
          <a:p>
            <a:r>
              <a:rPr lang="nl-NL" sz="2000" dirty="0">
                <a:solidFill>
                  <a:srgbClr val="002060"/>
                </a:solidFill>
              </a:rPr>
              <a:t>- De bijeenkomst wordt opgenomen t.b.v. eindverslag ronde 2 - Publicatie presentatie en eindverslag ronde 2 op TenderNed</a:t>
            </a:r>
          </a:p>
        </p:txBody>
      </p:sp>
    </p:spTree>
    <p:extLst>
      <p:ext uri="{BB962C8B-B14F-4D97-AF65-F5344CB8AC3E}">
        <p14:creationId xmlns:p14="http://schemas.microsoft.com/office/powerpoint/2010/main" val="1408163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83712" y="556842"/>
            <a:ext cx="2870020" cy="1863676"/>
          </a:xfrm>
          <a:prstGeom prst="rect">
            <a:avLst/>
          </a:prstGeom>
        </p:spPr>
      </p:pic>
      <p:sp>
        <p:nvSpPr>
          <p:cNvPr id="6" name="Titel 5">
            <a:extLst>
              <a:ext uri="{FF2B5EF4-FFF2-40B4-BE49-F238E27FC236}">
                <a16:creationId xmlns:a16="http://schemas.microsoft.com/office/drawing/2014/main" id="{DAE96B12-E142-4CDC-9CE2-04E7170D20DE}"/>
              </a:ext>
            </a:extLst>
          </p:cNvPr>
          <p:cNvSpPr>
            <a:spLocks noGrp="1"/>
          </p:cNvSpPr>
          <p:nvPr>
            <p:ph type="title"/>
          </p:nvPr>
        </p:nvSpPr>
        <p:spPr>
          <a:xfrm>
            <a:off x="823378" y="3760448"/>
            <a:ext cx="7221737" cy="1325563"/>
          </a:xfrm>
        </p:spPr>
        <p:txBody>
          <a:bodyPr>
            <a:normAutofit fontScale="90000"/>
          </a:bodyPr>
          <a:lstStyle/>
          <a:p>
            <a:r>
              <a:rPr lang="nl-NL" sz="3600" b="1" dirty="0">
                <a:solidFill>
                  <a:srgbClr val="002060"/>
                </a:solidFill>
                <a:latin typeface="+mn-lt"/>
              </a:rPr>
              <a:t>Consultatie-onderwerpen</a:t>
            </a:r>
            <a:br>
              <a:rPr lang="nl-NL" sz="3600" dirty="0">
                <a:solidFill>
                  <a:srgbClr val="002060"/>
                </a:solidFill>
                <a:latin typeface="+mn-lt"/>
              </a:rPr>
            </a:br>
            <a:br>
              <a:rPr lang="nl-NL" sz="3600" dirty="0">
                <a:solidFill>
                  <a:srgbClr val="002060"/>
                </a:solidFill>
                <a:latin typeface="+mn-lt"/>
              </a:rPr>
            </a:br>
            <a:r>
              <a:rPr lang="nl-NL" sz="2700" dirty="0">
                <a:solidFill>
                  <a:srgbClr val="002060"/>
                </a:solidFill>
                <a:latin typeface="+mn-lt"/>
              </a:rPr>
              <a:t>1. Inwoner centraal.</a:t>
            </a:r>
            <a:br>
              <a:rPr lang="nl-NL" sz="2700" dirty="0">
                <a:solidFill>
                  <a:srgbClr val="002060"/>
                </a:solidFill>
                <a:latin typeface="+mn-lt"/>
              </a:rPr>
            </a:br>
            <a:r>
              <a:rPr lang="en-US" sz="2700" dirty="0">
                <a:solidFill>
                  <a:srgbClr val="002060"/>
                </a:solidFill>
                <a:latin typeface="Calibri" panose="020F0502020204030204" pitchFamily="34" charset="0"/>
                <a:cs typeface="Calibri" panose="020F0502020204030204" pitchFamily="34" charset="0"/>
              </a:rPr>
              <a:t>2. </a:t>
            </a:r>
            <a:r>
              <a:rPr lang="en-US" sz="2700" dirty="0" err="1">
                <a:solidFill>
                  <a:srgbClr val="002060"/>
                </a:solidFill>
                <a:latin typeface="Calibri" panose="020F0502020204030204" pitchFamily="34" charset="0"/>
                <a:cs typeface="Calibri" panose="020F0502020204030204" pitchFamily="34" charset="0"/>
              </a:rPr>
              <a:t>Afbakening</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integrale</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opdracht</a:t>
            </a:r>
            <a:r>
              <a:rPr lang="en-US" sz="2700" dirty="0">
                <a:solidFill>
                  <a:srgbClr val="002060"/>
                </a:solidFill>
                <a:latin typeface="Calibri" panose="020F0502020204030204" pitchFamily="34" charset="0"/>
                <a:cs typeface="Calibri" panose="020F0502020204030204" pitchFamily="34" charset="0"/>
              </a:rPr>
              <a:t>.</a:t>
            </a:r>
            <a:br>
              <a:rPr lang="en-US" sz="2700" dirty="0">
                <a:solidFill>
                  <a:srgbClr val="002060"/>
                </a:solidFill>
                <a:latin typeface="Calibri" panose="020F0502020204030204" pitchFamily="34" charset="0"/>
                <a:cs typeface="Calibri" panose="020F0502020204030204" pitchFamily="34" charset="0"/>
              </a:rPr>
            </a:br>
            <a:r>
              <a:rPr lang="nl-NL" sz="2700" dirty="0">
                <a:solidFill>
                  <a:srgbClr val="002060"/>
                </a:solidFill>
                <a:latin typeface="+mn-lt"/>
              </a:rPr>
              <a:t>3. Samenhang en samenwerking.</a:t>
            </a:r>
            <a:br>
              <a:rPr lang="nl-NL" sz="2700" dirty="0">
                <a:solidFill>
                  <a:srgbClr val="002060"/>
                </a:solidFill>
                <a:latin typeface="+mn-lt"/>
              </a:rPr>
            </a:br>
            <a:r>
              <a:rPr lang="nl-NL" sz="2700" dirty="0">
                <a:solidFill>
                  <a:srgbClr val="002060"/>
                </a:solidFill>
                <a:latin typeface="Calibri"/>
              </a:rPr>
              <a:t>4. Uitvoering van de integrale opdracht.</a:t>
            </a:r>
            <a:br>
              <a:rPr lang="nl-NL" sz="2700" dirty="0">
                <a:solidFill>
                  <a:srgbClr val="002060"/>
                </a:solidFill>
                <a:latin typeface="Calibri"/>
              </a:rPr>
            </a:br>
            <a:r>
              <a:rPr lang="nl-NL" sz="2700" dirty="0">
                <a:solidFill>
                  <a:srgbClr val="002060"/>
                </a:solidFill>
                <a:latin typeface="Calibri"/>
              </a:rPr>
              <a:t>5. Vast bedrag, ruime looptijd.</a:t>
            </a:r>
            <a:br>
              <a:rPr lang="nl-NL" sz="2700" dirty="0">
                <a:solidFill>
                  <a:srgbClr val="002060"/>
                </a:solidFill>
                <a:latin typeface="Calibri"/>
              </a:rPr>
            </a:br>
            <a:r>
              <a:rPr lang="nl-NL" sz="2700" dirty="0">
                <a:solidFill>
                  <a:srgbClr val="002060"/>
                </a:solidFill>
                <a:latin typeface="Calibri"/>
              </a:rPr>
              <a:t>6. Sturing, verantwoording en informatievoorziening.</a:t>
            </a:r>
            <a:br>
              <a:rPr lang="nl-NL" sz="2700" dirty="0">
                <a:solidFill>
                  <a:srgbClr val="002060"/>
                </a:solidFill>
                <a:latin typeface="Calibri"/>
              </a:rPr>
            </a:br>
            <a:r>
              <a:rPr lang="nl-NL" sz="2700" dirty="0">
                <a:solidFill>
                  <a:srgbClr val="002060"/>
                </a:solidFill>
                <a:latin typeface="+mn-lt"/>
              </a:rPr>
              <a:t>7. Overgangsregeling.</a:t>
            </a:r>
            <a:br>
              <a:rPr lang="nl-NL" sz="2700" dirty="0">
                <a:solidFill>
                  <a:srgbClr val="002060"/>
                </a:solidFill>
                <a:latin typeface="+mn-lt"/>
              </a:rPr>
            </a:br>
            <a:br>
              <a:rPr lang="nl-NL" sz="2700" dirty="0">
                <a:solidFill>
                  <a:srgbClr val="002060"/>
                </a:solidFill>
                <a:latin typeface="+mn-lt"/>
              </a:rPr>
            </a:br>
            <a:r>
              <a:rPr lang="nl-NL" sz="2700" i="1" dirty="0">
                <a:solidFill>
                  <a:srgbClr val="002060"/>
                </a:solidFill>
                <a:latin typeface="+mn-lt"/>
              </a:rPr>
              <a:t>Zie hoofdstuk 3 van het Consultatiedocument </a:t>
            </a:r>
            <a:br>
              <a:rPr lang="nl-NL" sz="2700" i="1" dirty="0">
                <a:solidFill>
                  <a:srgbClr val="002060"/>
                </a:solidFill>
                <a:latin typeface="+mn-lt"/>
              </a:rPr>
            </a:br>
            <a:r>
              <a:rPr lang="nl-NL" sz="2700" i="1" dirty="0">
                <a:solidFill>
                  <a:srgbClr val="002060"/>
                </a:solidFill>
                <a:latin typeface="+mn-lt"/>
              </a:rPr>
              <a:t>voor een toelichting op deze onderwerpen.</a:t>
            </a:r>
            <a:br>
              <a:rPr lang="nl-NL" sz="3100" dirty="0">
                <a:solidFill>
                  <a:srgbClr val="002060"/>
                </a:solidFill>
                <a:latin typeface="Calibri"/>
              </a:rPr>
            </a:br>
            <a:br>
              <a:rPr lang="nl-NL" sz="3600" dirty="0">
                <a:solidFill>
                  <a:srgbClr val="1F497D">
                    <a:lumMod val="50000"/>
                  </a:srgbClr>
                </a:solidFill>
                <a:latin typeface="Calibri"/>
              </a:rPr>
            </a:br>
            <a:br>
              <a:rPr lang="nl-NL" sz="3600" dirty="0">
                <a:solidFill>
                  <a:srgbClr val="1F497D">
                    <a:lumMod val="50000"/>
                  </a:srgbClr>
                </a:solidFill>
                <a:latin typeface="Calibri"/>
              </a:rPr>
            </a:br>
            <a:endParaRPr lang="nl-NL" sz="3600" dirty="0">
              <a:solidFill>
                <a:srgbClr val="002060"/>
              </a:solidFill>
              <a:latin typeface="+mn-lt"/>
            </a:endParaRPr>
          </a:p>
        </p:txBody>
      </p:sp>
      <p:sp>
        <p:nvSpPr>
          <p:cNvPr id="2" name="Rechteraccolade 1">
            <a:extLst>
              <a:ext uri="{FF2B5EF4-FFF2-40B4-BE49-F238E27FC236}">
                <a16:creationId xmlns:a16="http://schemas.microsoft.com/office/drawing/2014/main" id="{73A4068F-67BC-4279-864A-1E3951A1EFCE}"/>
              </a:ext>
            </a:extLst>
          </p:cNvPr>
          <p:cNvSpPr/>
          <p:nvPr/>
        </p:nvSpPr>
        <p:spPr>
          <a:xfrm>
            <a:off x="7267320" y="2469215"/>
            <a:ext cx="513348" cy="101994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8" name="Rechteraccolade 7">
            <a:extLst>
              <a:ext uri="{FF2B5EF4-FFF2-40B4-BE49-F238E27FC236}">
                <a16:creationId xmlns:a16="http://schemas.microsoft.com/office/drawing/2014/main" id="{41590A34-2313-4DD1-8093-59B7176741F3}"/>
              </a:ext>
            </a:extLst>
          </p:cNvPr>
          <p:cNvSpPr/>
          <p:nvPr/>
        </p:nvSpPr>
        <p:spPr>
          <a:xfrm>
            <a:off x="7267320" y="3489159"/>
            <a:ext cx="513348" cy="145983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3" name="Tekstvak 2">
            <a:extLst>
              <a:ext uri="{FF2B5EF4-FFF2-40B4-BE49-F238E27FC236}">
                <a16:creationId xmlns:a16="http://schemas.microsoft.com/office/drawing/2014/main" id="{717ACAB5-C4BB-4356-B7BA-19765B3C3D7A}"/>
              </a:ext>
            </a:extLst>
          </p:cNvPr>
          <p:cNvSpPr txBox="1"/>
          <p:nvPr/>
        </p:nvSpPr>
        <p:spPr>
          <a:xfrm>
            <a:off x="8045115" y="2875415"/>
            <a:ext cx="1284691" cy="369332"/>
          </a:xfrm>
          <a:prstGeom prst="rect">
            <a:avLst/>
          </a:prstGeom>
          <a:noFill/>
        </p:spPr>
        <p:txBody>
          <a:bodyPr wrap="square" rtlCol="0">
            <a:spAutoFit/>
          </a:bodyPr>
          <a:lstStyle/>
          <a:p>
            <a:r>
              <a:rPr lang="nl-NL" dirty="0"/>
              <a:t>Ronde 1</a:t>
            </a:r>
          </a:p>
        </p:txBody>
      </p:sp>
      <p:sp>
        <p:nvSpPr>
          <p:cNvPr id="11" name="Tekstvak 10">
            <a:extLst>
              <a:ext uri="{FF2B5EF4-FFF2-40B4-BE49-F238E27FC236}">
                <a16:creationId xmlns:a16="http://schemas.microsoft.com/office/drawing/2014/main" id="{1B3638B9-7F09-4EE7-8F30-A7DC2AAA0EB0}"/>
              </a:ext>
            </a:extLst>
          </p:cNvPr>
          <p:cNvSpPr txBox="1"/>
          <p:nvPr/>
        </p:nvSpPr>
        <p:spPr>
          <a:xfrm>
            <a:off x="8067856" y="4154541"/>
            <a:ext cx="1284691" cy="369332"/>
          </a:xfrm>
          <a:prstGeom prst="rect">
            <a:avLst/>
          </a:prstGeom>
          <a:noFill/>
        </p:spPr>
        <p:txBody>
          <a:bodyPr wrap="square" rtlCol="0">
            <a:spAutoFit/>
          </a:bodyPr>
          <a:lstStyle/>
          <a:p>
            <a:r>
              <a:rPr lang="nl-NL" dirty="0"/>
              <a:t>Ronde 2</a:t>
            </a:r>
          </a:p>
        </p:txBody>
      </p:sp>
    </p:spTree>
    <p:extLst>
      <p:ext uri="{BB962C8B-B14F-4D97-AF65-F5344CB8AC3E}">
        <p14:creationId xmlns:p14="http://schemas.microsoft.com/office/powerpoint/2010/main" val="2139211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9683" y="1398292"/>
            <a:ext cx="6873636" cy="957500"/>
          </a:xfrm>
        </p:spPr>
        <p:txBody>
          <a:bodyPr>
            <a:normAutofit/>
          </a:bodyPr>
          <a:lstStyle/>
          <a:p>
            <a:r>
              <a:rPr lang="en-US" sz="2800" b="1" dirty="0">
                <a:solidFill>
                  <a:srgbClr val="002060"/>
                </a:solidFill>
                <a:latin typeface="Calibri" panose="020F0502020204030204" pitchFamily="34" charset="0"/>
                <a:cs typeface="Calibri" panose="020F0502020204030204" pitchFamily="34" charset="0"/>
              </a:rPr>
              <a:t>Doel </a:t>
            </a:r>
            <a:r>
              <a:rPr lang="en-US" sz="2800" b="1" dirty="0" err="1">
                <a:solidFill>
                  <a:srgbClr val="002060"/>
                </a:solidFill>
                <a:latin typeface="Calibri" panose="020F0502020204030204" pitchFamily="34" charset="0"/>
                <a:cs typeface="Calibri" panose="020F0502020204030204" pitchFamily="34" charset="0"/>
              </a:rPr>
              <a:t>overgangsregeling</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cliënten</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7799365" y="311107"/>
            <a:ext cx="3770254" cy="2448252"/>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819683" y="2221205"/>
            <a:ext cx="8758420" cy="1846659"/>
          </a:xfrm>
          <a:prstGeom prst="rect">
            <a:avLst/>
          </a:prstGeom>
          <a:noFill/>
        </p:spPr>
        <p:txBody>
          <a:bodyPr wrap="square" rtlCol="0">
            <a:spAutoFit/>
          </a:bodyPr>
          <a:lstStyle/>
          <a:p>
            <a:r>
              <a:rPr lang="nl-NL" sz="2400" dirty="0">
                <a:solidFill>
                  <a:srgbClr val="002060"/>
                </a:solidFill>
                <a:latin typeface="Calibri" panose="020F0502020204030204" pitchFamily="34" charset="0"/>
                <a:ea typeface="+mj-ea"/>
                <a:cs typeface="Calibri" panose="020F0502020204030204" pitchFamily="34" charset="0"/>
              </a:rPr>
              <a:t>Zorgcontinuïteit voor cliënten zo goed mogelijk borgen.</a:t>
            </a:r>
          </a:p>
          <a:p>
            <a:r>
              <a:rPr lang="nl-NL" sz="2400" dirty="0">
                <a:solidFill>
                  <a:srgbClr val="002060"/>
                </a:solidFill>
                <a:latin typeface="Calibri" panose="020F0502020204030204" pitchFamily="34" charset="0"/>
                <a:ea typeface="+mj-ea"/>
                <a:cs typeface="Calibri" panose="020F0502020204030204" pitchFamily="34" charset="0"/>
              </a:rPr>
              <a:t>Zorgvuldig overgangsproces vanuit cliëntperspectief.</a:t>
            </a:r>
          </a:p>
          <a:p>
            <a:endParaRPr lang="nl-NL" sz="2400" dirty="0">
              <a:solidFill>
                <a:srgbClr val="002060"/>
              </a:solidFill>
              <a:latin typeface="Calibri" panose="020F0502020204030204" pitchFamily="34" charset="0"/>
              <a:ea typeface="+mj-ea"/>
              <a:cs typeface="Calibri" panose="020F0502020204030204" pitchFamily="34" charset="0"/>
            </a:endParaRPr>
          </a:p>
          <a:p>
            <a:endParaRPr lang="nl-NL" sz="2400" dirty="0">
              <a:solidFill>
                <a:srgbClr val="002060"/>
              </a:solidFill>
              <a:latin typeface="Calibri" panose="020F0502020204030204" pitchFamily="34" charset="0"/>
              <a:ea typeface="+mj-ea"/>
              <a:cs typeface="Calibri" panose="020F0502020204030204" pitchFamily="34" charset="0"/>
            </a:endParaRPr>
          </a:p>
          <a:p>
            <a:endParaRPr lang="nl-NL" dirty="0"/>
          </a:p>
        </p:txBody>
      </p:sp>
      <p:sp>
        <p:nvSpPr>
          <p:cNvPr id="8" name="Tekstvak 7">
            <a:extLst>
              <a:ext uri="{FF2B5EF4-FFF2-40B4-BE49-F238E27FC236}">
                <a16:creationId xmlns:a16="http://schemas.microsoft.com/office/drawing/2014/main" id="{7456E3C2-8A7D-4229-B3B9-A8B88641FDA7}"/>
              </a:ext>
            </a:extLst>
          </p:cNvPr>
          <p:cNvSpPr txBox="1"/>
          <p:nvPr/>
        </p:nvSpPr>
        <p:spPr>
          <a:xfrm>
            <a:off x="819683" y="3828148"/>
            <a:ext cx="9524043" cy="1384995"/>
          </a:xfrm>
          <a:prstGeom prst="rect">
            <a:avLst/>
          </a:prstGeom>
          <a:noFill/>
        </p:spPr>
        <p:txBody>
          <a:bodyPr wrap="square">
            <a:spAutoFit/>
          </a:bodyPr>
          <a:lstStyle/>
          <a:p>
            <a:endParaRPr lang="nl-NL" sz="1800" b="1" i="1" dirty="0">
              <a:solidFill>
                <a:srgbClr val="002060"/>
              </a:solidFill>
              <a:ea typeface="Calibri" panose="020F0502020204030204" pitchFamily="34" charset="0"/>
            </a:endParaRPr>
          </a:p>
          <a:p>
            <a:endParaRPr lang="nl-NL" b="1" i="1" dirty="0">
              <a:solidFill>
                <a:srgbClr val="002060"/>
              </a:solidFill>
              <a:ea typeface="Calibri" panose="020F0502020204030204" pitchFamily="34" charset="0"/>
            </a:endParaRPr>
          </a:p>
          <a:p>
            <a:r>
              <a:rPr lang="nl-NL" sz="2400" b="1" i="1" dirty="0">
                <a:solidFill>
                  <a:srgbClr val="002060"/>
                </a:solidFill>
                <a:ea typeface="Calibri" panose="020F0502020204030204" pitchFamily="34" charset="0"/>
              </a:rPr>
              <a:t>Welke randvoorwaarden nemen we mee in de aanbesteding, </a:t>
            </a:r>
          </a:p>
          <a:p>
            <a:r>
              <a:rPr lang="nl-NL" sz="2400" b="1" i="1" dirty="0">
                <a:solidFill>
                  <a:srgbClr val="002060"/>
                </a:solidFill>
                <a:ea typeface="Calibri" panose="020F0502020204030204" pitchFamily="34" charset="0"/>
              </a:rPr>
              <a:t>gericht op een zorgvuldig overgangsproces voor cliënten. </a:t>
            </a:r>
          </a:p>
        </p:txBody>
      </p:sp>
    </p:spTree>
    <p:extLst>
      <p:ext uri="{BB962C8B-B14F-4D97-AF65-F5344CB8AC3E}">
        <p14:creationId xmlns:p14="http://schemas.microsoft.com/office/powerpoint/2010/main" val="1852059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249291"/>
            <a:ext cx="6081300" cy="456973"/>
          </a:xfrm>
        </p:spPr>
        <p:txBody>
          <a:bodyPr>
            <a:noAutofit/>
          </a:bodyPr>
          <a:lstStyle/>
          <a:p>
            <a:r>
              <a:rPr lang="en-US" sz="3200" b="1" dirty="0" err="1">
                <a:solidFill>
                  <a:srgbClr val="002060"/>
                </a:solidFill>
                <a:latin typeface="Calibri" panose="020F0502020204030204" pitchFamily="34" charset="0"/>
                <a:cs typeface="Calibri" panose="020F0502020204030204" pitchFamily="34" charset="0"/>
              </a:rPr>
              <a:t>Overwegingen</a:t>
            </a:r>
            <a:endParaRPr lang="en-US" sz="32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9218645" y="316661"/>
            <a:ext cx="2378966" cy="1544805"/>
          </a:xfrm>
          <a:prstGeom prst="rect">
            <a:avLst/>
          </a:prstGeom>
        </p:spPr>
      </p:pic>
      <p:sp>
        <p:nvSpPr>
          <p:cNvPr id="6" name="Tekstvak 5">
            <a:extLst>
              <a:ext uri="{FF2B5EF4-FFF2-40B4-BE49-F238E27FC236}">
                <a16:creationId xmlns:a16="http://schemas.microsoft.com/office/drawing/2014/main" id="{C9C56A0C-A558-4336-A8A0-B639189D13F9}"/>
              </a:ext>
            </a:extLst>
          </p:cNvPr>
          <p:cNvSpPr txBox="1"/>
          <p:nvPr/>
        </p:nvSpPr>
        <p:spPr>
          <a:xfrm>
            <a:off x="814788" y="1596020"/>
            <a:ext cx="10592056" cy="5909310"/>
          </a:xfrm>
          <a:prstGeom prst="rect">
            <a:avLst/>
          </a:prstGeom>
          <a:noFill/>
        </p:spPr>
        <p:txBody>
          <a:bodyPr wrap="square" rtlCol="0">
            <a:spAutoFit/>
          </a:bodyPr>
          <a:lstStyle/>
          <a:p>
            <a:endParaRPr lang="nl-NL" sz="1800" dirty="0">
              <a:latin typeface="Arial" panose="020B0604020202020204" pitchFamily="34" charset="0"/>
              <a:cs typeface="Arial" panose="020B0604020202020204" pitchFamily="34" charset="0"/>
            </a:endParaRPr>
          </a:p>
          <a:p>
            <a:r>
              <a:rPr lang="nl-NL" sz="2400" dirty="0">
                <a:solidFill>
                  <a:srgbClr val="002060"/>
                </a:solidFill>
                <a:latin typeface="Calibri" panose="020F0502020204030204" pitchFamily="34" charset="0"/>
                <a:ea typeface="+mj-ea"/>
                <a:cs typeface="Calibri" panose="020F0502020204030204" pitchFamily="34" charset="0"/>
              </a:rPr>
              <a:t>Perspectief jeugdigen/gezinnen: </a:t>
            </a:r>
          </a:p>
          <a:p>
            <a:pPr marL="342900" indent="-342900">
              <a:buFontTx/>
              <a:buChar char="-"/>
            </a:pPr>
            <a:r>
              <a:rPr lang="nl-NL" sz="2400" dirty="0">
                <a:solidFill>
                  <a:srgbClr val="002060"/>
                </a:solidFill>
                <a:latin typeface="Calibri" panose="020F0502020204030204" pitchFamily="34" charset="0"/>
                <a:ea typeface="+mj-ea"/>
                <a:cs typeface="Calibri" panose="020F0502020204030204" pitchFamily="34" charset="0"/>
              </a:rPr>
              <a:t>Continuïteit van zorg, </a:t>
            </a:r>
          </a:p>
          <a:p>
            <a:pPr marL="342900" indent="-342900">
              <a:buFontTx/>
              <a:buChar char="-"/>
            </a:pPr>
            <a:r>
              <a:rPr lang="nl-NL" sz="2400" dirty="0">
                <a:solidFill>
                  <a:srgbClr val="002060"/>
                </a:solidFill>
                <a:latin typeface="Calibri" panose="020F0502020204030204" pitchFamily="34" charset="0"/>
                <a:ea typeface="+mj-ea"/>
                <a:cs typeface="Calibri" panose="020F0502020204030204" pitchFamily="34" charset="0"/>
              </a:rPr>
              <a:t>Relatie met behandelaar</a:t>
            </a:r>
          </a:p>
          <a:p>
            <a:pPr marL="342900" indent="-342900">
              <a:buFontTx/>
              <a:buChar char="-"/>
            </a:pPr>
            <a:r>
              <a:rPr lang="nl-NL" sz="2400" dirty="0">
                <a:solidFill>
                  <a:srgbClr val="002060"/>
                </a:solidFill>
                <a:latin typeface="Calibri" panose="020F0502020204030204" pitchFamily="34" charset="0"/>
                <a:ea typeface="+mj-ea"/>
                <a:cs typeface="Calibri" panose="020F0502020204030204" pitchFamily="34" charset="0"/>
              </a:rPr>
              <a:t>Warme overdracht</a:t>
            </a:r>
          </a:p>
          <a:p>
            <a:pPr marL="342900" indent="-342900">
              <a:buFontTx/>
              <a:buChar char="-"/>
            </a:pPr>
            <a:r>
              <a:rPr lang="nl-NL" sz="2400" dirty="0">
                <a:solidFill>
                  <a:srgbClr val="002060"/>
                </a:solidFill>
                <a:latin typeface="Calibri" panose="020F0502020204030204" pitchFamily="34" charset="0"/>
                <a:ea typeface="+mj-ea"/>
                <a:cs typeface="Calibri" panose="020F0502020204030204" pitchFamily="34" charset="0"/>
              </a:rPr>
              <a:t>Duidelijkheid wat het voor hen betekent, behoefte een (rechts)zekerheid.</a:t>
            </a:r>
          </a:p>
          <a:p>
            <a:pPr marL="342900" indent="-342900">
              <a:buFontTx/>
              <a:buChar char="-"/>
            </a:pPr>
            <a:r>
              <a:rPr lang="nl-NL" sz="2400" dirty="0">
                <a:solidFill>
                  <a:srgbClr val="002060"/>
                </a:solidFill>
                <a:latin typeface="Calibri" panose="020F0502020204030204" pitchFamily="34" charset="0"/>
                <a:ea typeface="+mj-ea"/>
                <a:cs typeface="Calibri" panose="020F0502020204030204" pitchFamily="34" charset="0"/>
              </a:rPr>
              <a:t>Impact mogelijk gedifferentieerd per type hulp (bijv. verblijf, pleegzorg)</a:t>
            </a:r>
          </a:p>
          <a:p>
            <a:endParaRPr lang="nl-NL" sz="2400" dirty="0">
              <a:solidFill>
                <a:srgbClr val="002060"/>
              </a:solidFill>
              <a:latin typeface="Calibri" panose="020F0502020204030204" pitchFamily="34" charset="0"/>
              <a:ea typeface="+mj-ea"/>
              <a:cs typeface="Calibri" panose="020F0502020204030204" pitchFamily="34" charset="0"/>
            </a:endParaRPr>
          </a:p>
          <a:p>
            <a:r>
              <a:rPr lang="nl-NL" sz="2400" dirty="0">
                <a:solidFill>
                  <a:srgbClr val="002060"/>
                </a:solidFill>
                <a:latin typeface="Calibri" panose="020F0502020204030204" pitchFamily="34" charset="0"/>
                <a:ea typeface="+mj-ea"/>
                <a:cs typeface="Calibri" panose="020F0502020204030204" pitchFamily="34" charset="0"/>
              </a:rPr>
              <a:t>Perspectief aanbieders: </a:t>
            </a:r>
          </a:p>
          <a:p>
            <a:r>
              <a:rPr lang="nl-NL" sz="2400" dirty="0">
                <a:solidFill>
                  <a:srgbClr val="002060"/>
                </a:solidFill>
                <a:latin typeface="Calibri" panose="020F0502020204030204" pitchFamily="34" charset="0"/>
                <a:ea typeface="+mj-ea"/>
                <a:cs typeface="Calibri" panose="020F0502020204030204" pitchFamily="34" charset="0"/>
              </a:rPr>
              <a:t>- Intensieve operatie, vraagt zorgvuldigheid en tijd</a:t>
            </a:r>
          </a:p>
          <a:p>
            <a:endParaRPr lang="nl-NL" sz="2400" dirty="0">
              <a:solidFill>
                <a:srgbClr val="002060"/>
              </a:solidFill>
              <a:latin typeface="Calibri" panose="020F0502020204030204" pitchFamily="34" charset="0"/>
              <a:ea typeface="+mj-ea"/>
              <a:cs typeface="Calibri" panose="020F0502020204030204" pitchFamily="34" charset="0"/>
            </a:endParaRPr>
          </a:p>
          <a:p>
            <a:r>
              <a:rPr lang="nl-NL" sz="2400" dirty="0">
                <a:solidFill>
                  <a:srgbClr val="002060"/>
                </a:solidFill>
                <a:latin typeface="Calibri" panose="020F0502020204030204" pitchFamily="34" charset="0"/>
                <a:ea typeface="+mj-ea"/>
                <a:cs typeface="Calibri" panose="020F0502020204030204" pitchFamily="34" charset="0"/>
              </a:rPr>
              <a:t>Perspectief uitvoeringsorganisatie Jeugd: om administratieve lasten zo laag mogelijk houden.</a:t>
            </a:r>
          </a:p>
          <a:p>
            <a:endParaRPr lang="nl-NL" sz="2400" dirty="0">
              <a:solidFill>
                <a:srgbClr val="002060"/>
              </a:solidFill>
              <a:latin typeface="Calibri" panose="020F0502020204030204" pitchFamily="34" charset="0"/>
              <a:ea typeface="+mj-ea"/>
              <a:cs typeface="Calibri" panose="020F0502020204030204" pitchFamily="34" charset="0"/>
            </a:endParaRPr>
          </a:p>
          <a:p>
            <a:endParaRPr lang="nl-NL" sz="2400" dirty="0">
              <a:solidFill>
                <a:srgbClr val="002060"/>
              </a:solidFill>
              <a:latin typeface="Calibri" panose="020F0502020204030204" pitchFamily="34" charset="0"/>
              <a:ea typeface="+mj-ea"/>
              <a:cs typeface="Calibri" panose="020F0502020204030204" pitchFamily="34" charset="0"/>
            </a:endParaRPr>
          </a:p>
          <a:p>
            <a:r>
              <a:rPr lang="nl-NL" sz="2400" dirty="0">
                <a:solidFill>
                  <a:srgbClr val="002060"/>
                </a:solidFill>
                <a:latin typeface="Calibri" panose="020F0502020204030204" pitchFamily="34" charset="0"/>
                <a:ea typeface="+mj-ea"/>
                <a:cs typeface="Calibri" panose="020F0502020204030204" pitchFamily="34" charset="0"/>
              </a:rPr>
              <a:t>Uitgangspunt is dat opdracht start op 1 januari 2023. </a:t>
            </a:r>
          </a:p>
        </p:txBody>
      </p:sp>
    </p:spTree>
    <p:extLst>
      <p:ext uri="{BB962C8B-B14F-4D97-AF65-F5344CB8AC3E}">
        <p14:creationId xmlns:p14="http://schemas.microsoft.com/office/powerpoint/2010/main" val="1388822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249291"/>
            <a:ext cx="6081300" cy="456973"/>
          </a:xfrm>
        </p:spPr>
        <p:txBody>
          <a:bodyPr>
            <a:noAutofit/>
          </a:bodyPr>
          <a:lstStyle/>
          <a:p>
            <a:r>
              <a:rPr lang="en-US" sz="3200" b="1" dirty="0" err="1">
                <a:solidFill>
                  <a:srgbClr val="002060"/>
                </a:solidFill>
                <a:latin typeface="Calibri" panose="020F0502020204030204" pitchFamily="34" charset="0"/>
                <a:cs typeface="Calibri" panose="020F0502020204030204" pitchFamily="34" charset="0"/>
              </a:rPr>
              <a:t>Periode</a:t>
            </a:r>
            <a:r>
              <a:rPr lang="en-US" sz="3200" b="1" dirty="0">
                <a:solidFill>
                  <a:srgbClr val="002060"/>
                </a:solidFill>
                <a:latin typeface="Calibri" panose="020F0502020204030204" pitchFamily="34" charset="0"/>
                <a:cs typeface="Calibri" panose="020F0502020204030204" pitchFamily="34" charset="0"/>
              </a:rPr>
              <a:t> van </a:t>
            </a:r>
            <a:r>
              <a:rPr lang="en-US" sz="3200" b="1" dirty="0" err="1">
                <a:solidFill>
                  <a:srgbClr val="002060"/>
                </a:solidFill>
                <a:latin typeface="Calibri" panose="020F0502020204030204" pitchFamily="34" charset="0"/>
                <a:cs typeface="Calibri" panose="020F0502020204030204" pitchFamily="34" charset="0"/>
              </a:rPr>
              <a:t>overgangregeling</a:t>
            </a:r>
            <a:endParaRPr lang="en-US" sz="32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9218645" y="316661"/>
            <a:ext cx="2378966" cy="1544805"/>
          </a:xfrm>
          <a:prstGeom prst="rect">
            <a:avLst/>
          </a:prstGeom>
        </p:spPr>
      </p:pic>
      <p:sp>
        <p:nvSpPr>
          <p:cNvPr id="2" name="Rechthoek 1">
            <a:extLst>
              <a:ext uri="{FF2B5EF4-FFF2-40B4-BE49-F238E27FC236}">
                <a16:creationId xmlns:a16="http://schemas.microsoft.com/office/drawing/2014/main" id="{19B208F2-9568-4A12-ADC2-C9A67F94C49F}"/>
              </a:ext>
            </a:extLst>
          </p:cNvPr>
          <p:cNvSpPr/>
          <p:nvPr/>
        </p:nvSpPr>
        <p:spPr>
          <a:xfrm>
            <a:off x="1402618" y="2332652"/>
            <a:ext cx="3831857" cy="84830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FD4C14C6-7AEA-42EA-A676-C2E5711F9992}"/>
              </a:ext>
            </a:extLst>
          </p:cNvPr>
          <p:cNvSpPr/>
          <p:nvPr/>
        </p:nvSpPr>
        <p:spPr>
          <a:xfrm>
            <a:off x="5234475" y="2332652"/>
            <a:ext cx="5337110" cy="848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A629DF61-5DD4-4C00-B952-444CD586E056}"/>
              </a:ext>
            </a:extLst>
          </p:cNvPr>
          <p:cNvSpPr txBox="1"/>
          <p:nvPr/>
        </p:nvSpPr>
        <p:spPr>
          <a:xfrm>
            <a:off x="1630582" y="2581471"/>
            <a:ext cx="3043848" cy="369332"/>
          </a:xfrm>
          <a:prstGeom prst="rect">
            <a:avLst/>
          </a:prstGeom>
          <a:noFill/>
        </p:spPr>
        <p:txBody>
          <a:bodyPr wrap="square" rtlCol="0">
            <a:spAutoFit/>
          </a:bodyPr>
          <a:lstStyle/>
          <a:p>
            <a:r>
              <a:rPr lang="nl-NL" dirty="0"/>
              <a:t>2022: implementatie periode</a:t>
            </a:r>
          </a:p>
        </p:txBody>
      </p:sp>
      <p:sp>
        <p:nvSpPr>
          <p:cNvPr id="11" name="Tekstvak 10">
            <a:extLst>
              <a:ext uri="{FF2B5EF4-FFF2-40B4-BE49-F238E27FC236}">
                <a16:creationId xmlns:a16="http://schemas.microsoft.com/office/drawing/2014/main" id="{FE794A5D-1F30-4952-A411-D9635692DF21}"/>
              </a:ext>
            </a:extLst>
          </p:cNvPr>
          <p:cNvSpPr txBox="1"/>
          <p:nvPr/>
        </p:nvSpPr>
        <p:spPr>
          <a:xfrm>
            <a:off x="5462439" y="2581471"/>
            <a:ext cx="2953773" cy="369332"/>
          </a:xfrm>
          <a:prstGeom prst="rect">
            <a:avLst/>
          </a:prstGeom>
          <a:noFill/>
        </p:spPr>
        <p:txBody>
          <a:bodyPr wrap="square" rtlCol="0">
            <a:spAutoFit/>
          </a:bodyPr>
          <a:lstStyle/>
          <a:p>
            <a:r>
              <a:rPr lang="nl-NL" dirty="0"/>
              <a:t>1-1-2023 – moment X 2023</a:t>
            </a:r>
          </a:p>
        </p:txBody>
      </p:sp>
      <p:sp>
        <p:nvSpPr>
          <p:cNvPr id="12" name="Tekstvak 11">
            <a:extLst>
              <a:ext uri="{FF2B5EF4-FFF2-40B4-BE49-F238E27FC236}">
                <a16:creationId xmlns:a16="http://schemas.microsoft.com/office/drawing/2014/main" id="{8222C9B4-9944-422B-95ED-BF8C51556D19}"/>
              </a:ext>
            </a:extLst>
          </p:cNvPr>
          <p:cNvSpPr txBox="1"/>
          <p:nvPr/>
        </p:nvSpPr>
        <p:spPr>
          <a:xfrm>
            <a:off x="1227351" y="3909527"/>
            <a:ext cx="4235088" cy="2308324"/>
          </a:xfrm>
          <a:prstGeom prst="rect">
            <a:avLst/>
          </a:prstGeom>
          <a:noFill/>
        </p:spPr>
        <p:txBody>
          <a:bodyPr wrap="square" rtlCol="0">
            <a:spAutoFit/>
          </a:bodyPr>
          <a:lstStyle/>
          <a:p>
            <a:r>
              <a:rPr lang="nl-NL" dirty="0"/>
              <a:t>Implementatie periode benutten: </a:t>
            </a:r>
          </a:p>
          <a:p>
            <a:pPr marL="285750" indent="-285750">
              <a:buFontTx/>
              <a:buChar char="-"/>
            </a:pPr>
            <a:r>
              <a:rPr lang="nl-NL" dirty="0"/>
              <a:t>Kwartiermaker</a:t>
            </a:r>
          </a:p>
          <a:p>
            <a:pPr marL="285750" indent="-285750">
              <a:buFontTx/>
              <a:buChar char="-"/>
            </a:pPr>
            <a:r>
              <a:rPr lang="nl-NL" dirty="0"/>
              <a:t>Gezamenlijk communicatieplan</a:t>
            </a:r>
          </a:p>
          <a:p>
            <a:pPr marL="285750" indent="-285750">
              <a:buFontTx/>
              <a:buChar char="-"/>
            </a:pPr>
            <a:r>
              <a:rPr lang="nl-NL" dirty="0"/>
              <a:t>Beschikkingen die worden afgegeven in 2022</a:t>
            </a:r>
          </a:p>
          <a:p>
            <a:pPr marL="285750" indent="-285750">
              <a:buFontTx/>
              <a:buChar char="-"/>
            </a:pPr>
            <a:r>
              <a:rPr lang="nl-NL" dirty="0"/>
              <a:t>Warme overdracht met huidige aanbieders</a:t>
            </a:r>
          </a:p>
          <a:p>
            <a:pPr marL="742950" lvl="1" indent="-285750">
              <a:buFontTx/>
              <a:buChar char="-"/>
            </a:pPr>
            <a:endParaRPr lang="nl-NL" dirty="0"/>
          </a:p>
        </p:txBody>
      </p:sp>
      <p:sp>
        <p:nvSpPr>
          <p:cNvPr id="13" name="Tekstvak 12">
            <a:extLst>
              <a:ext uri="{FF2B5EF4-FFF2-40B4-BE49-F238E27FC236}">
                <a16:creationId xmlns:a16="http://schemas.microsoft.com/office/drawing/2014/main" id="{628D9E0B-DB95-46D2-9D99-CC699E9C0B4D}"/>
              </a:ext>
            </a:extLst>
          </p:cNvPr>
          <p:cNvSpPr txBox="1"/>
          <p:nvPr/>
        </p:nvSpPr>
        <p:spPr>
          <a:xfrm>
            <a:off x="5818013" y="3842373"/>
            <a:ext cx="5337110" cy="2308324"/>
          </a:xfrm>
          <a:prstGeom prst="rect">
            <a:avLst/>
          </a:prstGeom>
          <a:noFill/>
        </p:spPr>
        <p:txBody>
          <a:bodyPr wrap="square" rtlCol="0">
            <a:spAutoFit/>
          </a:bodyPr>
          <a:lstStyle/>
          <a:p>
            <a:r>
              <a:rPr lang="nl-NL" dirty="0"/>
              <a:t>Regelen van overgang loopt door na start overeenkomst</a:t>
            </a:r>
          </a:p>
          <a:p>
            <a:pPr marL="742950" lvl="1" indent="-285750">
              <a:buFontTx/>
              <a:buChar char="-"/>
            </a:pPr>
            <a:r>
              <a:rPr lang="nl-NL" dirty="0"/>
              <a:t>Warme overdracht met huidige aanbieders</a:t>
            </a:r>
          </a:p>
          <a:p>
            <a:pPr marL="742950" lvl="1" indent="-285750">
              <a:buFontTx/>
              <a:buChar char="-"/>
            </a:pPr>
            <a:r>
              <a:rPr lang="nl-NL" dirty="0"/>
              <a:t>Aantal trajecten gestart in/voor 2022 lopen af gedurende deze fase</a:t>
            </a:r>
          </a:p>
          <a:p>
            <a:pPr marL="742950" lvl="1" indent="-285750">
              <a:buFontTx/>
              <a:buChar char="-"/>
            </a:pPr>
            <a:r>
              <a:rPr lang="nl-NL" dirty="0"/>
              <a:t>Vaste einddatum waarin overdracht geregeld moet zijn: bijv. 1-7-2023</a:t>
            </a:r>
          </a:p>
          <a:p>
            <a:pPr marL="742950" lvl="1" indent="-285750">
              <a:buFontTx/>
              <a:buChar char="-"/>
            </a:pPr>
            <a:r>
              <a:rPr lang="nl-NL" dirty="0"/>
              <a:t>Hierin </a:t>
            </a:r>
            <a:r>
              <a:rPr lang="nl-NL" dirty="0" err="1"/>
              <a:t>evt</a:t>
            </a:r>
            <a:r>
              <a:rPr lang="nl-NL" dirty="0"/>
              <a:t> differentiëren </a:t>
            </a:r>
            <a:r>
              <a:rPr lang="nl-NL" dirty="0" err="1"/>
              <a:t>afh</a:t>
            </a:r>
            <a:r>
              <a:rPr lang="nl-NL" dirty="0"/>
              <a:t>. van impact</a:t>
            </a:r>
          </a:p>
        </p:txBody>
      </p:sp>
    </p:spTree>
    <p:extLst>
      <p:ext uri="{BB962C8B-B14F-4D97-AF65-F5344CB8AC3E}">
        <p14:creationId xmlns:p14="http://schemas.microsoft.com/office/powerpoint/2010/main" val="3132173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452582" y="1530257"/>
            <a:ext cx="7590405" cy="456973"/>
          </a:xfrm>
        </p:spPr>
        <p:txBody>
          <a:bodyPr>
            <a:normAutofit fontScale="90000"/>
          </a:bodyPr>
          <a:lstStyle/>
          <a:p>
            <a:r>
              <a:rPr lang="en-US" sz="2800" b="1" dirty="0" err="1">
                <a:solidFill>
                  <a:srgbClr val="002060"/>
                </a:solidFill>
                <a:latin typeface="Calibri" panose="020F0502020204030204" pitchFamily="34" charset="0"/>
                <a:cs typeface="Calibri" panose="020F0502020204030204" pitchFamily="34" charset="0"/>
              </a:rPr>
              <a:t>Periode</a:t>
            </a:r>
            <a:r>
              <a:rPr lang="en-US" sz="2800" b="1" dirty="0">
                <a:solidFill>
                  <a:srgbClr val="002060"/>
                </a:solidFill>
                <a:latin typeface="Calibri" panose="020F0502020204030204" pitchFamily="34" charset="0"/>
                <a:cs typeface="Calibri" panose="020F0502020204030204" pitchFamily="34" charset="0"/>
              </a:rPr>
              <a:t> van </a:t>
            </a:r>
            <a:r>
              <a:rPr lang="en-US" sz="2800" b="1" dirty="0" err="1">
                <a:solidFill>
                  <a:srgbClr val="002060"/>
                </a:solidFill>
                <a:latin typeface="Calibri" panose="020F0502020204030204" pitchFamily="34" charset="0"/>
                <a:cs typeface="Calibri" panose="020F0502020204030204" pitchFamily="34" charset="0"/>
              </a:rPr>
              <a:t>zorgcontinuïteit</a:t>
            </a:r>
            <a:r>
              <a:rPr lang="en-US" sz="2800" b="1" dirty="0">
                <a:solidFill>
                  <a:srgbClr val="002060"/>
                </a:solidFill>
                <a:latin typeface="Calibri" panose="020F0502020204030204" pitchFamily="34" charset="0"/>
                <a:cs typeface="Calibri" panose="020F0502020204030204" pitchFamily="34" charset="0"/>
              </a:rPr>
              <a:t>: 01-01-2023 tot 01-07-2023 </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042988" y="316661"/>
            <a:ext cx="3554623" cy="2308230"/>
          </a:xfrm>
          <a:prstGeom prst="rect">
            <a:avLst/>
          </a:prstGeom>
        </p:spPr>
      </p:pic>
      <p:pic>
        <p:nvPicPr>
          <p:cNvPr id="8" name="Afbeelding 7">
            <a:extLst>
              <a:ext uri="{FF2B5EF4-FFF2-40B4-BE49-F238E27FC236}">
                <a16:creationId xmlns:a16="http://schemas.microsoft.com/office/drawing/2014/main" id="{778BCEA6-731B-4A2C-A98D-53DA385A458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4937" y="2004101"/>
            <a:ext cx="3140501" cy="4341281"/>
          </a:xfrm>
          <a:prstGeom prst="rect">
            <a:avLst/>
          </a:prstGeom>
        </p:spPr>
      </p:pic>
      <p:sp>
        <p:nvSpPr>
          <p:cNvPr id="11" name="Pijl: rechts 10">
            <a:extLst>
              <a:ext uri="{FF2B5EF4-FFF2-40B4-BE49-F238E27FC236}">
                <a16:creationId xmlns:a16="http://schemas.microsoft.com/office/drawing/2014/main" id="{D73F05EF-C2E0-4265-8809-20A9B1F4942B}"/>
              </a:ext>
            </a:extLst>
          </p:cNvPr>
          <p:cNvSpPr/>
          <p:nvPr/>
        </p:nvSpPr>
        <p:spPr>
          <a:xfrm>
            <a:off x="4109712" y="3202711"/>
            <a:ext cx="782457" cy="4616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 rechts 11">
            <a:extLst>
              <a:ext uri="{FF2B5EF4-FFF2-40B4-BE49-F238E27FC236}">
                <a16:creationId xmlns:a16="http://schemas.microsoft.com/office/drawing/2014/main" id="{4E4451D2-C1EC-4561-BCB0-262921F765B5}"/>
              </a:ext>
            </a:extLst>
          </p:cNvPr>
          <p:cNvSpPr/>
          <p:nvPr/>
        </p:nvSpPr>
        <p:spPr>
          <a:xfrm>
            <a:off x="4109711" y="4939312"/>
            <a:ext cx="782457" cy="4616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C82DD80F-95DE-4475-BE36-0A9ABE1F3F07}"/>
              </a:ext>
            </a:extLst>
          </p:cNvPr>
          <p:cNvSpPr txBox="1"/>
          <p:nvPr/>
        </p:nvSpPr>
        <p:spPr>
          <a:xfrm>
            <a:off x="5606680" y="2971865"/>
            <a:ext cx="5459767" cy="923330"/>
          </a:xfrm>
          <a:prstGeom prst="rect">
            <a:avLst/>
          </a:prstGeom>
          <a:noFill/>
        </p:spPr>
        <p:txBody>
          <a:bodyPr wrap="square" rtlCol="0">
            <a:spAutoFit/>
          </a:bodyPr>
          <a:lstStyle/>
          <a:p>
            <a:r>
              <a:rPr lang="nl-NL" sz="1800" b="0" i="0" u="none" strike="noStrike" baseline="0" dirty="0">
                <a:solidFill>
                  <a:srgbClr val="000000"/>
                </a:solidFill>
                <a:latin typeface="Arial" panose="020B0604020202020204" pitchFamily="34" charset="0"/>
              </a:rPr>
              <a:t>Beschikkingen worden afgegeven met een looptijd van maximaal 1 jaar, zodat de einddatum beschikking valt in de periode van zorgcontinuïteit </a:t>
            </a:r>
          </a:p>
        </p:txBody>
      </p:sp>
      <p:sp>
        <p:nvSpPr>
          <p:cNvPr id="14" name="Tekstvak 13">
            <a:extLst>
              <a:ext uri="{FF2B5EF4-FFF2-40B4-BE49-F238E27FC236}">
                <a16:creationId xmlns:a16="http://schemas.microsoft.com/office/drawing/2014/main" id="{7295D0D1-B9E7-49D9-86CA-0AF8B322F6CC}"/>
              </a:ext>
            </a:extLst>
          </p:cNvPr>
          <p:cNvSpPr txBox="1"/>
          <p:nvPr/>
        </p:nvSpPr>
        <p:spPr>
          <a:xfrm>
            <a:off x="5606679" y="4708466"/>
            <a:ext cx="5459767" cy="923330"/>
          </a:xfrm>
          <a:prstGeom prst="rect">
            <a:avLst/>
          </a:prstGeom>
          <a:noFill/>
        </p:spPr>
        <p:txBody>
          <a:bodyPr wrap="square" rtlCol="0">
            <a:spAutoFit/>
          </a:bodyPr>
          <a:lstStyle/>
          <a:p>
            <a:r>
              <a:rPr lang="nl-NL" sz="1800" b="0" i="0" u="none" strike="noStrike" baseline="0" dirty="0">
                <a:solidFill>
                  <a:srgbClr val="000000"/>
                </a:solidFill>
                <a:latin typeface="Arial" panose="020B0604020202020204" pitchFamily="34" charset="0"/>
              </a:rPr>
              <a:t>Beschikkingen worden afgegeven met een looptijd tot maximaal 30-06-2023, zodat de einddatum beschikking valt in de periode van zorgcontinuïteit </a:t>
            </a:r>
          </a:p>
        </p:txBody>
      </p:sp>
      <p:sp>
        <p:nvSpPr>
          <p:cNvPr id="2" name="Rechthoek 1">
            <a:extLst>
              <a:ext uri="{FF2B5EF4-FFF2-40B4-BE49-F238E27FC236}">
                <a16:creationId xmlns:a16="http://schemas.microsoft.com/office/drawing/2014/main" id="{EC1DEBEA-9C4F-477C-A660-B7146A63D7C5}"/>
              </a:ext>
            </a:extLst>
          </p:cNvPr>
          <p:cNvSpPr/>
          <p:nvPr/>
        </p:nvSpPr>
        <p:spPr>
          <a:xfrm>
            <a:off x="1524440" y="6248610"/>
            <a:ext cx="9143119" cy="3929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dirty="0"/>
              <a:t>Beschikking van een jaar betekent niet dat het perspectief op hulp niet langer is dan een jaar</a:t>
            </a:r>
          </a:p>
        </p:txBody>
      </p:sp>
    </p:spTree>
    <p:extLst>
      <p:ext uri="{BB962C8B-B14F-4D97-AF65-F5344CB8AC3E}">
        <p14:creationId xmlns:p14="http://schemas.microsoft.com/office/powerpoint/2010/main" val="1862463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461539"/>
            <a:ext cx="6081300" cy="456973"/>
          </a:xfrm>
        </p:spPr>
        <p:txBody>
          <a:bodyPr>
            <a:normAutofit fontScale="90000"/>
          </a:bodyPr>
          <a:lstStyle/>
          <a:p>
            <a:r>
              <a:rPr lang="en-US" sz="2800" b="1" dirty="0" err="1">
                <a:solidFill>
                  <a:srgbClr val="002060"/>
                </a:solidFill>
                <a:latin typeface="Calibri" panose="020F0502020204030204" pitchFamily="34" charset="0"/>
                <a:cs typeface="Calibri" panose="020F0502020204030204" pitchFamily="34" charset="0"/>
              </a:rPr>
              <a:t>Warme</a:t>
            </a:r>
            <a:r>
              <a:rPr lang="en-US" sz="2800" b="1" dirty="0">
                <a:solidFill>
                  <a:srgbClr val="002060"/>
                </a:solidFill>
                <a:latin typeface="Calibri" panose="020F0502020204030204" pitchFamily="34" charset="0"/>
                <a:cs typeface="Calibri" panose="020F0502020204030204" pitchFamily="34" charset="0"/>
              </a:rPr>
              <a:t> </a:t>
            </a:r>
            <a:r>
              <a:rPr lang="en-US" sz="2800" b="1" dirty="0" err="1">
                <a:solidFill>
                  <a:srgbClr val="002060"/>
                </a:solidFill>
                <a:latin typeface="Calibri" panose="020F0502020204030204" pitchFamily="34" charset="0"/>
                <a:cs typeface="Calibri" panose="020F0502020204030204" pitchFamily="34" charset="0"/>
              </a:rPr>
              <a:t>overdracht</a:t>
            </a: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317111" y="301881"/>
            <a:ext cx="3060101" cy="1987107"/>
          </a:xfrm>
          <a:prstGeom prst="rect">
            <a:avLst/>
          </a:prstGeom>
        </p:spPr>
      </p:pic>
      <p:sp>
        <p:nvSpPr>
          <p:cNvPr id="2" name="Tekstvak 1">
            <a:extLst>
              <a:ext uri="{FF2B5EF4-FFF2-40B4-BE49-F238E27FC236}">
                <a16:creationId xmlns:a16="http://schemas.microsoft.com/office/drawing/2014/main" id="{359169D0-2AAD-4906-9D17-904B2A494027}"/>
              </a:ext>
            </a:extLst>
          </p:cNvPr>
          <p:cNvSpPr txBox="1"/>
          <p:nvPr/>
        </p:nvSpPr>
        <p:spPr>
          <a:xfrm>
            <a:off x="674254" y="2420789"/>
            <a:ext cx="9514775" cy="3693319"/>
          </a:xfrm>
          <a:prstGeom prst="rect">
            <a:avLst/>
          </a:prstGeom>
          <a:noFill/>
        </p:spPr>
        <p:txBody>
          <a:bodyPr wrap="square" rtlCol="0">
            <a:spAutoFit/>
          </a:bodyPr>
          <a:lstStyle/>
          <a:p>
            <a:pPr marL="285750" indent="-285750">
              <a:buFont typeface="Arial" panose="020B0604020202020204" pitchFamily="34" charset="0"/>
              <a:buChar char="•"/>
            </a:pPr>
            <a:r>
              <a:rPr lang="nl-NL" sz="1800" dirty="0">
                <a:latin typeface="Arial" panose="020B0604020202020204" pitchFamily="34" charset="0"/>
                <a:cs typeface="Arial" panose="020B0604020202020204" pitchFamily="34" charset="0"/>
              </a:rPr>
              <a:t>Periode tussen definitieve gunning (Q2-2022) en 01-07-2023 heeft het consortium de tijd om samen met jeugdigen en niet-gegunde aanbieder(s) de warme overdracht vorm te geven (= maatwerk)</a:t>
            </a:r>
          </a:p>
          <a:p>
            <a:pPr marL="285750" indent="-285750">
              <a:buFont typeface="Arial" panose="020B0604020202020204" pitchFamily="34" charset="0"/>
              <a:buChar char="•"/>
            </a:pPr>
            <a:endParaRPr lang="nl-NL"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sz="1800" dirty="0">
                <a:latin typeface="Arial" panose="020B0604020202020204" pitchFamily="34" charset="0"/>
                <a:cs typeface="Arial" panose="020B0604020202020204" pitchFamily="34" charset="0"/>
              </a:rPr>
              <a:t>Uitvoeringsorganisatie jeugd wil graag intensief samenwerken met consortium om de warme overdracht/zorgcontinuïteit in praktijk vorm te geven</a:t>
            </a:r>
          </a:p>
          <a:p>
            <a:pPr marL="285750" indent="-285750">
              <a:buFont typeface="Arial" panose="020B0604020202020204" pitchFamily="34" charset="0"/>
              <a:buChar char="•"/>
            </a:pPr>
            <a:endParaRPr lang="nl-NL"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sz="1800" dirty="0">
                <a:latin typeface="Arial" panose="020B0604020202020204" pitchFamily="34" charset="0"/>
                <a:cs typeface="Arial" panose="020B0604020202020204" pitchFamily="34" charset="0"/>
              </a:rPr>
              <a:t>Gemeenten zorgen dat warme overdracht/zorgcontinuïteit juridisch geborgd wordt met jeugdigen</a:t>
            </a:r>
          </a:p>
          <a:p>
            <a:pPr marL="285750" indent="-285750">
              <a:buFont typeface="Arial" panose="020B0604020202020204" pitchFamily="34" charset="0"/>
              <a:buChar char="•"/>
            </a:pPr>
            <a:endParaRPr lang="nl-NL"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sz="1800" dirty="0">
                <a:latin typeface="Arial" panose="020B0604020202020204" pitchFamily="34" charset="0"/>
                <a:cs typeface="Arial" panose="020B0604020202020204" pitchFamily="34" charset="0"/>
              </a:rPr>
              <a:t>Aanbieder en gemeenten zorgen voor een duidelijk communicatieplan voor cliënten</a:t>
            </a:r>
          </a:p>
          <a:p>
            <a:endParaRPr lang="nl-NL"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l-NL" sz="1800" dirty="0">
                <a:latin typeface="Arial" panose="020B0604020202020204" pitchFamily="34" charset="0"/>
                <a:cs typeface="Arial" panose="020B0604020202020204" pitchFamily="34" charset="0"/>
              </a:rPr>
              <a:t>Mogelijk koppeling naar overgangsregeling voor professional</a:t>
            </a:r>
            <a:r>
              <a:rPr lang="nl-NL" dirty="0">
                <a:latin typeface="Arial" panose="020B0604020202020204" pitchFamily="34" charset="0"/>
                <a:cs typeface="Arial" panose="020B0604020202020204" pitchFamily="34" charset="0"/>
              </a:rPr>
              <a:t>s (cliënt volgt professional)</a:t>
            </a:r>
            <a:endParaRPr lang="nl-NL"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662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638920" y="3973464"/>
            <a:ext cx="8643248" cy="1819565"/>
          </a:xfrm>
        </p:spPr>
        <p:txBody>
          <a:bodyPr>
            <a:normAutofit fontScale="90000"/>
          </a:bodyPr>
          <a:lstStyle/>
          <a:p>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r>
              <a:rPr lang="en-US" sz="2800" dirty="0" err="1">
                <a:solidFill>
                  <a:srgbClr val="002060"/>
                </a:solidFill>
                <a:latin typeface="Calibri" panose="020F0502020204030204" pitchFamily="34" charset="0"/>
                <a:cs typeface="Calibri" panose="020F0502020204030204" pitchFamily="34" charset="0"/>
              </a:rPr>
              <a:t>Periode</a:t>
            </a:r>
            <a:r>
              <a:rPr lang="en-US" sz="2800" dirty="0">
                <a:solidFill>
                  <a:srgbClr val="002060"/>
                </a:solidFill>
                <a:latin typeface="Calibri" panose="020F0502020204030204" pitchFamily="34" charset="0"/>
                <a:cs typeface="Calibri" panose="020F0502020204030204" pitchFamily="34" charset="0"/>
              </a:rPr>
              <a:t> om </a:t>
            </a:r>
            <a:r>
              <a:rPr lang="en-US" sz="2800" dirty="0" err="1">
                <a:solidFill>
                  <a:srgbClr val="002060"/>
                </a:solidFill>
                <a:latin typeface="Calibri" panose="020F0502020204030204" pitchFamily="34" charset="0"/>
                <a:cs typeface="Calibri" panose="020F0502020204030204" pitchFamily="34" charset="0"/>
              </a:rPr>
              <a:t>zorgcontinuïteit</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te</a:t>
            </a:r>
            <a:r>
              <a:rPr lang="en-US" sz="2800" dirty="0">
                <a:solidFill>
                  <a:srgbClr val="002060"/>
                </a:solidFill>
                <a:latin typeface="Calibri" panose="020F0502020204030204" pitchFamily="34" charset="0"/>
                <a:cs typeface="Calibri" panose="020F0502020204030204" pitchFamily="34" charset="0"/>
              </a:rPr>
              <a:t> </a:t>
            </a:r>
            <a:r>
              <a:rPr lang="en-US" sz="2800" dirty="0" err="1">
                <a:solidFill>
                  <a:srgbClr val="002060"/>
                </a:solidFill>
                <a:latin typeface="Calibri" panose="020F0502020204030204" pitchFamily="34" charset="0"/>
                <a:cs typeface="Calibri" panose="020F0502020204030204" pitchFamily="34" charset="0"/>
              </a:rPr>
              <a:t>regelen</a:t>
            </a:r>
            <a:r>
              <a:rPr lang="en-US" sz="2800" dirty="0">
                <a:solidFill>
                  <a:srgbClr val="002060"/>
                </a:solidFill>
                <a:latin typeface="Calibri" panose="020F0502020204030204" pitchFamily="34" charset="0"/>
                <a:cs typeface="Calibri" panose="020F0502020204030204" pitchFamily="34" charset="0"/>
              </a:rPr>
              <a:t> (tot 1-7-2023)</a:t>
            </a:r>
            <a:br>
              <a:rPr lang="en-US" sz="2700" dirty="0">
                <a:latin typeface="+mn-lt"/>
                <a:ea typeface="+mn-ea"/>
                <a:cs typeface="Arial" panose="020B0604020202020204" pitchFamily="34" charset="0"/>
              </a:rPr>
            </a:br>
            <a:br>
              <a:rPr lang="en-US" sz="2700" dirty="0">
                <a:latin typeface="+mn-lt"/>
                <a:ea typeface="+mn-ea"/>
                <a:cs typeface="Arial" panose="020B0604020202020204" pitchFamily="34" charset="0"/>
              </a:rPr>
            </a:br>
            <a:r>
              <a:rPr lang="en-US" sz="2700" dirty="0" err="1">
                <a:solidFill>
                  <a:srgbClr val="002060"/>
                </a:solidFill>
                <a:latin typeface="Calibri" panose="020F0502020204030204" pitchFamily="34" charset="0"/>
                <a:cs typeface="Calibri" panose="020F0502020204030204" pitchFamily="34" charset="0"/>
              </a:rPr>
              <a:t>Differentiatie</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tussen</a:t>
            </a:r>
            <a:r>
              <a:rPr lang="en-US" sz="2700" dirty="0">
                <a:solidFill>
                  <a:srgbClr val="002060"/>
                </a:solidFill>
                <a:latin typeface="Calibri" panose="020F0502020204030204" pitchFamily="34" charset="0"/>
                <a:cs typeface="Calibri" panose="020F0502020204030204" pitchFamily="34" charset="0"/>
              </a:rPr>
              <a:t> Ambulant, </a:t>
            </a:r>
            <a:r>
              <a:rPr lang="en-US" sz="2700" dirty="0" err="1">
                <a:solidFill>
                  <a:srgbClr val="002060"/>
                </a:solidFill>
                <a:latin typeface="Calibri" panose="020F0502020204030204" pitchFamily="34" charset="0"/>
                <a:cs typeface="Calibri" panose="020F0502020204030204" pitchFamily="34" charset="0"/>
              </a:rPr>
              <a:t>Behandeling</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en</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Verblijf</a:t>
            </a:r>
            <a:r>
              <a:rPr lang="en-US" sz="2700" dirty="0">
                <a:solidFill>
                  <a:srgbClr val="002060"/>
                </a:solidFill>
                <a:latin typeface="Calibri" panose="020F0502020204030204" pitchFamily="34" charset="0"/>
                <a:cs typeface="Calibri" panose="020F0502020204030204" pitchFamily="34" charset="0"/>
              </a:rPr>
              <a:t>/</a:t>
            </a:r>
            <a:r>
              <a:rPr lang="en-US" sz="2700" dirty="0" err="1">
                <a:solidFill>
                  <a:srgbClr val="002060"/>
                </a:solidFill>
                <a:latin typeface="Calibri" panose="020F0502020204030204" pitchFamily="34" charset="0"/>
                <a:cs typeface="Calibri" panose="020F0502020204030204" pitchFamily="34" charset="0"/>
              </a:rPr>
              <a:t>Pleegzorg</a:t>
            </a:r>
            <a:r>
              <a:rPr lang="en-US" sz="2700" dirty="0">
                <a:solidFill>
                  <a:srgbClr val="002060"/>
                </a:solidFill>
                <a:latin typeface="Calibri" panose="020F0502020204030204" pitchFamily="34" charset="0"/>
                <a:cs typeface="Calibri" panose="020F0502020204030204" pitchFamily="34" charset="0"/>
              </a:rPr>
              <a:t>? </a:t>
            </a: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r>
              <a:rPr lang="en-US" sz="2700" dirty="0" err="1">
                <a:solidFill>
                  <a:srgbClr val="002060"/>
                </a:solidFill>
                <a:latin typeface="Calibri" panose="020F0502020204030204" pitchFamily="34" charset="0"/>
                <a:cs typeface="Calibri" panose="020F0502020204030204" pitchFamily="34" charset="0"/>
              </a:rPr>
              <a:t>Financiële</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afspraken</a:t>
            </a:r>
            <a:r>
              <a:rPr lang="en-US" sz="2700" dirty="0">
                <a:solidFill>
                  <a:srgbClr val="002060"/>
                </a:solidFill>
                <a:latin typeface="Calibri" panose="020F0502020204030204" pitchFamily="34" charset="0"/>
                <a:cs typeface="Calibri" panose="020F0502020204030204" pitchFamily="34" charset="0"/>
              </a:rPr>
              <a:t> </a:t>
            </a:r>
            <a:r>
              <a:rPr lang="en-US" sz="2700" dirty="0" err="1">
                <a:solidFill>
                  <a:srgbClr val="002060"/>
                </a:solidFill>
                <a:latin typeface="Calibri" panose="020F0502020204030204" pitchFamily="34" charset="0"/>
                <a:cs typeface="Calibri" panose="020F0502020204030204" pitchFamily="34" charset="0"/>
              </a:rPr>
              <a:t>overgangsregeling</a:t>
            </a:r>
            <a:r>
              <a:rPr lang="en-US" sz="2700" dirty="0">
                <a:solidFill>
                  <a:srgbClr val="002060"/>
                </a:solidFill>
                <a:latin typeface="Calibri" panose="020F0502020204030204" pitchFamily="34" charset="0"/>
                <a:cs typeface="Calibri" panose="020F0502020204030204" pitchFamily="34" charset="0"/>
              </a:rPr>
              <a:t> in </a:t>
            </a:r>
            <a:r>
              <a:rPr lang="en-US" sz="2700" dirty="0" err="1">
                <a:solidFill>
                  <a:srgbClr val="002060"/>
                </a:solidFill>
                <a:latin typeface="Calibri" panose="020F0502020204030204" pitchFamily="34" charset="0"/>
                <a:cs typeface="Calibri" panose="020F0502020204030204" pitchFamily="34" charset="0"/>
              </a:rPr>
              <a:t>relatie</a:t>
            </a:r>
            <a:r>
              <a:rPr lang="en-US" sz="2700" dirty="0">
                <a:solidFill>
                  <a:srgbClr val="002060"/>
                </a:solidFill>
                <a:latin typeface="Calibri" panose="020F0502020204030204" pitchFamily="34" charset="0"/>
                <a:cs typeface="Calibri" panose="020F0502020204030204" pitchFamily="34" charset="0"/>
              </a:rPr>
              <a:t> tot </a:t>
            </a:r>
            <a:r>
              <a:rPr lang="en-US" sz="2700" dirty="0" err="1">
                <a:solidFill>
                  <a:srgbClr val="002060"/>
                </a:solidFill>
                <a:latin typeface="Calibri" panose="020F0502020204030204" pitchFamily="34" charset="0"/>
                <a:cs typeface="Calibri" panose="020F0502020204030204" pitchFamily="34" charset="0"/>
              </a:rPr>
              <a:t>populatiebekostiging</a:t>
            </a: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br>
              <a:rPr lang="en-US" sz="2700" dirty="0">
                <a:solidFill>
                  <a:srgbClr val="002060"/>
                </a:solidFill>
                <a:latin typeface="Calibri" panose="020F0502020204030204" pitchFamily="34" charset="0"/>
                <a:cs typeface="Calibri" panose="020F0502020204030204" pitchFamily="34" charset="0"/>
              </a:rPr>
            </a:br>
            <a:br>
              <a:rPr lang="en-US" sz="2000" dirty="0">
                <a:latin typeface="Arial" panose="020B0604020202020204" pitchFamily="34" charset="0"/>
                <a:ea typeface="+mn-ea"/>
                <a:cs typeface="Arial" panose="020B060402020202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br>
              <a:rPr lang="en-US" sz="2800" b="1" dirty="0">
                <a:solidFill>
                  <a:srgbClr val="002060"/>
                </a:solidFill>
                <a:latin typeface="Calibri" panose="020F0502020204030204" pitchFamily="34" charset="0"/>
                <a:cs typeface="Calibri" panose="020F0502020204030204" pitchFamily="34" charset="0"/>
              </a:rPr>
            </a:br>
            <a:endParaRPr lang="en-US" sz="28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6" name="Titel 1">
            <a:extLst>
              <a:ext uri="{FF2B5EF4-FFF2-40B4-BE49-F238E27FC236}">
                <a16:creationId xmlns:a16="http://schemas.microsoft.com/office/drawing/2014/main" id="{20B29A23-F99E-43EF-B93E-5C4927F61AB4}"/>
              </a:ext>
            </a:extLst>
          </p:cNvPr>
          <p:cNvSpPr txBox="1">
            <a:spLocks/>
          </p:cNvSpPr>
          <p:nvPr/>
        </p:nvSpPr>
        <p:spPr>
          <a:xfrm>
            <a:off x="638920" y="2233953"/>
            <a:ext cx="7590405" cy="45697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err="1">
                <a:solidFill>
                  <a:srgbClr val="002060"/>
                </a:solidFill>
                <a:latin typeface="Calibri" panose="020F0502020204030204" pitchFamily="34" charset="0"/>
                <a:cs typeface="Calibri" panose="020F0502020204030204" pitchFamily="34" charset="0"/>
              </a:rPr>
              <a:t>Vragen</a:t>
            </a:r>
            <a:endParaRPr lang="en-US" sz="28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173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973473"/>
            <a:ext cx="8487832" cy="1494910"/>
          </a:xfrm>
        </p:spPr>
        <p:txBody>
          <a:bodyPr>
            <a:normAutofit/>
          </a:bodyPr>
          <a:lstStyle/>
          <a:p>
            <a:r>
              <a:rPr lang="en-US" sz="2800" b="1" dirty="0" err="1">
                <a:solidFill>
                  <a:srgbClr val="002060"/>
                </a:solidFill>
                <a:latin typeface="Calibri" panose="020F0502020204030204" pitchFamily="34" charset="0"/>
                <a:cs typeface="Calibri" panose="020F0502020204030204" pitchFamily="34" charset="0"/>
              </a:rPr>
              <a:t>Overgangsregeling</a:t>
            </a:r>
            <a:r>
              <a:rPr lang="en-US" sz="2800" b="1" dirty="0">
                <a:solidFill>
                  <a:srgbClr val="002060"/>
                </a:solidFill>
                <a:latin typeface="Calibri" panose="020F0502020204030204" pitchFamily="34" charset="0"/>
                <a:cs typeface="Calibri" panose="020F0502020204030204" pitchFamily="34" charset="0"/>
              </a:rPr>
              <a:t> professionals</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7" name="Tekstvak 6">
            <a:extLst>
              <a:ext uri="{FF2B5EF4-FFF2-40B4-BE49-F238E27FC236}">
                <a16:creationId xmlns:a16="http://schemas.microsoft.com/office/drawing/2014/main" id="{D44806D2-217A-485A-961E-A42106DF0354}"/>
              </a:ext>
            </a:extLst>
          </p:cNvPr>
          <p:cNvSpPr txBox="1"/>
          <p:nvPr/>
        </p:nvSpPr>
        <p:spPr>
          <a:xfrm>
            <a:off x="814788" y="2233953"/>
            <a:ext cx="10092603" cy="4708981"/>
          </a:xfrm>
          <a:prstGeom prst="rect">
            <a:avLst/>
          </a:prstGeom>
          <a:noFill/>
        </p:spPr>
        <p:txBody>
          <a:bodyPr wrap="square" rtlCol="0">
            <a:spAutoFit/>
          </a:bodyPr>
          <a:lstStyle/>
          <a:p>
            <a:r>
              <a:rPr lang="en-US" sz="2400" dirty="0">
                <a:solidFill>
                  <a:srgbClr val="002060"/>
                </a:solidFill>
                <a:latin typeface="Calibri" panose="020F0502020204030204" pitchFamily="34" charset="0"/>
                <a:cs typeface="Calibri" panose="020F0502020204030204" pitchFamily="34" charset="0"/>
              </a:rPr>
              <a:t>Doel: </a:t>
            </a:r>
          </a:p>
          <a:p>
            <a:r>
              <a:rPr lang="en-US" sz="2400" dirty="0" err="1">
                <a:solidFill>
                  <a:srgbClr val="002060"/>
                </a:solidFill>
                <a:latin typeface="Calibri" panose="020F0502020204030204" pitchFamily="34" charset="0"/>
                <a:cs typeface="Calibri" panose="020F0502020204030204" pitchFamily="34" charset="0"/>
              </a:rPr>
              <a:t>Borgen</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continuïteit</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voor</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cliënten</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en</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samenwerkingrelaties</a:t>
            </a:r>
            <a:endParaRPr lang="en-US" sz="2400" dirty="0">
              <a:solidFill>
                <a:srgbClr val="002060"/>
              </a:solidFill>
              <a:latin typeface="Calibri" panose="020F0502020204030204" pitchFamily="34" charset="0"/>
              <a:cs typeface="Calibri" panose="020F0502020204030204" pitchFamily="34" charset="0"/>
            </a:endParaRPr>
          </a:p>
          <a:p>
            <a:r>
              <a:rPr lang="en-US" sz="2400" dirty="0" err="1">
                <a:solidFill>
                  <a:srgbClr val="002060"/>
                </a:solidFill>
                <a:latin typeface="Calibri" panose="020F0502020204030204" pitchFamily="34" charset="0"/>
                <a:cs typeface="Calibri" panose="020F0502020204030204" pitchFamily="34" charset="0"/>
              </a:rPr>
              <a:t>Behoud</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goed</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personeel</a:t>
            </a:r>
            <a:endParaRPr lang="en-US" sz="2400" dirty="0">
              <a:solidFill>
                <a:srgbClr val="002060"/>
              </a:solidFill>
              <a:latin typeface="Calibri" panose="020F0502020204030204" pitchFamily="34" charset="0"/>
              <a:cs typeface="Calibri" panose="020F0502020204030204" pitchFamily="34" charset="0"/>
            </a:endParaRPr>
          </a:p>
          <a:p>
            <a:r>
              <a:rPr lang="en-US" sz="2400" dirty="0" err="1">
                <a:solidFill>
                  <a:srgbClr val="002060"/>
                </a:solidFill>
                <a:latin typeface="Calibri" panose="020F0502020204030204" pitchFamily="34" charset="0"/>
                <a:cs typeface="Calibri" panose="020F0502020204030204" pitchFamily="34" charset="0"/>
              </a:rPr>
              <a:t>Duidelijkheid</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voor</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huidige</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medewerkers</a:t>
            </a:r>
            <a:endParaRPr lang="en-US" sz="2400" dirty="0">
              <a:solidFill>
                <a:srgbClr val="002060"/>
              </a:solidFill>
              <a:latin typeface="Calibri" panose="020F0502020204030204" pitchFamily="34" charset="0"/>
              <a:cs typeface="Calibri" panose="020F0502020204030204" pitchFamily="34" charset="0"/>
            </a:endParaRPr>
          </a:p>
          <a:p>
            <a:endParaRPr lang="en-US" sz="2400" dirty="0">
              <a:solidFill>
                <a:srgbClr val="002060"/>
              </a:solidFill>
              <a:latin typeface="Calibri" panose="020F0502020204030204" pitchFamily="34" charset="0"/>
              <a:cs typeface="Calibri" panose="020F0502020204030204" pitchFamily="34" charset="0"/>
            </a:endParaRPr>
          </a:p>
          <a:p>
            <a:r>
              <a:rPr lang="en-US" sz="2400" dirty="0" err="1">
                <a:solidFill>
                  <a:srgbClr val="002060"/>
                </a:solidFill>
                <a:latin typeface="Calibri" panose="020F0502020204030204" pitchFamily="34" charset="0"/>
                <a:cs typeface="Calibri" panose="020F0502020204030204" pitchFamily="34" charset="0"/>
              </a:rPr>
              <a:t>Vraag</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onder</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welke</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voorwaarden</a:t>
            </a:r>
            <a:r>
              <a:rPr lang="en-US" sz="2400" dirty="0">
                <a:solidFill>
                  <a:srgbClr val="002060"/>
                </a:solidFill>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dirty="0">
                <a:solidFill>
                  <a:srgbClr val="002060"/>
                </a:solidFill>
                <a:latin typeface="Calibri" panose="020F0502020204030204" pitchFamily="34" charset="0"/>
                <a:cs typeface="Calibri" panose="020F0502020204030204" pitchFamily="34" charset="0"/>
              </a:rPr>
              <a:t>Aansluiten </a:t>
            </a:r>
            <a:r>
              <a:rPr lang="en-US" sz="2400" dirty="0" err="1">
                <a:solidFill>
                  <a:srgbClr val="002060"/>
                </a:solidFill>
                <a:latin typeface="Calibri" panose="020F0502020204030204" pitchFamily="34" charset="0"/>
                <a:cs typeface="Calibri" panose="020F0502020204030204" pitchFamily="34" charset="0"/>
              </a:rPr>
              <a:t>bij</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bepalingen</a:t>
            </a:r>
            <a:r>
              <a:rPr lang="en-US" sz="2400" dirty="0">
                <a:solidFill>
                  <a:srgbClr val="002060"/>
                </a:solidFill>
                <a:latin typeface="Calibri" panose="020F0502020204030204" pitchFamily="34" charset="0"/>
                <a:cs typeface="Calibri" panose="020F0502020204030204" pitchFamily="34" charset="0"/>
              </a:rPr>
              <a:t> in CAO’s?</a:t>
            </a:r>
          </a:p>
          <a:p>
            <a:pPr marL="342900" indent="-342900">
              <a:buFont typeface="Arial" panose="020B0604020202020204" pitchFamily="34" charset="0"/>
              <a:buChar char="•"/>
            </a:pPr>
            <a:r>
              <a:rPr lang="en-US" sz="2400" dirty="0">
                <a:solidFill>
                  <a:srgbClr val="002060"/>
                </a:solidFill>
                <a:latin typeface="Calibri" panose="020F0502020204030204" pitchFamily="34" charset="0"/>
                <a:cs typeface="Calibri" panose="020F0502020204030204" pitchFamily="34" charset="0"/>
              </a:rPr>
              <a:t>Wat </a:t>
            </a:r>
            <a:r>
              <a:rPr lang="en-US" sz="2400" dirty="0" err="1">
                <a:solidFill>
                  <a:srgbClr val="002060"/>
                </a:solidFill>
                <a:latin typeface="Calibri" panose="020F0502020204030204" pitchFamily="34" charset="0"/>
                <a:cs typeface="Calibri" panose="020F0502020204030204" pitchFamily="34" charset="0"/>
              </a:rPr>
              <a:t>zijn</a:t>
            </a:r>
            <a:r>
              <a:rPr lang="en-US" sz="2400" dirty="0">
                <a:solidFill>
                  <a:srgbClr val="002060"/>
                </a:solidFill>
                <a:latin typeface="Calibri" panose="020F0502020204030204" pitchFamily="34" charset="0"/>
                <a:cs typeface="Calibri" panose="020F0502020204030204" pitchFamily="34" charset="0"/>
              </a:rPr>
              <a:t> de </a:t>
            </a:r>
            <a:r>
              <a:rPr lang="en-US" sz="2400" dirty="0" err="1">
                <a:solidFill>
                  <a:srgbClr val="002060"/>
                </a:solidFill>
                <a:latin typeface="Calibri" panose="020F0502020204030204" pitchFamily="34" charset="0"/>
                <a:cs typeface="Calibri" panose="020F0502020204030204" pitchFamily="34" charset="0"/>
              </a:rPr>
              <a:t>consequenties</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indien</a:t>
            </a:r>
            <a:r>
              <a:rPr lang="en-US" sz="2400" dirty="0">
                <a:solidFill>
                  <a:srgbClr val="002060"/>
                </a:solidFill>
                <a:latin typeface="Calibri" panose="020F0502020204030204" pitchFamily="34" charset="0"/>
                <a:cs typeface="Calibri" panose="020F0502020204030204" pitchFamily="34" charset="0"/>
              </a:rPr>
              <a:t> we </a:t>
            </a:r>
            <a:r>
              <a:rPr lang="en-US" sz="2400" dirty="0" err="1">
                <a:solidFill>
                  <a:srgbClr val="002060"/>
                </a:solidFill>
                <a:latin typeface="Calibri" panose="020F0502020204030204" pitchFamily="34" charset="0"/>
                <a:cs typeface="Calibri" panose="020F0502020204030204" pitchFamily="34" charset="0"/>
              </a:rPr>
              <a:t>méér</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vragen</a:t>
            </a:r>
            <a:r>
              <a:rPr lang="en-US" sz="2400" dirty="0">
                <a:solidFill>
                  <a:srgbClr val="002060"/>
                </a:solidFill>
                <a:latin typeface="Calibri" panose="020F0502020204030204" pitchFamily="34" charset="0"/>
                <a:cs typeface="Calibri" panose="020F0502020204030204" pitchFamily="34" charset="0"/>
              </a:rPr>
              <a:t> dan in de CAO’s </a:t>
            </a:r>
            <a:r>
              <a:rPr lang="en-US" sz="2400" dirty="0" err="1">
                <a:solidFill>
                  <a:srgbClr val="002060"/>
                </a:solidFill>
                <a:latin typeface="Calibri" panose="020F0502020204030204" pitchFamily="34" charset="0"/>
                <a:cs typeface="Calibri" panose="020F0502020204030204" pitchFamily="34" charset="0"/>
              </a:rPr>
              <a:t>gesteld</a:t>
            </a:r>
            <a:r>
              <a:rPr lang="en-US" sz="2400" dirty="0">
                <a:solidFill>
                  <a:srgbClr val="002060"/>
                </a:solidFill>
                <a:latin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dirty="0" err="1">
                <a:solidFill>
                  <a:srgbClr val="002060"/>
                </a:solidFill>
                <a:latin typeface="Calibri" panose="020F0502020204030204" pitchFamily="34" charset="0"/>
                <a:cs typeface="Calibri" panose="020F0502020204030204" pitchFamily="34" charset="0"/>
              </a:rPr>
              <a:t>En</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kan</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dit</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wel</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mbt</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achterliggende</a:t>
            </a:r>
            <a:r>
              <a:rPr lang="en-US" sz="2400" dirty="0">
                <a:solidFill>
                  <a:srgbClr val="002060"/>
                </a:solidFill>
                <a:latin typeface="Calibri" panose="020F0502020204030204" pitchFamily="34" charset="0"/>
                <a:cs typeface="Calibri" panose="020F0502020204030204" pitchFamily="34" charset="0"/>
              </a:rPr>
              <a:t> </a:t>
            </a:r>
            <a:r>
              <a:rPr lang="en-US" sz="2400" dirty="0" err="1">
                <a:solidFill>
                  <a:srgbClr val="002060"/>
                </a:solidFill>
                <a:latin typeface="Calibri" panose="020F0502020204030204" pitchFamily="34" charset="0"/>
                <a:cs typeface="Calibri" panose="020F0502020204030204" pitchFamily="34" charset="0"/>
              </a:rPr>
              <a:t>zorgaanbieders</a:t>
            </a:r>
            <a:r>
              <a:rPr lang="en-US" sz="2400" dirty="0">
                <a:solidFill>
                  <a:srgbClr val="002060"/>
                </a:solidFill>
                <a:latin typeface="Calibri" panose="020F0502020204030204" pitchFamily="34" charset="0"/>
                <a:cs typeface="Calibri" panose="020F0502020204030204" pitchFamily="34" charset="0"/>
              </a:rPr>
              <a:t>)?</a:t>
            </a:r>
            <a:r>
              <a:rPr lang="nl-NL" sz="2400" dirty="0"/>
              <a:t> </a:t>
            </a:r>
          </a:p>
          <a:p>
            <a:pPr marL="342900" indent="-342900">
              <a:buFont typeface="Arial" panose="020B0604020202020204" pitchFamily="34" charset="0"/>
              <a:buChar char="•"/>
            </a:pPr>
            <a:endParaRPr lang="en-US" sz="2400" dirty="0">
              <a:solidFill>
                <a:srgbClr val="002060"/>
              </a:solidFill>
              <a:latin typeface="Calibri" panose="020F0502020204030204" pitchFamily="34" charset="0"/>
              <a:cs typeface="Calibri" panose="020F0502020204030204" pitchFamily="34" charset="0"/>
            </a:endParaRPr>
          </a:p>
          <a:p>
            <a:endParaRPr lang="en-US" sz="2400" dirty="0">
              <a:solidFill>
                <a:srgbClr val="002060"/>
              </a:solidFill>
              <a:latin typeface="Calibri" panose="020F0502020204030204" pitchFamily="34" charset="0"/>
              <a:cs typeface="Calibri" panose="020F0502020204030204" pitchFamily="34" charset="0"/>
            </a:endParaRPr>
          </a:p>
          <a:p>
            <a:endParaRPr lang="nl-NL" dirty="0"/>
          </a:p>
          <a:p>
            <a:endParaRPr lang="nl-NL" dirty="0"/>
          </a:p>
        </p:txBody>
      </p:sp>
    </p:spTree>
    <p:extLst>
      <p:ext uri="{BB962C8B-B14F-4D97-AF65-F5344CB8AC3E}">
        <p14:creationId xmlns:p14="http://schemas.microsoft.com/office/powerpoint/2010/main" val="3791984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1461</TotalTime>
  <Words>574</Words>
  <Application>Microsoft Office PowerPoint</Application>
  <PresentationFormat>Breedbeeld</PresentationFormat>
  <Paragraphs>82</Paragraphs>
  <Slides>9</Slides>
  <Notes>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Calibri</vt:lpstr>
      <vt:lpstr>Calibri Light</vt:lpstr>
      <vt:lpstr>Kantoorthema</vt:lpstr>
      <vt:lpstr>PowerPoint-presentatie</vt:lpstr>
      <vt:lpstr>Consultatie-onderwerpen  1. Inwoner centraal. 2. Afbakening integrale opdracht. 3. Samenhang en samenwerking. 4. Uitvoering van de integrale opdracht. 5. Vast bedrag, ruime looptijd. 6. Sturing, verantwoording en informatievoorziening. 7. Overgangsregeling.  Zie hoofdstuk 3 van het Consultatiedocument  voor een toelichting op deze onderwerpen.   </vt:lpstr>
      <vt:lpstr>Doel overgangsregeling cliënten</vt:lpstr>
      <vt:lpstr>Overwegingen</vt:lpstr>
      <vt:lpstr>Periode van overgangregeling</vt:lpstr>
      <vt:lpstr>Periode van zorgcontinuïteit: 01-01-2023 tot 01-07-2023 </vt:lpstr>
      <vt:lpstr>Warme overdracht</vt:lpstr>
      <vt:lpstr>       Periode om zorgcontinuïteit te regelen (tot 1-7-2023)  Differentiatie tussen Ambulant, Behandeling en Verblijf/Pleegzorg?   Financiële afspraken overgangsregeling in relatie tot populatiebekostiging            </vt:lpstr>
      <vt:lpstr>Overgangsregeling professionals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Anja Krijnberg</dc:creator>
  <cp:lastModifiedBy>Nathalie Zutt</cp:lastModifiedBy>
  <cp:revision>33</cp:revision>
  <dcterms:created xsi:type="dcterms:W3CDTF">2021-02-09T21:16:57Z</dcterms:created>
  <dcterms:modified xsi:type="dcterms:W3CDTF">2021-07-01T10:55:22Z</dcterms:modified>
</cp:coreProperties>
</file>