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60" r:id="rId5"/>
    <p:sldId id="565" r:id="rId6"/>
    <p:sldId id="534" r:id="rId7"/>
    <p:sldId id="502" r:id="rId8"/>
    <p:sldId id="541" r:id="rId9"/>
    <p:sldId id="568" r:id="rId10"/>
    <p:sldId id="535" r:id="rId11"/>
    <p:sldId id="559" r:id="rId12"/>
    <p:sldId id="564" r:id="rId13"/>
    <p:sldId id="566"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ja Krijnberg" initials="AK" lastIdx="2" clrIdx="0">
    <p:extLst>
      <p:ext uri="{19B8F6BF-5375-455C-9EA6-DF929625EA0E}">
        <p15:presenceInfo xmlns:p15="http://schemas.microsoft.com/office/powerpoint/2012/main" userId="Anja Krijnberg" providerId="None"/>
      </p:ext>
    </p:extLst>
  </p:cmAuthor>
  <p:cmAuthor id="2" name="Nathalie Zutt" initials="NZ" lastIdx="24" clrIdx="1">
    <p:extLst>
      <p:ext uri="{19B8F6BF-5375-455C-9EA6-DF929625EA0E}">
        <p15:presenceInfo xmlns:p15="http://schemas.microsoft.com/office/powerpoint/2012/main" userId="842479422369f8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14" y="67"/>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2" d="100"/>
          <a:sy n="62" d="100"/>
        </p:scale>
        <p:origin x="315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DFB386F4-1712-4C9F-9447-48349565F6B7}"/>
              </a:ext>
            </a:extLst>
          </p:cNvPr>
          <p:cNvSpPr>
            <a:spLocks noGrp="1"/>
          </p:cNvSpPr>
          <p:nvPr>
            <p:ph type="ftr" sz="quarter" idx="2"/>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5" name="Tijdelijke aanduiding voor dianummer 4">
            <a:extLst>
              <a:ext uri="{FF2B5EF4-FFF2-40B4-BE49-F238E27FC236}">
                <a16:creationId xmlns:a16="http://schemas.microsoft.com/office/drawing/2014/main" id="{EF75BF21-B4FB-461C-BECD-B710F02EA36E}"/>
              </a:ext>
            </a:extLst>
          </p:cNvPr>
          <p:cNvSpPr>
            <a:spLocks noGrp="1"/>
          </p:cNvSpPr>
          <p:nvPr>
            <p:ph type="sldNum" sz="quarter" idx="3"/>
          </p:nvPr>
        </p:nvSpPr>
        <p:spPr>
          <a:xfrm>
            <a:off x="3884613" y="8685213"/>
            <a:ext cx="2971800" cy="458787"/>
          </a:xfrm>
          <a:prstGeom prst="rect">
            <a:avLst/>
          </a:prstGeom>
        </p:spPr>
        <p:txBody>
          <a:bodyPr vert="horz" lIns="91432" tIns="45716" rIns="91432" bIns="45716" rtlCol="0" anchor="b"/>
          <a:lstStyle>
            <a:lvl1pPr algn="r">
              <a:defRPr sz="1200"/>
            </a:lvl1pPr>
          </a:lstStyle>
          <a:p>
            <a:fld id="{C4D89302-BA35-4589-9DE7-5E576B7656ED}" type="slidenum">
              <a:rPr lang="nl-NL" smtClean="0"/>
              <a:t>‹nr.›</a:t>
            </a:fld>
            <a:endParaRPr lang="nl-NL" dirty="0"/>
          </a:p>
        </p:txBody>
      </p:sp>
    </p:spTree>
    <p:extLst>
      <p:ext uri="{BB962C8B-B14F-4D97-AF65-F5344CB8AC3E}">
        <p14:creationId xmlns:p14="http://schemas.microsoft.com/office/powerpoint/2010/main" val="2675068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32" tIns="45716" rIns="91432" bIns="45716"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32" tIns="45716" rIns="91432" bIns="45716" rtlCol="0"/>
          <a:lstStyle>
            <a:lvl1pPr algn="r">
              <a:defRPr sz="1200"/>
            </a:lvl1pPr>
          </a:lstStyle>
          <a:p>
            <a:fld id="{DD1A0989-6333-4E88-8542-D7A41376B8F0}" type="datetimeFigureOut">
              <a:rPr lang="nl-NL" smtClean="0"/>
              <a:t>29-6-2021</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2" tIns="45716" rIns="91432" bIns="45716"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32" tIns="45716" rIns="91432" bIns="45716"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32" tIns="45716" rIns="91432" bIns="45716" rtlCol="0" anchor="b"/>
          <a:lstStyle>
            <a:lvl1pPr algn="r">
              <a:defRPr sz="1200"/>
            </a:lvl1pPr>
          </a:lstStyle>
          <a:p>
            <a:fld id="{E5FFB95E-1F1A-4FC4-A427-148313EC9B3A}" type="slidenum">
              <a:rPr lang="nl-NL" smtClean="0"/>
              <a:t>‹nr.›</a:t>
            </a:fld>
            <a:endParaRPr lang="nl-NL" dirty="0"/>
          </a:p>
        </p:txBody>
      </p:sp>
    </p:spTree>
    <p:extLst>
      <p:ext uri="{BB962C8B-B14F-4D97-AF65-F5344CB8AC3E}">
        <p14:creationId xmlns:p14="http://schemas.microsoft.com/office/powerpoint/2010/main" val="287914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2</a:t>
            </a:fld>
            <a:endParaRPr lang="nl-NL" dirty="0"/>
          </a:p>
        </p:txBody>
      </p:sp>
    </p:spTree>
    <p:extLst>
      <p:ext uri="{BB962C8B-B14F-4D97-AF65-F5344CB8AC3E}">
        <p14:creationId xmlns:p14="http://schemas.microsoft.com/office/powerpoint/2010/main" val="2592456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3</a:t>
            </a:fld>
            <a:endParaRPr lang="nl-NL" dirty="0"/>
          </a:p>
        </p:txBody>
      </p:sp>
    </p:spTree>
    <p:extLst>
      <p:ext uri="{BB962C8B-B14F-4D97-AF65-F5344CB8AC3E}">
        <p14:creationId xmlns:p14="http://schemas.microsoft.com/office/powerpoint/2010/main" val="200517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4</a:t>
            </a:fld>
            <a:endParaRPr lang="nl-NL" dirty="0"/>
          </a:p>
        </p:txBody>
      </p:sp>
    </p:spTree>
    <p:extLst>
      <p:ext uri="{BB962C8B-B14F-4D97-AF65-F5344CB8AC3E}">
        <p14:creationId xmlns:p14="http://schemas.microsoft.com/office/powerpoint/2010/main" val="2130313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5</a:t>
            </a:fld>
            <a:endParaRPr lang="nl-NL" dirty="0"/>
          </a:p>
        </p:txBody>
      </p:sp>
    </p:spTree>
    <p:extLst>
      <p:ext uri="{BB962C8B-B14F-4D97-AF65-F5344CB8AC3E}">
        <p14:creationId xmlns:p14="http://schemas.microsoft.com/office/powerpoint/2010/main" val="3081128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6</a:t>
            </a:fld>
            <a:endParaRPr lang="nl-NL" dirty="0"/>
          </a:p>
        </p:txBody>
      </p:sp>
    </p:spTree>
    <p:extLst>
      <p:ext uri="{BB962C8B-B14F-4D97-AF65-F5344CB8AC3E}">
        <p14:creationId xmlns:p14="http://schemas.microsoft.com/office/powerpoint/2010/main" val="246254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7</a:t>
            </a:fld>
            <a:endParaRPr lang="nl-NL" dirty="0"/>
          </a:p>
        </p:txBody>
      </p:sp>
    </p:spTree>
    <p:extLst>
      <p:ext uri="{BB962C8B-B14F-4D97-AF65-F5344CB8AC3E}">
        <p14:creationId xmlns:p14="http://schemas.microsoft.com/office/powerpoint/2010/main" val="1852937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8</a:t>
            </a:fld>
            <a:endParaRPr lang="nl-NL" dirty="0"/>
          </a:p>
        </p:txBody>
      </p:sp>
    </p:spTree>
    <p:extLst>
      <p:ext uri="{BB962C8B-B14F-4D97-AF65-F5344CB8AC3E}">
        <p14:creationId xmlns:p14="http://schemas.microsoft.com/office/powerpoint/2010/main" val="2804354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9</a:t>
            </a:fld>
            <a:endParaRPr lang="nl-NL" dirty="0"/>
          </a:p>
        </p:txBody>
      </p:sp>
    </p:spTree>
    <p:extLst>
      <p:ext uri="{BB962C8B-B14F-4D97-AF65-F5344CB8AC3E}">
        <p14:creationId xmlns:p14="http://schemas.microsoft.com/office/powerpoint/2010/main" val="2420472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10</a:t>
            </a:fld>
            <a:endParaRPr lang="nl-NL" dirty="0"/>
          </a:p>
        </p:txBody>
      </p:sp>
    </p:spTree>
    <p:extLst>
      <p:ext uri="{BB962C8B-B14F-4D97-AF65-F5344CB8AC3E}">
        <p14:creationId xmlns:p14="http://schemas.microsoft.com/office/powerpoint/2010/main" val="1690863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6C132-B2F2-4D7C-9D22-DDB85E511A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C76E294-34C6-44D3-9C12-B9C4DF9EE7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8D048A4-ADBB-42EC-A125-95510CFE1C82}"/>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5" name="Tijdelijke aanduiding voor voettekst 4">
            <a:extLst>
              <a:ext uri="{FF2B5EF4-FFF2-40B4-BE49-F238E27FC236}">
                <a16:creationId xmlns:a16="http://schemas.microsoft.com/office/drawing/2014/main" id="{0C4DDFA2-2FFE-4F7A-A2EF-AA6C574C636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7A55AC4-1A7A-4D39-BF20-74C7B0C4B36E}"/>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59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0F904E-C50B-4F03-AC50-AEC192BC2CE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232CD08-42CA-40CF-8645-CE7E68C3744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B4F35C-7844-4865-AB09-41B4931E81DC}"/>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5" name="Tijdelijke aanduiding voor voettekst 4">
            <a:extLst>
              <a:ext uri="{FF2B5EF4-FFF2-40B4-BE49-F238E27FC236}">
                <a16:creationId xmlns:a16="http://schemas.microsoft.com/office/drawing/2014/main" id="{C267C323-9181-4FC1-B427-C635A4882A8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563CF83F-0EE5-4C2E-B6F7-3FFB97BE341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4180834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53AD7-85F8-496D-89F2-4C8AAD544A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65DF917-6261-4DAD-891A-3570337CC4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9514F75-6696-41DE-AC42-88502D623A58}"/>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5" name="Tijdelijke aanduiding voor voettekst 4">
            <a:extLst>
              <a:ext uri="{FF2B5EF4-FFF2-40B4-BE49-F238E27FC236}">
                <a16:creationId xmlns:a16="http://schemas.microsoft.com/office/drawing/2014/main" id="{2B961B07-CD26-437A-9C3D-13C6769F0FF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B0C879E-D500-42C1-B648-C038650E20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51097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B6CFC-7EBF-46CD-9976-6C55C1ED047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5C5BD1-2A7C-47BA-AC7E-8E423335436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419F40-EEF5-4C57-86C9-6964F324851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360EFC2-C13B-4230-A308-DD741BE98652}"/>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6" name="Tijdelijke aanduiding voor voettekst 5">
            <a:extLst>
              <a:ext uri="{FF2B5EF4-FFF2-40B4-BE49-F238E27FC236}">
                <a16:creationId xmlns:a16="http://schemas.microsoft.com/office/drawing/2014/main" id="{9CAFABC3-4D78-4AF1-8329-A4678EF6524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286EBCC2-4995-4E2D-8FAE-A4096CED48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2620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6D012-06E8-42C1-B496-3B4E1E520EB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A89F69F-B218-4AC6-9C58-1EEC55BD65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2C94531-6A8B-4C7D-9C1B-947B88ACC81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B8E8D7F-650A-4F33-AD4C-80E835460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0E0CCBA-ABD3-42DE-BDAA-591AA6479E7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2DB539-7C77-405A-B8C3-48F2D96D680C}"/>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8" name="Tijdelijke aanduiding voor voettekst 7">
            <a:extLst>
              <a:ext uri="{FF2B5EF4-FFF2-40B4-BE49-F238E27FC236}">
                <a16:creationId xmlns:a16="http://schemas.microsoft.com/office/drawing/2014/main" id="{F9B6EA41-8F59-4AE6-B027-C6BFBABB7E58}"/>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1FD030BD-9452-4FCC-9EDD-D4FC081084B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1767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32E89-8145-4B4A-9951-3841EA23644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694A825-D086-42E3-BA2E-0B2DFCBC3A58}"/>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4" name="Tijdelijke aanduiding voor voettekst 3">
            <a:extLst>
              <a:ext uri="{FF2B5EF4-FFF2-40B4-BE49-F238E27FC236}">
                <a16:creationId xmlns:a16="http://schemas.microsoft.com/office/drawing/2014/main" id="{0C388E3B-A608-4E49-81B7-DBCCB122DD5A}"/>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929CEB68-DEB0-47F3-ABB1-33F5C22994B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7710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6B323E3-567B-4F8F-853D-33A5739DC919}"/>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3" name="Tijdelijke aanduiding voor voettekst 2">
            <a:extLst>
              <a:ext uri="{FF2B5EF4-FFF2-40B4-BE49-F238E27FC236}">
                <a16:creationId xmlns:a16="http://schemas.microsoft.com/office/drawing/2014/main" id="{0BB0B4C7-4B95-4D34-900D-5A8069E462BA}"/>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563E0226-6DE7-414D-B466-E9ABFAE7B466}"/>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79315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B86672-E6A1-469A-B566-7D5239D58C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F405902-52A0-40E7-80DE-C57BA31FF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7335457-5F53-4ABA-B207-C190DB115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7164766-4588-41CA-BA91-CA73D8545848}"/>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6" name="Tijdelijke aanduiding voor voettekst 5">
            <a:extLst>
              <a:ext uri="{FF2B5EF4-FFF2-40B4-BE49-F238E27FC236}">
                <a16:creationId xmlns:a16="http://schemas.microsoft.com/office/drawing/2014/main" id="{FD699628-D551-455F-9A6D-D8875286460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55C3B62-A2BF-4136-81A2-F9DA272CF5CA}"/>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6279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C7B19-F730-4FCA-9B61-C421ED9F6B0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F1E35B2-BF95-4F26-939B-1A47CC835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7353B890-BA7F-41BB-94E1-04F9B20FC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647709-F706-49C2-91BE-367AA2C6B768}"/>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6" name="Tijdelijke aanduiding voor voettekst 5">
            <a:extLst>
              <a:ext uri="{FF2B5EF4-FFF2-40B4-BE49-F238E27FC236}">
                <a16:creationId xmlns:a16="http://schemas.microsoft.com/office/drawing/2014/main" id="{193300FB-917C-4002-92C6-BE15680E8F6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933922E-96D6-4E91-AA71-037BB8265ED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884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A1EDF6-5719-4E96-9B9E-8295CAC76F8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B844A00-B7CD-4B9C-BA39-ABCF66A37D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D37DE4F-B2D8-4606-B79E-CB6A607DA6CE}"/>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5" name="Tijdelijke aanduiding voor voettekst 4">
            <a:extLst>
              <a:ext uri="{FF2B5EF4-FFF2-40B4-BE49-F238E27FC236}">
                <a16:creationId xmlns:a16="http://schemas.microsoft.com/office/drawing/2014/main" id="{6A682D74-B86B-4F08-B269-631794C9EAB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8733126-CBA1-437E-B1FE-318C8972800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857136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68FF2ED-8647-4DC2-AB37-754A3AA0BB3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8B44D51-E2BD-4F38-A219-CA6EECC0C07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802AD1-9A97-4270-86B4-54A41A3498CA}"/>
              </a:ext>
            </a:extLst>
          </p:cNvPr>
          <p:cNvSpPr>
            <a:spLocks noGrp="1"/>
          </p:cNvSpPr>
          <p:nvPr>
            <p:ph type="dt" sz="half" idx="10"/>
          </p:nvPr>
        </p:nvSpPr>
        <p:spPr/>
        <p:txBody>
          <a:bodyPr/>
          <a:lstStyle/>
          <a:p>
            <a:fld id="{1685B46D-32C4-4E79-A499-169C333E6AE2}" type="datetimeFigureOut">
              <a:rPr lang="nl-NL" smtClean="0"/>
              <a:t>29-6-2021</a:t>
            </a:fld>
            <a:endParaRPr lang="nl-NL" dirty="0"/>
          </a:p>
        </p:txBody>
      </p:sp>
      <p:sp>
        <p:nvSpPr>
          <p:cNvPr id="5" name="Tijdelijke aanduiding voor voettekst 4">
            <a:extLst>
              <a:ext uri="{FF2B5EF4-FFF2-40B4-BE49-F238E27FC236}">
                <a16:creationId xmlns:a16="http://schemas.microsoft.com/office/drawing/2014/main" id="{EC03E726-791A-42E3-8C37-BCF7D37010C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9C8BC749-D922-4ACA-9CC5-770D417049B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41539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0C0C393-562D-4E0A-AF3A-45286B5AF1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DB745FC-2A59-49D2-8D20-AA7F46C275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164CB8D-B932-4D0C-B06C-3343057378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5B46D-32C4-4E79-A499-169C333E6AE2}" type="datetimeFigureOut">
              <a:rPr lang="nl-NL" smtClean="0"/>
              <a:t>29-6-2021</a:t>
            </a:fld>
            <a:endParaRPr lang="nl-NL" dirty="0"/>
          </a:p>
        </p:txBody>
      </p:sp>
      <p:sp>
        <p:nvSpPr>
          <p:cNvPr id="5" name="Tijdelijke aanduiding voor voettekst 4">
            <a:extLst>
              <a:ext uri="{FF2B5EF4-FFF2-40B4-BE49-F238E27FC236}">
                <a16:creationId xmlns:a16="http://schemas.microsoft.com/office/drawing/2014/main" id="{D42065AE-2324-473B-86B0-813A2184C5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70C52D19-27FD-48F3-B45B-8DEC6408C3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C2732-D56C-4988-84F6-329D8E3F7626}" type="slidenum">
              <a:rPr lang="nl-NL" smtClean="0"/>
              <a:t>‹nr.›</a:t>
            </a:fld>
            <a:endParaRPr lang="nl-NL" dirty="0"/>
          </a:p>
        </p:txBody>
      </p:sp>
    </p:spTree>
    <p:extLst>
      <p:ext uri="{BB962C8B-B14F-4D97-AF65-F5344CB8AC3E}">
        <p14:creationId xmlns:p14="http://schemas.microsoft.com/office/powerpoint/2010/main" val="202173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962F88-0E4E-4306-AC38-407AE5864612}"/>
              </a:ext>
            </a:extLst>
          </p:cNvPr>
          <p:cNvPicPr>
            <a:picLocks noChangeAspect="1"/>
          </p:cNvPicPr>
          <p:nvPr/>
        </p:nvPicPr>
        <p:blipFill rotWithShape="1">
          <a:blip r:embed="rId2"/>
          <a:srcRect t="9635" b="3827"/>
          <a:stretch/>
        </p:blipFill>
        <p:spPr>
          <a:xfrm>
            <a:off x="130952" y="1616566"/>
            <a:ext cx="5778868" cy="3250614"/>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vak 3">
            <a:extLst>
              <a:ext uri="{FF2B5EF4-FFF2-40B4-BE49-F238E27FC236}">
                <a16:creationId xmlns:a16="http://schemas.microsoft.com/office/drawing/2014/main" id="{03D2ACC0-6746-4C8F-BA8C-095792447448}"/>
              </a:ext>
            </a:extLst>
          </p:cNvPr>
          <p:cNvSpPr txBox="1"/>
          <p:nvPr/>
        </p:nvSpPr>
        <p:spPr>
          <a:xfrm>
            <a:off x="1111045" y="227081"/>
            <a:ext cx="9910916" cy="239813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800" b="1" dirty="0">
                <a:solidFill>
                  <a:srgbClr val="002060"/>
                </a:solidFill>
                <a:ea typeface="+mj-ea"/>
                <a:cs typeface="+mj-cs"/>
              </a:rPr>
              <a:t>M</a:t>
            </a:r>
            <a:r>
              <a:rPr lang="nl-NL" sz="2800" b="1" dirty="0" err="1">
                <a:solidFill>
                  <a:srgbClr val="002060"/>
                </a:solidFill>
                <a:ea typeface="+mj-ea"/>
                <a:cs typeface="+mj-cs"/>
              </a:rPr>
              <a:t>arktconsultatie</a:t>
            </a:r>
            <a:r>
              <a:rPr lang="en-US" sz="2800" b="1" dirty="0">
                <a:solidFill>
                  <a:srgbClr val="002060"/>
                </a:solidFill>
                <a:ea typeface="+mj-ea"/>
                <a:cs typeface="+mj-cs"/>
              </a:rPr>
              <a:t> MVS (specialistische) </a:t>
            </a:r>
            <a:r>
              <a:rPr lang="en-US" sz="2800" b="1" dirty="0" err="1">
                <a:solidFill>
                  <a:srgbClr val="002060"/>
                </a:solidFill>
                <a:ea typeface="+mj-ea"/>
                <a:cs typeface="+mj-cs"/>
              </a:rPr>
              <a:t>jeugdhulp</a:t>
            </a:r>
            <a:endParaRPr lang="en-US" sz="2800" b="1" dirty="0">
              <a:solidFill>
                <a:srgbClr val="002060"/>
              </a:solidFill>
              <a:ea typeface="+mj-ea"/>
              <a:cs typeface="+mj-cs"/>
            </a:endParaRPr>
          </a:p>
          <a:p>
            <a:pPr algn="ctr">
              <a:lnSpc>
                <a:spcPct val="90000"/>
              </a:lnSpc>
              <a:spcBef>
                <a:spcPct val="0"/>
              </a:spcBef>
              <a:spcAft>
                <a:spcPts val="600"/>
              </a:spcAft>
            </a:pPr>
            <a:r>
              <a:rPr lang="en-US" sz="2800" b="1" dirty="0" err="1">
                <a:solidFill>
                  <a:srgbClr val="002060"/>
                </a:solidFill>
                <a:ea typeface="+mj-ea"/>
                <a:cs typeface="+mj-cs"/>
              </a:rPr>
              <a:t>Themabijeenkomst</a:t>
            </a:r>
            <a:r>
              <a:rPr lang="en-US" sz="2800" b="1" dirty="0">
                <a:solidFill>
                  <a:srgbClr val="002060"/>
                </a:solidFill>
                <a:ea typeface="+mj-ea"/>
                <a:cs typeface="+mj-cs"/>
              </a:rPr>
              <a:t> 3; </a:t>
            </a:r>
          </a:p>
          <a:p>
            <a:pPr algn="ctr">
              <a:lnSpc>
                <a:spcPct val="90000"/>
              </a:lnSpc>
              <a:spcBef>
                <a:spcPct val="0"/>
              </a:spcBef>
              <a:spcAft>
                <a:spcPts val="600"/>
              </a:spcAft>
            </a:pPr>
            <a:r>
              <a:rPr lang="en-US" sz="2800" b="1" dirty="0" err="1">
                <a:solidFill>
                  <a:srgbClr val="002060"/>
                </a:solidFill>
                <a:ea typeface="+mj-ea"/>
                <a:cs typeface="+mj-cs"/>
              </a:rPr>
              <a:t>Sturing</a:t>
            </a:r>
            <a:r>
              <a:rPr lang="en-US" sz="2800" b="1" dirty="0">
                <a:solidFill>
                  <a:srgbClr val="002060"/>
                </a:solidFill>
                <a:ea typeface="+mj-ea"/>
                <a:cs typeface="+mj-cs"/>
              </a:rPr>
              <a:t>, </a:t>
            </a:r>
            <a:r>
              <a:rPr lang="en-US" sz="2800" b="1" dirty="0" err="1">
                <a:solidFill>
                  <a:srgbClr val="002060"/>
                </a:solidFill>
                <a:ea typeface="+mj-ea"/>
                <a:cs typeface="+mj-cs"/>
              </a:rPr>
              <a:t>verantwoording</a:t>
            </a:r>
            <a:r>
              <a:rPr lang="en-US" sz="2800" b="1" dirty="0">
                <a:solidFill>
                  <a:srgbClr val="002060"/>
                </a:solidFill>
                <a:ea typeface="+mj-ea"/>
                <a:cs typeface="+mj-cs"/>
              </a:rPr>
              <a:t> </a:t>
            </a:r>
            <a:r>
              <a:rPr lang="en-US" sz="2800" b="1" dirty="0" err="1">
                <a:solidFill>
                  <a:srgbClr val="002060"/>
                </a:solidFill>
                <a:ea typeface="+mj-ea"/>
                <a:cs typeface="+mj-cs"/>
              </a:rPr>
              <a:t>en</a:t>
            </a:r>
            <a:r>
              <a:rPr lang="en-US" sz="2800" b="1" dirty="0">
                <a:solidFill>
                  <a:srgbClr val="002060"/>
                </a:solidFill>
                <a:ea typeface="+mj-ea"/>
                <a:cs typeface="+mj-cs"/>
              </a:rPr>
              <a:t> </a:t>
            </a:r>
            <a:r>
              <a:rPr lang="en-US" sz="2800" b="1" dirty="0" err="1">
                <a:solidFill>
                  <a:srgbClr val="002060"/>
                </a:solidFill>
                <a:ea typeface="+mj-ea"/>
                <a:cs typeface="+mj-cs"/>
              </a:rPr>
              <a:t>informatievoorziening</a:t>
            </a:r>
            <a:endParaRPr lang="en-US" sz="2800" b="1" dirty="0">
              <a:solidFill>
                <a:srgbClr val="002060"/>
              </a:solidFill>
              <a:ea typeface="+mj-ea"/>
              <a:cs typeface="+mj-cs"/>
            </a:endParaRPr>
          </a:p>
          <a:p>
            <a:pPr algn="ctr">
              <a:lnSpc>
                <a:spcPct val="90000"/>
              </a:lnSpc>
              <a:spcBef>
                <a:spcPct val="0"/>
              </a:spcBef>
              <a:spcAft>
                <a:spcPts val="600"/>
              </a:spcAft>
            </a:pPr>
            <a:r>
              <a:rPr lang="en-US" sz="2800" b="1" dirty="0">
                <a:solidFill>
                  <a:srgbClr val="002060"/>
                </a:solidFill>
                <a:ea typeface="+mj-ea"/>
                <a:cs typeface="+mj-cs"/>
              </a:rPr>
              <a:t>29 </a:t>
            </a:r>
            <a:r>
              <a:rPr lang="en-US" sz="2800" b="1" dirty="0" err="1">
                <a:solidFill>
                  <a:srgbClr val="002060"/>
                </a:solidFill>
                <a:ea typeface="+mj-ea"/>
                <a:cs typeface="+mj-cs"/>
              </a:rPr>
              <a:t>juni</a:t>
            </a:r>
            <a:r>
              <a:rPr lang="en-US" sz="2800" b="1" dirty="0">
                <a:solidFill>
                  <a:srgbClr val="002060"/>
                </a:solidFill>
                <a:ea typeface="+mj-ea"/>
                <a:cs typeface="+mj-cs"/>
              </a:rPr>
              <a:t> 2021</a:t>
            </a:r>
          </a:p>
        </p:txBody>
      </p:sp>
      <p:cxnSp>
        <p:nvCxnSpPr>
          <p:cNvPr id="17" name="Straight Connector 1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kstvak 4">
            <a:extLst>
              <a:ext uri="{FF2B5EF4-FFF2-40B4-BE49-F238E27FC236}">
                <a16:creationId xmlns:a16="http://schemas.microsoft.com/office/drawing/2014/main" id="{F25F4EAE-49C7-4F65-AF8D-B1655D803EB2}"/>
              </a:ext>
            </a:extLst>
          </p:cNvPr>
          <p:cNvSpPr txBox="1"/>
          <p:nvPr/>
        </p:nvSpPr>
        <p:spPr>
          <a:xfrm>
            <a:off x="5255491" y="4616272"/>
            <a:ext cx="6632973" cy="1323439"/>
          </a:xfrm>
          <a:prstGeom prst="rect">
            <a:avLst/>
          </a:prstGeom>
          <a:noFill/>
          <a:ln>
            <a:solidFill>
              <a:srgbClr val="002060"/>
            </a:solidFill>
          </a:ln>
        </p:spPr>
        <p:txBody>
          <a:bodyPr wrap="square" rtlCol="0">
            <a:spAutoFit/>
          </a:bodyPr>
          <a:lstStyle/>
          <a:p>
            <a:r>
              <a:rPr lang="nl-NL" sz="2000" dirty="0">
                <a:solidFill>
                  <a:srgbClr val="002060"/>
                </a:solidFill>
              </a:rPr>
              <a:t>Praktische zaken voor deze bijeenkomst:</a:t>
            </a:r>
          </a:p>
          <a:p>
            <a:r>
              <a:rPr lang="nl-NL" sz="2000" dirty="0">
                <a:solidFill>
                  <a:srgbClr val="002060"/>
                </a:solidFill>
              </a:rPr>
              <a:t>- Graag uw microfoon uit, tenzij u wilt reageren.</a:t>
            </a:r>
          </a:p>
          <a:p>
            <a:r>
              <a:rPr lang="nl-NL" sz="2000" dirty="0">
                <a:solidFill>
                  <a:srgbClr val="002060"/>
                </a:solidFill>
              </a:rPr>
              <a:t>- De bijeenkomst wordt opgenomen t.b.v. eindverslag ronde 2 - Publicatie presentatie en eindverslag ronde 2 op TenderNed</a:t>
            </a:r>
          </a:p>
        </p:txBody>
      </p:sp>
    </p:spTree>
    <p:extLst>
      <p:ext uri="{BB962C8B-B14F-4D97-AF65-F5344CB8AC3E}">
        <p14:creationId xmlns:p14="http://schemas.microsoft.com/office/powerpoint/2010/main" val="1408163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83712" y="556842"/>
            <a:ext cx="2870020" cy="1863676"/>
          </a:xfrm>
          <a:prstGeom prst="rect">
            <a:avLst/>
          </a:prstGeom>
        </p:spPr>
      </p:pic>
      <p:sp>
        <p:nvSpPr>
          <p:cNvPr id="6" name="Titel 5">
            <a:extLst>
              <a:ext uri="{FF2B5EF4-FFF2-40B4-BE49-F238E27FC236}">
                <a16:creationId xmlns:a16="http://schemas.microsoft.com/office/drawing/2014/main" id="{DAE96B12-E142-4CDC-9CE2-04E7170D20DE}"/>
              </a:ext>
            </a:extLst>
          </p:cNvPr>
          <p:cNvSpPr>
            <a:spLocks noGrp="1"/>
          </p:cNvSpPr>
          <p:nvPr>
            <p:ph type="title"/>
          </p:nvPr>
        </p:nvSpPr>
        <p:spPr>
          <a:xfrm>
            <a:off x="823378" y="3760448"/>
            <a:ext cx="7221737" cy="1325563"/>
          </a:xfrm>
        </p:spPr>
        <p:txBody>
          <a:bodyPr>
            <a:normAutofit fontScale="90000"/>
          </a:bodyPr>
          <a:lstStyle/>
          <a:p>
            <a:r>
              <a:rPr lang="nl-NL" sz="3600" b="1" dirty="0">
                <a:solidFill>
                  <a:srgbClr val="002060"/>
                </a:solidFill>
                <a:latin typeface="+mn-lt"/>
              </a:rPr>
              <a:t>Consultatie-onderwerpen</a:t>
            </a:r>
            <a:br>
              <a:rPr lang="nl-NL" sz="3600" dirty="0">
                <a:solidFill>
                  <a:srgbClr val="002060"/>
                </a:solidFill>
                <a:latin typeface="+mn-lt"/>
              </a:rPr>
            </a:br>
            <a:br>
              <a:rPr lang="nl-NL" sz="3600" dirty="0">
                <a:solidFill>
                  <a:srgbClr val="002060"/>
                </a:solidFill>
                <a:latin typeface="+mn-lt"/>
              </a:rPr>
            </a:br>
            <a:r>
              <a:rPr lang="nl-NL" sz="2700" dirty="0">
                <a:solidFill>
                  <a:srgbClr val="002060"/>
                </a:solidFill>
                <a:latin typeface="+mn-lt"/>
              </a:rPr>
              <a:t>1. Inwoner centraal.</a:t>
            </a:r>
            <a:br>
              <a:rPr lang="nl-NL" sz="2700" dirty="0">
                <a:solidFill>
                  <a:srgbClr val="002060"/>
                </a:solidFill>
                <a:latin typeface="+mn-lt"/>
              </a:rPr>
            </a:br>
            <a:r>
              <a:rPr lang="en-US" sz="2700" dirty="0">
                <a:solidFill>
                  <a:srgbClr val="002060"/>
                </a:solidFill>
                <a:latin typeface="Calibri" panose="020F0502020204030204" pitchFamily="34" charset="0"/>
                <a:cs typeface="Calibri" panose="020F0502020204030204" pitchFamily="34" charset="0"/>
              </a:rPr>
              <a:t>2. </a:t>
            </a:r>
            <a:r>
              <a:rPr lang="en-US" sz="2700" dirty="0" err="1">
                <a:solidFill>
                  <a:srgbClr val="002060"/>
                </a:solidFill>
                <a:latin typeface="Calibri" panose="020F0502020204030204" pitchFamily="34" charset="0"/>
                <a:cs typeface="Calibri" panose="020F0502020204030204" pitchFamily="34" charset="0"/>
              </a:rPr>
              <a:t>Afbakening</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integrale</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opdracht</a:t>
            </a:r>
            <a:r>
              <a:rPr lang="en-US" sz="2700" dirty="0">
                <a:solidFill>
                  <a:srgbClr val="002060"/>
                </a:solidFill>
                <a:latin typeface="Calibri" panose="020F0502020204030204" pitchFamily="34" charset="0"/>
                <a:cs typeface="Calibri" panose="020F0502020204030204" pitchFamily="34" charset="0"/>
              </a:rPr>
              <a:t>.</a:t>
            </a:r>
            <a:br>
              <a:rPr lang="en-US" sz="2700" dirty="0">
                <a:solidFill>
                  <a:srgbClr val="002060"/>
                </a:solidFill>
                <a:latin typeface="Calibri" panose="020F0502020204030204" pitchFamily="34" charset="0"/>
                <a:cs typeface="Calibri" panose="020F0502020204030204" pitchFamily="34" charset="0"/>
              </a:rPr>
            </a:br>
            <a:r>
              <a:rPr lang="nl-NL" sz="2700" dirty="0">
                <a:solidFill>
                  <a:srgbClr val="002060"/>
                </a:solidFill>
                <a:latin typeface="+mn-lt"/>
              </a:rPr>
              <a:t>3. Samenhang en samenwerking.</a:t>
            </a:r>
            <a:br>
              <a:rPr lang="nl-NL" sz="2700" dirty="0">
                <a:solidFill>
                  <a:srgbClr val="002060"/>
                </a:solidFill>
                <a:latin typeface="+mn-lt"/>
              </a:rPr>
            </a:br>
            <a:r>
              <a:rPr lang="nl-NL" sz="2700" dirty="0">
                <a:solidFill>
                  <a:srgbClr val="002060"/>
                </a:solidFill>
                <a:latin typeface="Calibri"/>
              </a:rPr>
              <a:t>4. Uitvoering van de integrale opdracht.</a:t>
            </a:r>
            <a:br>
              <a:rPr lang="nl-NL" sz="2700" dirty="0">
                <a:solidFill>
                  <a:srgbClr val="002060"/>
                </a:solidFill>
                <a:latin typeface="Calibri"/>
              </a:rPr>
            </a:br>
            <a:r>
              <a:rPr lang="nl-NL" sz="2700" dirty="0">
                <a:solidFill>
                  <a:srgbClr val="002060"/>
                </a:solidFill>
                <a:latin typeface="Calibri"/>
              </a:rPr>
              <a:t>5. Vast bedrag, ruime looptijd.</a:t>
            </a:r>
            <a:br>
              <a:rPr lang="nl-NL" sz="2700" dirty="0">
                <a:solidFill>
                  <a:srgbClr val="002060"/>
                </a:solidFill>
                <a:latin typeface="Calibri"/>
              </a:rPr>
            </a:br>
            <a:r>
              <a:rPr lang="nl-NL" sz="2700" dirty="0">
                <a:solidFill>
                  <a:srgbClr val="002060"/>
                </a:solidFill>
                <a:latin typeface="Calibri"/>
              </a:rPr>
              <a:t>6. Sturing, verantwoording en informatievoorziening.</a:t>
            </a:r>
            <a:br>
              <a:rPr lang="nl-NL" sz="2700" dirty="0">
                <a:solidFill>
                  <a:srgbClr val="002060"/>
                </a:solidFill>
                <a:latin typeface="Calibri"/>
              </a:rPr>
            </a:br>
            <a:r>
              <a:rPr lang="nl-NL" sz="2700" dirty="0">
                <a:solidFill>
                  <a:srgbClr val="002060"/>
                </a:solidFill>
                <a:latin typeface="+mn-lt"/>
              </a:rPr>
              <a:t>7. Overgangsregeling.</a:t>
            </a:r>
            <a:br>
              <a:rPr lang="nl-NL" sz="2700" dirty="0">
                <a:solidFill>
                  <a:srgbClr val="002060"/>
                </a:solidFill>
                <a:latin typeface="+mn-lt"/>
              </a:rPr>
            </a:br>
            <a:br>
              <a:rPr lang="nl-NL" sz="2700" dirty="0">
                <a:solidFill>
                  <a:srgbClr val="002060"/>
                </a:solidFill>
                <a:latin typeface="+mn-lt"/>
              </a:rPr>
            </a:br>
            <a:r>
              <a:rPr lang="nl-NL" sz="2700" i="1" dirty="0">
                <a:solidFill>
                  <a:srgbClr val="002060"/>
                </a:solidFill>
                <a:latin typeface="+mn-lt"/>
              </a:rPr>
              <a:t>Zie hoofdstuk 3 van het Consultatiedocument </a:t>
            </a:r>
            <a:br>
              <a:rPr lang="nl-NL" sz="2700" i="1" dirty="0">
                <a:solidFill>
                  <a:srgbClr val="002060"/>
                </a:solidFill>
                <a:latin typeface="+mn-lt"/>
              </a:rPr>
            </a:br>
            <a:r>
              <a:rPr lang="nl-NL" sz="2700" i="1" dirty="0">
                <a:solidFill>
                  <a:srgbClr val="002060"/>
                </a:solidFill>
                <a:latin typeface="+mn-lt"/>
              </a:rPr>
              <a:t>voor een toelichting op deze onderwerpen.</a:t>
            </a:r>
            <a:br>
              <a:rPr lang="nl-NL" sz="3100" dirty="0">
                <a:solidFill>
                  <a:srgbClr val="002060"/>
                </a:solidFill>
                <a:latin typeface="Calibri"/>
              </a:rPr>
            </a:br>
            <a:br>
              <a:rPr lang="nl-NL" sz="3600" dirty="0">
                <a:solidFill>
                  <a:srgbClr val="1F497D">
                    <a:lumMod val="50000"/>
                  </a:srgbClr>
                </a:solidFill>
                <a:latin typeface="Calibri"/>
              </a:rPr>
            </a:br>
            <a:br>
              <a:rPr lang="nl-NL" sz="3600" dirty="0">
                <a:solidFill>
                  <a:srgbClr val="1F497D">
                    <a:lumMod val="50000"/>
                  </a:srgbClr>
                </a:solidFill>
                <a:latin typeface="Calibri"/>
              </a:rPr>
            </a:br>
            <a:endParaRPr lang="nl-NL" sz="3600" dirty="0">
              <a:solidFill>
                <a:srgbClr val="002060"/>
              </a:solidFill>
              <a:latin typeface="+mn-lt"/>
            </a:endParaRPr>
          </a:p>
        </p:txBody>
      </p:sp>
      <p:sp>
        <p:nvSpPr>
          <p:cNvPr id="2" name="Rechteraccolade 1">
            <a:extLst>
              <a:ext uri="{FF2B5EF4-FFF2-40B4-BE49-F238E27FC236}">
                <a16:creationId xmlns:a16="http://schemas.microsoft.com/office/drawing/2014/main" id="{73A4068F-67BC-4279-864A-1E3951A1EFCE}"/>
              </a:ext>
            </a:extLst>
          </p:cNvPr>
          <p:cNvSpPr/>
          <p:nvPr/>
        </p:nvSpPr>
        <p:spPr>
          <a:xfrm>
            <a:off x="7267320" y="2469215"/>
            <a:ext cx="513348" cy="10199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8" name="Rechteraccolade 7">
            <a:extLst>
              <a:ext uri="{FF2B5EF4-FFF2-40B4-BE49-F238E27FC236}">
                <a16:creationId xmlns:a16="http://schemas.microsoft.com/office/drawing/2014/main" id="{41590A34-2313-4DD1-8093-59B7176741F3}"/>
              </a:ext>
            </a:extLst>
          </p:cNvPr>
          <p:cNvSpPr/>
          <p:nvPr/>
        </p:nvSpPr>
        <p:spPr>
          <a:xfrm>
            <a:off x="7267320" y="3489159"/>
            <a:ext cx="513348" cy="145983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 name="Tekstvak 2">
            <a:extLst>
              <a:ext uri="{FF2B5EF4-FFF2-40B4-BE49-F238E27FC236}">
                <a16:creationId xmlns:a16="http://schemas.microsoft.com/office/drawing/2014/main" id="{717ACAB5-C4BB-4356-B7BA-19765B3C3D7A}"/>
              </a:ext>
            </a:extLst>
          </p:cNvPr>
          <p:cNvSpPr txBox="1"/>
          <p:nvPr/>
        </p:nvSpPr>
        <p:spPr>
          <a:xfrm>
            <a:off x="8045115" y="2875415"/>
            <a:ext cx="1284691" cy="369332"/>
          </a:xfrm>
          <a:prstGeom prst="rect">
            <a:avLst/>
          </a:prstGeom>
          <a:noFill/>
        </p:spPr>
        <p:txBody>
          <a:bodyPr wrap="square" rtlCol="0">
            <a:spAutoFit/>
          </a:bodyPr>
          <a:lstStyle/>
          <a:p>
            <a:r>
              <a:rPr lang="nl-NL" dirty="0"/>
              <a:t>Ronde 1</a:t>
            </a:r>
          </a:p>
        </p:txBody>
      </p:sp>
      <p:sp>
        <p:nvSpPr>
          <p:cNvPr id="11" name="Tekstvak 10">
            <a:extLst>
              <a:ext uri="{FF2B5EF4-FFF2-40B4-BE49-F238E27FC236}">
                <a16:creationId xmlns:a16="http://schemas.microsoft.com/office/drawing/2014/main" id="{1B3638B9-7F09-4EE7-8F30-A7DC2AAA0EB0}"/>
              </a:ext>
            </a:extLst>
          </p:cNvPr>
          <p:cNvSpPr txBox="1"/>
          <p:nvPr/>
        </p:nvSpPr>
        <p:spPr>
          <a:xfrm>
            <a:off x="8067856" y="4154541"/>
            <a:ext cx="1284691" cy="369332"/>
          </a:xfrm>
          <a:prstGeom prst="rect">
            <a:avLst/>
          </a:prstGeom>
          <a:noFill/>
        </p:spPr>
        <p:txBody>
          <a:bodyPr wrap="square" rtlCol="0">
            <a:spAutoFit/>
          </a:bodyPr>
          <a:lstStyle/>
          <a:p>
            <a:r>
              <a:rPr lang="nl-NL" dirty="0"/>
              <a:t>Ronde 2</a:t>
            </a:r>
          </a:p>
        </p:txBody>
      </p:sp>
    </p:spTree>
    <p:extLst>
      <p:ext uri="{BB962C8B-B14F-4D97-AF65-F5344CB8AC3E}">
        <p14:creationId xmlns:p14="http://schemas.microsoft.com/office/powerpoint/2010/main" val="2139211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98250" y="1197803"/>
            <a:ext cx="8600312" cy="95750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Sturing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verantwoording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en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informatievoorziening</a:t>
            </a:r>
            <a:r>
              <a:rPr lang="en-US" sz="2800" b="1" dirty="0">
                <a:solidFill>
                  <a:srgbClr val="002060"/>
                </a:solidFill>
                <a:latin typeface="Calibri" panose="020F0502020204030204" pitchFamily="34" charset="0"/>
                <a:cs typeface="Calibri" panose="020F0502020204030204" pitchFamily="34" charset="0"/>
              </a:rPr>
              <a:t>  </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603933" y="285695"/>
            <a:ext cx="3114206" cy="2022241"/>
          </a:xfrm>
          <a:prstGeom prst="rect">
            <a:avLst/>
          </a:prstGeom>
        </p:spPr>
      </p:pic>
      <p:sp>
        <p:nvSpPr>
          <p:cNvPr id="6" name="Tekstvak 5">
            <a:extLst>
              <a:ext uri="{FF2B5EF4-FFF2-40B4-BE49-F238E27FC236}">
                <a16:creationId xmlns:a16="http://schemas.microsoft.com/office/drawing/2014/main" id="{C9C56A0C-A558-4336-A8A0-B639189D13F9}"/>
              </a:ext>
            </a:extLst>
          </p:cNvPr>
          <p:cNvSpPr txBox="1"/>
          <p:nvPr/>
        </p:nvSpPr>
        <p:spPr>
          <a:xfrm>
            <a:off x="898250" y="2075700"/>
            <a:ext cx="10031536" cy="4708981"/>
          </a:xfrm>
          <a:prstGeom prst="rect">
            <a:avLst/>
          </a:prstGeom>
          <a:noFill/>
        </p:spPr>
        <p:txBody>
          <a:bodyPr wrap="square" rtlCol="0">
            <a:spAutoFit/>
          </a:bodyPr>
          <a:lstStyle/>
          <a:p>
            <a:r>
              <a:rPr lang="nl-NL" sz="2400" dirty="0"/>
              <a:t>Gebaseerd op wat we willen bereiken met het MVS jeugdmodel</a:t>
            </a:r>
          </a:p>
          <a:p>
            <a:endParaRPr lang="nl-NL" sz="2400" dirty="0"/>
          </a:p>
          <a:p>
            <a:r>
              <a:rPr lang="nl-NL" sz="2400" u="sng" dirty="0"/>
              <a:t>Doel is inzicht verkrijgen in: </a:t>
            </a:r>
          </a:p>
          <a:p>
            <a:r>
              <a:rPr lang="nl-NL" sz="2400" dirty="0"/>
              <a:t>Krijgt de cliënt wat nodig is?</a:t>
            </a:r>
          </a:p>
          <a:p>
            <a:r>
              <a:rPr lang="nl-NL" sz="2400" dirty="0"/>
              <a:t>Bereiken we het gewenste effect?</a:t>
            </a:r>
          </a:p>
          <a:p>
            <a:r>
              <a:rPr lang="nl-NL" sz="2400" dirty="0"/>
              <a:t>Verantwoording op de uitvoering van de opdracht. </a:t>
            </a:r>
          </a:p>
          <a:p>
            <a:endParaRPr lang="nl-NL" sz="2400" dirty="0"/>
          </a:p>
          <a:p>
            <a:endParaRPr lang="nl-NL" sz="2400" dirty="0"/>
          </a:p>
          <a:p>
            <a:r>
              <a:rPr lang="nl-NL" sz="2400" i="1" dirty="0"/>
              <a:t>Welke randvoorwaarden nemen we mee in de aanbesteding met betrekking tot sturing, verantwoording en informatievoorziening uitgaande van zo laag mogelijke administratieve lasten?</a:t>
            </a:r>
          </a:p>
          <a:p>
            <a:endParaRPr lang="nl-NL" dirty="0"/>
          </a:p>
          <a:p>
            <a:r>
              <a:rPr lang="nl-NL" dirty="0"/>
              <a:t> </a:t>
            </a:r>
          </a:p>
        </p:txBody>
      </p:sp>
    </p:spTree>
    <p:extLst>
      <p:ext uri="{BB962C8B-B14F-4D97-AF65-F5344CB8AC3E}">
        <p14:creationId xmlns:p14="http://schemas.microsoft.com/office/powerpoint/2010/main" val="1852059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afgeronde hoeken 9">
            <a:extLst>
              <a:ext uri="{FF2B5EF4-FFF2-40B4-BE49-F238E27FC236}">
                <a16:creationId xmlns:a16="http://schemas.microsoft.com/office/drawing/2014/main" id="{7F314074-49E5-4B35-97D7-4858A326AF59}"/>
              </a:ext>
            </a:extLst>
          </p:cNvPr>
          <p:cNvSpPr/>
          <p:nvPr/>
        </p:nvSpPr>
        <p:spPr>
          <a:xfrm>
            <a:off x="1876942" y="2996952"/>
            <a:ext cx="5532617" cy="3429000"/>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228600" rIns="182880" bIns="228600" numCol="1" spcCol="0" rtlCol="0" fromWordArt="0" anchor="t" anchorCtr="0" forceAA="0" compatLnSpc="1">
            <a:prstTxWarp prst="textNoShape">
              <a:avLst/>
            </a:prstTxWarp>
            <a:noAutofit/>
          </a:bodyPr>
          <a:lstStyle/>
          <a:p>
            <a:pPr>
              <a:lnSpc>
                <a:spcPct val="107000"/>
              </a:lnSpc>
              <a:spcAft>
                <a:spcPts val="800"/>
              </a:spcAft>
            </a:pPr>
            <a:r>
              <a:rPr lang="nl-NL" i="1" dirty="0">
                <a:solidFill>
                  <a:srgbClr val="FFFFFF"/>
                </a:solidFill>
                <a:latin typeface="Calibri Light" panose="020F0302020204030204" pitchFamily="34" charset="0"/>
                <a:ea typeface="Times New Roman" panose="02020603050405020304" pitchFamily="18" charset="0"/>
                <a:cs typeface="Times New Roman" panose="02020603050405020304" pitchFamily="18" charset="0"/>
              </a:rPr>
              <a:t>Het MVS Jeugdmodel</a:t>
            </a:r>
            <a:endParaRPr lang="nl-NL" dirty="0">
              <a:ea typeface="Calibri" panose="020F0502020204030204" pitchFamily="34" charset="0"/>
              <a:cs typeface="Times New Roman" panose="02020603050405020304" pitchFamily="18" charset="0"/>
            </a:endParaRPr>
          </a:p>
          <a:p>
            <a:pPr algn="ctr">
              <a:lnSpc>
                <a:spcPct val="107000"/>
              </a:lnSpc>
              <a:spcAft>
                <a:spcPts val="800"/>
              </a:spcAft>
            </a:pPr>
            <a:r>
              <a:rPr lang="nl-NL" i="1" dirty="0">
                <a:solidFill>
                  <a:srgbClr val="FFFFFF"/>
                </a:solidFill>
                <a:latin typeface="Calibri Light" panose="020F0302020204030204" pitchFamily="34" charset="0"/>
                <a:ea typeface="Times New Roman" panose="02020603050405020304" pitchFamily="18" charset="0"/>
                <a:cs typeface="Times New Roman" panose="02020603050405020304" pitchFamily="18" charset="0"/>
              </a:rPr>
              <a:t>Het MVS Jeugdmodel maken we samen met iedereen die voor een kind iets kan betekenen. We spreken dezelfde taal en streven naar hetzelfde doel voor het kind. We werken samen als een netwerk vanuit ieders toegevoegde waarde. We leren samen het beter te doen, creëren overzicht of we de goede dingen doen en voelen ons ervoor verantwoordelijk het systeem betaalbaar te houden.</a:t>
            </a:r>
            <a:endParaRPr lang="nl-NL" dirty="0">
              <a:ea typeface="Calibri" panose="020F0502020204030204" pitchFamily="34" charset="0"/>
              <a:cs typeface="Times New Roman" panose="02020603050405020304" pitchFamily="18" charset="0"/>
            </a:endParaRPr>
          </a:p>
          <a:p>
            <a:pPr>
              <a:lnSpc>
                <a:spcPct val="107000"/>
              </a:lnSpc>
              <a:spcAft>
                <a:spcPts val="800"/>
              </a:spcAft>
            </a:pPr>
            <a:r>
              <a:rPr lang="nl-NL" dirty="0">
                <a:solidFill>
                  <a:srgbClr val="FFFFFF"/>
                </a:solidFill>
                <a:ea typeface="Calibri" panose="020F0502020204030204" pitchFamily="34" charset="0"/>
                <a:cs typeface="Times New Roman" panose="02020603050405020304" pitchFamily="18" charset="0"/>
              </a:rPr>
              <a:t> </a:t>
            </a:r>
            <a:endParaRPr lang="nl-NL" dirty="0">
              <a:ea typeface="Calibri" panose="020F0502020204030204" pitchFamily="34" charset="0"/>
              <a:cs typeface="Times New Roman" panose="02020603050405020304" pitchFamily="18" charset="0"/>
            </a:endParaRPr>
          </a:p>
        </p:txBody>
      </p:sp>
      <p:sp>
        <p:nvSpPr>
          <p:cNvPr id="2" name="Titel 1">
            <a:extLst>
              <a:ext uri="{FF2B5EF4-FFF2-40B4-BE49-F238E27FC236}">
                <a16:creationId xmlns:a16="http://schemas.microsoft.com/office/drawing/2014/main" id="{5A8D43A1-F02D-4F32-94D5-457C60B163D1}"/>
              </a:ext>
            </a:extLst>
          </p:cNvPr>
          <p:cNvSpPr>
            <a:spLocks noGrp="1"/>
          </p:cNvSpPr>
          <p:nvPr>
            <p:ph type="title"/>
          </p:nvPr>
        </p:nvSpPr>
        <p:spPr>
          <a:xfrm>
            <a:off x="1509395" y="112772"/>
            <a:ext cx="8229600" cy="1143000"/>
          </a:xfrm>
        </p:spPr>
        <p:txBody>
          <a:bodyPr>
            <a:normAutofit/>
          </a:bodyPr>
          <a:lstStyle/>
          <a:p>
            <a:r>
              <a:rPr lang="en-US" sz="4000" b="1" dirty="0">
                <a:solidFill>
                  <a:schemeClr val="tx2"/>
                </a:solidFill>
                <a:latin typeface="Calibri" panose="020F0502020204030204" pitchFamily="34" charset="0"/>
                <a:cs typeface="Calibri" panose="020F0502020204030204" pitchFamily="34" charset="0"/>
              </a:rPr>
              <a:t>Het MVS jeugdmodel</a:t>
            </a:r>
          </a:p>
        </p:txBody>
      </p:sp>
      <p:sp>
        <p:nvSpPr>
          <p:cNvPr id="8" name="Rechthoek: afgeronde hoeken 7">
            <a:extLst>
              <a:ext uri="{FF2B5EF4-FFF2-40B4-BE49-F238E27FC236}">
                <a16:creationId xmlns:a16="http://schemas.microsoft.com/office/drawing/2014/main" id="{25508FB9-E126-4659-88E8-CB17CBFF6D47}"/>
              </a:ext>
            </a:extLst>
          </p:cNvPr>
          <p:cNvSpPr/>
          <p:nvPr/>
        </p:nvSpPr>
        <p:spPr>
          <a:xfrm>
            <a:off x="5624196" y="1340768"/>
            <a:ext cx="4507091" cy="23172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i="1" dirty="0"/>
              <a:t>Voor de kinderen in Maassluis, Vlaardingen en Schiedam een goede start en goede toekomst. Met hulp van mensen die er voor het kind toe doen, thuis – op school – of in zijn vrije tijd. Waar nodig sluit daar een specialist op aan. Dichtbij in de omgeving van het kind.</a:t>
            </a:r>
          </a:p>
        </p:txBody>
      </p:sp>
      <p:pic>
        <p:nvPicPr>
          <p:cNvPr id="11" name="Afbeelding 10">
            <a:extLst>
              <a:ext uri="{FF2B5EF4-FFF2-40B4-BE49-F238E27FC236}">
                <a16:creationId xmlns:a16="http://schemas.microsoft.com/office/drawing/2014/main" id="{FC043498-C3CD-4C38-8383-EE6A2ABBBF79}"/>
              </a:ext>
            </a:extLst>
          </p:cNvPr>
          <p:cNvPicPr>
            <a:picLocks noChangeAspect="1"/>
          </p:cNvPicPr>
          <p:nvPr/>
        </p:nvPicPr>
        <p:blipFill>
          <a:blip r:embed="rId3"/>
          <a:stretch>
            <a:fillRect/>
          </a:stretch>
        </p:blipFill>
        <p:spPr>
          <a:xfrm>
            <a:off x="7687275" y="4365104"/>
            <a:ext cx="2627784" cy="1751172"/>
          </a:xfrm>
          <a:prstGeom prst="rect">
            <a:avLst/>
          </a:prstGeom>
        </p:spPr>
      </p:pic>
      <p:pic>
        <p:nvPicPr>
          <p:cNvPr id="12" name="Afbeelding 11">
            <a:extLst>
              <a:ext uri="{FF2B5EF4-FFF2-40B4-BE49-F238E27FC236}">
                <a16:creationId xmlns:a16="http://schemas.microsoft.com/office/drawing/2014/main" id="{5E1BF970-0A5F-4159-AB81-32D5D63C13F8}"/>
              </a:ext>
            </a:extLst>
          </p:cNvPr>
          <p:cNvPicPr>
            <a:picLocks noChangeAspect="1"/>
          </p:cNvPicPr>
          <p:nvPr/>
        </p:nvPicPr>
        <p:blipFill>
          <a:blip r:embed="rId4"/>
          <a:stretch>
            <a:fillRect/>
          </a:stretch>
        </p:blipFill>
        <p:spPr>
          <a:xfrm>
            <a:off x="2135561" y="1255772"/>
            <a:ext cx="2195495" cy="1475234"/>
          </a:xfrm>
          <a:prstGeom prst="rect">
            <a:avLst/>
          </a:prstGeom>
        </p:spPr>
      </p:pic>
    </p:spTree>
    <p:extLst>
      <p:ext uri="{BB962C8B-B14F-4D97-AF65-F5344CB8AC3E}">
        <p14:creationId xmlns:p14="http://schemas.microsoft.com/office/powerpoint/2010/main" val="657648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3"/>
          <a:stretch>
            <a:fillRect/>
          </a:stretch>
        </p:blipFill>
        <p:spPr>
          <a:xfrm>
            <a:off x="3702844" y="2037374"/>
            <a:ext cx="6755431" cy="4386707"/>
          </a:xfrm>
          <a:prstGeom prst="rect">
            <a:avLst/>
          </a:prstGeom>
        </p:spPr>
      </p:pic>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1682824" y="349935"/>
            <a:ext cx="8229600" cy="957500"/>
          </a:xfrm>
        </p:spPr>
        <p:txBody>
          <a:bodyPr>
            <a:normAutofit/>
          </a:bodyPr>
          <a:lstStyle/>
          <a:p>
            <a:r>
              <a:rPr lang="en-US" sz="4000" b="1" dirty="0">
                <a:solidFill>
                  <a:schemeClr val="tx2"/>
                </a:solidFill>
                <a:latin typeface="Calibri" panose="020F0502020204030204" pitchFamily="34" charset="0"/>
                <a:cs typeface="Calibri" panose="020F0502020204030204" pitchFamily="34" charset="0"/>
              </a:rPr>
              <a:t>Het koersdocument MVS jeugdmodel</a:t>
            </a:r>
          </a:p>
        </p:txBody>
      </p:sp>
      <p:sp>
        <p:nvSpPr>
          <p:cNvPr id="6" name="Tekstvak 5">
            <a:extLst>
              <a:ext uri="{FF2B5EF4-FFF2-40B4-BE49-F238E27FC236}">
                <a16:creationId xmlns:a16="http://schemas.microsoft.com/office/drawing/2014/main" id="{04B7E6FB-3E5B-46B3-9865-D8FE752BF4A8}"/>
              </a:ext>
            </a:extLst>
          </p:cNvPr>
          <p:cNvSpPr txBox="1"/>
          <p:nvPr/>
        </p:nvSpPr>
        <p:spPr>
          <a:xfrm>
            <a:off x="258124" y="2716846"/>
            <a:ext cx="3956340" cy="3896772"/>
          </a:xfrm>
          <a:prstGeom prst="rect">
            <a:avLst/>
          </a:prstGeom>
          <a:solidFill>
            <a:schemeClr val="bg1"/>
          </a:solidFill>
        </p:spPr>
        <p:txBody>
          <a:bodyPr wrap="square" rtlCol="0">
            <a:spAutoFit/>
          </a:bodyPr>
          <a:lstStyle/>
          <a:p>
            <a:pPr marL="342900" indent="-342900">
              <a:lnSpc>
                <a:spcPct val="106000"/>
              </a:lnSpc>
              <a:buFont typeface="Wingdings" panose="05000000000000000000" pitchFamily="2" charset="2"/>
              <a:buChar char="v"/>
            </a:pPr>
            <a:r>
              <a:rPr lang="nl-NL" dirty="0">
                <a:solidFill>
                  <a:srgbClr val="002060"/>
                </a:solidFill>
              </a:rPr>
              <a:t>Leidende principes</a:t>
            </a:r>
            <a:endParaRPr lang="nl-NL"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Gezamenlijke doelen voor het kind</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Situationeel en netwerkgericht handelen</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Dialoog als communicatieprincipe</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De kracht van de mensen achter het MVS jeugdmodel</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Sturing op de randvoorwaarden voor het MVS jeugdmodel</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Leiderschap en boegbeeldfunctie</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Regionale samenwerking</a:t>
            </a:r>
          </a:p>
          <a:p>
            <a:pPr marL="342900" indent="-342900">
              <a:lnSpc>
                <a:spcPct val="106000"/>
              </a:lnSpc>
              <a:buFont typeface="Wingdings" panose="05000000000000000000" pitchFamily="2" charset="2"/>
              <a:buChar char="v"/>
            </a:pPr>
            <a:endParaRPr lang="nl-NL"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6000"/>
              </a:lnSpc>
              <a:buFont typeface="Wingdings" panose="05000000000000000000" pitchFamily="2" charset="2"/>
              <a:buChar char="Ø"/>
            </a:pPr>
            <a:r>
              <a:rPr lang="nl-NL" b="1" dirty="0">
                <a:solidFill>
                  <a:srgbClr val="002060"/>
                </a:solidFill>
                <a:latin typeface="Calibri" panose="020F0502020204030204" pitchFamily="34" charset="0"/>
                <a:ea typeface="Calibri" panose="020F0502020204030204" pitchFamily="34" charset="0"/>
                <a:cs typeface="Calibri" panose="020F0502020204030204" pitchFamily="34" charset="0"/>
              </a:rPr>
              <a:t>Andere manier van (samen) werken</a:t>
            </a:r>
          </a:p>
        </p:txBody>
      </p:sp>
      <p:sp>
        <p:nvSpPr>
          <p:cNvPr id="7" name="Tekstvak 6">
            <a:extLst>
              <a:ext uri="{FF2B5EF4-FFF2-40B4-BE49-F238E27FC236}">
                <a16:creationId xmlns:a16="http://schemas.microsoft.com/office/drawing/2014/main" id="{6E5A77B5-A2E1-4A22-8859-778C761E5B0D}"/>
              </a:ext>
            </a:extLst>
          </p:cNvPr>
          <p:cNvSpPr txBox="1"/>
          <p:nvPr/>
        </p:nvSpPr>
        <p:spPr>
          <a:xfrm>
            <a:off x="533310" y="2085495"/>
            <a:ext cx="2299027" cy="369332"/>
          </a:xfrm>
          <a:prstGeom prst="rect">
            <a:avLst/>
          </a:prstGeom>
          <a:noFill/>
        </p:spPr>
        <p:txBody>
          <a:bodyPr wrap="none" rtlCol="0">
            <a:spAutoFit/>
          </a:bodyPr>
          <a:lstStyle/>
          <a:p>
            <a:r>
              <a:rPr lang="nl-NL" dirty="0">
                <a:solidFill>
                  <a:srgbClr val="002060"/>
                </a:solidFill>
              </a:rPr>
              <a:t>Transformatiestrategie</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4"/>
          <a:stretch>
            <a:fillRect/>
          </a:stretch>
        </p:blipFill>
        <p:spPr>
          <a:xfrm>
            <a:off x="301539" y="200341"/>
            <a:ext cx="1329043" cy="963251"/>
          </a:xfrm>
          <a:prstGeom prst="rect">
            <a:avLst/>
          </a:prstGeom>
        </p:spPr>
      </p:pic>
      <p:sp>
        <p:nvSpPr>
          <p:cNvPr id="3" name="Tekstvak 2">
            <a:extLst>
              <a:ext uri="{FF2B5EF4-FFF2-40B4-BE49-F238E27FC236}">
                <a16:creationId xmlns:a16="http://schemas.microsoft.com/office/drawing/2014/main" id="{3479C02C-A1EA-47F7-BF56-46EB0981BECA}"/>
              </a:ext>
            </a:extLst>
          </p:cNvPr>
          <p:cNvSpPr txBox="1"/>
          <p:nvPr/>
        </p:nvSpPr>
        <p:spPr>
          <a:xfrm>
            <a:off x="9574612" y="1274809"/>
            <a:ext cx="2498965" cy="960712"/>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rPr>
              <a:t>Netwerk rondom kind, ouders/opvoeders in het gewone leven</a:t>
            </a:r>
            <a:endParaRPr lang="nl-NL"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kstvak 10">
            <a:extLst>
              <a:ext uri="{FF2B5EF4-FFF2-40B4-BE49-F238E27FC236}">
                <a16:creationId xmlns:a16="http://schemas.microsoft.com/office/drawing/2014/main" id="{E7E5217B-8E63-4BA6-850A-E29D9A48AFFD}"/>
              </a:ext>
            </a:extLst>
          </p:cNvPr>
          <p:cNvSpPr txBox="1"/>
          <p:nvPr/>
        </p:nvSpPr>
        <p:spPr>
          <a:xfrm>
            <a:off x="10164547" y="2343510"/>
            <a:ext cx="1909030"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Versterk </a:t>
            </a:r>
          </a:p>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positie onderwijs</a:t>
            </a:r>
          </a:p>
        </p:txBody>
      </p:sp>
      <p:sp>
        <p:nvSpPr>
          <p:cNvPr id="12" name="Tekstvak 11">
            <a:extLst>
              <a:ext uri="{FF2B5EF4-FFF2-40B4-BE49-F238E27FC236}">
                <a16:creationId xmlns:a16="http://schemas.microsoft.com/office/drawing/2014/main" id="{EDE7FD8A-B58C-4D65-8F41-4C8C3824592C}"/>
              </a:ext>
            </a:extLst>
          </p:cNvPr>
          <p:cNvSpPr txBox="1"/>
          <p:nvPr/>
        </p:nvSpPr>
        <p:spPr>
          <a:xfrm>
            <a:off x="10133023" y="3167971"/>
            <a:ext cx="1909030" cy="373500"/>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Wijkteam 2023</a:t>
            </a:r>
          </a:p>
        </p:txBody>
      </p:sp>
      <p:sp>
        <p:nvSpPr>
          <p:cNvPr id="13" name="Tekstvak 12">
            <a:extLst>
              <a:ext uri="{FF2B5EF4-FFF2-40B4-BE49-F238E27FC236}">
                <a16:creationId xmlns:a16="http://schemas.microsoft.com/office/drawing/2014/main" id="{E86E58EE-1911-41D1-88F1-9EC6940542AB}"/>
              </a:ext>
            </a:extLst>
          </p:cNvPr>
          <p:cNvSpPr txBox="1"/>
          <p:nvPr/>
        </p:nvSpPr>
        <p:spPr>
          <a:xfrm>
            <a:off x="9606136" y="3681438"/>
            <a:ext cx="2435915"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Praktijkondersteuner in elke huisartsenpraktijk</a:t>
            </a:r>
          </a:p>
        </p:txBody>
      </p:sp>
      <p:sp>
        <p:nvSpPr>
          <p:cNvPr id="14" name="Tekstvak 13">
            <a:extLst>
              <a:ext uri="{FF2B5EF4-FFF2-40B4-BE49-F238E27FC236}">
                <a16:creationId xmlns:a16="http://schemas.microsoft.com/office/drawing/2014/main" id="{6FFE5BD2-57EB-42B8-BC1B-0258FD1EAF6B}"/>
              </a:ext>
            </a:extLst>
          </p:cNvPr>
          <p:cNvSpPr txBox="1"/>
          <p:nvPr/>
        </p:nvSpPr>
        <p:spPr>
          <a:xfrm>
            <a:off x="9417753" y="4518429"/>
            <a:ext cx="2624300"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Flexibel MVS netwerk van specialisten (plusteam)</a:t>
            </a:r>
          </a:p>
        </p:txBody>
      </p:sp>
      <p:sp>
        <p:nvSpPr>
          <p:cNvPr id="15" name="Tekstvak 14">
            <a:extLst>
              <a:ext uri="{FF2B5EF4-FFF2-40B4-BE49-F238E27FC236}">
                <a16:creationId xmlns:a16="http://schemas.microsoft.com/office/drawing/2014/main" id="{11350A1C-F3A7-4DA9-A7B6-156C67CED8CE}"/>
              </a:ext>
            </a:extLst>
          </p:cNvPr>
          <p:cNvSpPr txBox="1"/>
          <p:nvPr/>
        </p:nvSpPr>
        <p:spPr>
          <a:xfrm>
            <a:off x="9606138" y="5355420"/>
            <a:ext cx="2435915"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(Specialistische) jeugdhulp</a:t>
            </a:r>
          </a:p>
        </p:txBody>
      </p:sp>
      <p:sp>
        <p:nvSpPr>
          <p:cNvPr id="16" name="Tekstvak 15">
            <a:extLst>
              <a:ext uri="{FF2B5EF4-FFF2-40B4-BE49-F238E27FC236}">
                <a16:creationId xmlns:a16="http://schemas.microsoft.com/office/drawing/2014/main" id="{A2A7D952-D0AE-4E57-B882-1BEC779E1E7E}"/>
              </a:ext>
            </a:extLst>
          </p:cNvPr>
          <p:cNvSpPr txBox="1"/>
          <p:nvPr/>
        </p:nvSpPr>
        <p:spPr>
          <a:xfrm>
            <a:off x="10636058" y="6162493"/>
            <a:ext cx="1405993" cy="373500"/>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Veiligheid</a:t>
            </a:r>
          </a:p>
        </p:txBody>
      </p:sp>
    </p:spTree>
    <p:extLst>
      <p:ext uri="{BB962C8B-B14F-4D97-AF65-F5344CB8AC3E}">
        <p14:creationId xmlns:p14="http://schemas.microsoft.com/office/powerpoint/2010/main" val="271485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98250" y="1197803"/>
            <a:ext cx="8600312" cy="95750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Sturing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verantwoording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en</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informatievoorziening</a:t>
            </a:r>
            <a:r>
              <a:rPr lang="en-US" sz="2800" b="1" dirty="0">
                <a:solidFill>
                  <a:srgbClr val="002060"/>
                </a:solidFill>
                <a:latin typeface="Calibri" panose="020F0502020204030204" pitchFamily="34" charset="0"/>
                <a:cs typeface="Calibri" panose="020F0502020204030204" pitchFamily="34" charset="0"/>
              </a:rPr>
              <a:t>  </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603933" y="285695"/>
            <a:ext cx="3114206" cy="2022241"/>
          </a:xfrm>
          <a:prstGeom prst="rect">
            <a:avLst/>
          </a:prstGeom>
        </p:spPr>
      </p:pic>
      <p:sp>
        <p:nvSpPr>
          <p:cNvPr id="6" name="Tekstvak 5">
            <a:extLst>
              <a:ext uri="{FF2B5EF4-FFF2-40B4-BE49-F238E27FC236}">
                <a16:creationId xmlns:a16="http://schemas.microsoft.com/office/drawing/2014/main" id="{C9C56A0C-A558-4336-A8A0-B639189D13F9}"/>
              </a:ext>
            </a:extLst>
          </p:cNvPr>
          <p:cNvSpPr txBox="1"/>
          <p:nvPr/>
        </p:nvSpPr>
        <p:spPr>
          <a:xfrm>
            <a:off x="898250" y="2075700"/>
            <a:ext cx="10031536" cy="4708981"/>
          </a:xfrm>
          <a:prstGeom prst="rect">
            <a:avLst/>
          </a:prstGeom>
          <a:noFill/>
        </p:spPr>
        <p:txBody>
          <a:bodyPr wrap="square" rtlCol="0">
            <a:spAutoFit/>
          </a:bodyPr>
          <a:lstStyle/>
          <a:p>
            <a:endParaRPr lang="nl-NL" sz="2400" dirty="0"/>
          </a:p>
          <a:p>
            <a:pPr marL="342900" indent="-342900">
              <a:buFont typeface="Arial" panose="020B0604020202020204" pitchFamily="34" charset="0"/>
              <a:buChar char="•"/>
            </a:pPr>
            <a:r>
              <a:rPr lang="nl-NL" sz="2400" dirty="0"/>
              <a:t>Doelmatigheid hulp en tevredenheid cliënt</a:t>
            </a:r>
          </a:p>
          <a:p>
            <a:pPr marL="342900" indent="-342900">
              <a:buFont typeface="Arial" panose="020B0604020202020204" pitchFamily="34" charset="0"/>
              <a:buChar char="•"/>
            </a:pPr>
            <a:r>
              <a:rPr lang="nl-NL" sz="2400" dirty="0"/>
              <a:t>De transformatiestrategie van het MVS jeugdmodel</a:t>
            </a:r>
          </a:p>
          <a:p>
            <a:pPr marL="342900" indent="-342900">
              <a:buFont typeface="Arial" panose="020B0604020202020204" pitchFamily="34" charset="0"/>
              <a:buChar char="•"/>
            </a:pPr>
            <a:r>
              <a:rPr lang="nl-NL" sz="2400" dirty="0"/>
              <a:t>Rolverdeling en partnerschap: Sturen op ‘wat’, maar daarbij is het ‘hoe’ van belang</a:t>
            </a:r>
            <a:r>
              <a:rPr lang="nl-NL" sz="2400" i="1" dirty="0"/>
              <a:t>.</a:t>
            </a:r>
          </a:p>
          <a:p>
            <a:pPr marL="342900" indent="-342900">
              <a:buFont typeface="Arial" panose="020B0604020202020204" pitchFamily="34" charset="0"/>
              <a:buChar char="•"/>
            </a:pPr>
            <a:r>
              <a:rPr lang="nl-NL" sz="2400" dirty="0"/>
              <a:t>‘Harde’ en ‘zachte’ informatie</a:t>
            </a:r>
          </a:p>
          <a:p>
            <a:pPr marL="342900" indent="-342900">
              <a:buFont typeface="Arial" panose="020B0604020202020204" pitchFamily="34" charset="0"/>
              <a:buChar char="•"/>
            </a:pPr>
            <a:r>
              <a:rPr lang="nl-NL" sz="2400" dirty="0"/>
              <a:t>Leren en verbeteren</a:t>
            </a:r>
          </a:p>
          <a:p>
            <a:pPr marL="342900" indent="-342900">
              <a:buFont typeface="Arial" panose="020B0604020202020204" pitchFamily="34" charset="0"/>
              <a:buChar char="•"/>
            </a:pPr>
            <a:r>
              <a:rPr lang="nl-NL" sz="2400" dirty="0"/>
              <a:t>Inzicht in uitvoering van de opdracht en behaalde resultaat (verantwoording)</a:t>
            </a:r>
          </a:p>
          <a:p>
            <a:pPr marL="342900" indent="-342900">
              <a:buFont typeface="Arial" panose="020B0604020202020204" pitchFamily="34" charset="0"/>
              <a:buChar char="•"/>
            </a:pPr>
            <a:r>
              <a:rPr lang="nl-NL" sz="2400" dirty="0"/>
              <a:t>De juiste dingen vastleggen, uitvragen en balans administratieve lastendruk</a:t>
            </a:r>
          </a:p>
          <a:p>
            <a:pPr marL="342900" indent="-342900">
              <a:buFont typeface="Arial" panose="020B0604020202020204" pitchFamily="34" charset="0"/>
              <a:buChar char="•"/>
            </a:pPr>
            <a:r>
              <a:rPr lang="nl-NL" sz="2400" dirty="0"/>
              <a:t>Inzicht in geboden hulp (beleidsdata)</a:t>
            </a:r>
          </a:p>
          <a:p>
            <a:pPr marL="342900" indent="-342900">
              <a:buFont typeface="Arial" panose="020B0604020202020204" pitchFamily="34" charset="0"/>
              <a:buChar char="•"/>
            </a:pPr>
            <a:r>
              <a:rPr lang="nl-NL" sz="2400" dirty="0"/>
              <a:t>Jeugdhulp als onderdeel van het MVS jeugdmodel</a:t>
            </a:r>
          </a:p>
          <a:p>
            <a:endParaRPr lang="nl-NL" sz="1800" dirty="0"/>
          </a:p>
          <a:p>
            <a:r>
              <a:rPr lang="nl-NL" dirty="0"/>
              <a:t> </a:t>
            </a:r>
          </a:p>
        </p:txBody>
      </p:sp>
    </p:spTree>
    <p:extLst>
      <p:ext uri="{BB962C8B-B14F-4D97-AF65-F5344CB8AC3E}">
        <p14:creationId xmlns:p14="http://schemas.microsoft.com/office/powerpoint/2010/main" val="3439019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674255" y="1412368"/>
            <a:ext cx="7896075" cy="646331"/>
          </a:xfrm>
        </p:spPr>
        <p:txBody>
          <a:bodyPr>
            <a:normAutofit/>
          </a:bodyPr>
          <a:lstStyle/>
          <a:p>
            <a:r>
              <a:rPr lang="en-US" sz="3200" b="1" dirty="0" err="1">
                <a:solidFill>
                  <a:srgbClr val="002060"/>
                </a:solidFill>
                <a:latin typeface="Calibri" panose="020F0502020204030204" pitchFamily="34" charset="0"/>
                <a:cs typeface="Calibri" panose="020F0502020204030204" pitchFamily="34" charset="0"/>
              </a:rPr>
              <a:t>Benodigde</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informatie</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3" name="Tekstvak 2">
            <a:extLst>
              <a:ext uri="{FF2B5EF4-FFF2-40B4-BE49-F238E27FC236}">
                <a16:creationId xmlns:a16="http://schemas.microsoft.com/office/drawing/2014/main" id="{335A1002-6383-4CDC-8852-9C93FC7B26C9}"/>
              </a:ext>
            </a:extLst>
          </p:cNvPr>
          <p:cNvSpPr txBox="1"/>
          <p:nvPr/>
        </p:nvSpPr>
        <p:spPr>
          <a:xfrm>
            <a:off x="674255" y="2307476"/>
            <a:ext cx="7703127" cy="3785652"/>
          </a:xfrm>
          <a:prstGeom prst="rect">
            <a:avLst/>
          </a:prstGeom>
          <a:noFill/>
        </p:spPr>
        <p:txBody>
          <a:bodyPr wrap="square" rtlCol="0">
            <a:spAutoFit/>
          </a:bodyPr>
          <a:lstStyle/>
          <a:p>
            <a:r>
              <a:rPr lang="nl-NL" sz="2400" dirty="0"/>
              <a:t>Welke info is nodig om te kunnen sturen op de uitvoering van de Jeugdhulp om deze steeds verder te verbeteren?</a:t>
            </a:r>
          </a:p>
          <a:p>
            <a:endParaRPr lang="nl-NL" sz="2400" dirty="0"/>
          </a:p>
          <a:p>
            <a:r>
              <a:rPr lang="nl-NL" sz="2400" dirty="0"/>
              <a:t>Welke info is nodig om te kunnen sturen op de transformatie om deze steeds beter gestalte te geven? </a:t>
            </a:r>
          </a:p>
          <a:p>
            <a:endParaRPr lang="nl-NL" sz="2400" dirty="0"/>
          </a:p>
          <a:p>
            <a:r>
              <a:rPr lang="nl-NL" sz="2400" dirty="0"/>
              <a:t>Welke info is nodig om bij einde contract opnieuw de markt op te kunnen gaan? </a:t>
            </a:r>
          </a:p>
          <a:p>
            <a:endParaRPr lang="nl-NL" sz="2400" dirty="0"/>
          </a:p>
          <a:p>
            <a:r>
              <a:rPr lang="nl-NL" sz="2400" dirty="0"/>
              <a:t>[zoveel mogelijk aansluiten bij bestaande data als CBS]</a:t>
            </a:r>
          </a:p>
        </p:txBody>
      </p:sp>
    </p:spTree>
    <p:extLst>
      <p:ext uri="{BB962C8B-B14F-4D97-AF65-F5344CB8AC3E}">
        <p14:creationId xmlns:p14="http://schemas.microsoft.com/office/powerpoint/2010/main" val="4161737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486498"/>
            <a:ext cx="7896075" cy="859538"/>
          </a:xfrm>
        </p:spPr>
        <p:txBody>
          <a:bodyPr>
            <a:normAutofit/>
          </a:bodyPr>
          <a:lstStyle/>
          <a:p>
            <a:r>
              <a:rPr lang="en-US" sz="2800" b="1" dirty="0">
                <a:solidFill>
                  <a:srgbClr val="002060"/>
                </a:solidFill>
                <a:latin typeface="Calibri" panose="020F0502020204030204" pitchFamily="34" charset="0"/>
                <a:cs typeface="Calibri" panose="020F0502020204030204" pitchFamily="34" charset="0"/>
              </a:rPr>
              <a:t>Wie </a:t>
            </a:r>
            <a:r>
              <a:rPr lang="en-US" sz="2800" b="1" dirty="0" err="1">
                <a:solidFill>
                  <a:srgbClr val="002060"/>
                </a:solidFill>
                <a:latin typeface="Calibri" panose="020F0502020204030204" pitchFamily="34" charset="0"/>
                <a:cs typeface="Calibri" panose="020F0502020204030204" pitchFamily="34" charset="0"/>
              </a:rPr>
              <a:t>levert</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welke</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informatie</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aan</a:t>
            </a:r>
            <a:r>
              <a:rPr lang="en-US" sz="2800" b="1" dirty="0">
                <a:solidFill>
                  <a:srgbClr val="002060"/>
                </a:solidFill>
                <a:latin typeface="Calibri" panose="020F0502020204030204" pitchFamily="34" charset="0"/>
                <a:cs typeface="Calibri" panose="020F0502020204030204" pitchFamily="34" charset="0"/>
              </a:rPr>
              <a:t>?</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ekstvak 5">
            <a:extLst>
              <a:ext uri="{FF2B5EF4-FFF2-40B4-BE49-F238E27FC236}">
                <a16:creationId xmlns:a16="http://schemas.microsoft.com/office/drawing/2014/main" id="{50277DD3-2A81-4982-B1F8-7B740CB853B8}"/>
              </a:ext>
            </a:extLst>
          </p:cNvPr>
          <p:cNvSpPr txBox="1"/>
          <p:nvPr/>
        </p:nvSpPr>
        <p:spPr>
          <a:xfrm>
            <a:off x="814788" y="2598003"/>
            <a:ext cx="8204236" cy="1569660"/>
          </a:xfrm>
          <a:prstGeom prst="rect">
            <a:avLst/>
          </a:prstGeom>
          <a:noFill/>
        </p:spPr>
        <p:txBody>
          <a:bodyPr wrap="square" rtlCol="0">
            <a:spAutoFit/>
          </a:bodyPr>
          <a:lstStyle/>
          <a:p>
            <a:r>
              <a:rPr lang="nl-NL" sz="2400" dirty="0"/>
              <a:t>Wat wordt daarbij aangeleverd door opdrachtnemer?</a:t>
            </a:r>
          </a:p>
          <a:p>
            <a:endParaRPr lang="nl-NL" sz="2400" dirty="0"/>
          </a:p>
          <a:p>
            <a:r>
              <a:rPr lang="nl-NL" sz="2400" dirty="0"/>
              <a:t>En welke info halen de gemeenten daarbij zelf op? </a:t>
            </a:r>
          </a:p>
          <a:p>
            <a:r>
              <a:rPr lang="nl-NL" sz="2400" dirty="0"/>
              <a:t>(externe feedback)</a:t>
            </a:r>
          </a:p>
        </p:txBody>
      </p:sp>
    </p:spTree>
    <p:extLst>
      <p:ext uri="{BB962C8B-B14F-4D97-AF65-F5344CB8AC3E}">
        <p14:creationId xmlns:p14="http://schemas.microsoft.com/office/powerpoint/2010/main" val="259935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973473"/>
            <a:ext cx="8487832" cy="149491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Integraal</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contractmanagement</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ekstvak 5">
            <a:extLst>
              <a:ext uri="{FF2B5EF4-FFF2-40B4-BE49-F238E27FC236}">
                <a16:creationId xmlns:a16="http://schemas.microsoft.com/office/drawing/2014/main" id="{50277DD3-2A81-4982-B1F8-7B740CB853B8}"/>
              </a:ext>
            </a:extLst>
          </p:cNvPr>
          <p:cNvSpPr txBox="1"/>
          <p:nvPr/>
        </p:nvSpPr>
        <p:spPr>
          <a:xfrm>
            <a:off x="805552" y="2468383"/>
            <a:ext cx="10092603" cy="2308324"/>
          </a:xfrm>
          <a:prstGeom prst="rect">
            <a:avLst/>
          </a:prstGeom>
          <a:noFill/>
        </p:spPr>
        <p:txBody>
          <a:bodyPr wrap="square" rtlCol="0">
            <a:spAutoFit/>
          </a:bodyPr>
          <a:lstStyle/>
          <a:p>
            <a:r>
              <a:rPr lang="nl-NL" sz="2400" dirty="0"/>
              <a:t>Aan zijde opdrachtnemer.</a:t>
            </a:r>
          </a:p>
          <a:p>
            <a:endParaRPr lang="nl-NL" sz="2400" dirty="0"/>
          </a:p>
          <a:p>
            <a:r>
              <a:rPr lang="nl-NL" sz="2400" dirty="0"/>
              <a:t>Aan zijde opdrachtgever. </a:t>
            </a: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379198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973473"/>
            <a:ext cx="8487832" cy="149491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Partnerschap</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ekstvak 5">
            <a:extLst>
              <a:ext uri="{FF2B5EF4-FFF2-40B4-BE49-F238E27FC236}">
                <a16:creationId xmlns:a16="http://schemas.microsoft.com/office/drawing/2014/main" id="{50277DD3-2A81-4982-B1F8-7B740CB853B8}"/>
              </a:ext>
            </a:extLst>
          </p:cNvPr>
          <p:cNvSpPr txBox="1"/>
          <p:nvPr/>
        </p:nvSpPr>
        <p:spPr>
          <a:xfrm>
            <a:off x="805552" y="2468383"/>
            <a:ext cx="10092603" cy="2308324"/>
          </a:xfrm>
          <a:prstGeom prst="rect">
            <a:avLst/>
          </a:prstGeom>
          <a:noFill/>
        </p:spPr>
        <p:txBody>
          <a:bodyPr wrap="square" rtlCol="0">
            <a:spAutoFit/>
          </a:bodyPr>
          <a:lstStyle/>
          <a:p>
            <a:r>
              <a:rPr lang="nl-NL" sz="2400" dirty="0"/>
              <a:t>Wat verwacht opdrachtnemer van opdrachtgever?</a:t>
            </a:r>
          </a:p>
          <a:p>
            <a:endParaRPr lang="nl-NL" sz="2400" dirty="0"/>
          </a:p>
          <a:p>
            <a:r>
              <a:rPr lang="nl-NL" sz="2400" dirty="0"/>
              <a:t>Wat verwacht opdrachtgever van opdrachtnemer?</a:t>
            </a: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386972652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E593E9A88B9041AA74A496C04B0818" ma:contentTypeVersion="7" ma:contentTypeDescription="Een nieuw document maken." ma:contentTypeScope="" ma:versionID="a7f629f2a4e96e611a4c56a1dcc5ca2f">
  <xsd:schema xmlns:xsd="http://www.w3.org/2001/XMLSchema" xmlns:xs="http://www.w3.org/2001/XMLSchema" xmlns:p="http://schemas.microsoft.com/office/2006/metadata/properties" xmlns:ns3="efd5db10-2964-4a06-ad3e-36071350526f" targetNamespace="http://schemas.microsoft.com/office/2006/metadata/properties" ma:root="true" ma:fieldsID="040fe89d31d9b5559508d16351515d76" ns3:_="">
    <xsd:import namespace="efd5db10-2964-4a06-ad3e-36071350526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d5db10-2964-4a06-ad3e-360713505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300BEA-B407-45CB-BAFB-0762B8ABA5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d5db10-2964-4a06-ad3e-3607135052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98441E-A0CF-46BC-B179-A8AF246D5DA1}">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fd5db10-2964-4a06-ad3e-36071350526f"/>
    <ds:schemaRef ds:uri="http://www.w3.org/XML/1998/namespace"/>
    <ds:schemaRef ds:uri="http://purl.org/dc/dcmitype/"/>
  </ds:schemaRefs>
</ds:datastoreItem>
</file>

<file path=customXml/itemProps3.xml><?xml version="1.0" encoding="utf-8"?>
<ds:datastoreItem xmlns:ds="http://schemas.openxmlformats.org/officeDocument/2006/customXml" ds:itemID="{C01BF65A-F17C-43A4-9C63-F1F620A081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1640</TotalTime>
  <Words>623</Words>
  <Application>Microsoft Office PowerPoint</Application>
  <PresentationFormat>Breedbeeld</PresentationFormat>
  <Paragraphs>94</Paragraphs>
  <Slides>10</Slides>
  <Notes>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10</vt:i4>
      </vt:variant>
    </vt:vector>
  </HeadingPairs>
  <TitlesOfParts>
    <vt:vector size="15" baseType="lpstr">
      <vt:lpstr>Arial</vt:lpstr>
      <vt:lpstr>Calibri</vt:lpstr>
      <vt:lpstr>Calibri Light</vt:lpstr>
      <vt:lpstr>Wingdings</vt:lpstr>
      <vt:lpstr>Kantoorthema</vt:lpstr>
      <vt:lpstr>PowerPoint-presentatie</vt:lpstr>
      <vt:lpstr>Consultatie-onderwerpen  1. Inwoner centraal. 2. Afbakening integrale opdracht. 3. Samenhang en samenwerking. 4. Uitvoering van de integrale opdracht. 5. Vast bedrag, ruime looptijd. 6. Sturing, verantwoording en informatievoorziening. 7. Overgangsregeling.  Zie hoofdstuk 3 van het Consultatiedocument  voor een toelichting op deze onderwerpen.   </vt:lpstr>
      <vt:lpstr>Sturing, verantwoording en informatievoorziening  </vt:lpstr>
      <vt:lpstr>Het MVS jeugdmodel</vt:lpstr>
      <vt:lpstr>Het koersdocument MVS jeugdmodel</vt:lpstr>
      <vt:lpstr>Sturing, verantwoording en informatievoorziening  </vt:lpstr>
      <vt:lpstr>Benodigde informatie</vt:lpstr>
      <vt:lpstr>Wie levert welke informatie aan?</vt:lpstr>
      <vt:lpstr>Integraal contractmanagement</vt:lpstr>
      <vt:lpstr>Partnerschap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Anja Krijnberg</dc:creator>
  <cp:lastModifiedBy>Nathalie Zutt</cp:lastModifiedBy>
  <cp:revision>33</cp:revision>
  <dcterms:created xsi:type="dcterms:W3CDTF">2021-02-09T21:16:57Z</dcterms:created>
  <dcterms:modified xsi:type="dcterms:W3CDTF">2021-06-29T12:05:35Z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0x0101002BE593E9A88B9041AA74A496C04B0818</vt:lpwstr>
  </property>
</Properties>
</file>