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0" r:id="rId2"/>
    <p:sldId id="534" r:id="rId3"/>
    <p:sldId id="564" r:id="rId4"/>
    <p:sldId id="565" r:id="rId5"/>
    <p:sldId id="563" r:id="rId6"/>
    <p:sldId id="535" r:id="rId7"/>
    <p:sldId id="566" r:id="rId8"/>
    <p:sldId id="559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ja Krijnberg" initials="AK" lastIdx="2" clrIdx="0">
    <p:extLst>
      <p:ext uri="{19B8F6BF-5375-455C-9EA6-DF929625EA0E}">
        <p15:presenceInfo xmlns:p15="http://schemas.microsoft.com/office/powerpoint/2012/main" userId="Anja Krijnberg" providerId="None"/>
      </p:ext>
    </p:extLst>
  </p:cmAuthor>
  <p:cmAuthor id="2" name="Nathalie Zutt" initials="NZ" lastIdx="24" clrIdx="1">
    <p:extLst>
      <p:ext uri="{19B8F6BF-5375-455C-9EA6-DF929625EA0E}">
        <p15:presenceInfo xmlns:p15="http://schemas.microsoft.com/office/powerpoint/2012/main" userId="842479422369f88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797"/>
    </p:cViewPr>
  </p:sorter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B386F4-1712-4C9F-9447-48349565F6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F75BF21-B4FB-461C-BECD-B710F02EA3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4D89302-BA35-4589-9DE7-5E576B7656E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75068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D1A0989-6333-4E88-8542-D7A41376B8F0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E5FFB95E-1F1A-4FC4-A427-148313EC9B3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914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70EBC-1148-4B33-9CD8-00BFCE09D208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5173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70EBC-1148-4B33-9CD8-00BFCE09D208}" type="slidenum">
              <a:rPr lang="nl-NL" smtClean="0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7307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70EBC-1148-4B33-9CD8-00BFCE09D208}" type="slidenum">
              <a:rPr lang="nl-NL" smtClean="0"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9316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70EBC-1148-4B33-9CD8-00BFCE09D208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0389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70EBC-1148-4B33-9CD8-00BFCE09D208}" type="slidenum">
              <a:rPr lang="nl-NL" smtClean="0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2937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70EBC-1148-4B33-9CD8-00BFCE09D208}" type="slidenum">
              <a:rPr lang="nl-NL" smtClean="0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7800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70EBC-1148-4B33-9CD8-00BFCE09D208}" type="slidenum">
              <a:rPr lang="nl-NL" smtClean="0"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4354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E6C132-B2F2-4D7C-9D22-DDB85E511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C76E294-34C6-44D3-9C12-B9C4DF9EE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D048A4-ADBB-42EC-A125-95510CFE1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4DDFA2-2FFE-4F7A-A2EF-AA6C574C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A55AC4-1A7A-4D39-BF20-74C7B0C4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59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0F904E-C50B-4F03-AC50-AEC192BC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32CD08-42CA-40CF-8645-CE7E68C37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B4F35C-7844-4865-AB09-41B4931E8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67C323-9181-4FC1-B427-C635A4882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63CF83F-0EE5-4C2E-B6F7-3FFB97BE3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083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A53AD7-85F8-496D-89F2-4C8AAD544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5DF917-6261-4DAD-891A-3570337CC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514F75-6696-41DE-AC42-88502D623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961B07-CD26-437A-9C3D-13C6769F0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0C879E-D500-42C1-B648-C038650E2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097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FB6CFC-7EBF-46CD-9976-6C55C1ED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5C5BD1-2A7C-47BA-AC7E-8E42333543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419F40-EEF5-4C57-86C9-6964F32485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360EFC2-C13B-4230-A308-DD741BE98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CAFABC3-4D78-4AF1-8329-A4678EF65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86EBCC2-4995-4E2D-8FAE-A4096CED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620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86D012-06E8-42C1-B496-3B4E1E52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A89F69F-B218-4AC6-9C58-1EEC55BD6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2C94531-6A8B-4C7D-9C1B-947B88ACC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B8E8D7F-650A-4F33-AD4C-80E835460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0E0CCBA-ABD3-42DE-BDAA-591AA6479E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32DB539-7C77-405A-B8C3-48F2D96D6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9B6EA41-8F59-4AE6-B027-C6BFBABB7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FD030BD-9452-4FCC-9EDD-D4FC08108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1767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D32E89-8145-4B4A-9951-3841EA236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694A825-D086-42E3-BA2E-0B2DFCBC3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C388E3B-A608-4E49-81B7-DBCCB122D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29CEB68-DEB0-47F3-ABB1-33F5C229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710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6B323E3-567B-4F8F-853D-33A5739DC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BB0B4C7-4B95-4D34-900D-5A8069E46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63E0226-6DE7-414D-B466-E9ABFAE7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9315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B86672-E6A1-469A-B566-7D5239D58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405902-52A0-40E7-80DE-C57BA31FF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7335457-5F53-4ABA-B207-C190DB115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7164766-4588-41CA-BA91-CA73D854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D699628-D551-455F-9A6D-D8875286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55C3B62-A2BF-4136-81A2-F9DA272CF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2796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9C7B19-F730-4FCA-9B61-C421ED9F6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F1E35B2-BF95-4F26-939B-1A47CC835F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353B890-BA7F-41BB-94E1-04F9B20FC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F647709-F706-49C2-91BE-367AA2C6B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93300FB-917C-4002-92C6-BE15680E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933922E-96D6-4E91-AA71-037BB8265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8841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A1EDF6-5719-4E96-9B9E-8295CAC76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B844A00-B7CD-4B9C-BA39-ABCF66A37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37DE4F-B2D8-4606-B79E-CB6A607DA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682D74-B86B-4F08-B269-631794C9E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733126-CBA1-437E-B1FE-318C8972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713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68FF2ED-8647-4DC2-AB37-754A3AA0B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8B44D51-E2BD-4F38-A219-CA6EECC0C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0802AD1-9A97-4270-86B4-54A41A349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03E726-791A-42E3-8C37-BCF7D3701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8BC749-D922-4ACA-9CC5-770D4170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539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C0C393-562D-4E0A-AF3A-45286B5AF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B745FC-2A59-49D2-8D20-AA7F46C27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64CB8D-B932-4D0C-B06C-3343057378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5B46D-32C4-4E79-A499-169C333E6AE2}" type="datetimeFigureOut">
              <a:rPr lang="nl-NL" smtClean="0"/>
              <a:t>23-6-2021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2065AE-2324-473B-86B0-813A2184C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C52D19-27FD-48F3-B45B-8DEC6408C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C2732-D56C-4988-84F6-329D8E3F7626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21738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C3962F88-0E4E-4306-AC38-407AE58646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35" b="3827"/>
          <a:stretch/>
        </p:blipFill>
        <p:spPr>
          <a:xfrm>
            <a:off x="130952" y="1616566"/>
            <a:ext cx="5778868" cy="325061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3D2ACC0-6746-4C8F-BA8C-095792447448}"/>
              </a:ext>
            </a:extLst>
          </p:cNvPr>
          <p:cNvSpPr txBox="1"/>
          <p:nvPr/>
        </p:nvSpPr>
        <p:spPr>
          <a:xfrm>
            <a:off x="1111045" y="227081"/>
            <a:ext cx="9910916" cy="2398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002060"/>
                </a:solidFill>
                <a:ea typeface="+mj-ea"/>
                <a:cs typeface="+mj-cs"/>
              </a:rPr>
              <a:t>M</a:t>
            </a:r>
            <a:r>
              <a:rPr lang="nl-NL" sz="2800" b="1" dirty="0" err="1">
                <a:solidFill>
                  <a:srgbClr val="002060"/>
                </a:solidFill>
                <a:ea typeface="+mj-ea"/>
                <a:cs typeface="+mj-cs"/>
              </a:rPr>
              <a:t>arktconsultatie</a:t>
            </a:r>
            <a:r>
              <a:rPr lang="en-US" sz="2800" b="1" dirty="0">
                <a:solidFill>
                  <a:srgbClr val="002060"/>
                </a:solidFill>
                <a:ea typeface="+mj-ea"/>
                <a:cs typeface="+mj-cs"/>
              </a:rPr>
              <a:t> MVS (specialistische) </a:t>
            </a:r>
            <a:r>
              <a:rPr lang="en-US" sz="2800" b="1" dirty="0" err="1">
                <a:solidFill>
                  <a:srgbClr val="002060"/>
                </a:solidFill>
                <a:ea typeface="+mj-ea"/>
                <a:cs typeface="+mj-cs"/>
              </a:rPr>
              <a:t>jeugdhulp</a:t>
            </a:r>
            <a:endParaRPr lang="en-US" sz="2800" b="1" dirty="0">
              <a:solidFill>
                <a:srgbClr val="002060"/>
              </a:solidFill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 err="1">
                <a:solidFill>
                  <a:srgbClr val="002060"/>
                </a:solidFill>
                <a:ea typeface="+mj-ea"/>
                <a:cs typeface="+mj-cs"/>
              </a:rPr>
              <a:t>Themabijeenkomst</a:t>
            </a:r>
            <a:r>
              <a:rPr lang="en-US" sz="2800" b="1" dirty="0">
                <a:solidFill>
                  <a:srgbClr val="002060"/>
                </a:solidFill>
                <a:ea typeface="+mj-ea"/>
                <a:cs typeface="+mj-cs"/>
              </a:rPr>
              <a:t> 2; Vast </a:t>
            </a:r>
            <a:r>
              <a:rPr lang="en-US" sz="2800" b="1" dirty="0" err="1">
                <a:solidFill>
                  <a:srgbClr val="002060"/>
                </a:solidFill>
                <a:ea typeface="+mj-ea"/>
                <a:cs typeface="+mj-cs"/>
              </a:rPr>
              <a:t>bedrag</a:t>
            </a:r>
            <a:r>
              <a:rPr lang="en-US" sz="2800" b="1" dirty="0">
                <a:solidFill>
                  <a:srgbClr val="002060"/>
                </a:solidFill>
                <a:ea typeface="+mj-ea"/>
                <a:cs typeface="+mj-cs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ea typeface="+mj-ea"/>
                <a:cs typeface="+mj-cs"/>
              </a:rPr>
              <a:t>ruime</a:t>
            </a:r>
            <a:r>
              <a:rPr lang="en-US" sz="2800" b="1" dirty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a typeface="+mj-ea"/>
                <a:cs typeface="+mj-cs"/>
              </a:rPr>
              <a:t>looptijd</a:t>
            </a:r>
            <a:endParaRPr lang="en-US" sz="2800" b="1" dirty="0">
              <a:solidFill>
                <a:srgbClr val="002060"/>
              </a:solidFill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002060"/>
                </a:solidFill>
                <a:ea typeface="+mj-ea"/>
                <a:cs typeface="+mj-cs"/>
              </a:rPr>
              <a:t>24 </a:t>
            </a:r>
            <a:r>
              <a:rPr lang="en-US" sz="2800" b="1" dirty="0" err="1">
                <a:solidFill>
                  <a:srgbClr val="002060"/>
                </a:solidFill>
                <a:ea typeface="+mj-ea"/>
                <a:cs typeface="+mj-cs"/>
              </a:rPr>
              <a:t>juni</a:t>
            </a:r>
            <a:r>
              <a:rPr lang="en-US" sz="2800" b="1" dirty="0">
                <a:solidFill>
                  <a:srgbClr val="002060"/>
                </a:solidFill>
                <a:ea typeface="+mj-ea"/>
                <a:cs typeface="+mj-cs"/>
              </a:rPr>
              <a:t> 2021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F25F4EAE-49C7-4F65-AF8D-B1655D803EB2}"/>
              </a:ext>
            </a:extLst>
          </p:cNvPr>
          <p:cNvSpPr txBox="1"/>
          <p:nvPr/>
        </p:nvSpPr>
        <p:spPr>
          <a:xfrm>
            <a:off x="5255491" y="4616272"/>
            <a:ext cx="6632973" cy="132343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02060"/>
                </a:solidFill>
              </a:rPr>
              <a:t>Praktische zaken voor deze bijeenkomst:</a:t>
            </a:r>
          </a:p>
          <a:p>
            <a:r>
              <a:rPr lang="nl-NL" sz="2000" dirty="0">
                <a:solidFill>
                  <a:srgbClr val="002060"/>
                </a:solidFill>
              </a:rPr>
              <a:t>- Graag uw microfoon uit, tenzij u wilt reageren.</a:t>
            </a:r>
          </a:p>
          <a:p>
            <a:r>
              <a:rPr lang="nl-NL" sz="2000" dirty="0">
                <a:solidFill>
                  <a:srgbClr val="002060"/>
                </a:solidFill>
              </a:rPr>
              <a:t>- De bijeenkomst wordt opgenomen t.b.v. eindverslag ronde 2 - Publicatie presentatie en eindverslag ronde 2 op TenderNed</a:t>
            </a:r>
          </a:p>
        </p:txBody>
      </p:sp>
    </p:spTree>
    <p:extLst>
      <p:ext uri="{BB962C8B-B14F-4D97-AF65-F5344CB8AC3E}">
        <p14:creationId xmlns:p14="http://schemas.microsoft.com/office/powerpoint/2010/main" val="1408163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C0EC65-C9E0-45C6-A01A-18B0A824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88" y="1667391"/>
            <a:ext cx="5613815" cy="9575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Consultatie-onderwerpen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2901856-69CE-419C-8560-DDE24A363E04}"/>
              </a:ext>
            </a:extLst>
          </p:cNvPr>
          <p:cNvSpPr txBox="1"/>
          <p:nvPr/>
        </p:nvSpPr>
        <p:spPr>
          <a:xfrm>
            <a:off x="6711357" y="251597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9368BB-D81E-40F1-925D-2D806DE85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9" y="200341"/>
            <a:ext cx="1329043" cy="963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DC8D2-4C96-4BD3-8321-FEB9C9AE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842" y="311106"/>
            <a:ext cx="4390777" cy="285119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52F8487-EE74-4E4D-B5EC-A2FDB9190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788" y="2868279"/>
            <a:ext cx="6744284" cy="29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59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C0EC65-C9E0-45C6-A01A-18B0A824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88" y="1667391"/>
            <a:ext cx="5613815" cy="9575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Doel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2901856-69CE-419C-8560-DDE24A363E04}"/>
              </a:ext>
            </a:extLst>
          </p:cNvPr>
          <p:cNvSpPr txBox="1"/>
          <p:nvPr/>
        </p:nvSpPr>
        <p:spPr>
          <a:xfrm>
            <a:off x="6711357" y="251597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9368BB-D81E-40F1-925D-2D806DE85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9" y="200341"/>
            <a:ext cx="1329043" cy="963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DC8D2-4C96-4BD3-8321-FEB9C9AE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842" y="311106"/>
            <a:ext cx="4390777" cy="285119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9C56A0C-A558-4336-A8A0-B639189D13F9}"/>
              </a:ext>
            </a:extLst>
          </p:cNvPr>
          <p:cNvSpPr txBox="1"/>
          <p:nvPr/>
        </p:nvSpPr>
        <p:spPr>
          <a:xfrm>
            <a:off x="814788" y="2759358"/>
            <a:ext cx="65208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Reëel budget bij aanvang opdracht alsook gedurende de uitvoering van de opdracht.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Hoe te komen tot een reëel budget?</a:t>
            </a:r>
          </a:p>
          <a:p>
            <a:r>
              <a:rPr lang="nl-NL" i="1" dirty="0"/>
              <a:t>Welke contractduur is passend?</a:t>
            </a:r>
          </a:p>
          <a:p>
            <a:r>
              <a:rPr lang="nl-NL" i="1" dirty="0"/>
              <a:t>Hoe zorgen we voor een reëel budget gedurende de looptijd?</a:t>
            </a:r>
          </a:p>
        </p:txBody>
      </p:sp>
    </p:spTree>
    <p:extLst>
      <p:ext uri="{BB962C8B-B14F-4D97-AF65-F5344CB8AC3E}">
        <p14:creationId xmlns:p14="http://schemas.microsoft.com/office/powerpoint/2010/main" val="2394228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C0EC65-C9E0-45C6-A01A-18B0A824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88" y="1667391"/>
            <a:ext cx="5613815" cy="9575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Elementen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budget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2901856-69CE-419C-8560-DDE24A363E04}"/>
              </a:ext>
            </a:extLst>
          </p:cNvPr>
          <p:cNvSpPr txBox="1"/>
          <p:nvPr/>
        </p:nvSpPr>
        <p:spPr>
          <a:xfrm>
            <a:off x="6711357" y="251597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9368BB-D81E-40F1-925D-2D806DE85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9" y="200341"/>
            <a:ext cx="1329043" cy="963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DC8D2-4C96-4BD3-8321-FEB9C9AE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842" y="311106"/>
            <a:ext cx="4390777" cy="285119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9C56A0C-A558-4336-A8A0-B639189D13F9}"/>
              </a:ext>
            </a:extLst>
          </p:cNvPr>
          <p:cNvSpPr txBox="1"/>
          <p:nvPr/>
        </p:nvSpPr>
        <p:spPr>
          <a:xfrm>
            <a:off x="814788" y="2768595"/>
            <a:ext cx="65208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Zorgkosten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Transformatiekosten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Inverdieneffect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Wat verstaan we onder ieder element?</a:t>
            </a:r>
          </a:p>
          <a:p>
            <a:endParaRPr lang="nl-NL" i="1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37006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C0EC65-C9E0-45C6-A01A-18B0A824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88" y="1667391"/>
            <a:ext cx="5613815" cy="95750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Afwegingen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budget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2901856-69CE-419C-8560-DDE24A363E04}"/>
              </a:ext>
            </a:extLst>
          </p:cNvPr>
          <p:cNvSpPr txBox="1"/>
          <p:nvPr/>
        </p:nvSpPr>
        <p:spPr>
          <a:xfrm>
            <a:off x="6711357" y="251597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9368BB-D81E-40F1-925D-2D806DE85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9" y="200341"/>
            <a:ext cx="1329043" cy="963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DC8D2-4C96-4BD3-8321-FEB9C9AE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842" y="311106"/>
            <a:ext cx="4390777" cy="285119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9C56A0C-A558-4336-A8A0-B639189D13F9}"/>
              </a:ext>
            </a:extLst>
          </p:cNvPr>
          <p:cNvSpPr txBox="1"/>
          <p:nvPr/>
        </p:nvSpPr>
        <p:spPr>
          <a:xfrm>
            <a:off x="814788" y="2690336"/>
            <a:ext cx="77011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NL" dirty="0"/>
              <a:t>Zorgomzet </a:t>
            </a:r>
            <a:r>
              <a:rPr lang="nl-NL" dirty="0" err="1"/>
              <a:t>vs</a:t>
            </a:r>
            <a:r>
              <a:rPr lang="nl-NL" dirty="0"/>
              <a:t> zorgkosten</a:t>
            </a:r>
          </a:p>
          <a:p>
            <a:r>
              <a:rPr lang="nl-NL" dirty="0"/>
              <a:t>Transformatiekosten specifiek </a:t>
            </a:r>
            <a:r>
              <a:rPr lang="nl-NL" dirty="0" err="1"/>
              <a:t>mbt</a:t>
            </a:r>
            <a:r>
              <a:rPr lang="nl-NL" dirty="0"/>
              <a:t> de integrale opdracht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Bedrag voorschrijven of inschrijven binnen bandbreedtes?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8822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C0EC65-C9E0-45C6-A01A-18B0A824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88" y="973473"/>
            <a:ext cx="7896075" cy="149491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Jaarplannen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2901856-69CE-419C-8560-DDE24A363E04}"/>
              </a:ext>
            </a:extLst>
          </p:cNvPr>
          <p:cNvSpPr txBox="1"/>
          <p:nvPr/>
        </p:nvSpPr>
        <p:spPr>
          <a:xfrm>
            <a:off x="6711357" y="251597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9368BB-D81E-40F1-925D-2D806DE85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9" y="200341"/>
            <a:ext cx="1329043" cy="963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DC8D2-4C96-4BD3-8321-FEB9C9AE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0863" y="200341"/>
            <a:ext cx="3131718" cy="203361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E345EA0-C5A5-4EA2-BB32-1F16D73E9767}"/>
              </a:ext>
            </a:extLst>
          </p:cNvPr>
          <p:cNvSpPr txBox="1"/>
          <p:nvPr/>
        </p:nvSpPr>
        <p:spPr>
          <a:xfrm>
            <a:off x="814788" y="2654469"/>
            <a:ext cx="52812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Fasering in de opdracht</a:t>
            </a:r>
          </a:p>
          <a:p>
            <a:r>
              <a:rPr lang="nl-NL" dirty="0"/>
              <a:t>Cyclisch werken</a:t>
            </a:r>
          </a:p>
          <a:p>
            <a:r>
              <a:rPr lang="nl-NL" dirty="0"/>
              <a:t>Anticiperen op de actualiteit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Hoe kijkt men hier tegenaan?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737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C0EC65-C9E0-45C6-A01A-18B0A824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88" y="973473"/>
            <a:ext cx="7896075" cy="149491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Herzieningsclausules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2901856-69CE-419C-8560-DDE24A363E04}"/>
              </a:ext>
            </a:extLst>
          </p:cNvPr>
          <p:cNvSpPr txBox="1"/>
          <p:nvPr/>
        </p:nvSpPr>
        <p:spPr>
          <a:xfrm>
            <a:off x="6711357" y="251597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9368BB-D81E-40F1-925D-2D806DE85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9" y="200341"/>
            <a:ext cx="1329043" cy="963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DC8D2-4C96-4BD3-8321-FEB9C9AE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0863" y="200341"/>
            <a:ext cx="3131718" cy="203361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E345EA0-C5A5-4EA2-BB32-1F16D73E9767}"/>
              </a:ext>
            </a:extLst>
          </p:cNvPr>
          <p:cNvSpPr txBox="1"/>
          <p:nvPr/>
        </p:nvSpPr>
        <p:spPr>
          <a:xfrm>
            <a:off x="798303" y="2543445"/>
            <a:ext cx="52812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Aanpassing budget a.d.h.v.: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Indexering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Wijziging wet- en regelgeving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Dynamisch kansen- en risicodossier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Hoe kijkt men hier tegenaan?</a:t>
            </a:r>
          </a:p>
          <a:p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val="4226666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C0EC65-C9E0-45C6-A01A-18B0A8248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88" y="973473"/>
            <a:ext cx="7896075" cy="1494910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Looptijd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overeenkomst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2901856-69CE-419C-8560-DDE24A363E04}"/>
              </a:ext>
            </a:extLst>
          </p:cNvPr>
          <p:cNvSpPr txBox="1"/>
          <p:nvPr/>
        </p:nvSpPr>
        <p:spPr>
          <a:xfrm>
            <a:off x="6711357" y="251597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49368BB-D81E-40F1-925D-2D806DE85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9" y="200341"/>
            <a:ext cx="1329043" cy="96325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DC8D2-4C96-4BD3-8321-FEB9C9AE4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0863" y="200341"/>
            <a:ext cx="3131718" cy="203361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0277DD3-2A81-4982-B1F8-7B740CB853B8}"/>
              </a:ext>
            </a:extLst>
          </p:cNvPr>
          <p:cNvSpPr txBox="1"/>
          <p:nvPr/>
        </p:nvSpPr>
        <p:spPr>
          <a:xfrm>
            <a:off x="827797" y="2468383"/>
            <a:ext cx="606829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  <a:p>
            <a:r>
              <a:rPr lang="nl-NL" dirty="0"/>
              <a:t>≥ 5 jaar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Hoe kijkt men hier tegenaan?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93596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188</Words>
  <Application>Microsoft Office PowerPoint</Application>
  <PresentationFormat>Breedbeeld</PresentationFormat>
  <Paragraphs>64</Paragraphs>
  <Slides>8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PowerPoint-presentatie</vt:lpstr>
      <vt:lpstr>Consultatie-onderwerpen</vt:lpstr>
      <vt:lpstr>Doel</vt:lpstr>
      <vt:lpstr>Elementen budget</vt:lpstr>
      <vt:lpstr>Afwegingen budget</vt:lpstr>
      <vt:lpstr>Jaarplannen</vt:lpstr>
      <vt:lpstr>Herzieningsclausules</vt:lpstr>
      <vt:lpstr>Looptijd overeenkomst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Anja Krijnberg</dc:creator>
  <cp:lastModifiedBy>Nathalie Zutt</cp:lastModifiedBy>
  <cp:revision>23</cp:revision>
  <dcterms:created xsi:type="dcterms:W3CDTF">2021-02-09T21:16:57Z</dcterms:created>
  <dcterms:modified xsi:type="dcterms:W3CDTF">2021-06-23T16:06:05Z</dcterms:modified>
</cp:coreProperties>
</file>