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60" r:id="rId2"/>
    <p:sldId id="565" r:id="rId3"/>
    <p:sldId id="534" r:id="rId4"/>
    <p:sldId id="563" r:id="rId5"/>
    <p:sldId id="535" r:id="rId6"/>
    <p:sldId id="559" r:id="rId7"/>
    <p:sldId id="564" r:id="rId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ja Krijnberg" initials="AK" lastIdx="2" clrIdx="0">
    <p:extLst>
      <p:ext uri="{19B8F6BF-5375-455C-9EA6-DF929625EA0E}">
        <p15:presenceInfo xmlns:p15="http://schemas.microsoft.com/office/powerpoint/2012/main" userId="Anja Krijnberg" providerId="None"/>
      </p:ext>
    </p:extLst>
  </p:cmAuthor>
  <p:cmAuthor id="2" name="Nathalie Zutt" initials="NZ" lastIdx="24" clrIdx="1">
    <p:extLst>
      <p:ext uri="{19B8F6BF-5375-455C-9EA6-DF929625EA0E}">
        <p15:presenceInfo xmlns:p15="http://schemas.microsoft.com/office/powerpoint/2012/main" userId="842479422369f8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14" y="67"/>
      </p:cViewPr>
      <p:guideLst/>
    </p:cSldViewPr>
  </p:slideViewPr>
  <p:notesTextViewPr>
    <p:cViewPr>
      <p:scale>
        <a:sx n="1" d="1"/>
        <a:sy n="1" d="1"/>
      </p:scale>
      <p:origin x="0" y="0"/>
    </p:cViewPr>
  </p:notesTextViewPr>
  <p:sorterViewPr>
    <p:cViewPr varScale="1">
      <p:scale>
        <a:sx n="100" d="100"/>
        <a:sy n="100" d="100"/>
      </p:scale>
      <p:origin x="0" y="-9797"/>
    </p:cViewPr>
  </p:sorterViewPr>
  <p:notesViewPr>
    <p:cSldViewPr snapToGrid="0">
      <p:cViewPr varScale="1">
        <p:scale>
          <a:sx n="62" d="100"/>
          <a:sy n="62" d="100"/>
        </p:scale>
        <p:origin x="315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DFB386F4-1712-4C9F-9447-48349565F6B7}"/>
              </a:ext>
            </a:extLst>
          </p:cNvPr>
          <p:cNvSpPr>
            <a:spLocks noGrp="1"/>
          </p:cNvSpPr>
          <p:nvPr>
            <p:ph type="ftr" sz="quarter" idx="2"/>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5" name="Tijdelijke aanduiding voor dianummer 4">
            <a:extLst>
              <a:ext uri="{FF2B5EF4-FFF2-40B4-BE49-F238E27FC236}">
                <a16:creationId xmlns:a16="http://schemas.microsoft.com/office/drawing/2014/main" id="{EF75BF21-B4FB-461C-BECD-B710F02EA36E}"/>
              </a:ext>
            </a:extLst>
          </p:cNvPr>
          <p:cNvSpPr>
            <a:spLocks noGrp="1"/>
          </p:cNvSpPr>
          <p:nvPr>
            <p:ph type="sldNum" sz="quarter" idx="3"/>
          </p:nvPr>
        </p:nvSpPr>
        <p:spPr>
          <a:xfrm>
            <a:off x="3884613" y="8685213"/>
            <a:ext cx="2971800" cy="458787"/>
          </a:xfrm>
          <a:prstGeom prst="rect">
            <a:avLst/>
          </a:prstGeom>
        </p:spPr>
        <p:txBody>
          <a:bodyPr vert="horz" lIns="91432" tIns="45716" rIns="91432" bIns="45716" rtlCol="0" anchor="b"/>
          <a:lstStyle>
            <a:lvl1pPr algn="r">
              <a:defRPr sz="1200"/>
            </a:lvl1pPr>
          </a:lstStyle>
          <a:p>
            <a:fld id="{C4D89302-BA35-4589-9DE7-5E576B7656ED}" type="slidenum">
              <a:rPr lang="nl-NL" smtClean="0"/>
              <a:t>‹nr.›</a:t>
            </a:fld>
            <a:endParaRPr lang="nl-NL" dirty="0"/>
          </a:p>
        </p:txBody>
      </p:sp>
    </p:spTree>
    <p:extLst>
      <p:ext uri="{BB962C8B-B14F-4D97-AF65-F5344CB8AC3E}">
        <p14:creationId xmlns:p14="http://schemas.microsoft.com/office/powerpoint/2010/main" val="2675068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32" tIns="45716" rIns="91432" bIns="45716"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32" tIns="45716" rIns="91432" bIns="45716" rtlCol="0"/>
          <a:lstStyle>
            <a:lvl1pPr algn="r">
              <a:defRPr sz="1200"/>
            </a:lvl1pPr>
          </a:lstStyle>
          <a:p>
            <a:fld id="{DD1A0989-6333-4E88-8542-D7A41376B8F0}" type="datetimeFigureOut">
              <a:rPr lang="nl-NL" smtClean="0"/>
              <a:t>23-6-2021</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2" tIns="45716" rIns="91432" bIns="45716"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32" tIns="45716" rIns="91432" bIns="45716"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32" tIns="45716" rIns="91432" bIns="45716" rtlCol="0" anchor="b"/>
          <a:lstStyle>
            <a:lvl1pPr algn="r">
              <a:defRPr sz="1200"/>
            </a:lvl1pPr>
          </a:lstStyle>
          <a:p>
            <a:fld id="{E5FFB95E-1F1A-4FC4-A427-148313EC9B3A}" type="slidenum">
              <a:rPr lang="nl-NL" smtClean="0"/>
              <a:t>‹nr.›</a:t>
            </a:fld>
            <a:endParaRPr lang="nl-NL" dirty="0"/>
          </a:p>
        </p:txBody>
      </p:sp>
    </p:spTree>
    <p:extLst>
      <p:ext uri="{BB962C8B-B14F-4D97-AF65-F5344CB8AC3E}">
        <p14:creationId xmlns:p14="http://schemas.microsoft.com/office/powerpoint/2010/main" val="287914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2</a:t>
            </a:fld>
            <a:endParaRPr lang="nl-NL" dirty="0"/>
          </a:p>
        </p:txBody>
      </p:sp>
    </p:spTree>
    <p:extLst>
      <p:ext uri="{BB962C8B-B14F-4D97-AF65-F5344CB8AC3E}">
        <p14:creationId xmlns:p14="http://schemas.microsoft.com/office/powerpoint/2010/main" val="2592456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3</a:t>
            </a:fld>
            <a:endParaRPr lang="nl-NL" dirty="0"/>
          </a:p>
        </p:txBody>
      </p:sp>
    </p:spTree>
    <p:extLst>
      <p:ext uri="{BB962C8B-B14F-4D97-AF65-F5344CB8AC3E}">
        <p14:creationId xmlns:p14="http://schemas.microsoft.com/office/powerpoint/2010/main" val="200517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4</a:t>
            </a:fld>
            <a:endParaRPr lang="nl-NL" dirty="0"/>
          </a:p>
        </p:txBody>
      </p:sp>
    </p:spTree>
    <p:extLst>
      <p:ext uri="{BB962C8B-B14F-4D97-AF65-F5344CB8AC3E}">
        <p14:creationId xmlns:p14="http://schemas.microsoft.com/office/powerpoint/2010/main" val="344038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5</a:t>
            </a:fld>
            <a:endParaRPr lang="nl-NL" dirty="0"/>
          </a:p>
        </p:txBody>
      </p:sp>
    </p:spTree>
    <p:extLst>
      <p:ext uri="{BB962C8B-B14F-4D97-AF65-F5344CB8AC3E}">
        <p14:creationId xmlns:p14="http://schemas.microsoft.com/office/powerpoint/2010/main" val="1852937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6</a:t>
            </a:fld>
            <a:endParaRPr lang="nl-NL" dirty="0"/>
          </a:p>
        </p:txBody>
      </p:sp>
    </p:spTree>
    <p:extLst>
      <p:ext uri="{BB962C8B-B14F-4D97-AF65-F5344CB8AC3E}">
        <p14:creationId xmlns:p14="http://schemas.microsoft.com/office/powerpoint/2010/main" val="2804354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7</a:t>
            </a:fld>
            <a:endParaRPr lang="nl-NL" dirty="0"/>
          </a:p>
        </p:txBody>
      </p:sp>
    </p:spTree>
    <p:extLst>
      <p:ext uri="{BB962C8B-B14F-4D97-AF65-F5344CB8AC3E}">
        <p14:creationId xmlns:p14="http://schemas.microsoft.com/office/powerpoint/2010/main" val="2420472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6C132-B2F2-4D7C-9D22-DDB85E511A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C76E294-34C6-44D3-9C12-B9C4DF9EE7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8D048A4-ADBB-42EC-A125-95510CFE1C82}"/>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5" name="Tijdelijke aanduiding voor voettekst 4">
            <a:extLst>
              <a:ext uri="{FF2B5EF4-FFF2-40B4-BE49-F238E27FC236}">
                <a16:creationId xmlns:a16="http://schemas.microsoft.com/office/drawing/2014/main" id="{0C4DDFA2-2FFE-4F7A-A2EF-AA6C574C636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7A55AC4-1A7A-4D39-BF20-74C7B0C4B36E}"/>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59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0F904E-C50B-4F03-AC50-AEC192BC2CE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232CD08-42CA-40CF-8645-CE7E68C3744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B4F35C-7844-4865-AB09-41B4931E81DC}"/>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5" name="Tijdelijke aanduiding voor voettekst 4">
            <a:extLst>
              <a:ext uri="{FF2B5EF4-FFF2-40B4-BE49-F238E27FC236}">
                <a16:creationId xmlns:a16="http://schemas.microsoft.com/office/drawing/2014/main" id="{C267C323-9181-4FC1-B427-C635A4882A8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563CF83F-0EE5-4C2E-B6F7-3FFB97BE341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4180834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53AD7-85F8-496D-89F2-4C8AAD544A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65DF917-6261-4DAD-891A-3570337CC4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9514F75-6696-41DE-AC42-88502D623A58}"/>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5" name="Tijdelijke aanduiding voor voettekst 4">
            <a:extLst>
              <a:ext uri="{FF2B5EF4-FFF2-40B4-BE49-F238E27FC236}">
                <a16:creationId xmlns:a16="http://schemas.microsoft.com/office/drawing/2014/main" id="{2B961B07-CD26-437A-9C3D-13C6769F0FF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B0C879E-D500-42C1-B648-C038650E20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51097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B6CFC-7EBF-46CD-9976-6C55C1ED047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5C5BD1-2A7C-47BA-AC7E-8E423335436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419F40-EEF5-4C57-86C9-6964F324851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360EFC2-C13B-4230-A308-DD741BE98652}"/>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6" name="Tijdelijke aanduiding voor voettekst 5">
            <a:extLst>
              <a:ext uri="{FF2B5EF4-FFF2-40B4-BE49-F238E27FC236}">
                <a16:creationId xmlns:a16="http://schemas.microsoft.com/office/drawing/2014/main" id="{9CAFABC3-4D78-4AF1-8329-A4678EF6524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286EBCC2-4995-4E2D-8FAE-A4096CED48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2620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6D012-06E8-42C1-B496-3B4E1E520EB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A89F69F-B218-4AC6-9C58-1EEC55BD65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2C94531-6A8B-4C7D-9C1B-947B88ACC81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B8E8D7F-650A-4F33-AD4C-80E835460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0E0CCBA-ABD3-42DE-BDAA-591AA6479E7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2DB539-7C77-405A-B8C3-48F2D96D680C}"/>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8" name="Tijdelijke aanduiding voor voettekst 7">
            <a:extLst>
              <a:ext uri="{FF2B5EF4-FFF2-40B4-BE49-F238E27FC236}">
                <a16:creationId xmlns:a16="http://schemas.microsoft.com/office/drawing/2014/main" id="{F9B6EA41-8F59-4AE6-B027-C6BFBABB7E58}"/>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1FD030BD-9452-4FCC-9EDD-D4FC081084B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1767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32E89-8145-4B4A-9951-3841EA23644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694A825-D086-42E3-BA2E-0B2DFCBC3A58}"/>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4" name="Tijdelijke aanduiding voor voettekst 3">
            <a:extLst>
              <a:ext uri="{FF2B5EF4-FFF2-40B4-BE49-F238E27FC236}">
                <a16:creationId xmlns:a16="http://schemas.microsoft.com/office/drawing/2014/main" id="{0C388E3B-A608-4E49-81B7-DBCCB122DD5A}"/>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929CEB68-DEB0-47F3-ABB1-33F5C22994B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7710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6B323E3-567B-4F8F-853D-33A5739DC919}"/>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3" name="Tijdelijke aanduiding voor voettekst 2">
            <a:extLst>
              <a:ext uri="{FF2B5EF4-FFF2-40B4-BE49-F238E27FC236}">
                <a16:creationId xmlns:a16="http://schemas.microsoft.com/office/drawing/2014/main" id="{0BB0B4C7-4B95-4D34-900D-5A8069E462BA}"/>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563E0226-6DE7-414D-B466-E9ABFAE7B466}"/>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79315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B86672-E6A1-469A-B566-7D5239D58C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F405902-52A0-40E7-80DE-C57BA31FF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7335457-5F53-4ABA-B207-C190DB115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7164766-4588-41CA-BA91-CA73D8545848}"/>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6" name="Tijdelijke aanduiding voor voettekst 5">
            <a:extLst>
              <a:ext uri="{FF2B5EF4-FFF2-40B4-BE49-F238E27FC236}">
                <a16:creationId xmlns:a16="http://schemas.microsoft.com/office/drawing/2014/main" id="{FD699628-D551-455F-9A6D-D8875286460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55C3B62-A2BF-4136-81A2-F9DA272CF5CA}"/>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6279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C7B19-F730-4FCA-9B61-C421ED9F6B0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F1E35B2-BF95-4F26-939B-1A47CC835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7353B890-BA7F-41BB-94E1-04F9B20FC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647709-F706-49C2-91BE-367AA2C6B768}"/>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6" name="Tijdelijke aanduiding voor voettekst 5">
            <a:extLst>
              <a:ext uri="{FF2B5EF4-FFF2-40B4-BE49-F238E27FC236}">
                <a16:creationId xmlns:a16="http://schemas.microsoft.com/office/drawing/2014/main" id="{193300FB-917C-4002-92C6-BE15680E8F6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933922E-96D6-4E91-AA71-037BB8265ED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884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A1EDF6-5719-4E96-9B9E-8295CAC76F8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B844A00-B7CD-4B9C-BA39-ABCF66A37D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D37DE4F-B2D8-4606-B79E-CB6A607DA6CE}"/>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5" name="Tijdelijke aanduiding voor voettekst 4">
            <a:extLst>
              <a:ext uri="{FF2B5EF4-FFF2-40B4-BE49-F238E27FC236}">
                <a16:creationId xmlns:a16="http://schemas.microsoft.com/office/drawing/2014/main" id="{6A682D74-B86B-4F08-B269-631794C9EAB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8733126-CBA1-437E-B1FE-318C8972800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857136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68FF2ED-8647-4DC2-AB37-754A3AA0BB3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8B44D51-E2BD-4F38-A219-CA6EECC0C07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802AD1-9A97-4270-86B4-54A41A3498CA}"/>
              </a:ext>
            </a:extLst>
          </p:cNvPr>
          <p:cNvSpPr>
            <a:spLocks noGrp="1"/>
          </p:cNvSpPr>
          <p:nvPr>
            <p:ph type="dt" sz="half" idx="10"/>
          </p:nvPr>
        </p:nvSpPr>
        <p:spPr/>
        <p:txBody>
          <a:bodyPr/>
          <a:lstStyle/>
          <a:p>
            <a:fld id="{1685B46D-32C4-4E79-A499-169C333E6AE2}" type="datetimeFigureOut">
              <a:rPr lang="nl-NL" smtClean="0"/>
              <a:t>23-6-2021</a:t>
            </a:fld>
            <a:endParaRPr lang="nl-NL" dirty="0"/>
          </a:p>
        </p:txBody>
      </p:sp>
      <p:sp>
        <p:nvSpPr>
          <p:cNvPr id="5" name="Tijdelijke aanduiding voor voettekst 4">
            <a:extLst>
              <a:ext uri="{FF2B5EF4-FFF2-40B4-BE49-F238E27FC236}">
                <a16:creationId xmlns:a16="http://schemas.microsoft.com/office/drawing/2014/main" id="{EC03E726-791A-42E3-8C37-BCF7D37010C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9C8BC749-D922-4ACA-9CC5-770D417049B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41539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0C0C393-562D-4E0A-AF3A-45286B5AF1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DB745FC-2A59-49D2-8D20-AA7F46C275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164CB8D-B932-4D0C-B06C-3343057378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5B46D-32C4-4E79-A499-169C333E6AE2}" type="datetimeFigureOut">
              <a:rPr lang="nl-NL" smtClean="0"/>
              <a:t>23-6-2021</a:t>
            </a:fld>
            <a:endParaRPr lang="nl-NL" dirty="0"/>
          </a:p>
        </p:txBody>
      </p:sp>
      <p:sp>
        <p:nvSpPr>
          <p:cNvPr id="5" name="Tijdelijke aanduiding voor voettekst 4">
            <a:extLst>
              <a:ext uri="{FF2B5EF4-FFF2-40B4-BE49-F238E27FC236}">
                <a16:creationId xmlns:a16="http://schemas.microsoft.com/office/drawing/2014/main" id="{D42065AE-2324-473B-86B0-813A2184C5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70C52D19-27FD-48F3-B45B-8DEC6408C3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C2732-D56C-4988-84F6-329D8E3F7626}" type="slidenum">
              <a:rPr lang="nl-NL" smtClean="0"/>
              <a:t>‹nr.›</a:t>
            </a:fld>
            <a:endParaRPr lang="nl-NL" dirty="0"/>
          </a:p>
        </p:txBody>
      </p:sp>
    </p:spTree>
    <p:extLst>
      <p:ext uri="{BB962C8B-B14F-4D97-AF65-F5344CB8AC3E}">
        <p14:creationId xmlns:p14="http://schemas.microsoft.com/office/powerpoint/2010/main" val="202173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962F88-0E4E-4306-AC38-407AE5864612}"/>
              </a:ext>
            </a:extLst>
          </p:cNvPr>
          <p:cNvPicPr>
            <a:picLocks noChangeAspect="1"/>
          </p:cNvPicPr>
          <p:nvPr/>
        </p:nvPicPr>
        <p:blipFill rotWithShape="1">
          <a:blip r:embed="rId2"/>
          <a:srcRect t="9635" b="3827"/>
          <a:stretch/>
        </p:blipFill>
        <p:spPr>
          <a:xfrm>
            <a:off x="130952" y="1616566"/>
            <a:ext cx="5778868" cy="3250614"/>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vak 3">
            <a:extLst>
              <a:ext uri="{FF2B5EF4-FFF2-40B4-BE49-F238E27FC236}">
                <a16:creationId xmlns:a16="http://schemas.microsoft.com/office/drawing/2014/main" id="{03D2ACC0-6746-4C8F-BA8C-095792447448}"/>
              </a:ext>
            </a:extLst>
          </p:cNvPr>
          <p:cNvSpPr txBox="1"/>
          <p:nvPr/>
        </p:nvSpPr>
        <p:spPr>
          <a:xfrm>
            <a:off x="1111045" y="227081"/>
            <a:ext cx="9910916" cy="239813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800" b="1" dirty="0">
                <a:solidFill>
                  <a:srgbClr val="002060"/>
                </a:solidFill>
                <a:ea typeface="+mj-ea"/>
                <a:cs typeface="+mj-cs"/>
              </a:rPr>
              <a:t>M</a:t>
            </a:r>
            <a:r>
              <a:rPr lang="nl-NL" sz="2800" b="1" dirty="0" err="1">
                <a:solidFill>
                  <a:srgbClr val="002060"/>
                </a:solidFill>
                <a:ea typeface="+mj-ea"/>
                <a:cs typeface="+mj-cs"/>
              </a:rPr>
              <a:t>arktconsultatie</a:t>
            </a:r>
            <a:r>
              <a:rPr lang="en-US" sz="2800" b="1" dirty="0">
                <a:solidFill>
                  <a:srgbClr val="002060"/>
                </a:solidFill>
                <a:ea typeface="+mj-ea"/>
                <a:cs typeface="+mj-cs"/>
              </a:rPr>
              <a:t> MVS (specialistische) </a:t>
            </a:r>
            <a:r>
              <a:rPr lang="en-US" sz="2800" b="1" dirty="0" err="1">
                <a:solidFill>
                  <a:srgbClr val="002060"/>
                </a:solidFill>
                <a:ea typeface="+mj-ea"/>
                <a:cs typeface="+mj-cs"/>
              </a:rPr>
              <a:t>jeugdhulp</a:t>
            </a:r>
            <a:endParaRPr lang="en-US" sz="2800" b="1" dirty="0">
              <a:solidFill>
                <a:srgbClr val="002060"/>
              </a:solidFill>
              <a:ea typeface="+mj-ea"/>
              <a:cs typeface="+mj-cs"/>
            </a:endParaRPr>
          </a:p>
          <a:p>
            <a:pPr algn="ctr">
              <a:lnSpc>
                <a:spcPct val="90000"/>
              </a:lnSpc>
              <a:spcBef>
                <a:spcPct val="0"/>
              </a:spcBef>
              <a:spcAft>
                <a:spcPts val="600"/>
              </a:spcAft>
            </a:pPr>
            <a:r>
              <a:rPr lang="en-US" sz="2800" b="1" dirty="0" err="1">
                <a:solidFill>
                  <a:srgbClr val="002060"/>
                </a:solidFill>
                <a:ea typeface="+mj-ea"/>
                <a:cs typeface="+mj-cs"/>
              </a:rPr>
              <a:t>Themabijeenkomst</a:t>
            </a:r>
            <a:r>
              <a:rPr lang="en-US" sz="2800" b="1" dirty="0">
                <a:solidFill>
                  <a:srgbClr val="002060"/>
                </a:solidFill>
                <a:ea typeface="+mj-ea"/>
                <a:cs typeface="+mj-cs"/>
              </a:rPr>
              <a:t> 1; </a:t>
            </a:r>
            <a:r>
              <a:rPr lang="en-US" sz="2800" b="1">
                <a:solidFill>
                  <a:srgbClr val="002060"/>
                </a:solidFill>
                <a:ea typeface="+mj-ea"/>
                <a:cs typeface="+mj-cs"/>
              </a:rPr>
              <a:t>Uitvoering</a:t>
            </a:r>
            <a:r>
              <a:rPr lang="en-US" sz="2800" b="1" dirty="0">
                <a:solidFill>
                  <a:srgbClr val="002060"/>
                </a:solidFill>
                <a:ea typeface="+mj-ea"/>
                <a:cs typeface="+mj-cs"/>
              </a:rPr>
              <a:t> van de </a:t>
            </a:r>
            <a:r>
              <a:rPr lang="en-US" sz="2800" b="1" dirty="0" err="1">
                <a:solidFill>
                  <a:srgbClr val="002060"/>
                </a:solidFill>
                <a:ea typeface="+mj-ea"/>
                <a:cs typeface="+mj-cs"/>
              </a:rPr>
              <a:t>integrale</a:t>
            </a:r>
            <a:r>
              <a:rPr lang="en-US" sz="2800" b="1" dirty="0">
                <a:solidFill>
                  <a:srgbClr val="002060"/>
                </a:solidFill>
                <a:ea typeface="+mj-ea"/>
                <a:cs typeface="+mj-cs"/>
              </a:rPr>
              <a:t> </a:t>
            </a:r>
            <a:r>
              <a:rPr lang="en-US" sz="2800" b="1" dirty="0" err="1">
                <a:solidFill>
                  <a:srgbClr val="002060"/>
                </a:solidFill>
                <a:ea typeface="+mj-ea"/>
                <a:cs typeface="+mj-cs"/>
              </a:rPr>
              <a:t>opdracht</a:t>
            </a:r>
            <a:endParaRPr lang="en-US" sz="2800" b="1" dirty="0">
              <a:solidFill>
                <a:srgbClr val="002060"/>
              </a:solidFill>
              <a:ea typeface="+mj-ea"/>
              <a:cs typeface="+mj-cs"/>
            </a:endParaRPr>
          </a:p>
          <a:p>
            <a:pPr algn="ctr">
              <a:lnSpc>
                <a:spcPct val="90000"/>
              </a:lnSpc>
              <a:spcBef>
                <a:spcPct val="0"/>
              </a:spcBef>
              <a:spcAft>
                <a:spcPts val="600"/>
              </a:spcAft>
            </a:pPr>
            <a:r>
              <a:rPr lang="en-US" sz="2800" b="1" dirty="0">
                <a:solidFill>
                  <a:srgbClr val="002060"/>
                </a:solidFill>
                <a:ea typeface="+mj-ea"/>
                <a:cs typeface="+mj-cs"/>
              </a:rPr>
              <a:t>23 </a:t>
            </a:r>
            <a:r>
              <a:rPr lang="en-US" sz="2800" b="1" dirty="0" err="1">
                <a:solidFill>
                  <a:srgbClr val="002060"/>
                </a:solidFill>
                <a:ea typeface="+mj-ea"/>
                <a:cs typeface="+mj-cs"/>
              </a:rPr>
              <a:t>juni</a:t>
            </a:r>
            <a:r>
              <a:rPr lang="en-US" sz="2800" b="1" dirty="0">
                <a:solidFill>
                  <a:srgbClr val="002060"/>
                </a:solidFill>
                <a:ea typeface="+mj-ea"/>
                <a:cs typeface="+mj-cs"/>
              </a:rPr>
              <a:t> 2021</a:t>
            </a:r>
          </a:p>
        </p:txBody>
      </p:sp>
      <p:cxnSp>
        <p:nvCxnSpPr>
          <p:cNvPr id="17" name="Straight Connector 1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kstvak 4">
            <a:extLst>
              <a:ext uri="{FF2B5EF4-FFF2-40B4-BE49-F238E27FC236}">
                <a16:creationId xmlns:a16="http://schemas.microsoft.com/office/drawing/2014/main" id="{F25F4EAE-49C7-4F65-AF8D-B1655D803EB2}"/>
              </a:ext>
            </a:extLst>
          </p:cNvPr>
          <p:cNvSpPr txBox="1"/>
          <p:nvPr/>
        </p:nvSpPr>
        <p:spPr>
          <a:xfrm>
            <a:off x="5255491" y="4616272"/>
            <a:ext cx="6632973" cy="1323439"/>
          </a:xfrm>
          <a:prstGeom prst="rect">
            <a:avLst/>
          </a:prstGeom>
          <a:noFill/>
          <a:ln>
            <a:solidFill>
              <a:srgbClr val="002060"/>
            </a:solidFill>
          </a:ln>
        </p:spPr>
        <p:txBody>
          <a:bodyPr wrap="square" rtlCol="0">
            <a:spAutoFit/>
          </a:bodyPr>
          <a:lstStyle/>
          <a:p>
            <a:r>
              <a:rPr lang="nl-NL" sz="2000" dirty="0">
                <a:solidFill>
                  <a:srgbClr val="002060"/>
                </a:solidFill>
              </a:rPr>
              <a:t>Praktische zaken voor deze bijeenkomst:</a:t>
            </a:r>
          </a:p>
          <a:p>
            <a:r>
              <a:rPr lang="nl-NL" sz="2000" dirty="0">
                <a:solidFill>
                  <a:srgbClr val="002060"/>
                </a:solidFill>
              </a:rPr>
              <a:t>- Graag uw microfoon uit, tenzij u wilt reageren.</a:t>
            </a:r>
          </a:p>
          <a:p>
            <a:r>
              <a:rPr lang="nl-NL" sz="2000" dirty="0">
                <a:solidFill>
                  <a:srgbClr val="002060"/>
                </a:solidFill>
              </a:rPr>
              <a:t>- De bijeenkomst wordt opgenomen t.b.v. eindverslag ronde 2 - Publicatie presentatie en eindverslag ronde 2 op TenderNed</a:t>
            </a:r>
          </a:p>
        </p:txBody>
      </p:sp>
    </p:spTree>
    <p:extLst>
      <p:ext uri="{BB962C8B-B14F-4D97-AF65-F5344CB8AC3E}">
        <p14:creationId xmlns:p14="http://schemas.microsoft.com/office/powerpoint/2010/main" val="1408163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83712" y="556842"/>
            <a:ext cx="2870020" cy="1863676"/>
          </a:xfrm>
          <a:prstGeom prst="rect">
            <a:avLst/>
          </a:prstGeom>
        </p:spPr>
      </p:pic>
      <p:sp>
        <p:nvSpPr>
          <p:cNvPr id="6" name="Titel 5">
            <a:extLst>
              <a:ext uri="{FF2B5EF4-FFF2-40B4-BE49-F238E27FC236}">
                <a16:creationId xmlns:a16="http://schemas.microsoft.com/office/drawing/2014/main" id="{DAE96B12-E142-4CDC-9CE2-04E7170D20DE}"/>
              </a:ext>
            </a:extLst>
          </p:cNvPr>
          <p:cNvSpPr>
            <a:spLocks noGrp="1"/>
          </p:cNvSpPr>
          <p:nvPr>
            <p:ph type="title"/>
          </p:nvPr>
        </p:nvSpPr>
        <p:spPr>
          <a:xfrm>
            <a:off x="823378" y="3760448"/>
            <a:ext cx="7221737" cy="1325563"/>
          </a:xfrm>
        </p:spPr>
        <p:txBody>
          <a:bodyPr>
            <a:normAutofit fontScale="90000"/>
          </a:bodyPr>
          <a:lstStyle/>
          <a:p>
            <a:r>
              <a:rPr lang="nl-NL" sz="3600" b="1" dirty="0">
                <a:solidFill>
                  <a:srgbClr val="002060"/>
                </a:solidFill>
                <a:latin typeface="+mn-lt"/>
              </a:rPr>
              <a:t>Consultatie-onderwerpen</a:t>
            </a:r>
            <a:br>
              <a:rPr lang="nl-NL" sz="3600" dirty="0">
                <a:solidFill>
                  <a:srgbClr val="002060"/>
                </a:solidFill>
                <a:latin typeface="+mn-lt"/>
              </a:rPr>
            </a:br>
            <a:br>
              <a:rPr lang="nl-NL" sz="3600" dirty="0">
                <a:solidFill>
                  <a:srgbClr val="002060"/>
                </a:solidFill>
                <a:latin typeface="+mn-lt"/>
              </a:rPr>
            </a:br>
            <a:r>
              <a:rPr lang="nl-NL" sz="2700" dirty="0">
                <a:solidFill>
                  <a:srgbClr val="002060"/>
                </a:solidFill>
                <a:latin typeface="+mn-lt"/>
              </a:rPr>
              <a:t>1. Inwoner centraal.</a:t>
            </a:r>
            <a:br>
              <a:rPr lang="nl-NL" sz="2700" dirty="0">
                <a:solidFill>
                  <a:srgbClr val="002060"/>
                </a:solidFill>
                <a:latin typeface="+mn-lt"/>
              </a:rPr>
            </a:br>
            <a:r>
              <a:rPr lang="en-US" sz="2700" dirty="0">
                <a:solidFill>
                  <a:srgbClr val="002060"/>
                </a:solidFill>
                <a:latin typeface="Calibri" panose="020F0502020204030204" pitchFamily="34" charset="0"/>
                <a:cs typeface="Calibri" panose="020F0502020204030204" pitchFamily="34" charset="0"/>
              </a:rPr>
              <a:t>2. </a:t>
            </a:r>
            <a:r>
              <a:rPr lang="en-US" sz="2700" dirty="0" err="1">
                <a:solidFill>
                  <a:srgbClr val="002060"/>
                </a:solidFill>
                <a:latin typeface="Calibri" panose="020F0502020204030204" pitchFamily="34" charset="0"/>
                <a:cs typeface="Calibri" panose="020F0502020204030204" pitchFamily="34" charset="0"/>
              </a:rPr>
              <a:t>Afbakening</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integrale</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opdracht</a:t>
            </a:r>
            <a:r>
              <a:rPr lang="en-US" sz="2700" dirty="0">
                <a:solidFill>
                  <a:srgbClr val="002060"/>
                </a:solidFill>
                <a:latin typeface="Calibri" panose="020F0502020204030204" pitchFamily="34" charset="0"/>
                <a:cs typeface="Calibri" panose="020F0502020204030204" pitchFamily="34" charset="0"/>
              </a:rPr>
              <a:t>.</a:t>
            </a:r>
            <a:br>
              <a:rPr lang="en-US" sz="2700" dirty="0">
                <a:solidFill>
                  <a:srgbClr val="002060"/>
                </a:solidFill>
                <a:latin typeface="Calibri" panose="020F0502020204030204" pitchFamily="34" charset="0"/>
                <a:cs typeface="Calibri" panose="020F0502020204030204" pitchFamily="34" charset="0"/>
              </a:rPr>
            </a:br>
            <a:r>
              <a:rPr lang="nl-NL" sz="2700" dirty="0">
                <a:solidFill>
                  <a:srgbClr val="002060"/>
                </a:solidFill>
                <a:latin typeface="+mn-lt"/>
              </a:rPr>
              <a:t>3. Samenhang en samenwerking.</a:t>
            </a:r>
            <a:br>
              <a:rPr lang="nl-NL" sz="2700" dirty="0">
                <a:solidFill>
                  <a:srgbClr val="002060"/>
                </a:solidFill>
                <a:latin typeface="+mn-lt"/>
              </a:rPr>
            </a:br>
            <a:r>
              <a:rPr lang="nl-NL" sz="2700" dirty="0">
                <a:solidFill>
                  <a:srgbClr val="002060"/>
                </a:solidFill>
                <a:latin typeface="Calibri"/>
              </a:rPr>
              <a:t>4. Uitvoering van de integrale opdracht.</a:t>
            </a:r>
            <a:br>
              <a:rPr lang="nl-NL" sz="2700" dirty="0">
                <a:solidFill>
                  <a:srgbClr val="002060"/>
                </a:solidFill>
                <a:latin typeface="Calibri"/>
              </a:rPr>
            </a:br>
            <a:r>
              <a:rPr lang="nl-NL" sz="2700" dirty="0">
                <a:solidFill>
                  <a:srgbClr val="002060"/>
                </a:solidFill>
                <a:latin typeface="Calibri"/>
              </a:rPr>
              <a:t>5. Vast bedrag, ruime looptijd.</a:t>
            </a:r>
            <a:br>
              <a:rPr lang="nl-NL" sz="2700" dirty="0">
                <a:solidFill>
                  <a:srgbClr val="002060"/>
                </a:solidFill>
                <a:latin typeface="Calibri"/>
              </a:rPr>
            </a:br>
            <a:r>
              <a:rPr lang="nl-NL" sz="2700" dirty="0">
                <a:solidFill>
                  <a:srgbClr val="002060"/>
                </a:solidFill>
                <a:latin typeface="Calibri"/>
              </a:rPr>
              <a:t>6. Sturing, verantwoording en informatievoorziening.</a:t>
            </a:r>
            <a:br>
              <a:rPr lang="nl-NL" sz="2700" dirty="0">
                <a:solidFill>
                  <a:srgbClr val="002060"/>
                </a:solidFill>
                <a:latin typeface="Calibri"/>
              </a:rPr>
            </a:br>
            <a:r>
              <a:rPr lang="nl-NL" sz="2700" dirty="0">
                <a:solidFill>
                  <a:srgbClr val="002060"/>
                </a:solidFill>
                <a:latin typeface="+mn-lt"/>
              </a:rPr>
              <a:t>7. Overgangsregeling.</a:t>
            </a:r>
            <a:br>
              <a:rPr lang="nl-NL" sz="2700" dirty="0">
                <a:solidFill>
                  <a:srgbClr val="002060"/>
                </a:solidFill>
                <a:latin typeface="+mn-lt"/>
              </a:rPr>
            </a:br>
            <a:br>
              <a:rPr lang="nl-NL" sz="2700" dirty="0">
                <a:solidFill>
                  <a:srgbClr val="002060"/>
                </a:solidFill>
                <a:latin typeface="+mn-lt"/>
              </a:rPr>
            </a:br>
            <a:r>
              <a:rPr lang="nl-NL" sz="2700" i="1" dirty="0">
                <a:solidFill>
                  <a:srgbClr val="002060"/>
                </a:solidFill>
                <a:latin typeface="+mn-lt"/>
              </a:rPr>
              <a:t>Zie hoofdstuk 3 van het Consultatiedocument </a:t>
            </a:r>
            <a:br>
              <a:rPr lang="nl-NL" sz="2700" i="1" dirty="0">
                <a:solidFill>
                  <a:srgbClr val="002060"/>
                </a:solidFill>
                <a:latin typeface="+mn-lt"/>
              </a:rPr>
            </a:br>
            <a:r>
              <a:rPr lang="nl-NL" sz="2700" i="1" dirty="0">
                <a:solidFill>
                  <a:srgbClr val="002060"/>
                </a:solidFill>
                <a:latin typeface="+mn-lt"/>
              </a:rPr>
              <a:t>voor een toelichting op deze onderwerpen.</a:t>
            </a:r>
            <a:br>
              <a:rPr lang="nl-NL" sz="3100" dirty="0">
                <a:solidFill>
                  <a:srgbClr val="002060"/>
                </a:solidFill>
                <a:latin typeface="Calibri"/>
              </a:rPr>
            </a:br>
            <a:br>
              <a:rPr lang="nl-NL" sz="3600" dirty="0">
                <a:solidFill>
                  <a:srgbClr val="1F497D">
                    <a:lumMod val="50000"/>
                  </a:srgbClr>
                </a:solidFill>
                <a:latin typeface="Calibri"/>
              </a:rPr>
            </a:br>
            <a:br>
              <a:rPr lang="nl-NL" sz="3600" dirty="0">
                <a:solidFill>
                  <a:srgbClr val="1F497D">
                    <a:lumMod val="50000"/>
                  </a:srgbClr>
                </a:solidFill>
                <a:latin typeface="Calibri"/>
              </a:rPr>
            </a:br>
            <a:endParaRPr lang="nl-NL" sz="3600" dirty="0">
              <a:solidFill>
                <a:srgbClr val="002060"/>
              </a:solidFill>
              <a:latin typeface="+mn-lt"/>
            </a:endParaRPr>
          </a:p>
        </p:txBody>
      </p:sp>
      <p:sp>
        <p:nvSpPr>
          <p:cNvPr id="2" name="Rechteraccolade 1">
            <a:extLst>
              <a:ext uri="{FF2B5EF4-FFF2-40B4-BE49-F238E27FC236}">
                <a16:creationId xmlns:a16="http://schemas.microsoft.com/office/drawing/2014/main" id="{73A4068F-67BC-4279-864A-1E3951A1EFCE}"/>
              </a:ext>
            </a:extLst>
          </p:cNvPr>
          <p:cNvSpPr/>
          <p:nvPr/>
        </p:nvSpPr>
        <p:spPr>
          <a:xfrm>
            <a:off x="7267320" y="2469215"/>
            <a:ext cx="513348" cy="10199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8" name="Rechteraccolade 7">
            <a:extLst>
              <a:ext uri="{FF2B5EF4-FFF2-40B4-BE49-F238E27FC236}">
                <a16:creationId xmlns:a16="http://schemas.microsoft.com/office/drawing/2014/main" id="{41590A34-2313-4DD1-8093-59B7176741F3}"/>
              </a:ext>
            </a:extLst>
          </p:cNvPr>
          <p:cNvSpPr/>
          <p:nvPr/>
        </p:nvSpPr>
        <p:spPr>
          <a:xfrm>
            <a:off x="7267320" y="3489159"/>
            <a:ext cx="513348" cy="145983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 name="Tekstvak 2">
            <a:extLst>
              <a:ext uri="{FF2B5EF4-FFF2-40B4-BE49-F238E27FC236}">
                <a16:creationId xmlns:a16="http://schemas.microsoft.com/office/drawing/2014/main" id="{717ACAB5-C4BB-4356-B7BA-19765B3C3D7A}"/>
              </a:ext>
            </a:extLst>
          </p:cNvPr>
          <p:cNvSpPr txBox="1"/>
          <p:nvPr/>
        </p:nvSpPr>
        <p:spPr>
          <a:xfrm>
            <a:off x="8045115" y="2875415"/>
            <a:ext cx="1284691" cy="369332"/>
          </a:xfrm>
          <a:prstGeom prst="rect">
            <a:avLst/>
          </a:prstGeom>
          <a:noFill/>
        </p:spPr>
        <p:txBody>
          <a:bodyPr wrap="square" rtlCol="0">
            <a:spAutoFit/>
          </a:bodyPr>
          <a:lstStyle/>
          <a:p>
            <a:r>
              <a:rPr lang="nl-NL" dirty="0"/>
              <a:t>Ronde 1</a:t>
            </a:r>
          </a:p>
        </p:txBody>
      </p:sp>
      <p:sp>
        <p:nvSpPr>
          <p:cNvPr id="11" name="Tekstvak 10">
            <a:extLst>
              <a:ext uri="{FF2B5EF4-FFF2-40B4-BE49-F238E27FC236}">
                <a16:creationId xmlns:a16="http://schemas.microsoft.com/office/drawing/2014/main" id="{1B3638B9-7F09-4EE7-8F30-A7DC2AAA0EB0}"/>
              </a:ext>
            </a:extLst>
          </p:cNvPr>
          <p:cNvSpPr txBox="1"/>
          <p:nvPr/>
        </p:nvSpPr>
        <p:spPr>
          <a:xfrm>
            <a:off x="8067856" y="4154541"/>
            <a:ext cx="1284691" cy="369332"/>
          </a:xfrm>
          <a:prstGeom prst="rect">
            <a:avLst/>
          </a:prstGeom>
          <a:noFill/>
        </p:spPr>
        <p:txBody>
          <a:bodyPr wrap="square" rtlCol="0">
            <a:spAutoFit/>
          </a:bodyPr>
          <a:lstStyle/>
          <a:p>
            <a:r>
              <a:rPr lang="nl-NL" dirty="0"/>
              <a:t>Ronde 2</a:t>
            </a:r>
          </a:p>
        </p:txBody>
      </p:sp>
    </p:spTree>
    <p:extLst>
      <p:ext uri="{BB962C8B-B14F-4D97-AF65-F5344CB8AC3E}">
        <p14:creationId xmlns:p14="http://schemas.microsoft.com/office/powerpoint/2010/main" val="2139211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70259" y="1318025"/>
            <a:ext cx="6873636" cy="95750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Eén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uitvoeringsorganisatie</a:t>
            </a:r>
            <a:r>
              <a:rPr lang="en-US" sz="2800" b="1" dirty="0">
                <a:solidFill>
                  <a:srgbClr val="002060"/>
                </a:solidFill>
                <a:latin typeface="Calibri" panose="020F0502020204030204" pitchFamily="34" charset="0"/>
                <a:cs typeface="Calibri" panose="020F0502020204030204" pitchFamily="34" charset="0"/>
              </a:rPr>
              <a:t> is </a:t>
            </a:r>
            <a:r>
              <a:rPr lang="en-US" sz="2800" b="1" dirty="0" err="1">
                <a:solidFill>
                  <a:srgbClr val="002060"/>
                </a:solidFill>
                <a:latin typeface="Calibri" panose="020F0502020204030204" pitchFamily="34" charset="0"/>
                <a:cs typeface="Calibri" panose="020F0502020204030204" pitchFamily="34" charset="0"/>
              </a:rPr>
              <a:t>cruciaal</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7799365" y="311107"/>
            <a:ext cx="3770254" cy="2448252"/>
          </a:xfrm>
          <a:prstGeom prst="rect">
            <a:avLst/>
          </a:prstGeom>
        </p:spPr>
      </p:pic>
      <p:sp>
        <p:nvSpPr>
          <p:cNvPr id="6" name="Tekstvak 5">
            <a:extLst>
              <a:ext uri="{FF2B5EF4-FFF2-40B4-BE49-F238E27FC236}">
                <a16:creationId xmlns:a16="http://schemas.microsoft.com/office/drawing/2014/main" id="{C9C56A0C-A558-4336-A8A0-B639189D13F9}"/>
              </a:ext>
            </a:extLst>
          </p:cNvPr>
          <p:cNvSpPr txBox="1"/>
          <p:nvPr/>
        </p:nvSpPr>
        <p:spPr>
          <a:xfrm>
            <a:off x="819683" y="2221205"/>
            <a:ext cx="8758420" cy="3754874"/>
          </a:xfrm>
          <a:prstGeom prst="rect">
            <a:avLst/>
          </a:prstGeom>
          <a:noFill/>
        </p:spPr>
        <p:txBody>
          <a:bodyPr wrap="square" rtlCol="0">
            <a:spAutoFit/>
          </a:bodyPr>
          <a:lstStyle/>
          <a:p>
            <a:r>
              <a:rPr lang="nl-NL" sz="2000" dirty="0"/>
              <a:t>Eén uitvoeringsorganisatie geeft slagkracht en eenduidigheid, omdat er gewerkt wordt vanuit één besturingsfilosofie.</a:t>
            </a:r>
          </a:p>
          <a:p>
            <a:endParaRPr lang="nl-NL" sz="2000" dirty="0"/>
          </a:p>
          <a:p>
            <a:r>
              <a:rPr lang="nl-NL" sz="2000" dirty="0"/>
              <a:t>Bundeling tot één uitvoeringsorganisatie voorkomt coördinatiekosten tussen partijen over operationele zaken.</a:t>
            </a:r>
          </a:p>
          <a:p>
            <a:endParaRPr lang="nl-NL" sz="2000" dirty="0"/>
          </a:p>
          <a:p>
            <a:r>
              <a:rPr lang="nl-NL" sz="2000" dirty="0"/>
              <a:t>Eén uitvoeringsorganisatie voorkomt privacy-issues.</a:t>
            </a:r>
          </a:p>
          <a:p>
            <a:endParaRPr lang="nl-NL" sz="2000" dirty="0"/>
          </a:p>
          <a:p>
            <a:r>
              <a:rPr lang="nl-NL" sz="2000" dirty="0"/>
              <a:t>Eén uitvoeringsorganisatie met eenduidige aansturing maakt het mogelijk om als team een gezamenlijke beroepsidentiteit en resultaatgerichte cultuur te ontwikkelen.</a:t>
            </a:r>
          </a:p>
          <a:p>
            <a:endParaRPr lang="nl-NL" dirty="0"/>
          </a:p>
        </p:txBody>
      </p:sp>
      <p:sp>
        <p:nvSpPr>
          <p:cNvPr id="8" name="Tekstvak 7">
            <a:extLst>
              <a:ext uri="{FF2B5EF4-FFF2-40B4-BE49-F238E27FC236}">
                <a16:creationId xmlns:a16="http://schemas.microsoft.com/office/drawing/2014/main" id="{7456E3C2-8A7D-4229-B3B9-A8B88641FDA7}"/>
              </a:ext>
            </a:extLst>
          </p:cNvPr>
          <p:cNvSpPr txBox="1"/>
          <p:nvPr/>
        </p:nvSpPr>
        <p:spPr>
          <a:xfrm>
            <a:off x="870258" y="5893358"/>
            <a:ext cx="9524043" cy="646331"/>
          </a:xfrm>
          <a:prstGeom prst="rect">
            <a:avLst/>
          </a:prstGeom>
          <a:noFill/>
        </p:spPr>
        <p:txBody>
          <a:bodyPr wrap="square">
            <a:spAutoFit/>
          </a:bodyPr>
          <a:lstStyle/>
          <a:p>
            <a:r>
              <a:rPr lang="nl-NL" sz="1800" b="1" i="1" dirty="0">
                <a:solidFill>
                  <a:srgbClr val="002060"/>
                </a:solidFill>
                <a:ea typeface="Calibri" panose="020F0502020204030204" pitchFamily="34" charset="0"/>
              </a:rPr>
              <a:t>Vraag voor de marktconsultatie: Welke randvoorwaarden nemen we mee in de aanbesteding, gericht op het werken als één uitvoeringsorganisatie</a:t>
            </a:r>
          </a:p>
        </p:txBody>
      </p:sp>
    </p:spTree>
    <p:extLst>
      <p:ext uri="{BB962C8B-B14F-4D97-AF65-F5344CB8AC3E}">
        <p14:creationId xmlns:p14="http://schemas.microsoft.com/office/powerpoint/2010/main" val="1852059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667391"/>
            <a:ext cx="6081300" cy="95750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Eén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uitvoeringsorganisatie</a:t>
            </a:r>
            <a:r>
              <a:rPr lang="en-US" sz="2800" b="1" dirty="0">
                <a:solidFill>
                  <a:srgbClr val="002060"/>
                </a:solidFill>
                <a:latin typeface="Calibri" panose="020F0502020204030204" pitchFamily="34" charset="0"/>
                <a:cs typeface="Calibri" panose="020F0502020204030204" pitchFamily="34" charset="0"/>
              </a:rPr>
              <a:t> is </a:t>
            </a:r>
            <a:r>
              <a:rPr lang="en-US" sz="2800" b="1" dirty="0" err="1">
                <a:solidFill>
                  <a:srgbClr val="002060"/>
                </a:solidFill>
                <a:latin typeface="Calibri" panose="020F0502020204030204" pitchFamily="34" charset="0"/>
                <a:cs typeface="Calibri" panose="020F0502020204030204" pitchFamily="34" charset="0"/>
              </a:rPr>
              <a:t>cruciaal</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042988" y="316661"/>
            <a:ext cx="3554623" cy="2308230"/>
          </a:xfrm>
          <a:prstGeom prst="rect">
            <a:avLst/>
          </a:prstGeom>
        </p:spPr>
      </p:pic>
      <p:sp>
        <p:nvSpPr>
          <p:cNvPr id="6" name="Tekstvak 5">
            <a:extLst>
              <a:ext uri="{FF2B5EF4-FFF2-40B4-BE49-F238E27FC236}">
                <a16:creationId xmlns:a16="http://schemas.microsoft.com/office/drawing/2014/main" id="{C9C56A0C-A558-4336-A8A0-B639189D13F9}"/>
              </a:ext>
            </a:extLst>
          </p:cNvPr>
          <p:cNvSpPr txBox="1"/>
          <p:nvPr/>
        </p:nvSpPr>
        <p:spPr>
          <a:xfrm>
            <a:off x="740143" y="2462975"/>
            <a:ext cx="8767751" cy="4185761"/>
          </a:xfrm>
          <a:prstGeom prst="rect">
            <a:avLst/>
          </a:prstGeom>
          <a:noFill/>
        </p:spPr>
        <p:txBody>
          <a:bodyPr wrap="square" rtlCol="0">
            <a:spAutoFit/>
          </a:bodyPr>
          <a:lstStyle/>
          <a:p>
            <a:endParaRPr lang="nl-NL" sz="1800" dirty="0">
              <a:effectLst/>
              <a:latin typeface="Calibri" panose="020F0502020204030204" pitchFamily="34" charset="0"/>
              <a:ea typeface="Calibri" panose="020F0502020204030204" pitchFamily="34" charset="0"/>
            </a:endParaRPr>
          </a:p>
          <a:p>
            <a:endParaRPr lang="nl-NL" sz="2000" dirty="0">
              <a:ea typeface="Calibri" panose="020F0502020204030204" pitchFamily="34" charset="0"/>
            </a:endParaRPr>
          </a:p>
          <a:p>
            <a:r>
              <a:rPr lang="nl-NL" sz="2400" dirty="0">
                <a:ea typeface="Calibri" panose="020F0502020204030204" pitchFamily="34" charset="0"/>
              </a:rPr>
              <a:t>Uniforme </a:t>
            </a:r>
            <a:r>
              <a:rPr lang="nl-NL" sz="2400" dirty="0">
                <a:effectLst/>
                <a:ea typeface="Calibri" panose="020F0502020204030204" pitchFamily="34" charset="0"/>
              </a:rPr>
              <a:t>informatievoorziening, bedrijfsvoering en werkprocessen.</a:t>
            </a:r>
            <a:endParaRPr lang="nl-NL" sz="2400" dirty="0"/>
          </a:p>
          <a:p>
            <a:endParaRPr lang="nl-NL" sz="2400" dirty="0"/>
          </a:p>
          <a:p>
            <a:r>
              <a:rPr lang="nl-NL" sz="2400" dirty="0"/>
              <a:t>Hieraan gekoppelde thema’s:</a:t>
            </a:r>
          </a:p>
          <a:p>
            <a:r>
              <a:rPr lang="nl-NL" sz="2400" dirty="0"/>
              <a:t>Juridische vorm: 	één rechtsvorm, vormvrij.</a:t>
            </a:r>
          </a:p>
          <a:p>
            <a:r>
              <a:rPr lang="nl-NL" sz="2400" dirty="0"/>
              <a:t>ICT: 			één cliëntvolgsysteem, wijkteams werken met 			Rondom </a:t>
            </a:r>
          </a:p>
          <a:p>
            <a:r>
              <a:rPr lang="nl-NL" sz="2400" dirty="0"/>
              <a:t>Personeel: 		eenduidige aansturing en training, meerdere 			</a:t>
            </a:r>
            <a:r>
              <a:rPr lang="nl-NL" sz="2400" dirty="0" err="1"/>
              <a:t>CAO’s</a:t>
            </a:r>
            <a:r>
              <a:rPr lang="nl-NL" sz="2400" dirty="0"/>
              <a:t>. </a:t>
            </a:r>
          </a:p>
          <a:p>
            <a:endParaRPr lang="nl-NL" dirty="0"/>
          </a:p>
          <a:p>
            <a:endParaRPr lang="nl-NL" dirty="0"/>
          </a:p>
        </p:txBody>
      </p:sp>
    </p:spTree>
    <p:extLst>
      <p:ext uri="{BB962C8B-B14F-4D97-AF65-F5344CB8AC3E}">
        <p14:creationId xmlns:p14="http://schemas.microsoft.com/office/powerpoint/2010/main" val="1388822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344225"/>
            <a:ext cx="7896075" cy="149491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Transformatie</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uitvoeringsorganisatie</a:t>
            </a:r>
            <a:r>
              <a:rPr lang="en-US" sz="2800" b="1" dirty="0">
                <a:solidFill>
                  <a:srgbClr val="002060"/>
                </a:solidFill>
                <a:latin typeface="Calibri" panose="020F0502020204030204" pitchFamily="34" charset="0"/>
                <a:cs typeface="Calibri" panose="020F0502020204030204" pitchFamily="34" charset="0"/>
              </a:rPr>
              <a:t> </a:t>
            </a:r>
            <a:br>
              <a:rPr lang="en-US" sz="2800" b="1" dirty="0">
                <a:solidFill>
                  <a:srgbClr val="002060"/>
                </a:solidFill>
                <a:latin typeface="Calibri" panose="020F0502020204030204" pitchFamily="34" charset="0"/>
                <a:cs typeface="Calibri" panose="020F0502020204030204" pitchFamily="34" charset="0"/>
              </a:rPr>
            </a:br>
            <a:r>
              <a:rPr lang="en-US" sz="2800" b="1" dirty="0" err="1">
                <a:solidFill>
                  <a:srgbClr val="002060"/>
                </a:solidFill>
                <a:latin typeface="Calibri" panose="020F0502020204030204" pitchFamily="34" charset="0"/>
                <a:cs typeface="Calibri" panose="020F0502020204030204" pitchFamily="34" charset="0"/>
              </a:rPr>
              <a:t>en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moederorganisaties</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ekstvak 5">
            <a:extLst>
              <a:ext uri="{FF2B5EF4-FFF2-40B4-BE49-F238E27FC236}">
                <a16:creationId xmlns:a16="http://schemas.microsoft.com/office/drawing/2014/main" id="{6E345EA0-C5A5-4EA2-BB32-1F16D73E9767}"/>
              </a:ext>
            </a:extLst>
          </p:cNvPr>
          <p:cNvSpPr txBox="1"/>
          <p:nvPr/>
        </p:nvSpPr>
        <p:spPr>
          <a:xfrm>
            <a:off x="874316" y="3103022"/>
            <a:ext cx="7401937" cy="1200329"/>
          </a:xfrm>
          <a:prstGeom prst="rect">
            <a:avLst/>
          </a:prstGeom>
          <a:noFill/>
        </p:spPr>
        <p:txBody>
          <a:bodyPr wrap="square" rtlCol="0">
            <a:spAutoFit/>
          </a:bodyPr>
          <a:lstStyle/>
          <a:p>
            <a:r>
              <a:rPr lang="nl-NL" sz="2400" dirty="0"/>
              <a:t>Benodigde cultuurverandering, transformatie</a:t>
            </a:r>
          </a:p>
          <a:p>
            <a:endParaRPr lang="nl-NL" sz="2400" dirty="0"/>
          </a:p>
          <a:p>
            <a:r>
              <a:rPr lang="nl-NL" sz="2400" dirty="0"/>
              <a:t>Voorkomen van of omgaan met tegengestelde belangen </a:t>
            </a:r>
          </a:p>
        </p:txBody>
      </p:sp>
    </p:spTree>
    <p:extLst>
      <p:ext uri="{BB962C8B-B14F-4D97-AF65-F5344CB8AC3E}">
        <p14:creationId xmlns:p14="http://schemas.microsoft.com/office/powerpoint/2010/main" val="4161737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486498"/>
            <a:ext cx="7896075" cy="149491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Basissectoren</a:t>
            </a:r>
            <a:r>
              <a:rPr lang="en-US" sz="2800" b="1" dirty="0">
                <a:solidFill>
                  <a:srgbClr val="002060"/>
                </a:solidFill>
                <a:latin typeface="Calibri" panose="020F0502020204030204" pitchFamily="34" charset="0"/>
                <a:cs typeface="Calibri" panose="020F0502020204030204" pitchFamily="34" charset="0"/>
              </a:rPr>
              <a:t> J&amp;O, GGZ </a:t>
            </a:r>
            <a:r>
              <a:rPr lang="en-US" sz="2800" b="1" dirty="0" err="1">
                <a:solidFill>
                  <a:srgbClr val="002060"/>
                </a:solidFill>
                <a:latin typeface="Calibri" panose="020F0502020204030204" pitchFamily="34" charset="0"/>
                <a:cs typeface="Calibri" panose="020F0502020204030204" pitchFamily="34" charset="0"/>
              </a:rPr>
              <a:t>en</a:t>
            </a:r>
            <a:r>
              <a:rPr lang="en-US" sz="2800" b="1" dirty="0">
                <a:solidFill>
                  <a:srgbClr val="002060"/>
                </a:solidFill>
                <a:latin typeface="Calibri" panose="020F0502020204030204" pitchFamily="34" charset="0"/>
                <a:cs typeface="Calibri" panose="020F0502020204030204" pitchFamily="34" charset="0"/>
              </a:rPr>
              <a:t> LVB in consortium</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ekstvak 5">
            <a:extLst>
              <a:ext uri="{FF2B5EF4-FFF2-40B4-BE49-F238E27FC236}">
                <a16:creationId xmlns:a16="http://schemas.microsoft.com/office/drawing/2014/main" id="{50277DD3-2A81-4982-B1F8-7B740CB853B8}"/>
              </a:ext>
            </a:extLst>
          </p:cNvPr>
          <p:cNvSpPr txBox="1"/>
          <p:nvPr/>
        </p:nvSpPr>
        <p:spPr>
          <a:xfrm>
            <a:off x="814788" y="3007085"/>
            <a:ext cx="8204236" cy="2031325"/>
          </a:xfrm>
          <a:prstGeom prst="rect">
            <a:avLst/>
          </a:prstGeom>
          <a:noFill/>
        </p:spPr>
        <p:txBody>
          <a:bodyPr wrap="square" rtlCol="0">
            <a:spAutoFit/>
          </a:bodyPr>
          <a:lstStyle/>
          <a:p>
            <a:r>
              <a:rPr lang="nl-NL" sz="2400" dirty="0"/>
              <a:t>Gezamenlijke uitvoering: Vermenging bloedgroepen J&amp;O, GGZ en LVB in consortium.</a:t>
            </a:r>
          </a:p>
          <a:p>
            <a:r>
              <a:rPr lang="nl-NL" sz="2400" dirty="0"/>
              <a:t>Welke overige expertises borgen?</a:t>
            </a:r>
          </a:p>
          <a:p>
            <a:endParaRPr lang="nl-NL" dirty="0"/>
          </a:p>
          <a:p>
            <a:endParaRPr lang="nl-NL" dirty="0"/>
          </a:p>
          <a:p>
            <a:endParaRPr lang="nl-NL" dirty="0"/>
          </a:p>
        </p:txBody>
      </p:sp>
    </p:spTree>
    <p:extLst>
      <p:ext uri="{BB962C8B-B14F-4D97-AF65-F5344CB8AC3E}">
        <p14:creationId xmlns:p14="http://schemas.microsoft.com/office/powerpoint/2010/main" val="2599359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973473"/>
            <a:ext cx="8487832" cy="149491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Onderdeel</a:t>
            </a:r>
            <a:r>
              <a:rPr lang="en-US" sz="2800" b="1" dirty="0">
                <a:solidFill>
                  <a:srgbClr val="002060"/>
                </a:solidFill>
                <a:latin typeface="Calibri" panose="020F0502020204030204" pitchFamily="34" charset="0"/>
                <a:cs typeface="Calibri" panose="020F0502020204030204" pitchFamily="34" charset="0"/>
              </a:rPr>
              <a:t> van of </a:t>
            </a:r>
            <a:r>
              <a:rPr lang="en-US" sz="2800" b="1" dirty="0" err="1">
                <a:solidFill>
                  <a:srgbClr val="002060"/>
                </a:solidFill>
                <a:latin typeface="Calibri" panose="020F0502020204030204" pitchFamily="34" charset="0"/>
                <a:cs typeface="Calibri" panose="020F0502020204030204" pitchFamily="34" charset="0"/>
              </a:rPr>
              <a:t>verbinding</a:t>
            </a:r>
            <a:r>
              <a:rPr lang="en-US" sz="2800" b="1" dirty="0">
                <a:solidFill>
                  <a:srgbClr val="002060"/>
                </a:solidFill>
                <a:latin typeface="Calibri" panose="020F0502020204030204" pitchFamily="34" charset="0"/>
                <a:cs typeface="Calibri" panose="020F0502020204030204" pitchFamily="34" charset="0"/>
              </a:rPr>
              <a:t> met </a:t>
            </a:r>
            <a:r>
              <a:rPr lang="en-US" sz="2800" b="1" dirty="0" err="1">
                <a:solidFill>
                  <a:srgbClr val="002060"/>
                </a:solidFill>
                <a:latin typeface="Calibri" panose="020F0502020204030204" pitchFamily="34" charset="0"/>
                <a:cs typeface="Calibri" panose="020F0502020204030204" pitchFamily="34" charset="0"/>
              </a:rPr>
              <a:t>integrale</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opdracht</a:t>
            </a:r>
            <a:r>
              <a:rPr lang="en-US" sz="2800" b="1" dirty="0">
                <a:solidFill>
                  <a:srgbClr val="002060"/>
                </a:solidFill>
                <a:latin typeface="Calibri" panose="020F0502020204030204" pitchFamily="34" charset="0"/>
                <a:cs typeface="Calibri" panose="020F0502020204030204" pitchFamily="34" charset="0"/>
              </a:rPr>
              <a:t>: </a:t>
            </a:r>
            <a:br>
              <a:rPr lang="en-US" sz="2800" b="1" dirty="0">
                <a:solidFill>
                  <a:srgbClr val="002060"/>
                </a:solidFill>
                <a:latin typeface="Calibri" panose="020F0502020204030204" pitchFamily="34" charset="0"/>
                <a:cs typeface="Calibri" panose="020F0502020204030204" pitchFamily="34" charset="0"/>
              </a:rPr>
            </a:br>
            <a:r>
              <a:rPr lang="en-US" sz="2800" b="1" dirty="0">
                <a:solidFill>
                  <a:srgbClr val="002060"/>
                </a:solidFill>
                <a:latin typeface="Calibri" panose="020F0502020204030204" pitchFamily="34" charset="0"/>
                <a:cs typeface="Calibri" panose="020F0502020204030204" pitchFamily="34" charset="0"/>
              </a:rPr>
              <a:t>PGB’s / Vervoer / Crisis / LTA</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ekstvak 5">
            <a:extLst>
              <a:ext uri="{FF2B5EF4-FFF2-40B4-BE49-F238E27FC236}">
                <a16:creationId xmlns:a16="http://schemas.microsoft.com/office/drawing/2014/main" id="{50277DD3-2A81-4982-B1F8-7B740CB853B8}"/>
              </a:ext>
            </a:extLst>
          </p:cNvPr>
          <p:cNvSpPr txBox="1"/>
          <p:nvPr/>
        </p:nvSpPr>
        <p:spPr>
          <a:xfrm>
            <a:off x="805552" y="2468383"/>
            <a:ext cx="10092603" cy="3785652"/>
          </a:xfrm>
          <a:prstGeom prst="rect">
            <a:avLst/>
          </a:prstGeom>
          <a:noFill/>
        </p:spPr>
        <p:txBody>
          <a:bodyPr wrap="square" rtlCol="0">
            <a:spAutoFit/>
          </a:bodyPr>
          <a:lstStyle/>
          <a:p>
            <a:r>
              <a:rPr lang="nl-NL" sz="2400" dirty="0"/>
              <a:t>PGB in de opdracht: Scheiding tussen aanvraag </a:t>
            </a:r>
            <a:r>
              <a:rPr lang="nl-NL" sz="2400" dirty="0" err="1"/>
              <a:t>PGB’s</a:t>
            </a:r>
            <a:r>
              <a:rPr lang="nl-NL" sz="2400" dirty="0"/>
              <a:t> en afhandeling </a:t>
            </a:r>
            <a:r>
              <a:rPr lang="nl-NL" sz="2400" dirty="0" err="1"/>
              <a:t>PGB’s</a:t>
            </a:r>
            <a:r>
              <a:rPr lang="nl-NL" sz="2400" dirty="0"/>
              <a:t>.</a:t>
            </a:r>
          </a:p>
          <a:p>
            <a:endParaRPr lang="nl-NL" sz="2400" dirty="0"/>
          </a:p>
          <a:p>
            <a:r>
              <a:rPr lang="nl-NL" sz="2400" dirty="0"/>
              <a:t>Vervoer in de opdracht: Scheiding tussen Vervoer en Begeleiding vervoer.</a:t>
            </a:r>
          </a:p>
          <a:p>
            <a:endParaRPr lang="nl-NL" sz="2400" dirty="0"/>
          </a:p>
          <a:p>
            <a:r>
              <a:rPr lang="nl-NL" sz="2400" dirty="0"/>
              <a:t>Wat verstaan we onder crisisbedden: Noodbedden</a:t>
            </a:r>
          </a:p>
          <a:p>
            <a:endParaRPr lang="nl-NL" sz="2400" dirty="0"/>
          </a:p>
          <a:p>
            <a:r>
              <a:rPr lang="nl-NL" sz="2400" dirty="0"/>
              <a:t>Verbinding/verantwoordelijkheid vanuit de opdracht naar LTA</a:t>
            </a: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37919846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1248</TotalTime>
  <Words>374</Words>
  <Application>Microsoft Office PowerPoint</Application>
  <PresentationFormat>Breedbeeld</PresentationFormat>
  <Paragraphs>51</Paragraphs>
  <Slides>7</Slides>
  <Notes>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7</vt:i4>
      </vt:variant>
    </vt:vector>
  </HeadingPairs>
  <TitlesOfParts>
    <vt:vector size="11" baseType="lpstr">
      <vt:lpstr>Arial</vt:lpstr>
      <vt:lpstr>Calibri</vt:lpstr>
      <vt:lpstr>Calibri Light</vt:lpstr>
      <vt:lpstr>Kantoorthema</vt:lpstr>
      <vt:lpstr>PowerPoint-presentatie</vt:lpstr>
      <vt:lpstr>Consultatie-onderwerpen  1. Inwoner centraal. 2. Afbakening integrale opdracht. 3. Samenhang en samenwerking. 4. Uitvoering van de integrale opdracht. 5. Vast bedrag, ruime looptijd. 6. Sturing, verantwoording en informatievoorziening. 7. Overgangsregeling.  Zie hoofdstuk 3 van het Consultatiedocument  voor een toelichting op deze onderwerpen.   </vt:lpstr>
      <vt:lpstr>Eén uitvoeringsorganisatie is cruciaal</vt:lpstr>
      <vt:lpstr>Eén uitvoeringsorganisatie is cruciaal</vt:lpstr>
      <vt:lpstr>Transformatie uitvoeringsorganisatie  en moederorganisaties</vt:lpstr>
      <vt:lpstr>Basissectoren J&amp;O, GGZ en LVB in consortium</vt:lpstr>
      <vt:lpstr>Onderdeel van of verbinding met integrale opdracht:  PGB’s / Vervoer / Crisis / LTA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Anja Krijnberg</dc:creator>
  <cp:lastModifiedBy>Nathalie Zutt</cp:lastModifiedBy>
  <cp:revision>20</cp:revision>
  <dcterms:created xsi:type="dcterms:W3CDTF">2021-02-09T21:16:57Z</dcterms:created>
  <dcterms:modified xsi:type="dcterms:W3CDTF">2021-06-23T13:57:00Z</dcterms:modified>
</cp:coreProperties>
</file>