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handoutMasterIdLst>
    <p:handoutMasterId r:id="rId20"/>
  </p:handoutMasterIdLst>
  <p:sldIdLst>
    <p:sldId id="260" r:id="rId3"/>
    <p:sldId id="540" r:id="rId4"/>
    <p:sldId id="502" r:id="rId5"/>
    <p:sldId id="541" r:id="rId6"/>
    <p:sldId id="533" r:id="rId7"/>
    <p:sldId id="535" r:id="rId8"/>
    <p:sldId id="562" r:id="rId9"/>
    <p:sldId id="534" r:id="rId10"/>
    <p:sldId id="559" r:id="rId11"/>
    <p:sldId id="536" r:id="rId12"/>
    <p:sldId id="560" r:id="rId13"/>
    <p:sldId id="561" r:id="rId14"/>
    <p:sldId id="543" r:id="rId15"/>
    <p:sldId id="544" r:id="rId16"/>
    <p:sldId id="524" r:id="rId17"/>
    <p:sldId id="532"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ja Krijnberg" initials="AK" lastIdx="2" clrIdx="0">
    <p:extLst>
      <p:ext uri="{19B8F6BF-5375-455C-9EA6-DF929625EA0E}">
        <p15:presenceInfo xmlns:p15="http://schemas.microsoft.com/office/powerpoint/2012/main" userId="Anja Krijnberg" providerId="None"/>
      </p:ext>
    </p:extLst>
  </p:cmAuthor>
  <p:cmAuthor id="2" name="Nathalie Zutt" initials="NZ" lastIdx="24" clrIdx="1">
    <p:extLst>
      <p:ext uri="{19B8F6BF-5375-455C-9EA6-DF929625EA0E}">
        <p15:presenceInfo xmlns:p15="http://schemas.microsoft.com/office/powerpoint/2012/main" userId="842479422369f88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67"/>
      </p:cViewPr>
      <p:guideLst/>
    </p:cSldViewPr>
  </p:slideViewPr>
  <p:notesTextViewPr>
    <p:cViewPr>
      <p:scale>
        <a:sx n="1" d="1"/>
        <a:sy n="1" d="1"/>
      </p:scale>
      <p:origin x="0" y="0"/>
    </p:cViewPr>
  </p:notesTextViewPr>
  <p:sorterViewPr>
    <p:cViewPr varScale="1">
      <p:scale>
        <a:sx n="100" d="100"/>
        <a:sy n="100" d="100"/>
      </p:scale>
      <p:origin x="0" y="-9797"/>
    </p:cViewPr>
  </p:sorterViewPr>
  <p:notesViewPr>
    <p:cSldViewPr snapToGrid="0">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DFB386F4-1712-4C9F-9447-48349565F6B7}"/>
              </a:ext>
            </a:extLst>
          </p:cNvPr>
          <p:cNvSpPr>
            <a:spLocks noGrp="1"/>
          </p:cNvSpPr>
          <p:nvPr>
            <p:ph type="ftr" sz="quarter" idx="2"/>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EF75BF21-B4FB-461C-BECD-B710F02EA36E}"/>
              </a:ext>
            </a:extLst>
          </p:cNvPr>
          <p:cNvSpPr>
            <a:spLocks noGrp="1"/>
          </p:cNvSpPr>
          <p:nvPr>
            <p:ph type="sldNum" sz="quarter" idx="3"/>
          </p:nvPr>
        </p:nvSpPr>
        <p:spPr>
          <a:xfrm>
            <a:off x="3884613" y="8685213"/>
            <a:ext cx="2971800" cy="458787"/>
          </a:xfrm>
          <a:prstGeom prst="rect">
            <a:avLst/>
          </a:prstGeom>
        </p:spPr>
        <p:txBody>
          <a:bodyPr vert="horz" lIns="91432" tIns="45716" rIns="91432" bIns="45716" rtlCol="0" anchor="b"/>
          <a:lstStyle>
            <a:lvl1pPr algn="r">
              <a:defRPr sz="1200"/>
            </a:lvl1pPr>
          </a:lstStyle>
          <a:p>
            <a:fld id="{C4D89302-BA35-4589-9DE7-5E576B7656ED}" type="slidenum">
              <a:rPr lang="nl-NL" smtClean="0"/>
              <a:t>‹nr.›</a:t>
            </a:fld>
            <a:endParaRPr lang="nl-NL" dirty="0"/>
          </a:p>
        </p:txBody>
      </p:sp>
    </p:spTree>
    <p:extLst>
      <p:ext uri="{BB962C8B-B14F-4D97-AF65-F5344CB8AC3E}">
        <p14:creationId xmlns:p14="http://schemas.microsoft.com/office/powerpoint/2010/main" val="2675068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32" tIns="45716" rIns="91432" bIns="45716"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32" tIns="45716" rIns="91432" bIns="45716" rtlCol="0"/>
          <a:lstStyle>
            <a:lvl1pPr algn="r">
              <a:defRPr sz="1200"/>
            </a:lvl1pPr>
          </a:lstStyle>
          <a:p>
            <a:fld id="{DD1A0989-6333-4E88-8542-D7A41376B8F0}" type="datetimeFigureOut">
              <a:rPr lang="nl-NL" smtClean="0"/>
              <a:t>23-4-2021</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2" tIns="45716" rIns="91432" bIns="45716"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32" tIns="45716" rIns="91432" bIns="45716"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32" tIns="45716" rIns="91432" bIns="45716"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32" tIns="45716" rIns="91432" bIns="45716" rtlCol="0" anchor="b"/>
          <a:lstStyle>
            <a:lvl1pPr algn="r">
              <a:defRPr sz="1200"/>
            </a:lvl1pPr>
          </a:lstStyle>
          <a:p>
            <a:fld id="{E5FFB95E-1F1A-4FC4-A427-148313EC9B3A}" type="slidenum">
              <a:rPr lang="nl-NL" smtClean="0"/>
              <a:t>‹nr.›</a:t>
            </a:fld>
            <a:endParaRPr lang="nl-NL" dirty="0"/>
          </a:p>
        </p:txBody>
      </p:sp>
    </p:spTree>
    <p:extLst>
      <p:ext uri="{BB962C8B-B14F-4D97-AF65-F5344CB8AC3E}">
        <p14:creationId xmlns:p14="http://schemas.microsoft.com/office/powerpoint/2010/main" val="287914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3</a:t>
            </a:fld>
            <a:endParaRPr lang="nl-NL" dirty="0"/>
          </a:p>
        </p:txBody>
      </p:sp>
    </p:spTree>
    <p:extLst>
      <p:ext uri="{BB962C8B-B14F-4D97-AF65-F5344CB8AC3E}">
        <p14:creationId xmlns:p14="http://schemas.microsoft.com/office/powerpoint/2010/main" val="213031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4</a:t>
            </a:fld>
            <a:endParaRPr lang="nl-NL" dirty="0"/>
          </a:p>
        </p:txBody>
      </p:sp>
    </p:spTree>
    <p:extLst>
      <p:ext uri="{BB962C8B-B14F-4D97-AF65-F5344CB8AC3E}">
        <p14:creationId xmlns:p14="http://schemas.microsoft.com/office/powerpoint/2010/main" val="3081128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6</a:t>
            </a:fld>
            <a:endParaRPr lang="nl-NL" dirty="0"/>
          </a:p>
        </p:txBody>
      </p:sp>
    </p:spTree>
    <p:extLst>
      <p:ext uri="{BB962C8B-B14F-4D97-AF65-F5344CB8AC3E}">
        <p14:creationId xmlns:p14="http://schemas.microsoft.com/office/powerpoint/2010/main" val="1852937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7</a:t>
            </a:fld>
            <a:endParaRPr lang="nl-NL" dirty="0"/>
          </a:p>
        </p:txBody>
      </p:sp>
    </p:spTree>
    <p:extLst>
      <p:ext uri="{BB962C8B-B14F-4D97-AF65-F5344CB8AC3E}">
        <p14:creationId xmlns:p14="http://schemas.microsoft.com/office/powerpoint/2010/main" val="2742725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8</a:t>
            </a:fld>
            <a:endParaRPr lang="nl-NL" dirty="0"/>
          </a:p>
        </p:txBody>
      </p:sp>
    </p:spTree>
    <p:extLst>
      <p:ext uri="{BB962C8B-B14F-4D97-AF65-F5344CB8AC3E}">
        <p14:creationId xmlns:p14="http://schemas.microsoft.com/office/powerpoint/2010/main" val="200517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9</a:t>
            </a:fld>
            <a:endParaRPr lang="nl-NL" dirty="0"/>
          </a:p>
        </p:txBody>
      </p:sp>
    </p:spTree>
    <p:extLst>
      <p:ext uri="{BB962C8B-B14F-4D97-AF65-F5344CB8AC3E}">
        <p14:creationId xmlns:p14="http://schemas.microsoft.com/office/powerpoint/2010/main" val="432088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10</a:t>
            </a:fld>
            <a:endParaRPr lang="nl-NL" dirty="0"/>
          </a:p>
        </p:txBody>
      </p:sp>
    </p:spTree>
    <p:extLst>
      <p:ext uri="{BB962C8B-B14F-4D97-AF65-F5344CB8AC3E}">
        <p14:creationId xmlns:p14="http://schemas.microsoft.com/office/powerpoint/2010/main" val="2742725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11</a:t>
            </a:fld>
            <a:endParaRPr lang="nl-NL" dirty="0"/>
          </a:p>
        </p:txBody>
      </p:sp>
    </p:spTree>
    <p:extLst>
      <p:ext uri="{BB962C8B-B14F-4D97-AF65-F5344CB8AC3E}">
        <p14:creationId xmlns:p14="http://schemas.microsoft.com/office/powerpoint/2010/main" val="60825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12</a:t>
            </a:fld>
            <a:endParaRPr lang="nl-NL" dirty="0"/>
          </a:p>
        </p:txBody>
      </p:sp>
    </p:spTree>
    <p:extLst>
      <p:ext uri="{BB962C8B-B14F-4D97-AF65-F5344CB8AC3E}">
        <p14:creationId xmlns:p14="http://schemas.microsoft.com/office/powerpoint/2010/main" val="3903787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13</a:t>
            </a:fld>
            <a:endParaRPr lang="nl-NL" dirty="0"/>
          </a:p>
        </p:txBody>
      </p:sp>
    </p:spTree>
    <p:extLst>
      <p:ext uri="{BB962C8B-B14F-4D97-AF65-F5344CB8AC3E}">
        <p14:creationId xmlns:p14="http://schemas.microsoft.com/office/powerpoint/2010/main" val="1195143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14</a:t>
            </a:fld>
            <a:endParaRPr lang="nl-NL" dirty="0"/>
          </a:p>
        </p:txBody>
      </p:sp>
    </p:spTree>
    <p:extLst>
      <p:ext uri="{BB962C8B-B14F-4D97-AF65-F5344CB8AC3E}">
        <p14:creationId xmlns:p14="http://schemas.microsoft.com/office/powerpoint/2010/main" val="1872493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15</a:t>
            </a:fld>
            <a:endParaRPr lang="nl-NL" dirty="0"/>
          </a:p>
        </p:txBody>
      </p:sp>
    </p:spTree>
    <p:extLst>
      <p:ext uri="{BB962C8B-B14F-4D97-AF65-F5344CB8AC3E}">
        <p14:creationId xmlns:p14="http://schemas.microsoft.com/office/powerpoint/2010/main" val="2815287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6070EBC-1148-4B33-9CD8-00BFCE09D208}" type="slidenum">
              <a:rPr lang="nl-NL" smtClean="0"/>
              <a:t>16</a:t>
            </a:fld>
            <a:endParaRPr lang="nl-NL" dirty="0"/>
          </a:p>
        </p:txBody>
      </p:sp>
    </p:spTree>
    <p:extLst>
      <p:ext uri="{BB962C8B-B14F-4D97-AF65-F5344CB8AC3E}">
        <p14:creationId xmlns:p14="http://schemas.microsoft.com/office/powerpoint/2010/main" val="2794365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6C132-B2F2-4D7C-9D22-DDB85E511AC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C76E294-34C6-44D3-9C12-B9C4DF9EE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8D048A4-ADBB-42EC-A125-95510CFE1C82}"/>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0C4DDFA2-2FFE-4F7A-A2EF-AA6C574C636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7A55AC4-1A7A-4D39-BF20-74C7B0C4B36E}"/>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59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F904E-C50B-4F03-AC50-AEC192BC2CE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232CD08-42CA-40CF-8645-CE7E68C3744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B4F35C-7844-4865-AB09-41B4931E81DC}"/>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C267C323-9181-4FC1-B427-C635A4882A8B}"/>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63CF83F-0EE5-4C2E-B6F7-3FFB97BE341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418083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53AD7-85F8-496D-89F2-4C8AAD544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65DF917-6261-4DAD-891A-3570337CC4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9514F75-6696-41DE-AC42-88502D623A58}"/>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2B961B07-CD26-437A-9C3D-13C6769F0FF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AB0C879E-D500-42C1-B648-C038650E20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51097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B6CFC-7EBF-46CD-9976-6C55C1ED047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5C5BD1-2A7C-47BA-AC7E-8E423335436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6419F40-EEF5-4C57-86C9-6964F324851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360EFC2-C13B-4230-A308-DD741BE98652}"/>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6" name="Tijdelijke aanduiding voor voettekst 5">
            <a:extLst>
              <a:ext uri="{FF2B5EF4-FFF2-40B4-BE49-F238E27FC236}">
                <a16:creationId xmlns:a16="http://schemas.microsoft.com/office/drawing/2014/main" id="{9CAFABC3-4D78-4AF1-8329-A4678EF6524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286EBCC2-4995-4E2D-8FAE-A4096CED4840}"/>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26204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6D012-06E8-42C1-B496-3B4E1E520EB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A89F69F-B218-4AC6-9C58-1EEC55BD65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2C94531-6A8B-4C7D-9C1B-947B88ACC81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B8E8D7F-650A-4F33-AD4C-80E835460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E0CCBA-ABD3-42DE-BDAA-591AA6479E7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2DB539-7C77-405A-B8C3-48F2D96D680C}"/>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8" name="Tijdelijke aanduiding voor voettekst 7">
            <a:extLst>
              <a:ext uri="{FF2B5EF4-FFF2-40B4-BE49-F238E27FC236}">
                <a16:creationId xmlns:a16="http://schemas.microsoft.com/office/drawing/2014/main" id="{F9B6EA41-8F59-4AE6-B027-C6BFBABB7E58}"/>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1FD030BD-9452-4FCC-9EDD-D4FC081084B9}"/>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741767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32E89-8145-4B4A-9951-3841EA23644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694A825-D086-42E3-BA2E-0B2DFCBC3A58}"/>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4" name="Tijdelijke aanduiding voor voettekst 3">
            <a:extLst>
              <a:ext uri="{FF2B5EF4-FFF2-40B4-BE49-F238E27FC236}">
                <a16:creationId xmlns:a16="http://schemas.microsoft.com/office/drawing/2014/main" id="{0C388E3B-A608-4E49-81B7-DBCCB122DD5A}"/>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929CEB68-DEB0-47F3-ABB1-33F5C22994B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7710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6B323E3-567B-4F8F-853D-33A5739DC919}"/>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3" name="Tijdelijke aanduiding voor voettekst 2">
            <a:extLst>
              <a:ext uri="{FF2B5EF4-FFF2-40B4-BE49-F238E27FC236}">
                <a16:creationId xmlns:a16="http://schemas.microsoft.com/office/drawing/2014/main" id="{0BB0B4C7-4B95-4D34-900D-5A8069E462BA}"/>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3E0226-6DE7-414D-B466-E9ABFAE7B466}"/>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79315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B86672-E6A1-469A-B566-7D5239D58C9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F405902-52A0-40E7-80DE-C57BA31FF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7335457-5F53-4ABA-B207-C190DB115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7164766-4588-41CA-BA91-CA73D8545848}"/>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6" name="Tijdelijke aanduiding voor voettekst 5">
            <a:extLst>
              <a:ext uri="{FF2B5EF4-FFF2-40B4-BE49-F238E27FC236}">
                <a16:creationId xmlns:a16="http://schemas.microsoft.com/office/drawing/2014/main" id="{FD699628-D551-455F-9A6D-D8875286460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55C3B62-A2BF-4136-81A2-F9DA272CF5CA}"/>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26279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9C7B19-F730-4FCA-9B61-C421ED9F6B0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F1E35B2-BF95-4F26-939B-1A47CC835F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7353B890-BA7F-41BB-94E1-04F9B20FC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647709-F706-49C2-91BE-367AA2C6B768}"/>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6" name="Tijdelijke aanduiding voor voettekst 5">
            <a:extLst>
              <a:ext uri="{FF2B5EF4-FFF2-40B4-BE49-F238E27FC236}">
                <a16:creationId xmlns:a16="http://schemas.microsoft.com/office/drawing/2014/main" id="{193300FB-917C-4002-92C6-BE15680E8F64}"/>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933922E-96D6-4E91-AA71-037BB8265EDD}"/>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30884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A1EDF6-5719-4E96-9B9E-8295CAC76F8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B844A00-B7CD-4B9C-BA39-ABCF66A37D2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D37DE4F-B2D8-4606-B79E-CB6A607DA6CE}"/>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6A682D74-B86B-4F08-B269-631794C9EAB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8733126-CBA1-437E-B1FE-318C8972800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857136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68FF2ED-8647-4DC2-AB37-754A3AA0BB3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8B44D51-E2BD-4F38-A219-CA6EECC0C07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0802AD1-9A97-4270-86B4-54A41A3498CA}"/>
              </a:ext>
            </a:extLst>
          </p:cNvPr>
          <p:cNvSpPr>
            <a:spLocks noGrp="1"/>
          </p:cNvSpPr>
          <p:nvPr>
            <p:ph type="dt" sz="half" idx="10"/>
          </p:nvPr>
        </p:nvSpPr>
        <p:spPr/>
        <p:txBody>
          <a:body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EC03E726-791A-42E3-8C37-BCF7D37010C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9C8BC749-D922-4ACA-9CC5-770D417049B5}"/>
              </a:ext>
            </a:extLst>
          </p:cNvPr>
          <p:cNvSpPr>
            <a:spLocks noGrp="1"/>
          </p:cNvSpPr>
          <p:nvPr>
            <p:ph type="sldNum" sz="quarter" idx="12"/>
          </p:nvPr>
        </p:nvSpPr>
        <p:spPr/>
        <p:txBody>
          <a:bodyPr/>
          <a:lstStyle/>
          <a:p>
            <a:fld id="{5A4C2732-D56C-4988-84F6-329D8E3F7626}" type="slidenum">
              <a:rPr lang="nl-NL" smtClean="0"/>
              <a:t>‹nr.›</a:t>
            </a:fld>
            <a:endParaRPr lang="nl-NL" dirty="0"/>
          </a:p>
        </p:txBody>
      </p:sp>
    </p:spTree>
    <p:extLst>
      <p:ext uri="{BB962C8B-B14F-4D97-AF65-F5344CB8AC3E}">
        <p14:creationId xmlns:p14="http://schemas.microsoft.com/office/powerpoint/2010/main" val="1415393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3016182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3711718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3991991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692901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2567300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1833206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3220211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449732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631395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2280228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9200" y="274639"/>
            <a:ext cx="27432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D2BDE6FD-96FF-4276-B4D7-4BC6EC0AC7BB}" type="slidenum">
              <a:rPr lang="nl-NL" smtClean="0"/>
              <a:t>‹nr.›</a:t>
            </a:fld>
            <a:endParaRPr lang="nl-NL" dirty="0"/>
          </a:p>
        </p:txBody>
      </p:sp>
    </p:spTree>
    <p:extLst>
      <p:ext uri="{BB962C8B-B14F-4D97-AF65-F5344CB8AC3E}">
        <p14:creationId xmlns:p14="http://schemas.microsoft.com/office/powerpoint/2010/main" val="1268456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0C0C393-562D-4E0A-AF3A-45286B5AF1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B745FC-2A59-49D2-8D20-AA7F46C275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164CB8D-B932-4D0C-B06C-3343057378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5B46D-32C4-4E79-A499-169C333E6AE2}" type="datetimeFigureOut">
              <a:rPr lang="nl-NL" smtClean="0"/>
              <a:t>23-4-2021</a:t>
            </a:fld>
            <a:endParaRPr lang="nl-NL" dirty="0"/>
          </a:p>
        </p:txBody>
      </p:sp>
      <p:sp>
        <p:nvSpPr>
          <p:cNvPr id="5" name="Tijdelijke aanduiding voor voettekst 4">
            <a:extLst>
              <a:ext uri="{FF2B5EF4-FFF2-40B4-BE49-F238E27FC236}">
                <a16:creationId xmlns:a16="http://schemas.microsoft.com/office/drawing/2014/main" id="{D42065AE-2324-473B-86B0-813A2184C5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70C52D19-27FD-48F3-B45B-8DEC6408C3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C2732-D56C-4988-84F6-329D8E3F7626}" type="slidenum">
              <a:rPr lang="nl-NL" smtClean="0"/>
              <a:t>‹nr.›</a:t>
            </a:fld>
            <a:endParaRPr lang="nl-NL" dirty="0"/>
          </a:p>
        </p:txBody>
      </p:sp>
    </p:spTree>
    <p:extLst>
      <p:ext uri="{BB962C8B-B14F-4D97-AF65-F5344CB8AC3E}">
        <p14:creationId xmlns:p14="http://schemas.microsoft.com/office/powerpoint/2010/main" val="202173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138762-009D-4766-AAAC-080005D0A71F}" type="datetimeFigureOut">
              <a:rPr lang="nl-NL" smtClean="0"/>
              <a:t>23-4-2021</a:t>
            </a:fld>
            <a:endParaRPr lang="nl-NL" dirty="0"/>
          </a:p>
        </p:txBody>
      </p:sp>
      <p:sp>
        <p:nvSpPr>
          <p:cNvPr id="5" name="Tijdelijke aanduiding voor voetteks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DE6FD-96FF-4276-B4D7-4BC6EC0AC7BB}" type="slidenum">
              <a:rPr lang="nl-NL" smtClean="0"/>
              <a:t>‹nr.›</a:t>
            </a:fld>
            <a:endParaRPr lang="nl-NL" dirty="0"/>
          </a:p>
        </p:txBody>
      </p:sp>
    </p:spTree>
    <p:extLst>
      <p:ext uri="{BB962C8B-B14F-4D97-AF65-F5344CB8AC3E}">
        <p14:creationId xmlns:p14="http://schemas.microsoft.com/office/powerpoint/2010/main" val="22172390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www.tenderned.nl/tenderned-tap/aankondigingen/21813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hyperlink" Target="mailto:jeugdhulpmvs@maassluis.n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962F88-0E4E-4306-AC38-407AE5864612}"/>
              </a:ext>
            </a:extLst>
          </p:cNvPr>
          <p:cNvPicPr>
            <a:picLocks noChangeAspect="1"/>
          </p:cNvPicPr>
          <p:nvPr/>
        </p:nvPicPr>
        <p:blipFill rotWithShape="1">
          <a:blip r:embed="rId2"/>
          <a:srcRect t="9635" b="3827"/>
          <a:stretch/>
        </p:blipFill>
        <p:spPr>
          <a:xfrm>
            <a:off x="130952" y="1616566"/>
            <a:ext cx="5778868" cy="3250614"/>
          </a:xfrm>
          <a:prstGeom prst="rect">
            <a:avLst/>
          </a:prstGeom>
        </p:spPr>
      </p:pic>
      <p:sp>
        <p:nvSpPr>
          <p:cNvPr id="15" name="Rectangle 1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vak 3">
            <a:extLst>
              <a:ext uri="{FF2B5EF4-FFF2-40B4-BE49-F238E27FC236}">
                <a16:creationId xmlns:a16="http://schemas.microsoft.com/office/drawing/2014/main" id="{03D2ACC0-6746-4C8F-BA8C-095792447448}"/>
              </a:ext>
            </a:extLst>
          </p:cNvPr>
          <p:cNvSpPr txBox="1"/>
          <p:nvPr/>
        </p:nvSpPr>
        <p:spPr>
          <a:xfrm>
            <a:off x="1111045" y="227081"/>
            <a:ext cx="9910916" cy="2398132"/>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200" b="1" dirty="0" err="1">
                <a:solidFill>
                  <a:srgbClr val="002060"/>
                </a:solidFill>
                <a:ea typeface="+mj-ea"/>
                <a:cs typeface="+mj-cs"/>
              </a:rPr>
              <a:t>Bijeenkomst</a:t>
            </a:r>
            <a:r>
              <a:rPr lang="en-US" sz="3200" b="1" dirty="0">
                <a:solidFill>
                  <a:srgbClr val="002060"/>
                </a:solidFill>
                <a:ea typeface="+mj-ea"/>
                <a:cs typeface="+mj-cs"/>
              </a:rPr>
              <a:t> </a:t>
            </a:r>
            <a:r>
              <a:rPr lang="en-US" sz="3200" b="1" dirty="0" err="1">
                <a:solidFill>
                  <a:srgbClr val="002060"/>
                </a:solidFill>
                <a:ea typeface="+mj-ea"/>
                <a:cs typeface="+mj-cs"/>
              </a:rPr>
              <a:t>vrijgevestigden</a:t>
            </a:r>
            <a:r>
              <a:rPr lang="en-US" sz="3200" b="1" dirty="0">
                <a:solidFill>
                  <a:srgbClr val="002060"/>
                </a:solidFill>
                <a:ea typeface="+mj-ea"/>
                <a:cs typeface="+mj-cs"/>
              </a:rPr>
              <a:t> </a:t>
            </a:r>
            <a:r>
              <a:rPr lang="en-US" sz="3200" b="1" dirty="0" err="1">
                <a:solidFill>
                  <a:srgbClr val="002060"/>
                </a:solidFill>
                <a:ea typeface="+mj-ea"/>
                <a:cs typeface="+mj-cs"/>
              </a:rPr>
              <a:t>en</a:t>
            </a:r>
            <a:r>
              <a:rPr lang="en-US" sz="3200" b="1" dirty="0">
                <a:solidFill>
                  <a:srgbClr val="002060"/>
                </a:solidFill>
                <a:ea typeface="+mj-ea"/>
                <a:cs typeface="+mj-cs"/>
              </a:rPr>
              <a:t> </a:t>
            </a:r>
            <a:r>
              <a:rPr lang="en-US" sz="3200" b="1" dirty="0" err="1">
                <a:solidFill>
                  <a:srgbClr val="002060"/>
                </a:solidFill>
                <a:ea typeface="+mj-ea"/>
                <a:cs typeface="+mj-cs"/>
              </a:rPr>
              <a:t>kleine</a:t>
            </a:r>
            <a:r>
              <a:rPr lang="en-US" sz="3200" b="1" dirty="0">
                <a:solidFill>
                  <a:srgbClr val="002060"/>
                </a:solidFill>
                <a:ea typeface="+mj-ea"/>
                <a:cs typeface="+mj-cs"/>
              </a:rPr>
              <a:t> </a:t>
            </a:r>
            <a:r>
              <a:rPr lang="en-US" sz="3200" b="1" dirty="0" err="1">
                <a:solidFill>
                  <a:srgbClr val="002060"/>
                </a:solidFill>
                <a:ea typeface="+mj-ea"/>
                <a:cs typeface="+mj-cs"/>
              </a:rPr>
              <a:t>zorgaanbieders</a:t>
            </a:r>
            <a:r>
              <a:rPr lang="en-US" sz="3200" b="1" dirty="0">
                <a:solidFill>
                  <a:srgbClr val="002060"/>
                </a:solidFill>
                <a:ea typeface="+mj-ea"/>
                <a:cs typeface="+mj-cs"/>
              </a:rPr>
              <a:t> </a:t>
            </a:r>
            <a:r>
              <a:rPr lang="nl-NL" sz="2800" dirty="0">
                <a:solidFill>
                  <a:srgbClr val="002060"/>
                </a:solidFill>
                <a:ea typeface="+mj-ea"/>
                <a:cs typeface="+mj-cs"/>
              </a:rPr>
              <a:t>marktconsultatie</a:t>
            </a:r>
            <a:r>
              <a:rPr lang="en-US" sz="2800" dirty="0">
                <a:solidFill>
                  <a:srgbClr val="002060"/>
                </a:solidFill>
                <a:ea typeface="+mj-ea"/>
                <a:cs typeface="+mj-cs"/>
              </a:rPr>
              <a:t> MVS (specialistische) jeugdhulp</a:t>
            </a:r>
          </a:p>
          <a:p>
            <a:pPr algn="ctr">
              <a:lnSpc>
                <a:spcPct val="90000"/>
              </a:lnSpc>
              <a:spcBef>
                <a:spcPct val="0"/>
              </a:spcBef>
              <a:spcAft>
                <a:spcPts val="600"/>
              </a:spcAft>
            </a:pPr>
            <a:r>
              <a:rPr lang="en-US" sz="2800" dirty="0">
                <a:solidFill>
                  <a:srgbClr val="002060"/>
                </a:solidFill>
                <a:ea typeface="+mj-ea"/>
                <a:cs typeface="+mj-cs"/>
              </a:rPr>
              <a:t>9 </a:t>
            </a:r>
            <a:r>
              <a:rPr lang="en-US" sz="2800" dirty="0" err="1">
                <a:solidFill>
                  <a:srgbClr val="002060"/>
                </a:solidFill>
                <a:ea typeface="+mj-ea"/>
                <a:cs typeface="+mj-cs"/>
              </a:rPr>
              <a:t>april</a:t>
            </a:r>
            <a:r>
              <a:rPr lang="en-US" sz="2800" dirty="0">
                <a:solidFill>
                  <a:srgbClr val="002060"/>
                </a:solidFill>
                <a:ea typeface="+mj-ea"/>
                <a:cs typeface="+mj-cs"/>
              </a:rPr>
              <a:t> 2021</a:t>
            </a:r>
          </a:p>
        </p:txBody>
      </p:sp>
      <p:cxnSp>
        <p:nvCxnSpPr>
          <p:cNvPr id="17" name="Straight Connector 16">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kstvak 4">
            <a:extLst>
              <a:ext uri="{FF2B5EF4-FFF2-40B4-BE49-F238E27FC236}">
                <a16:creationId xmlns:a16="http://schemas.microsoft.com/office/drawing/2014/main" id="{F25F4EAE-49C7-4F65-AF8D-B1655D803EB2}"/>
              </a:ext>
            </a:extLst>
          </p:cNvPr>
          <p:cNvSpPr txBox="1"/>
          <p:nvPr/>
        </p:nvSpPr>
        <p:spPr>
          <a:xfrm>
            <a:off x="5539178" y="4616272"/>
            <a:ext cx="6349286" cy="1631216"/>
          </a:xfrm>
          <a:prstGeom prst="rect">
            <a:avLst/>
          </a:prstGeom>
          <a:noFill/>
          <a:ln>
            <a:solidFill>
              <a:srgbClr val="002060"/>
            </a:solidFill>
          </a:ln>
        </p:spPr>
        <p:txBody>
          <a:bodyPr wrap="square" rtlCol="0">
            <a:spAutoFit/>
          </a:bodyPr>
          <a:lstStyle/>
          <a:p>
            <a:r>
              <a:rPr lang="nl-NL" sz="2000" dirty="0">
                <a:solidFill>
                  <a:srgbClr val="002060"/>
                </a:solidFill>
              </a:rPr>
              <a:t>Praktische zaken voor deze bijeenkomst:</a:t>
            </a:r>
          </a:p>
          <a:p>
            <a:pPr marL="285750" indent="-285750">
              <a:buFontTx/>
              <a:buChar char="-"/>
            </a:pPr>
            <a:r>
              <a:rPr lang="nl-NL" sz="2000" dirty="0">
                <a:solidFill>
                  <a:srgbClr val="002060"/>
                </a:solidFill>
              </a:rPr>
              <a:t>Graag uw camera en microfoon uit</a:t>
            </a:r>
          </a:p>
          <a:p>
            <a:pPr marL="285750" indent="-285750">
              <a:buFontTx/>
              <a:buChar char="-"/>
            </a:pPr>
            <a:r>
              <a:rPr lang="nl-NL" sz="2000" dirty="0">
                <a:solidFill>
                  <a:srgbClr val="002060"/>
                </a:solidFill>
              </a:rPr>
              <a:t>U kunt uw vragen stellen in de chat</a:t>
            </a:r>
          </a:p>
          <a:p>
            <a:pPr marL="285750" indent="-285750">
              <a:buFontTx/>
              <a:buChar char="-"/>
            </a:pPr>
            <a:r>
              <a:rPr lang="nl-NL" sz="2000" dirty="0">
                <a:solidFill>
                  <a:srgbClr val="002060"/>
                </a:solidFill>
              </a:rPr>
              <a:t>De bijeenkomst wordt opgenomen t.b.v. verslag</a:t>
            </a:r>
          </a:p>
          <a:p>
            <a:pPr marL="285750" indent="-285750">
              <a:buFontTx/>
              <a:buChar char="-"/>
            </a:pPr>
            <a:r>
              <a:rPr lang="nl-NL" sz="2000" dirty="0">
                <a:solidFill>
                  <a:srgbClr val="002060"/>
                </a:solidFill>
              </a:rPr>
              <a:t>Presentatie en verslag via TenderNed</a:t>
            </a:r>
          </a:p>
        </p:txBody>
      </p:sp>
    </p:spTree>
    <p:extLst>
      <p:ext uri="{BB962C8B-B14F-4D97-AF65-F5344CB8AC3E}">
        <p14:creationId xmlns:p14="http://schemas.microsoft.com/office/powerpoint/2010/main" val="1408163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03D2ACC0-6746-4C8F-BA8C-095792447448}"/>
              </a:ext>
            </a:extLst>
          </p:cNvPr>
          <p:cNvSpPr txBox="1"/>
          <p:nvPr/>
        </p:nvSpPr>
        <p:spPr>
          <a:xfrm>
            <a:off x="481013" y="3349726"/>
            <a:ext cx="3290887" cy="2452687"/>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600" b="1" dirty="0">
              <a:solidFill>
                <a:srgbClr val="002060"/>
              </a:solidFill>
              <a:ea typeface="+mj-ea"/>
              <a:cs typeface="+mj-cs"/>
            </a:endParaRPr>
          </a:p>
        </p:txBody>
      </p:sp>
      <p:sp>
        <p:nvSpPr>
          <p:cNvPr id="5" name="Tekstvak 4">
            <a:extLst>
              <a:ext uri="{FF2B5EF4-FFF2-40B4-BE49-F238E27FC236}">
                <a16:creationId xmlns:a16="http://schemas.microsoft.com/office/drawing/2014/main" id="{48CE0D85-5B44-4E05-8DE8-F997924AD2F9}"/>
              </a:ext>
            </a:extLst>
          </p:cNvPr>
          <p:cNvSpPr txBox="1"/>
          <p:nvPr/>
        </p:nvSpPr>
        <p:spPr>
          <a:xfrm>
            <a:off x="2074607" y="1884092"/>
            <a:ext cx="9006348" cy="3120527"/>
          </a:xfrm>
          <a:prstGeom prst="rect">
            <a:avLst/>
          </a:prstGeom>
        </p:spPr>
        <p:txBody>
          <a:bodyPr vert="horz" lIns="91440" tIns="45720" rIns="91440" bIns="45720" rtlCol="0" anchor="ctr">
            <a:noAutofit/>
          </a:bodyPr>
          <a:lstStyle/>
          <a:p>
            <a:pPr marL="342900" indent="-228600">
              <a:lnSpc>
                <a:spcPct val="90000"/>
              </a:lnSpc>
              <a:spcAft>
                <a:spcPts val="600"/>
              </a:spcAft>
              <a:buFont typeface="Arial" panose="020B0604020202020204" pitchFamily="34" charset="0"/>
              <a:buChar char="•"/>
            </a:pPr>
            <a:r>
              <a:rPr lang="en-US" sz="3200" dirty="0">
                <a:solidFill>
                  <a:srgbClr val="002060"/>
                </a:solidFill>
              </a:rPr>
              <a:t>De </a:t>
            </a:r>
            <a:r>
              <a:rPr lang="en-US" sz="3200" dirty="0" err="1">
                <a:solidFill>
                  <a:srgbClr val="002060"/>
                </a:solidFill>
              </a:rPr>
              <a:t>integrale</a:t>
            </a:r>
            <a:r>
              <a:rPr lang="en-US" sz="3200" dirty="0">
                <a:solidFill>
                  <a:srgbClr val="002060"/>
                </a:solidFill>
              </a:rPr>
              <a:t> </a:t>
            </a:r>
            <a:r>
              <a:rPr lang="en-US" sz="3200" dirty="0" err="1">
                <a:solidFill>
                  <a:srgbClr val="002060"/>
                </a:solidFill>
              </a:rPr>
              <a:t>opdracht</a:t>
            </a:r>
            <a:r>
              <a:rPr lang="en-US" sz="3200" dirty="0">
                <a:solidFill>
                  <a:srgbClr val="002060"/>
                </a:solidFill>
              </a:rPr>
              <a:t> </a:t>
            </a:r>
            <a:r>
              <a:rPr lang="en-US" sz="3200" dirty="0" err="1">
                <a:solidFill>
                  <a:srgbClr val="002060"/>
                </a:solidFill>
              </a:rPr>
              <a:t>en</a:t>
            </a:r>
            <a:r>
              <a:rPr lang="en-US" sz="3200" dirty="0">
                <a:solidFill>
                  <a:srgbClr val="002060"/>
                </a:solidFill>
              </a:rPr>
              <a:t> wat </a:t>
            </a:r>
            <a:r>
              <a:rPr lang="en-US" sz="3200" dirty="0" err="1">
                <a:solidFill>
                  <a:srgbClr val="002060"/>
                </a:solidFill>
              </a:rPr>
              <a:t>betekent</a:t>
            </a:r>
            <a:r>
              <a:rPr lang="en-US" sz="3200" dirty="0">
                <a:solidFill>
                  <a:srgbClr val="002060"/>
                </a:solidFill>
              </a:rPr>
              <a:t> </a:t>
            </a:r>
            <a:r>
              <a:rPr lang="en-US" sz="3200" dirty="0" err="1">
                <a:solidFill>
                  <a:srgbClr val="002060"/>
                </a:solidFill>
              </a:rPr>
              <a:t>dat</a:t>
            </a:r>
            <a:r>
              <a:rPr lang="en-US" sz="3200" dirty="0">
                <a:solidFill>
                  <a:srgbClr val="002060"/>
                </a:solidFill>
              </a:rPr>
              <a:t> </a:t>
            </a:r>
            <a:r>
              <a:rPr lang="en-US" sz="3200" dirty="0" err="1">
                <a:solidFill>
                  <a:srgbClr val="002060"/>
                </a:solidFill>
              </a:rPr>
              <a:t>voor</a:t>
            </a:r>
            <a:r>
              <a:rPr lang="en-US" sz="3200" dirty="0">
                <a:solidFill>
                  <a:srgbClr val="002060"/>
                </a:solidFill>
              </a:rPr>
              <a:t> u?</a:t>
            </a:r>
          </a:p>
          <a:p>
            <a:pPr marL="342900" indent="-228600">
              <a:lnSpc>
                <a:spcPct val="90000"/>
              </a:lnSpc>
              <a:spcAft>
                <a:spcPts val="600"/>
              </a:spcAft>
              <a:buFont typeface="Arial" panose="020B0604020202020204" pitchFamily="34" charset="0"/>
              <a:buChar char="•"/>
            </a:pPr>
            <a:r>
              <a:rPr lang="en-US" sz="3200" dirty="0" err="1">
                <a:solidFill>
                  <a:srgbClr val="002060"/>
                </a:solidFill>
              </a:rPr>
              <a:t>Positie</a:t>
            </a:r>
            <a:r>
              <a:rPr lang="en-US" sz="3200" dirty="0">
                <a:solidFill>
                  <a:srgbClr val="002060"/>
                </a:solidFill>
              </a:rPr>
              <a:t> van </a:t>
            </a:r>
            <a:r>
              <a:rPr lang="en-US" sz="3200" dirty="0" err="1">
                <a:solidFill>
                  <a:srgbClr val="002060"/>
                </a:solidFill>
              </a:rPr>
              <a:t>kleine</a:t>
            </a:r>
            <a:r>
              <a:rPr lang="en-US" sz="3200" dirty="0">
                <a:solidFill>
                  <a:srgbClr val="002060"/>
                </a:solidFill>
              </a:rPr>
              <a:t> </a:t>
            </a:r>
            <a:r>
              <a:rPr lang="en-US" sz="3200" dirty="0" err="1">
                <a:solidFill>
                  <a:srgbClr val="002060"/>
                </a:solidFill>
              </a:rPr>
              <a:t>aanbieders</a:t>
            </a:r>
            <a:r>
              <a:rPr lang="en-US" sz="3200" dirty="0">
                <a:solidFill>
                  <a:srgbClr val="002060"/>
                </a:solidFill>
              </a:rPr>
              <a:t>/</a:t>
            </a:r>
            <a:r>
              <a:rPr lang="en-US" sz="3200" dirty="0" err="1">
                <a:solidFill>
                  <a:srgbClr val="002060"/>
                </a:solidFill>
              </a:rPr>
              <a:t>vrijgevestigden</a:t>
            </a:r>
            <a:r>
              <a:rPr lang="en-US" sz="3200" dirty="0">
                <a:solidFill>
                  <a:srgbClr val="002060"/>
                </a:solidFill>
              </a:rPr>
              <a:t> in de </a:t>
            </a:r>
            <a:r>
              <a:rPr lang="en-US" sz="3200" dirty="0" err="1">
                <a:solidFill>
                  <a:srgbClr val="002060"/>
                </a:solidFill>
              </a:rPr>
              <a:t>opdracht</a:t>
            </a:r>
            <a:r>
              <a:rPr lang="en-US" sz="3200" dirty="0">
                <a:solidFill>
                  <a:srgbClr val="002060"/>
                </a:solidFill>
              </a:rPr>
              <a:t> – in </a:t>
            </a:r>
            <a:r>
              <a:rPr lang="en-US" sz="3200" dirty="0" err="1">
                <a:solidFill>
                  <a:srgbClr val="002060"/>
                </a:solidFill>
              </a:rPr>
              <a:t>gesprek</a:t>
            </a:r>
            <a:endParaRPr lang="en-US" sz="3200" dirty="0">
              <a:solidFill>
                <a:srgbClr val="002060"/>
              </a:solidFill>
            </a:endParaRPr>
          </a:p>
          <a:p>
            <a:pPr marL="342900" indent="-228600">
              <a:lnSpc>
                <a:spcPct val="90000"/>
              </a:lnSpc>
              <a:spcAft>
                <a:spcPts val="600"/>
              </a:spcAft>
              <a:buFont typeface="Arial" panose="020B0604020202020204" pitchFamily="34" charset="0"/>
              <a:buChar char="•"/>
            </a:pPr>
            <a:r>
              <a:rPr lang="en-US" sz="3200" dirty="0" err="1">
                <a:solidFill>
                  <a:srgbClr val="002060"/>
                </a:solidFill>
              </a:rPr>
              <a:t>Toelichting</a:t>
            </a:r>
            <a:r>
              <a:rPr lang="en-US" sz="3200" dirty="0">
                <a:solidFill>
                  <a:srgbClr val="002060"/>
                </a:solidFill>
              </a:rPr>
              <a:t> op/</a:t>
            </a:r>
            <a:r>
              <a:rPr lang="en-US" sz="3200" dirty="0" err="1">
                <a:solidFill>
                  <a:srgbClr val="002060"/>
                </a:solidFill>
              </a:rPr>
              <a:t>vragen</a:t>
            </a:r>
            <a:r>
              <a:rPr lang="en-US" sz="3200" dirty="0">
                <a:solidFill>
                  <a:srgbClr val="002060"/>
                </a:solidFill>
              </a:rPr>
              <a:t> over procedure</a:t>
            </a:r>
          </a:p>
        </p:txBody>
      </p:sp>
      <p:sp>
        <p:nvSpPr>
          <p:cNvPr id="6" name="Tekstvak 5">
            <a:extLst>
              <a:ext uri="{FF2B5EF4-FFF2-40B4-BE49-F238E27FC236}">
                <a16:creationId xmlns:a16="http://schemas.microsoft.com/office/drawing/2014/main" id="{569CAFFB-C5DB-46D1-BAD0-18215883E17B}"/>
              </a:ext>
            </a:extLst>
          </p:cNvPr>
          <p:cNvSpPr txBox="1"/>
          <p:nvPr/>
        </p:nvSpPr>
        <p:spPr>
          <a:xfrm>
            <a:off x="1111045" y="227081"/>
            <a:ext cx="9910916" cy="2398132"/>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2800" dirty="0">
              <a:solidFill>
                <a:srgbClr val="002060"/>
              </a:solidFill>
              <a:ea typeface="+mj-ea"/>
              <a:cs typeface="+mj-cs"/>
            </a:endParaRPr>
          </a:p>
        </p:txBody>
      </p:sp>
      <p:sp>
        <p:nvSpPr>
          <p:cNvPr id="7" name="Tekstvak 6">
            <a:extLst>
              <a:ext uri="{FF2B5EF4-FFF2-40B4-BE49-F238E27FC236}">
                <a16:creationId xmlns:a16="http://schemas.microsoft.com/office/drawing/2014/main" id="{7CA88A4D-46D9-4B1D-B14A-873A6964AE29}"/>
              </a:ext>
            </a:extLst>
          </p:cNvPr>
          <p:cNvSpPr txBox="1"/>
          <p:nvPr/>
        </p:nvSpPr>
        <p:spPr>
          <a:xfrm>
            <a:off x="2300760" y="1293161"/>
            <a:ext cx="6096000" cy="590931"/>
          </a:xfrm>
          <a:prstGeom prst="rect">
            <a:avLst/>
          </a:prstGeom>
          <a:noFill/>
        </p:spPr>
        <p:txBody>
          <a:bodyPr wrap="square">
            <a:spAutoFit/>
          </a:bodyPr>
          <a:lstStyle/>
          <a:p>
            <a:pPr>
              <a:lnSpc>
                <a:spcPct val="90000"/>
              </a:lnSpc>
              <a:spcBef>
                <a:spcPct val="0"/>
              </a:spcBef>
              <a:spcAft>
                <a:spcPts val="600"/>
              </a:spcAft>
            </a:pPr>
            <a:r>
              <a:rPr lang="en-US" sz="3600" b="1" dirty="0" err="1">
                <a:solidFill>
                  <a:srgbClr val="002060"/>
                </a:solidFill>
                <a:ea typeface="+mj-ea"/>
                <a:cs typeface="+mj-cs"/>
              </a:rPr>
              <a:t>Programma</a:t>
            </a:r>
            <a:r>
              <a:rPr lang="en-US" sz="3600" b="1" dirty="0">
                <a:solidFill>
                  <a:srgbClr val="002060"/>
                </a:solidFill>
                <a:ea typeface="+mj-ea"/>
                <a:cs typeface="+mj-cs"/>
              </a:rPr>
              <a:t> van </a:t>
            </a:r>
            <a:r>
              <a:rPr lang="en-US" sz="3600" b="1" dirty="0" err="1">
                <a:solidFill>
                  <a:srgbClr val="002060"/>
                </a:solidFill>
                <a:ea typeface="+mj-ea"/>
                <a:cs typeface="+mj-cs"/>
              </a:rPr>
              <a:t>vandaag</a:t>
            </a:r>
            <a:endParaRPr lang="en-US" sz="3600" b="1" dirty="0">
              <a:solidFill>
                <a:srgbClr val="002060"/>
              </a:solidFill>
              <a:ea typeface="+mj-ea"/>
              <a:cs typeface="+mj-cs"/>
            </a:endParaRPr>
          </a:p>
        </p:txBody>
      </p:sp>
      <p:pic>
        <p:nvPicPr>
          <p:cNvPr id="8" name="Afbeelding 7">
            <a:extLst>
              <a:ext uri="{FF2B5EF4-FFF2-40B4-BE49-F238E27FC236}">
                <a16:creationId xmlns:a16="http://schemas.microsoft.com/office/drawing/2014/main" id="{E7EE5B99-7C58-4D9F-A791-20DD756A8FC8}"/>
              </a:ext>
            </a:extLst>
          </p:cNvPr>
          <p:cNvPicPr>
            <a:picLocks noChangeAspect="1"/>
          </p:cNvPicPr>
          <p:nvPr/>
        </p:nvPicPr>
        <p:blipFill rotWithShape="1">
          <a:blip r:embed="rId2"/>
          <a:srcRect t="9635" b="3827"/>
          <a:stretch/>
        </p:blipFill>
        <p:spPr>
          <a:xfrm>
            <a:off x="331599" y="4576069"/>
            <a:ext cx="3440301" cy="1935170"/>
          </a:xfrm>
          <a:prstGeom prst="rect">
            <a:avLst/>
          </a:prstGeom>
        </p:spPr>
      </p:pic>
    </p:spTree>
    <p:extLst>
      <p:ext uri="{BB962C8B-B14F-4D97-AF65-F5344CB8AC3E}">
        <p14:creationId xmlns:p14="http://schemas.microsoft.com/office/powerpoint/2010/main" val="1373556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afgeronde hoeken 9">
            <a:extLst>
              <a:ext uri="{FF2B5EF4-FFF2-40B4-BE49-F238E27FC236}">
                <a16:creationId xmlns:a16="http://schemas.microsoft.com/office/drawing/2014/main" id="{7F314074-49E5-4B35-97D7-4858A326AF59}"/>
              </a:ext>
            </a:extLst>
          </p:cNvPr>
          <p:cNvSpPr/>
          <p:nvPr/>
        </p:nvSpPr>
        <p:spPr>
          <a:xfrm>
            <a:off x="1876942" y="2996952"/>
            <a:ext cx="5532617" cy="3429000"/>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82880" tIns="228600" rIns="182880" bIns="228600" numCol="1" spcCol="0" rtlCol="0" fromWordArt="0" anchor="t" anchorCtr="0" forceAA="0" compatLnSpc="1">
            <a:prstTxWarp prst="textNoShape">
              <a:avLst/>
            </a:prstTxWarp>
            <a:noAutofit/>
          </a:bodyPr>
          <a:lstStyle/>
          <a:p>
            <a:pPr>
              <a:lnSpc>
                <a:spcPct val="107000"/>
              </a:lnSpc>
              <a:spcAft>
                <a:spcPts val="800"/>
              </a:spcAft>
            </a:pPr>
            <a:r>
              <a:rPr lang="nl-NL" i="1" dirty="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t>Het MVS Jeugdmodel</a:t>
            </a:r>
            <a:endParaRPr lang="nl-NL" dirty="0">
              <a:ea typeface="Calibri" panose="020F0502020204030204" pitchFamily="34" charset="0"/>
              <a:cs typeface="Times New Roman" panose="02020603050405020304" pitchFamily="18" charset="0"/>
            </a:endParaRPr>
          </a:p>
          <a:p>
            <a:pPr algn="ctr">
              <a:lnSpc>
                <a:spcPct val="107000"/>
              </a:lnSpc>
              <a:spcAft>
                <a:spcPts val="800"/>
              </a:spcAft>
            </a:pPr>
            <a:r>
              <a:rPr lang="nl-NL" i="1" dirty="0">
                <a:solidFill>
                  <a:srgbClr val="FFFFFF"/>
                </a:solidFill>
                <a:latin typeface="Calibri Light" panose="020F0302020204030204" pitchFamily="34" charset="0"/>
                <a:ea typeface="Times New Roman" panose="02020603050405020304" pitchFamily="18" charset="0"/>
                <a:cs typeface="Times New Roman" panose="02020603050405020304" pitchFamily="18" charset="0"/>
              </a:rPr>
              <a:t>Het MVS Jeugdmodel maken we samen met iedereen die voor een kind iets kan betekenen. We spreken dezelfde taal en streven naar hetzelfde doel voor het kind. We werken samen als een netwerk vanuit ieders toegevoegde waarde. We leren samen het beter te doen, creëren overzicht of we de goede dingen doen en voelen ons ervoor verantwoordelijk het systeem betaalbaar te houden.</a:t>
            </a:r>
            <a:endParaRPr lang="nl-NL" dirty="0">
              <a:ea typeface="Calibri" panose="020F0502020204030204" pitchFamily="34" charset="0"/>
              <a:cs typeface="Times New Roman" panose="02020603050405020304" pitchFamily="18" charset="0"/>
            </a:endParaRPr>
          </a:p>
          <a:p>
            <a:pPr>
              <a:lnSpc>
                <a:spcPct val="107000"/>
              </a:lnSpc>
              <a:spcAft>
                <a:spcPts val="800"/>
              </a:spcAft>
            </a:pPr>
            <a:r>
              <a:rPr lang="nl-NL" dirty="0">
                <a:solidFill>
                  <a:srgbClr val="FFFFFF"/>
                </a:solidFill>
                <a:ea typeface="Calibri" panose="020F0502020204030204" pitchFamily="34" charset="0"/>
                <a:cs typeface="Times New Roman" panose="02020603050405020304" pitchFamily="18" charset="0"/>
              </a:rPr>
              <a:t> </a:t>
            </a:r>
            <a:endParaRPr lang="nl-NL" dirty="0">
              <a:ea typeface="Calibri" panose="020F0502020204030204" pitchFamily="34" charset="0"/>
              <a:cs typeface="Times New Roman" panose="02020603050405020304" pitchFamily="18" charset="0"/>
            </a:endParaRPr>
          </a:p>
        </p:txBody>
      </p:sp>
      <p:sp>
        <p:nvSpPr>
          <p:cNvPr id="2" name="Titel 1">
            <a:extLst>
              <a:ext uri="{FF2B5EF4-FFF2-40B4-BE49-F238E27FC236}">
                <a16:creationId xmlns:a16="http://schemas.microsoft.com/office/drawing/2014/main" id="{5A8D43A1-F02D-4F32-94D5-457C60B163D1}"/>
              </a:ext>
            </a:extLst>
          </p:cNvPr>
          <p:cNvSpPr>
            <a:spLocks noGrp="1"/>
          </p:cNvSpPr>
          <p:nvPr>
            <p:ph type="title"/>
          </p:nvPr>
        </p:nvSpPr>
        <p:spPr>
          <a:xfrm>
            <a:off x="1509395" y="112772"/>
            <a:ext cx="8229600" cy="1143000"/>
          </a:xfrm>
        </p:spPr>
        <p:txBody>
          <a:bodyPr>
            <a:normAutofit/>
          </a:bodyPr>
          <a:lstStyle/>
          <a:p>
            <a:r>
              <a:rPr lang="en-US" sz="4000" b="1" dirty="0">
                <a:solidFill>
                  <a:schemeClr val="tx2"/>
                </a:solidFill>
                <a:latin typeface="Calibri" panose="020F0502020204030204" pitchFamily="34" charset="0"/>
                <a:cs typeface="Calibri" panose="020F0502020204030204" pitchFamily="34" charset="0"/>
              </a:rPr>
              <a:t>Het MVS jeugdmodel</a:t>
            </a:r>
          </a:p>
        </p:txBody>
      </p:sp>
      <p:sp>
        <p:nvSpPr>
          <p:cNvPr id="8" name="Rechthoek: afgeronde hoeken 7">
            <a:extLst>
              <a:ext uri="{FF2B5EF4-FFF2-40B4-BE49-F238E27FC236}">
                <a16:creationId xmlns:a16="http://schemas.microsoft.com/office/drawing/2014/main" id="{25508FB9-E126-4659-88E8-CB17CBFF6D47}"/>
              </a:ext>
            </a:extLst>
          </p:cNvPr>
          <p:cNvSpPr/>
          <p:nvPr/>
        </p:nvSpPr>
        <p:spPr>
          <a:xfrm>
            <a:off x="5624196" y="1340768"/>
            <a:ext cx="4507091" cy="23172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i="1" dirty="0"/>
              <a:t>Voor de kinderen in Maassluis, Vlaardingen en Schiedam een goede start en goede toekomst. Met hulp van mensen die er voor het kind toe doen, thuis – op school – of in zijn vrije tijd. Waar nodig sluit daar een specialist op aan. Dichtbij in de omgeving van het kind.</a:t>
            </a:r>
          </a:p>
        </p:txBody>
      </p:sp>
      <p:pic>
        <p:nvPicPr>
          <p:cNvPr id="11" name="Afbeelding 10">
            <a:extLst>
              <a:ext uri="{FF2B5EF4-FFF2-40B4-BE49-F238E27FC236}">
                <a16:creationId xmlns:a16="http://schemas.microsoft.com/office/drawing/2014/main" id="{FC043498-C3CD-4C38-8383-EE6A2ABBBF79}"/>
              </a:ext>
            </a:extLst>
          </p:cNvPr>
          <p:cNvPicPr>
            <a:picLocks noChangeAspect="1"/>
          </p:cNvPicPr>
          <p:nvPr/>
        </p:nvPicPr>
        <p:blipFill>
          <a:blip r:embed="rId3"/>
          <a:stretch>
            <a:fillRect/>
          </a:stretch>
        </p:blipFill>
        <p:spPr>
          <a:xfrm>
            <a:off x="7687275" y="4365104"/>
            <a:ext cx="2627784" cy="1751172"/>
          </a:xfrm>
          <a:prstGeom prst="rect">
            <a:avLst/>
          </a:prstGeom>
        </p:spPr>
      </p:pic>
      <p:pic>
        <p:nvPicPr>
          <p:cNvPr id="12" name="Afbeelding 11">
            <a:extLst>
              <a:ext uri="{FF2B5EF4-FFF2-40B4-BE49-F238E27FC236}">
                <a16:creationId xmlns:a16="http://schemas.microsoft.com/office/drawing/2014/main" id="{5E1BF970-0A5F-4159-AB81-32D5D63C13F8}"/>
              </a:ext>
            </a:extLst>
          </p:cNvPr>
          <p:cNvPicPr>
            <a:picLocks noChangeAspect="1"/>
          </p:cNvPicPr>
          <p:nvPr/>
        </p:nvPicPr>
        <p:blipFill>
          <a:blip r:embed="rId4"/>
          <a:stretch>
            <a:fillRect/>
          </a:stretch>
        </p:blipFill>
        <p:spPr>
          <a:xfrm>
            <a:off x="2135561" y="1255772"/>
            <a:ext cx="2195495" cy="1475234"/>
          </a:xfrm>
          <a:prstGeom prst="rect">
            <a:avLst/>
          </a:prstGeom>
        </p:spPr>
      </p:pic>
    </p:spTree>
    <p:extLst>
      <p:ext uri="{BB962C8B-B14F-4D97-AF65-F5344CB8AC3E}">
        <p14:creationId xmlns:p14="http://schemas.microsoft.com/office/powerpoint/2010/main" val="657648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3"/>
          <a:stretch>
            <a:fillRect/>
          </a:stretch>
        </p:blipFill>
        <p:spPr>
          <a:xfrm>
            <a:off x="3702844" y="2037374"/>
            <a:ext cx="6755431" cy="4386707"/>
          </a:xfrm>
          <a:prstGeom prst="rect">
            <a:avLst/>
          </a:prstGeom>
        </p:spPr>
      </p:pic>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682824" y="349935"/>
            <a:ext cx="8229600" cy="957500"/>
          </a:xfrm>
        </p:spPr>
        <p:txBody>
          <a:bodyPr>
            <a:normAutofit/>
          </a:bodyPr>
          <a:lstStyle/>
          <a:p>
            <a:r>
              <a:rPr lang="en-US" sz="4000" b="1" dirty="0">
                <a:solidFill>
                  <a:schemeClr val="tx2"/>
                </a:solidFill>
                <a:latin typeface="Calibri" panose="020F0502020204030204" pitchFamily="34" charset="0"/>
                <a:cs typeface="Calibri" panose="020F0502020204030204" pitchFamily="34" charset="0"/>
              </a:rPr>
              <a:t>Het koersdocument MVS jeugdmodel</a:t>
            </a:r>
          </a:p>
        </p:txBody>
      </p:sp>
      <p:sp>
        <p:nvSpPr>
          <p:cNvPr id="6" name="Tekstvak 5">
            <a:extLst>
              <a:ext uri="{FF2B5EF4-FFF2-40B4-BE49-F238E27FC236}">
                <a16:creationId xmlns:a16="http://schemas.microsoft.com/office/drawing/2014/main" id="{04B7E6FB-3E5B-46B3-9865-D8FE752BF4A8}"/>
              </a:ext>
            </a:extLst>
          </p:cNvPr>
          <p:cNvSpPr txBox="1"/>
          <p:nvPr/>
        </p:nvSpPr>
        <p:spPr>
          <a:xfrm>
            <a:off x="258124" y="2716846"/>
            <a:ext cx="3956340" cy="3896772"/>
          </a:xfrm>
          <a:prstGeom prst="rect">
            <a:avLst/>
          </a:prstGeom>
          <a:solidFill>
            <a:schemeClr val="bg1"/>
          </a:solidFill>
        </p:spPr>
        <p:txBody>
          <a:bodyPr wrap="square" rtlCol="0">
            <a:spAutoFit/>
          </a:bodyPr>
          <a:lstStyle/>
          <a:p>
            <a:pPr marL="342900" indent="-342900">
              <a:lnSpc>
                <a:spcPct val="106000"/>
              </a:lnSpc>
              <a:buFont typeface="Wingdings" panose="05000000000000000000" pitchFamily="2" charset="2"/>
              <a:buChar char="v"/>
            </a:pPr>
            <a:r>
              <a:rPr lang="nl-NL" dirty="0">
                <a:solidFill>
                  <a:srgbClr val="002060"/>
                </a:solidFill>
              </a:rPr>
              <a:t>Leidende principes</a:t>
            </a: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Gezamenlijke doelen voor het kind</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Situationeel en netwerkgericht handelen</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Dialoog als communicatieprincipe</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De kracht van de mensen achter het MVS jeugdmodel</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Sturing op de randvoorwaarden voor het MVS jeugdmodel</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Leiderschap en boegbeeldfunctie</a:t>
            </a:r>
          </a:p>
          <a:p>
            <a:pPr marL="342900" indent="-342900">
              <a:lnSpc>
                <a:spcPct val="106000"/>
              </a:lnSpc>
              <a:buFont typeface="Wingdings" panose="05000000000000000000" pitchFamily="2" charset="2"/>
              <a:buChar char="v"/>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Regionale samenwerking</a:t>
            </a:r>
          </a:p>
          <a:p>
            <a:pPr marL="342900" indent="-342900">
              <a:lnSpc>
                <a:spcPct val="106000"/>
              </a:lnSpc>
              <a:buFont typeface="Wingdings" panose="05000000000000000000" pitchFamily="2" charset="2"/>
              <a:buChar char="v"/>
            </a:pP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6000"/>
              </a:lnSpc>
              <a:buFont typeface="Wingdings" panose="05000000000000000000" pitchFamily="2" charset="2"/>
              <a:buChar char="Ø"/>
            </a:pPr>
            <a:r>
              <a:rPr lang="nl-NL" b="1" dirty="0">
                <a:solidFill>
                  <a:srgbClr val="002060"/>
                </a:solidFill>
                <a:latin typeface="Calibri" panose="020F0502020204030204" pitchFamily="34" charset="0"/>
                <a:ea typeface="Calibri" panose="020F0502020204030204" pitchFamily="34" charset="0"/>
                <a:cs typeface="Calibri" panose="020F0502020204030204" pitchFamily="34" charset="0"/>
              </a:rPr>
              <a:t>Andere manier van (samen) werken</a:t>
            </a:r>
          </a:p>
        </p:txBody>
      </p:sp>
      <p:sp>
        <p:nvSpPr>
          <p:cNvPr id="7" name="Tekstvak 6">
            <a:extLst>
              <a:ext uri="{FF2B5EF4-FFF2-40B4-BE49-F238E27FC236}">
                <a16:creationId xmlns:a16="http://schemas.microsoft.com/office/drawing/2014/main" id="{6E5A77B5-A2E1-4A22-8859-778C761E5B0D}"/>
              </a:ext>
            </a:extLst>
          </p:cNvPr>
          <p:cNvSpPr txBox="1"/>
          <p:nvPr/>
        </p:nvSpPr>
        <p:spPr>
          <a:xfrm>
            <a:off x="533310" y="2085495"/>
            <a:ext cx="2299027" cy="369332"/>
          </a:xfrm>
          <a:prstGeom prst="rect">
            <a:avLst/>
          </a:prstGeom>
          <a:noFill/>
        </p:spPr>
        <p:txBody>
          <a:bodyPr wrap="none" rtlCol="0">
            <a:spAutoFit/>
          </a:bodyPr>
          <a:lstStyle/>
          <a:p>
            <a:r>
              <a:rPr lang="nl-NL" dirty="0">
                <a:solidFill>
                  <a:srgbClr val="002060"/>
                </a:solidFill>
              </a:rPr>
              <a:t>Transformatiestrategie</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4"/>
          <a:stretch>
            <a:fillRect/>
          </a:stretch>
        </p:blipFill>
        <p:spPr>
          <a:xfrm>
            <a:off x="301539" y="200341"/>
            <a:ext cx="1329043" cy="963251"/>
          </a:xfrm>
          <a:prstGeom prst="rect">
            <a:avLst/>
          </a:prstGeom>
        </p:spPr>
      </p:pic>
      <p:sp>
        <p:nvSpPr>
          <p:cNvPr id="3" name="Tekstvak 2">
            <a:extLst>
              <a:ext uri="{FF2B5EF4-FFF2-40B4-BE49-F238E27FC236}">
                <a16:creationId xmlns:a16="http://schemas.microsoft.com/office/drawing/2014/main" id="{3479C02C-A1EA-47F7-BF56-46EB0981BECA}"/>
              </a:ext>
            </a:extLst>
          </p:cNvPr>
          <p:cNvSpPr txBox="1"/>
          <p:nvPr/>
        </p:nvSpPr>
        <p:spPr>
          <a:xfrm>
            <a:off x="9574612" y="1274809"/>
            <a:ext cx="2498965" cy="960712"/>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rPr>
              <a:t>Netwerk rondom kind, ouders/opvoeders in het gewone leven</a:t>
            </a:r>
            <a:endParaRPr lang="nl-NL"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kstvak 10">
            <a:extLst>
              <a:ext uri="{FF2B5EF4-FFF2-40B4-BE49-F238E27FC236}">
                <a16:creationId xmlns:a16="http://schemas.microsoft.com/office/drawing/2014/main" id="{E7E5217B-8E63-4BA6-850A-E29D9A48AFFD}"/>
              </a:ext>
            </a:extLst>
          </p:cNvPr>
          <p:cNvSpPr txBox="1"/>
          <p:nvPr/>
        </p:nvSpPr>
        <p:spPr>
          <a:xfrm>
            <a:off x="10164547" y="2343510"/>
            <a:ext cx="1909030"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Versterk </a:t>
            </a:r>
          </a:p>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positie onderwijs</a:t>
            </a:r>
          </a:p>
        </p:txBody>
      </p:sp>
      <p:sp>
        <p:nvSpPr>
          <p:cNvPr id="12" name="Tekstvak 11">
            <a:extLst>
              <a:ext uri="{FF2B5EF4-FFF2-40B4-BE49-F238E27FC236}">
                <a16:creationId xmlns:a16="http://schemas.microsoft.com/office/drawing/2014/main" id="{EDE7FD8A-B58C-4D65-8F41-4C8C3824592C}"/>
              </a:ext>
            </a:extLst>
          </p:cNvPr>
          <p:cNvSpPr txBox="1"/>
          <p:nvPr/>
        </p:nvSpPr>
        <p:spPr>
          <a:xfrm>
            <a:off x="10133023" y="3167971"/>
            <a:ext cx="1909030" cy="373500"/>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Wijkteam 2023</a:t>
            </a:r>
          </a:p>
        </p:txBody>
      </p:sp>
      <p:sp>
        <p:nvSpPr>
          <p:cNvPr id="13" name="Tekstvak 12">
            <a:extLst>
              <a:ext uri="{FF2B5EF4-FFF2-40B4-BE49-F238E27FC236}">
                <a16:creationId xmlns:a16="http://schemas.microsoft.com/office/drawing/2014/main" id="{E86E58EE-1911-41D1-88F1-9EC6940542AB}"/>
              </a:ext>
            </a:extLst>
          </p:cNvPr>
          <p:cNvSpPr txBox="1"/>
          <p:nvPr/>
        </p:nvSpPr>
        <p:spPr>
          <a:xfrm>
            <a:off x="9606136" y="3681438"/>
            <a:ext cx="2435915"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Praktijkondersteuner in elke huisartsenpraktijk</a:t>
            </a:r>
          </a:p>
        </p:txBody>
      </p:sp>
      <p:sp>
        <p:nvSpPr>
          <p:cNvPr id="14" name="Tekstvak 13">
            <a:extLst>
              <a:ext uri="{FF2B5EF4-FFF2-40B4-BE49-F238E27FC236}">
                <a16:creationId xmlns:a16="http://schemas.microsoft.com/office/drawing/2014/main" id="{6FFE5BD2-57EB-42B8-BC1B-0258FD1EAF6B}"/>
              </a:ext>
            </a:extLst>
          </p:cNvPr>
          <p:cNvSpPr txBox="1"/>
          <p:nvPr/>
        </p:nvSpPr>
        <p:spPr>
          <a:xfrm>
            <a:off x="9417753" y="4518429"/>
            <a:ext cx="2624300"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Flexibel MVS netwerk van specialisten (plusteam)</a:t>
            </a:r>
          </a:p>
        </p:txBody>
      </p:sp>
      <p:sp>
        <p:nvSpPr>
          <p:cNvPr id="15" name="Tekstvak 14">
            <a:extLst>
              <a:ext uri="{FF2B5EF4-FFF2-40B4-BE49-F238E27FC236}">
                <a16:creationId xmlns:a16="http://schemas.microsoft.com/office/drawing/2014/main" id="{11350A1C-F3A7-4DA9-A7B6-156C67CED8CE}"/>
              </a:ext>
            </a:extLst>
          </p:cNvPr>
          <p:cNvSpPr txBox="1"/>
          <p:nvPr/>
        </p:nvSpPr>
        <p:spPr>
          <a:xfrm>
            <a:off x="9606138" y="5355420"/>
            <a:ext cx="2435915" cy="667106"/>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(Specialistische) jeugdhulp</a:t>
            </a:r>
          </a:p>
        </p:txBody>
      </p:sp>
      <p:sp>
        <p:nvSpPr>
          <p:cNvPr id="16" name="Tekstvak 15">
            <a:extLst>
              <a:ext uri="{FF2B5EF4-FFF2-40B4-BE49-F238E27FC236}">
                <a16:creationId xmlns:a16="http://schemas.microsoft.com/office/drawing/2014/main" id="{A2A7D952-D0AE-4E57-B882-1BEC779E1E7E}"/>
              </a:ext>
            </a:extLst>
          </p:cNvPr>
          <p:cNvSpPr txBox="1"/>
          <p:nvPr/>
        </p:nvSpPr>
        <p:spPr>
          <a:xfrm>
            <a:off x="10636058" y="6162493"/>
            <a:ext cx="1405993" cy="373500"/>
          </a:xfrm>
          <a:prstGeom prst="rect">
            <a:avLst/>
          </a:prstGeom>
          <a:solidFill>
            <a:schemeClr val="bg1"/>
          </a:solidFill>
          <a:ln>
            <a:solidFill>
              <a:srgbClr val="002060"/>
            </a:solidFill>
          </a:ln>
        </p:spPr>
        <p:txBody>
          <a:bodyPr wrap="square" rtlCol="0">
            <a:spAutoFit/>
          </a:bodyPr>
          <a:lstStyle/>
          <a:p>
            <a:pPr>
              <a:lnSpc>
                <a:spcPct val="106000"/>
              </a:lnSpc>
            </a:pPr>
            <a:r>
              <a:rPr lang="nl-NL" dirty="0">
                <a:solidFill>
                  <a:srgbClr val="002060"/>
                </a:solidFill>
                <a:latin typeface="Calibri" panose="020F0502020204030204" pitchFamily="34" charset="0"/>
                <a:ea typeface="Calibri" panose="020F0502020204030204" pitchFamily="34" charset="0"/>
                <a:cs typeface="Calibri" panose="020F0502020204030204" pitchFamily="34" charset="0"/>
              </a:rPr>
              <a:t>Veiligheid</a:t>
            </a:r>
          </a:p>
        </p:txBody>
      </p:sp>
    </p:spTree>
    <p:extLst>
      <p:ext uri="{BB962C8B-B14F-4D97-AF65-F5344CB8AC3E}">
        <p14:creationId xmlns:p14="http://schemas.microsoft.com/office/powerpoint/2010/main" val="271485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087A0916-FC66-41F4-9CC0-327CA4770D5A}"/>
              </a:ext>
            </a:extLst>
          </p:cNvPr>
          <p:cNvSpPr txBox="1"/>
          <p:nvPr/>
        </p:nvSpPr>
        <p:spPr>
          <a:xfrm>
            <a:off x="1796481" y="1388664"/>
            <a:ext cx="8383960" cy="5016758"/>
          </a:xfrm>
          <a:prstGeom prst="rect">
            <a:avLst/>
          </a:prstGeom>
          <a:solidFill>
            <a:schemeClr val="accent6">
              <a:alpha val="51000"/>
            </a:schemeClr>
          </a:solidFill>
          <a:ln>
            <a:solidFill>
              <a:schemeClr val="tx2"/>
            </a:solidFill>
          </a:ln>
        </p:spPr>
        <p:txBody>
          <a:bodyPr wrap="square" rtlCol="0">
            <a:spAutoFit/>
          </a:bodyPr>
          <a:lstStyle/>
          <a:p>
            <a:pPr marL="457200" indent="-457200" algn="ctr">
              <a:buFont typeface="Wingdings" panose="05000000000000000000" pitchFamily="2" charset="2"/>
              <a:buChar char="Ø"/>
            </a:pPr>
            <a:r>
              <a:rPr lang="nl-NL" sz="2000" i="1" dirty="0">
                <a:solidFill>
                  <a:srgbClr val="1F497D">
                    <a:lumMod val="50000"/>
                  </a:srgbClr>
                </a:solidFill>
                <a:latin typeface="Calibri"/>
              </a:rPr>
              <a:t>Opdracht = Bieden van passende jeugdhulp/doen wat nodig is</a:t>
            </a:r>
          </a:p>
          <a:p>
            <a:pPr marL="457200" indent="-457200" algn="ctr">
              <a:buFont typeface="Wingdings" panose="05000000000000000000" pitchFamily="2" charset="2"/>
              <a:buChar char="q"/>
            </a:pPr>
            <a:r>
              <a:rPr lang="nl-NL" sz="2000" i="1" dirty="0">
                <a:solidFill>
                  <a:srgbClr val="4F81BD">
                    <a:lumMod val="75000"/>
                  </a:srgbClr>
                </a:solidFill>
                <a:latin typeface="Calibri"/>
              </a:rPr>
              <a:t>Cliënt in zijn leefomgeving staat centraal</a:t>
            </a:r>
          </a:p>
          <a:p>
            <a:pPr marL="457200" indent="-457200" algn="ctr">
              <a:buFont typeface="Wingdings" panose="05000000000000000000" pitchFamily="2" charset="2"/>
              <a:buChar char="q"/>
            </a:pPr>
            <a:r>
              <a:rPr lang="nl-NL" sz="2000" i="1" dirty="0">
                <a:solidFill>
                  <a:srgbClr val="4F81BD">
                    <a:lumMod val="75000"/>
                  </a:srgbClr>
                </a:solidFill>
                <a:latin typeface="Calibri"/>
              </a:rPr>
              <a:t>Producten, inzet, duur niet gespecificeerd in contract</a:t>
            </a:r>
          </a:p>
          <a:p>
            <a:pPr algn="ctr"/>
            <a:endParaRPr lang="nl-NL" sz="2000" i="1" dirty="0">
              <a:solidFill>
                <a:srgbClr val="4F81BD">
                  <a:lumMod val="75000"/>
                </a:srgbClr>
              </a:solidFill>
              <a:latin typeface="Calibri"/>
            </a:endParaRPr>
          </a:p>
          <a:p>
            <a:pPr marL="457200" indent="-457200" algn="ctr">
              <a:buFont typeface="Wingdings" panose="05000000000000000000" pitchFamily="2" charset="2"/>
              <a:buChar char="Ø"/>
            </a:pPr>
            <a:r>
              <a:rPr lang="nl-NL" sz="2000" i="1" dirty="0">
                <a:solidFill>
                  <a:srgbClr val="1F497D">
                    <a:lumMod val="50000"/>
                  </a:srgbClr>
                </a:solidFill>
                <a:latin typeface="Calibri"/>
              </a:rPr>
              <a:t>Opdracht omvat: alle vormen van jeugdhulp binnen de afbakening</a:t>
            </a:r>
          </a:p>
          <a:p>
            <a:pPr marL="457200" indent="-457200" algn="ctr">
              <a:buFont typeface="Wingdings" panose="05000000000000000000" pitchFamily="2" charset="2"/>
              <a:buChar char="q"/>
            </a:pPr>
            <a:r>
              <a:rPr lang="nl-NL" sz="2000" i="1" dirty="0">
                <a:solidFill>
                  <a:srgbClr val="4F81BD">
                    <a:lumMod val="75000"/>
                  </a:srgbClr>
                </a:solidFill>
                <a:latin typeface="Calibri"/>
              </a:rPr>
              <a:t>Verschillende expertises werken collegiaal samen</a:t>
            </a:r>
          </a:p>
          <a:p>
            <a:pPr algn="ctr"/>
            <a:endParaRPr lang="nl-NL" sz="2000" i="1" dirty="0">
              <a:solidFill>
                <a:srgbClr val="4F81BD">
                  <a:lumMod val="75000"/>
                </a:srgbClr>
              </a:solidFill>
              <a:latin typeface="Calibri"/>
            </a:endParaRPr>
          </a:p>
          <a:p>
            <a:pPr marL="457200" indent="-457200" algn="ctr">
              <a:buFont typeface="Wingdings" panose="05000000000000000000" pitchFamily="2" charset="2"/>
              <a:buChar char="Ø"/>
            </a:pPr>
            <a:r>
              <a:rPr lang="nl-NL" sz="2000" i="1" dirty="0">
                <a:solidFill>
                  <a:srgbClr val="1F497D">
                    <a:lumMod val="50000"/>
                  </a:srgbClr>
                </a:solidFill>
                <a:latin typeface="Calibri"/>
              </a:rPr>
              <a:t>Het duurzame resultaat voor het kind telt</a:t>
            </a:r>
          </a:p>
          <a:p>
            <a:pPr marL="457200" indent="-457200" algn="ctr">
              <a:buFont typeface="Wingdings" panose="05000000000000000000" pitchFamily="2" charset="2"/>
              <a:buChar char="q"/>
            </a:pPr>
            <a:r>
              <a:rPr lang="nl-NL" sz="2000" i="1" dirty="0">
                <a:solidFill>
                  <a:srgbClr val="4F81BD">
                    <a:lumMod val="75000"/>
                  </a:srgbClr>
                </a:solidFill>
                <a:latin typeface="Calibri"/>
              </a:rPr>
              <a:t>ook in het contract en verantwoording</a:t>
            </a:r>
          </a:p>
          <a:p>
            <a:pPr algn="ctr"/>
            <a:endParaRPr lang="nl-NL" sz="2000" i="1" dirty="0">
              <a:solidFill>
                <a:srgbClr val="4F81BD">
                  <a:lumMod val="75000"/>
                </a:srgbClr>
              </a:solidFill>
              <a:latin typeface="Calibri"/>
            </a:endParaRPr>
          </a:p>
          <a:p>
            <a:pPr marL="342900" indent="-342900" algn="ctr">
              <a:buFont typeface="Wingdings" panose="05000000000000000000" pitchFamily="2" charset="2"/>
              <a:buChar char="Ø"/>
            </a:pPr>
            <a:r>
              <a:rPr lang="nl-NL" sz="2000" i="1" dirty="0">
                <a:solidFill>
                  <a:srgbClr val="1F497D">
                    <a:lumMod val="50000"/>
                  </a:srgbClr>
                </a:solidFill>
                <a:latin typeface="Calibri"/>
              </a:rPr>
              <a:t>Ruimte om te doen wat nodig is</a:t>
            </a:r>
          </a:p>
          <a:p>
            <a:pPr marL="457200" indent="-457200" algn="ctr">
              <a:buFont typeface="Wingdings" panose="05000000000000000000" pitchFamily="2" charset="2"/>
              <a:buChar char="q"/>
            </a:pPr>
            <a:r>
              <a:rPr lang="nl-NL" sz="2000" i="1" dirty="0">
                <a:solidFill>
                  <a:srgbClr val="4F81BD">
                    <a:lumMod val="75000"/>
                  </a:srgbClr>
                </a:solidFill>
                <a:latin typeface="Calibri"/>
              </a:rPr>
              <a:t>Een vast bedrag voor de opdracht</a:t>
            </a:r>
          </a:p>
          <a:p>
            <a:pPr marL="457200" indent="-457200" algn="ctr">
              <a:buFont typeface="Wingdings" panose="05000000000000000000" pitchFamily="2" charset="2"/>
              <a:buChar char="q"/>
            </a:pPr>
            <a:r>
              <a:rPr lang="nl-NL" sz="2000" i="1" dirty="0">
                <a:solidFill>
                  <a:srgbClr val="4F81BD">
                    <a:lumMod val="75000"/>
                  </a:srgbClr>
                </a:solidFill>
                <a:latin typeface="Calibri"/>
              </a:rPr>
              <a:t>Zo min mogelijk bureaucratie</a:t>
            </a:r>
          </a:p>
          <a:p>
            <a:pPr marL="457200" indent="-457200" algn="ctr">
              <a:buFont typeface="Wingdings" panose="05000000000000000000" pitchFamily="2" charset="2"/>
              <a:buChar char="q"/>
            </a:pPr>
            <a:r>
              <a:rPr lang="nl-NL" sz="2000" i="1" dirty="0">
                <a:solidFill>
                  <a:srgbClr val="4F81BD">
                    <a:lumMod val="75000"/>
                  </a:srgbClr>
                </a:solidFill>
                <a:latin typeface="Calibri"/>
              </a:rPr>
              <a:t>Maakt transformatie mogelijk</a:t>
            </a:r>
          </a:p>
          <a:p>
            <a:pPr marL="457200" indent="-457200" algn="ctr">
              <a:buFont typeface="Wingdings" panose="05000000000000000000" pitchFamily="2" charset="2"/>
              <a:buChar char="q"/>
            </a:pPr>
            <a:endParaRPr lang="nl-NL" sz="2000" i="1" dirty="0">
              <a:solidFill>
                <a:srgbClr val="4F81BD">
                  <a:lumMod val="75000"/>
                </a:srgbClr>
              </a:solidFill>
              <a:latin typeface="Calibri"/>
            </a:endParaRPr>
          </a:p>
          <a:p>
            <a:pPr marL="457200" indent="-457200" algn="ctr">
              <a:buFont typeface="Wingdings" panose="05000000000000000000" pitchFamily="2" charset="2"/>
              <a:buChar char="Ø"/>
            </a:pPr>
            <a:r>
              <a:rPr lang="nl-NL" sz="2000" i="1" dirty="0">
                <a:solidFill>
                  <a:srgbClr val="002060"/>
                </a:solidFill>
                <a:latin typeface="Calibri"/>
              </a:rPr>
              <a:t>Samenwerking in partnerschap</a:t>
            </a:r>
          </a:p>
        </p:txBody>
      </p:sp>
      <p:sp>
        <p:nvSpPr>
          <p:cNvPr id="2" name="Rechthoek 1">
            <a:extLst>
              <a:ext uri="{FF2B5EF4-FFF2-40B4-BE49-F238E27FC236}">
                <a16:creationId xmlns:a16="http://schemas.microsoft.com/office/drawing/2014/main" id="{19F4EEE7-4551-4274-9E24-F831CA69C111}"/>
              </a:ext>
            </a:extLst>
          </p:cNvPr>
          <p:cNvSpPr/>
          <p:nvPr/>
        </p:nvSpPr>
        <p:spPr>
          <a:xfrm>
            <a:off x="3602777" y="452578"/>
            <a:ext cx="4771371" cy="707886"/>
          </a:xfrm>
          <a:prstGeom prst="rect">
            <a:avLst/>
          </a:prstGeom>
        </p:spPr>
        <p:txBody>
          <a:bodyPr wrap="none">
            <a:spAutoFit/>
          </a:bodyPr>
          <a:lstStyle/>
          <a:p>
            <a:pPr algn="ctr"/>
            <a:r>
              <a:rPr lang="nl-NL" sz="4000" i="1" dirty="0">
                <a:solidFill>
                  <a:srgbClr val="1F497D">
                    <a:lumMod val="50000"/>
                  </a:srgbClr>
                </a:solidFill>
                <a:latin typeface="Calibri"/>
              </a:rPr>
              <a:t>De integrale opdracht</a:t>
            </a:r>
            <a:r>
              <a:rPr lang="nl-NL" i="1" dirty="0">
                <a:solidFill>
                  <a:srgbClr val="1F497D">
                    <a:lumMod val="50000"/>
                  </a:srgbClr>
                </a:solidFill>
                <a:latin typeface="Calibri"/>
              </a:rPr>
              <a:t>:</a:t>
            </a:r>
          </a:p>
        </p:txBody>
      </p:sp>
      <p:pic>
        <p:nvPicPr>
          <p:cNvPr id="5" name="Afbeelding 4">
            <a:extLst>
              <a:ext uri="{FF2B5EF4-FFF2-40B4-BE49-F238E27FC236}">
                <a16:creationId xmlns:a16="http://schemas.microsoft.com/office/drawing/2014/main" id="{831AD089-13A2-4D4A-9FFA-71C37E6248AE}"/>
              </a:ext>
            </a:extLst>
          </p:cNvPr>
          <p:cNvPicPr>
            <a:picLocks noChangeAspect="1"/>
          </p:cNvPicPr>
          <p:nvPr/>
        </p:nvPicPr>
        <p:blipFill>
          <a:blip r:embed="rId2"/>
          <a:stretch>
            <a:fillRect/>
          </a:stretch>
        </p:blipFill>
        <p:spPr>
          <a:xfrm>
            <a:off x="9336360" y="311625"/>
            <a:ext cx="1076296" cy="776238"/>
          </a:xfrm>
          <a:prstGeom prst="rect">
            <a:avLst/>
          </a:prstGeom>
        </p:spPr>
      </p:pic>
      <p:pic>
        <p:nvPicPr>
          <p:cNvPr id="4" name="Afbeelding 3">
            <a:extLst>
              <a:ext uri="{FF2B5EF4-FFF2-40B4-BE49-F238E27FC236}">
                <a16:creationId xmlns:a16="http://schemas.microsoft.com/office/drawing/2014/main" id="{58A20648-4800-45B7-AB2E-91CBA8EEE13D}"/>
              </a:ext>
            </a:extLst>
          </p:cNvPr>
          <p:cNvPicPr>
            <a:picLocks noChangeAspect="1"/>
          </p:cNvPicPr>
          <p:nvPr/>
        </p:nvPicPr>
        <p:blipFill>
          <a:blip r:embed="rId3"/>
          <a:stretch>
            <a:fillRect/>
          </a:stretch>
        </p:blipFill>
        <p:spPr>
          <a:xfrm>
            <a:off x="907433" y="5322429"/>
            <a:ext cx="2011759" cy="1311193"/>
          </a:xfrm>
          <a:prstGeom prst="rect">
            <a:avLst/>
          </a:prstGeom>
        </p:spPr>
      </p:pic>
      <p:pic>
        <p:nvPicPr>
          <p:cNvPr id="6" name="Afbeelding 5">
            <a:extLst>
              <a:ext uri="{FF2B5EF4-FFF2-40B4-BE49-F238E27FC236}">
                <a16:creationId xmlns:a16="http://schemas.microsoft.com/office/drawing/2014/main" id="{6A7E5076-6A12-457F-9716-D76918B5A349}"/>
              </a:ext>
            </a:extLst>
          </p:cNvPr>
          <p:cNvPicPr>
            <a:picLocks noChangeAspect="1"/>
          </p:cNvPicPr>
          <p:nvPr/>
        </p:nvPicPr>
        <p:blipFill>
          <a:blip r:embed="rId4"/>
          <a:stretch>
            <a:fillRect/>
          </a:stretch>
        </p:blipFill>
        <p:spPr>
          <a:xfrm>
            <a:off x="9272808" y="5325979"/>
            <a:ext cx="2011759" cy="1307643"/>
          </a:xfrm>
          <a:prstGeom prst="rect">
            <a:avLst/>
          </a:prstGeom>
        </p:spPr>
      </p:pic>
    </p:spTree>
    <p:extLst>
      <p:ext uri="{BB962C8B-B14F-4D97-AF65-F5344CB8AC3E}">
        <p14:creationId xmlns:p14="http://schemas.microsoft.com/office/powerpoint/2010/main" val="2381969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973473"/>
            <a:ext cx="7896075" cy="1494910"/>
          </a:xfrm>
        </p:spPr>
        <p:txBody>
          <a:bodyPr>
            <a:normAutofit fontScale="90000"/>
          </a:bodyPr>
          <a:lstStyle/>
          <a:p>
            <a:r>
              <a:rPr lang="en-US" sz="4000" b="1" dirty="0">
                <a:solidFill>
                  <a:srgbClr val="002060"/>
                </a:solidFill>
                <a:latin typeface="Calibri" panose="020F0502020204030204" pitchFamily="34" charset="0"/>
                <a:cs typeface="Calibri" panose="020F0502020204030204" pitchFamily="34" charset="0"/>
              </a:rPr>
              <a:t>Integrale opdracht vanuit het perspectief van de jeugdhulpaanbieder</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710863" y="200341"/>
            <a:ext cx="3131718" cy="2033612"/>
          </a:xfrm>
          <a:prstGeom prst="rect">
            <a:avLst/>
          </a:prstGeom>
        </p:spPr>
      </p:pic>
      <p:sp>
        <p:nvSpPr>
          <p:cNvPr id="2" name="Tekstvak 1">
            <a:extLst>
              <a:ext uri="{FF2B5EF4-FFF2-40B4-BE49-F238E27FC236}">
                <a16:creationId xmlns:a16="http://schemas.microsoft.com/office/drawing/2014/main" id="{D74C4B3D-2380-4D1C-B0F1-44AEC2568A8A}"/>
              </a:ext>
            </a:extLst>
          </p:cNvPr>
          <p:cNvSpPr txBox="1"/>
          <p:nvPr/>
        </p:nvSpPr>
        <p:spPr>
          <a:xfrm>
            <a:off x="966060" y="2515970"/>
            <a:ext cx="9677759" cy="3970318"/>
          </a:xfrm>
          <a:prstGeom prst="rect">
            <a:avLst/>
          </a:prstGeom>
          <a:noFill/>
        </p:spPr>
        <p:txBody>
          <a:bodyPr wrap="square" rtlCol="0">
            <a:spAutoFit/>
          </a:bodyPr>
          <a:lstStyle/>
          <a:p>
            <a:pPr marL="571500" indent="-571500">
              <a:buFont typeface="Arial" panose="020B0604020202020204" pitchFamily="34" charset="0"/>
              <a:buChar char="•"/>
            </a:pPr>
            <a:r>
              <a:rPr lang="nl-NL" sz="2800" dirty="0">
                <a:solidFill>
                  <a:srgbClr val="002060"/>
                </a:solidFill>
              </a:rPr>
              <a:t>Ontschot samenwerken van expertises (≠doorverwijzen)</a:t>
            </a:r>
          </a:p>
          <a:p>
            <a:pPr marL="571500" indent="-571500">
              <a:buFont typeface="Arial" panose="020B0604020202020204" pitchFamily="34" charset="0"/>
              <a:buChar char="•"/>
            </a:pPr>
            <a:r>
              <a:rPr lang="nl-NL" sz="2800" dirty="0">
                <a:solidFill>
                  <a:srgbClr val="002060"/>
                </a:solidFill>
              </a:rPr>
              <a:t>Collegiaal samenwerken (als zijnde één organisatie)</a:t>
            </a:r>
          </a:p>
          <a:p>
            <a:pPr marL="571500" indent="-571500">
              <a:buFont typeface="Arial" panose="020B0604020202020204" pitchFamily="34" charset="0"/>
              <a:buChar char="•"/>
            </a:pPr>
            <a:r>
              <a:rPr lang="nl-NL" sz="2800" dirty="0">
                <a:solidFill>
                  <a:srgbClr val="002060"/>
                </a:solidFill>
              </a:rPr>
              <a:t>Medewerkers daadwerkelijk ruimte geven</a:t>
            </a:r>
          </a:p>
          <a:p>
            <a:pPr marL="571500" indent="-571500">
              <a:buFont typeface="Arial" panose="020B0604020202020204" pitchFamily="34" charset="0"/>
              <a:buChar char="•"/>
            </a:pPr>
            <a:r>
              <a:rPr lang="nl-NL" sz="2800" dirty="0">
                <a:solidFill>
                  <a:srgbClr val="002060"/>
                </a:solidFill>
              </a:rPr>
              <a:t>Ontwikkel-lab voor nieuwe oplossingen</a:t>
            </a:r>
          </a:p>
          <a:p>
            <a:pPr marL="571500" indent="-571500">
              <a:buFont typeface="Arial" panose="020B0604020202020204" pitchFamily="34" charset="0"/>
              <a:buChar char="•"/>
            </a:pPr>
            <a:r>
              <a:rPr lang="nl-NL" sz="2800" dirty="0">
                <a:solidFill>
                  <a:srgbClr val="002060"/>
                </a:solidFill>
              </a:rPr>
              <a:t>Loskomen van bestaande producten, ook in bedrijfsvoering</a:t>
            </a:r>
          </a:p>
          <a:p>
            <a:pPr marL="571500" indent="-571500">
              <a:buFont typeface="Arial" panose="020B0604020202020204" pitchFamily="34" charset="0"/>
              <a:buChar char="•"/>
            </a:pPr>
            <a:r>
              <a:rPr lang="nl-NL" sz="2800" dirty="0">
                <a:solidFill>
                  <a:srgbClr val="002060"/>
                </a:solidFill>
              </a:rPr>
              <a:t>Beschikkingsvrij werken + lage administratieve lasten</a:t>
            </a:r>
          </a:p>
          <a:p>
            <a:pPr marL="571500" indent="-571500">
              <a:buFont typeface="Arial" panose="020B0604020202020204" pitchFamily="34" charset="0"/>
              <a:buChar char="•"/>
            </a:pPr>
            <a:r>
              <a:rPr lang="nl-NL" sz="2800" dirty="0">
                <a:solidFill>
                  <a:srgbClr val="002060"/>
                </a:solidFill>
              </a:rPr>
              <a:t>Bij consortium: onderlinge financiële/administratieve afspraken</a:t>
            </a:r>
          </a:p>
          <a:p>
            <a:pPr marL="571500" indent="-571500">
              <a:buFont typeface="Arial" panose="020B0604020202020204" pitchFamily="34" charset="0"/>
              <a:buChar char="•"/>
            </a:pPr>
            <a:r>
              <a:rPr lang="nl-NL" sz="2800" dirty="0">
                <a:solidFill>
                  <a:srgbClr val="002060"/>
                </a:solidFill>
              </a:rPr>
              <a:t>Randvoorwaarden goed regelen</a:t>
            </a:r>
          </a:p>
        </p:txBody>
      </p:sp>
    </p:spTree>
    <p:extLst>
      <p:ext uri="{BB962C8B-B14F-4D97-AF65-F5344CB8AC3E}">
        <p14:creationId xmlns:p14="http://schemas.microsoft.com/office/powerpoint/2010/main" val="4161737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EEA58E5-17DC-4F5E-B7A5-96A3BEFD9E71}"/>
              </a:ext>
            </a:extLst>
          </p:cNvPr>
          <p:cNvSpPr/>
          <p:nvPr/>
        </p:nvSpPr>
        <p:spPr>
          <a:xfrm>
            <a:off x="1347747" y="2169165"/>
            <a:ext cx="6107263" cy="4363716"/>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630582" y="102007"/>
            <a:ext cx="7955787" cy="1494910"/>
          </a:xfrm>
        </p:spPr>
        <p:txBody>
          <a:bodyPr>
            <a:normAutofit/>
          </a:bodyPr>
          <a:lstStyle/>
          <a:p>
            <a:r>
              <a:rPr lang="en-US" sz="4000" b="1" dirty="0">
                <a:solidFill>
                  <a:srgbClr val="002060"/>
                </a:solidFill>
                <a:latin typeface="Calibri" panose="020F0502020204030204" pitchFamily="34" charset="0"/>
                <a:cs typeface="Calibri" panose="020F0502020204030204" pitchFamily="34" charset="0"/>
              </a:rPr>
              <a:t>Wat bevat de integrale opdracht</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9253331" y="440583"/>
            <a:ext cx="2226836" cy="1446018"/>
          </a:xfrm>
          <a:prstGeom prst="rect">
            <a:avLst/>
          </a:prstGeom>
        </p:spPr>
      </p:pic>
      <p:pic>
        <p:nvPicPr>
          <p:cNvPr id="3" name="Afbeelding 2">
            <a:extLst>
              <a:ext uri="{FF2B5EF4-FFF2-40B4-BE49-F238E27FC236}">
                <a16:creationId xmlns:a16="http://schemas.microsoft.com/office/drawing/2014/main" id="{C3232019-CD1A-4612-B994-3751459281DF}"/>
              </a:ext>
            </a:extLst>
          </p:cNvPr>
          <p:cNvPicPr>
            <a:picLocks noChangeAspect="1"/>
          </p:cNvPicPr>
          <p:nvPr/>
        </p:nvPicPr>
        <p:blipFill>
          <a:blip r:embed="rId5"/>
          <a:stretch>
            <a:fillRect/>
          </a:stretch>
        </p:blipFill>
        <p:spPr>
          <a:xfrm>
            <a:off x="1969323" y="4317082"/>
            <a:ext cx="4751477" cy="1991360"/>
          </a:xfrm>
          <a:prstGeom prst="rect">
            <a:avLst/>
          </a:prstGeom>
          <a:effectLst/>
        </p:spPr>
      </p:pic>
      <p:sp>
        <p:nvSpPr>
          <p:cNvPr id="7" name="Rechthoek 6">
            <a:extLst>
              <a:ext uri="{FF2B5EF4-FFF2-40B4-BE49-F238E27FC236}">
                <a16:creationId xmlns:a16="http://schemas.microsoft.com/office/drawing/2014/main" id="{FD6ECB24-0BD9-4A95-AEAB-54AB3898B730}"/>
              </a:ext>
            </a:extLst>
          </p:cNvPr>
          <p:cNvSpPr/>
          <p:nvPr/>
        </p:nvSpPr>
        <p:spPr>
          <a:xfrm>
            <a:off x="1347747" y="1325934"/>
            <a:ext cx="6119853" cy="833120"/>
          </a:xfrm>
          <a:prstGeom prst="rect">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Tekstvak 7">
            <a:extLst>
              <a:ext uri="{FF2B5EF4-FFF2-40B4-BE49-F238E27FC236}">
                <a16:creationId xmlns:a16="http://schemas.microsoft.com/office/drawing/2014/main" id="{E626B974-5A59-45BE-BF28-0E67EBB10C96}"/>
              </a:ext>
            </a:extLst>
          </p:cNvPr>
          <p:cNvSpPr txBox="1"/>
          <p:nvPr/>
        </p:nvSpPr>
        <p:spPr>
          <a:xfrm>
            <a:off x="1955129" y="2441331"/>
            <a:ext cx="5080775" cy="1200329"/>
          </a:xfrm>
          <a:prstGeom prst="rect">
            <a:avLst/>
          </a:prstGeom>
          <a:noFill/>
        </p:spPr>
        <p:txBody>
          <a:bodyPr wrap="square" rtlCol="0">
            <a:spAutoFit/>
          </a:bodyPr>
          <a:lstStyle/>
          <a:p>
            <a:r>
              <a:rPr lang="nl-NL" sz="2400" dirty="0"/>
              <a:t>Alle vormen van jeugdhulp</a:t>
            </a:r>
          </a:p>
          <a:p>
            <a:r>
              <a:rPr lang="nl-NL" sz="2400" dirty="0"/>
              <a:t>Nu bekend als percelen A t/m F (GRJR)</a:t>
            </a:r>
          </a:p>
          <a:p>
            <a:r>
              <a:rPr lang="nl-NL" sz="2400" dirty="0"/>
              <a:t>+ lokaal ingekochte jeugdhulp</a:t>
            </a:r>
          </a:p>
        </p:txBody>
      </p:sp>
      <p:sp>
        <p:nvSpPr>
          <p:cNvPr id="11" name="Tekstvak 10">
            <a:extLst>
              <a:ext uri="{FF2B5EF4-FFF2-40B4-BE49-F238E27FC236}">
                <a16:creationId xmlns:a16="http://schemas.microsoft.com/office/drawing/2014/main" id="{72B8EB0D-E8DE-48A8-919A-AE2510B178F1}"/>
              </a:ext>
            </a:extLst>
          </p:cNvPr>
          <p:cNvSpPr txBox="1"/>
          <p:nvPr/>
        </p:nvSpPr>
        <p:spPr>
          <a:xfrm>
            <a:off x="1769806" y="1558291"/>
            <a:ext cx="5466736" cy="400110"/>
          </a:xfrm>
          <a:prstGeom prst="rect">
            <a:avLst/>
          </a:prstGeom>
          <a:solidFill>
            <a:schemeClr val="bg1"/>
          </a:solidFill>
        </p:spPr>
        <p:txBody>
          <a:bodyPr wrap="square" rtlCol="0">
            <a:spAutoFit/>
          </a:bodyPr>
          <a:lstStyle/>
          <a:p>
            <a:r>
              <a:rPr lang="nl-NL" sz="2000" dirty="0"/>
              <a:t>VT, maatregelen (JB/JR, LTA), crisisbedden</a:t>
            </a:r>
          </a:p>
        </p:txBody>
      </p:sp>
      <p:sp>
        <p:nvSpPr>
          <p:cNvPr id="12" name="Rechthoek 11">
            <a:extLst>
              <a:ext uri="{FF2B5EF4-FFF2-40B4-BE49-F238E27FC236}">
                <a16:creationId xmlns:a16="http://schemas.microsoft.com/office/drawing/2014/main" id="{2C0BC9C9-6EF9-4E5F-A65E-7667581E3B54}"/>
              </a:ext>
            </a:extLst>
          </p:cNvPr>
          <p:cNvSpPr/>
          <p:nvPr/>
        </p:nvSpPr>
        <p:spPr>
          <a:xfrm>
            <a:off x="1955129" y="4185920"/>
            <a:ext cx="4526951" cy="21844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41F9CD2A-8E62-4842-B489-1A1FD8D36998}"/>
              </a:ext>
            </a:extLst>
          </p:cNvPr>
          <p:cNvSpPr txBox="1"/>
          <p:nvPr/>
        </p:nvSpPr>
        <p:spPr>
          <a:xfrm>
            <a:off x="8392719" y="4526008"/>
            <a:ext cx="3087448" cy="1200329"/>
          </a:xfrm>
          <a:prstGeom prst="rect">
            <a:avLst/>
          </a:prstGeom>
          <a:noFill/>
        </p:spPr>
        <p:txBody>
          <a:bodyPr wrap="square" rtlCol="0">
            <a:spAutoFit/>
          </a:bodyPr>
          <a:lstStyle/>
          <a:p>
            <a:r>
              <a:rPr lang="nl-NL" sz="2400" dirty="0"/>
              <a:t>Nog te maken keuzes</a:t>
            </a:r>
          </a:p>
          <a:p>
            <a:r>
              <a:rPr lang="nl-NL" sz="2400" dirty="0"/>
              <a:t>Zie koersdocument en consultatiedocument</a:t>
            </a:r>
          </a:p>
        </p:txBody>
      </p:sp>
      <p:cxnSp>
        <p:nvCxnSpPr>
          <p:cNvPr id="15" name="Rechte verbindingslijn met pijl 14">
            <a:extLst>
              <a:ext uri="{FF2B5EF4-FFF2-40B4-BE49-F238E27FC236}">
                <a16:creationId xmlns:a16="http://schemas.microsoft.com/office/drawing/2014/main" id="{648F733E-7ED5-4B71-8F88-096F208DDB4F}"/>
              </a:ext>
            </a:extLst>
          </p:cNvPr>
          <p:cNvCxnSpPr/>
          <p:nvPr/>
        </p:nvCxnSpPr>
        <p:spPr>
          <a:xfrm>
            <a:off x="6096000" y="4941507"/>
            <a:ext cx="215511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kstvak 13">
            <a:extLst>
              <a:ext uri="{FF2B5EF4-FFF2-40B4-BE49-F238E27FC236}">
                <a16:creationId xmlns:a16="http://schemas.microsoft.com/office/drawing/2014/main" id="{6E1886B6-4870-4F37-A693-870FEB681AE1}"/>
              </a:ext>
            </a:extLst>
          </p:cNvPr>
          <p:cNvSpPr txBox="1"/>
          <p:nvPr/>
        </p:nvSpPr>
        <p:spPr>
          <a:xfrm>
            <a:off x="301539" y="1473385"/>
            <a:ext cx="860612" cy="461665"/>
          </a:xfrm>
          <a:prstGeom prst="rect">
            <a:avLst/>
          </a:prstGeom>
          <a:noFill/>
        </p:spPr>
        <p:txBody>
          <a:bodyPr wrap="square" rtlCol="0">
            <a:spAutoFit/>
          </a:bodyPr>
          <a:lstStyle/>
          <a:p>
            <a:r>
              <a:rPr lang="nl-NL" sz="2400" dirty="0"/>
              <a:t>GRJR</a:t>
            </a:r>
          </a:p>
        </p:txBody>
      </p:sp>
      <p:sp>
        <p:nvSpPr>
          <p:cNvPr id="16" name="Tekstvak 15">
            <a:extLst>
              <a:ext uri="{FF2B5EF4-FFF2-40B4-BE49-F238E27FC236}">
                <a16:creationId xmlns:a16="http://schemas.microsoft.com/office/drawing/2014/main" id="{DB065BAE-5EB1-4027-9DC1-6F39534D15FD}"/>
              </a:ext>
            </a:extLst>
          </p:cNvPr>
          <p:cNvSpPr txBox="1"/>
          <p:nvPr/>
        </p:nvSpPr>
        <p:spPr>
          <a:xfrm>
            <a:off x="347319" y="2608302"/>
            <a:ext cx="860612" cy="461665"/>
          </a:xfrm>
          <a:prstGeom prst="rect">
            <a:avLst/>
          </a:prstGeom>
          <a:noFill/>
        </p:spPr>
        <p:txBody>
          <a:bodyPr wrap="square" rtlCol="0">
            <a:spAutoFit/>
          </a:bodyPr>
          <a:lstStyle/>
          <a:p>
            <a:r>
              <a:rPr lang="nl-NL" sz="2400" dirty="0"/>
              <a:t>MVS</a:t>
            </a:r>
          </a:p>
        </p:txBody>
      </p:sp>
      <p:sp>
        <p:nvSpPr>
          <p:cNvPr id="17" name="Tekstvak 16">
            <a:extLst>
              <a:ext uri="{FF2B5EF4-FFF2-40B4-BE49-F238E27FC236}">
                <a16:creationId xmlns:a16="http://schemas.microsoft.com/office/drawing/2014/main" id="{99C6442F-54E3-4AD1-ABDD-C611B5339338}"/>
              </a:ext>
            </a:extLst>
          </p:cNvPr>
          <p:cNvSpPr txBox="1"/>
          <p:nvPr/>
        </p:nvSpPr>
        <p:spPr>
          <a:xfrm>
            <a:off x="3451405" y="6031604"/>
            <a:ext cx="1534397" cy="307777"/>
          </a:xfrm>
          <a:prstGeom prst="rect">
            <a:avLst/>
          </a:prstGeom>
          <a:solidFill>
            <a:schemeClr val="accent1">
              <a:lumMod val="60000"/>
              <a:lumOff val="40000"/>
            </a:schemeClr>
          </a:solidFill>
          <a:ln>
            <a:solidFill>
              <a:schemeClr val="accent1">
                <a:shade val="50000"/>
              </a:schemeClr>
            </a:solidFill>
          </a:ln>
        </p:spPr>
        <p:txBody>
          <a:bodyPr wrap="square" rtlCol="0">
            <a:spAutoFit/>
          </a:bodyPr>
          <a:lstStyle/>
          <a:p>
            <a:r>
              <a:rPr lang="nl-NL" sz="1400" dirty="0">
                <a:solidFill>
                  <a:schemeClr val="bg1"/>
                </a:solidFill>
              </a:rPr>
              <a:t>vervoer</a:t>
            </a:r>
          </a:p>
        </p:txBody>
      </p:sp>
    </p:spTree>
    <p:extLst>
      <p:ext uri="{BB962C8B-B14F-4D97-AF65-F5344CB8AC3E}">
        <p14:creationId xmlns:p14="http://schemas.microsoft.com/office/powerpoint/2010/main" val="175480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267752"/>
            <a:ext cx="6837296" cy="1357139"/>
          </a:xfrm>
        </p:spPr>
        <p:txBody>
          <a:bodyPr>
            <a:normAutofit/>
          </a:bodyPr>
          <a:lstStyle/>
          <a:p>
            <a:r>
              <a:rPr lang="en-US" sz="4000" b="1" dirty="0" err="1">
                <a:solidFill>
                  <a:srgbClr val="002060"/>
                </a:solidFill>
                <a:latin typeface="Calibri" panose="020F0502020204030204" pitchFamily="34" charset="0"/>
                <a:cs typeface="Calibri" panose="020F0502020204030204" pitchFamily="34" charset="0"/>
              </a:rPr>
              <a:t>Kleine</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jeugdhulpaanbieders</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vrijgevestigden</a:t>
            </a:r>
            <a:endParaRPr lang="en-US" sz="40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7178842" y="311106"/>
            <a:ext cx="4390777" cy="2851195"/>
          </a:xfrm>
          <a:prstGeom prst="rect">
            <a:avLst/>
          </a:prstGeom>
        </p:spPr>
      </p:pic>
      <p:sp>
        <p:nvSpPr>
          <p:cNvPr id="2" name="Tekstvak 1">
            <a:extLst>
              <a:ext uri="{FF2B5EF4-FFF2-40B4-BE49-F238E27FC236}">
                <a16:creationId xmlns:a16="http://schemas.microsoft.com/office/drawing/2014/main" id="{D74C4B3D-2380-4D1C-B0F1-44AEC2568A8A}"/>
              </a:ext>
            </a:extLst>
          </p:cNvPr>
          <p:cNvSpPr txBox="1"/>
          <p:nvPr/>
        </p:nvSpPr>
        <p:spPr>
          <a:xfrm>
            <a:off x="750183" y="3048170"/>
            <a:ext cx="10691634" cy="2369880"/>
          </a:xfrm>
          <a:prstGeom prst="rect">
            <a:avLst/>
          </a:prstGeom>
          <a:noFill/>
        </p:spPr>
        <p:txBody>
          <a:bodyPr wrap="square" rtlCol="0">
            <a:spAutoFit/>
          </a:bodyPr>
          <a:lstStyle/>
          <a:p>
            <a:pPr marL="571500" indent="-571500">
              <a:buFont typeface="Arial" panose="020B0604020202020204" pitchFamily="34" charset="0"/>
              <a:buChar char="•"/>
            </a:pPr>
            <a:r>
              <a:rPr lang="nl-NL" sz="2800" dirty="0">
                <a:solidFill>
                  <a:srgbClr val="002060"/>
                </a:solidFill>
              </a:rPr>
              <a:t>Belangrijk door het </a:t>
            </a:r>
            <a:r>
              <a:rPr lang="nl-NL" sz="2800" b="1" dirty="0">
                <a:solidFill>
                  <a:srgbClr val="002060"/>
                </a:solidFill>
              </a:rPr>
              <a:t>aanbod</a:t>
            </a:r>
            <a:r>
              <a:rPr lang="nl-NL" sz="2800" dirty="0">
                <a:solidFill>
                  <a:srgbClr val="002060"/>
                </a:solidFill>
              </a:rPr>
              <a:t> dat zij vertegenwoordigen </a:t>
            </a:r>
          </a:p>
          <a:p>
            <a:pPr marL="571500" indent="-571500">
              <a:buFont typeface="Arial" panose="020B0604020202020204" pitchFamily="34" charset="0"/>
              <a:buChar char="•"/>
            </a:pPr>
            <a:r>
              <a:rPr lang="nl-NL" sz="2800" dirty="0">
                <a:solidFill>
                  <a:srgbClr val="002060"/>
                </a:solidFill>
              </a:rPr>
              <a:t>Wat verstaan we onder een kleine aanbieder?</a:t>
            </a:r>
          </a:p>
          <a:p>
            <a:pPr marL="571500" indent="-571500">
              <a:buFont typeface="Arial" panose="020B0604020202020204" pitchFamily="34" charset="0"/>
              <a:buChar char="•"/>
            </a:pPr>
            <a:r>
              <a:rPr lang="nl-NL" sz="2800" dirty="0">
                <a:solidFill>
                  <a:srgbClr val="002060"/>
                </a:solidFill>
              </a:rPr>
              <a:t>Welke mogelijkheden zijn er om dit aanbod in de integrale opdracht te borgen</a:t>
            </a:r>
          </a:p>
          <a:p>
            <a:pPr marL="571500" indent="-571500">
              <a:buFont typeface="Arial" panose="020B0604020202020204" pitchFamily="34" charset="0"/>
              <a:buChar char="•"/>
            </a:pPr>
            <a:endParaRPr lang="nl-NL" sz="3600" dirty="0">
              <a:solidFill>
                <a:srgbClr val="002060"/>
              </a:solidFill>
            </a:endParaRPr>
          </a:p>
        </p:txBody>
      </p:sp>
      <p:pic>
        <p:nvPicPr>
          <p:cNvPr id="3" name="Afbeelding 2">
            <a:extLst>
              <a:ext uri="{FF2B5EF4-FFF2-40B4-BE49-F238E27FC236}">
                <a16:creationId xmlns:a16="http://schemas.microsoft.com/office/drawing/2014/main" id="{249F5978-1B2F-4822-85A9-417561ED555A}"/>
              </a:ext>
            </a:extLst>
          </p:cNvPr>
          <p:cNvPicPr>
            <a:picLocks noChangeAspect="1"/>
          </p:cNvPicPr>
          <p:nvPr/>
        </p:nvPicPr>
        <p:blipFill>
          <a:blip r:embed="rId5"/>
          <a:stretch>
            <a:fillRect/>
          </a:stretch>
        </p:blipFill>
        <p:spPr>
          <a:xfrm>
            <a:off x="368792" y="5565910"/>
            <a:ext cx="1754200" cy="1142888"/>
          </a:xfrm>
          <a:prstGeom prst="rect">
            <a:avLst/>
          </a:prstGeom>
        </p:spPr>
      </p:pic>
    </p:spTree>
    <p:extLst>
      <p:ext uri="{BB962C8B-B14F-4D97-AF65-F5344CB8AC3E}">
        <p14:creationId xmlns:p14="http://schemas.microsoft.com/office/powerpoint/2010/main" val="185205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814788" y="1267752"/>
            <a:ext cx="6837296" cy="1357139"/>
          </a:xfrm>
        </p:spPr>
        <p:txBody>
          <a:bodyPr>
            <a:normAutofit fontScale="90000"/>
          </a:bodyPr>
          <a:lstStyle/>
          <a:p>
            <a:r>
              <a:rPr lang="en-US" sz="4000" b="1" dirty="0">
                <a:solidFill>
                  <a:srgbClr val="002060"/>
                </a:solidFill>
                <a:latin typeface="Calibri" panose="020F0502020204030204" pitchFamily="34" charset="0"/>
                <a:cs typeface="Calibri" panose="020F0502020204030204" pitchFamily="34" charset="0"/>
              </a:rPr>
              <a:t>Wat </a:t>
            </a:r>
            <a:r>
              <a:rPr lang="en-US" sz="4000" b="1" dirty="0" err="1">
                <a:solidFill>
                  <a:srgbClr val="002060"/>
                </a:solidFill>
                <a:latin typeface="Calibri" panose="020F0502020204030204" pitchFamily="34" charset="0"/>
                <a:cs typeface="Calibri" panose="020F0502020204030204" pitchFamily="34" charset="0"/>
              </a:rPr>
              <a:t>verstaan</a:t>
            </a:r>
            <a:r>
              <a:rPr lang="en-US" sz="4000" b="1" dirty="0">
                <a:solidFill>
                  <a:srgbClr val="002060"/>
                </a:solidFill>
                <a:latin typeface="Calibri" panose="020F0502020204030204" pitchFamily="34" charset="0"/>
                <a:cs typeface="Calibri" panose="020F0502020204030204" pitchFamily="34" charset="0"/>
              </a:rPr>
              <a:t> we </a:t>
            </a:r>
            <a:r>
              <a:rPr lang="en-US" sz="4000" b="1" dirty="0" err="1">
                <a:solidFill>
                  <a:srgbClr val="002060"/>
                </a:solidFill>
                <a:latin typeface="Calibri" panose="020F0502020204030204" pitchFamily="34" charset="0"/>
                <a:cs typeface="Calibri" panose="020F0502020204030204" pitchFamily="34" charset="0"/>
              </a:rPr>
              <a:t>onder</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een</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kleine</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aanbieder</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en</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vrijgevestigde</a:t>
            </a:r>
            <a:endParaRPr lang="en-US" sz="40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069179" y="311106"/>
            <a:ext cx="3657458" cy="2440531"/>
          </a:xfrm>
          <a:prstGeom prst="rect">
            <a:avLst/>
          </a:prstGeom>
        </p:spPr>
      </p:pic>
      <p:sp>
        <p:nvSpPr>
          <p:cNvPr id="2" name="Tekstvak 1">
            <a:extLst>
              <a:ext uri="{FF2B5EF4-FFF2-40B4-BE49-F238E27FC236}">
                <a16:creationId xmlns:a16="http://schemas.microsoft.com/office/drawing/2014/main" id="{D74C4B3D-2380-4D1C-B0F1-44AEC2568A8A}"/>
              </a:ext>
            </a:extLst>
          </p:cNvPr>
          <p:cNvSpPr txBox="1"/>
          <p:nvPr/>
        </p:nvSpPr>
        <p:spPr>
          <a:xfrm>
            <a:off x="750183" y="3048170"/>
            <a:ext cx="10691634" cy="2923877"/>
          </a:xfrm>
          <a:prstGeom prst="rect">
            <a:avLst/>
          </a:prstGeom>
          <a:noFill/>
        </p:spPr>
        <p:txBody>
          <a:bodyPr wrap="square" rtlCol="0">
            <a:spAutoFit/>
          </a:bodyPr>
          <a:lstStyle/>
          <a:p>
            <a:endParaRPr lang="nl-NL" sz="1800" dirty="0">
              <a:effectLst/>
              <a:latin typeface="Lucida Sans Unicode" panose="020B0602030504020204" pitchFamily="34" charset="0"/>
              <a:ea typeface="Calibri" panose="020F0502020204030204" pitchFamily="34" charset="0"/>
              <a:cs typeface="Lucida Sans Unicode" panose="020B0602030504020204" pitchFamily="34" charset="0"/>
            </a:endParaRPr>
          </a:p>
          <a:p>
            <a:r>
              <a:rPr lang="nl-NL" sz="2800" dirty="0">
                <a:solidFill>
                  <a:srgbClr val="002060"/>
                </a:solidFill>
              </a:rPr>
              <a:t>Zorgaanbieders met een jaaromzet/balanstotaal kleiner of gelijk aan </a:t>
            </a:r>
          </a:p>
          <a:p>
            <a:r>
              <a:rPr lang="nl-NL" sz="2800" dirty="0">
                <a:solidFill>
                  <a:srgbClr val="002060"/>
                </a:solidFill>
              </a:rPr>
              <a:t>2 miljoen euro en die minder dan 10 werknemers in dienst hebben. Hieronder vallen ook de </a:t>
            </a:r>
            <a:r>
              <a:rPr lang="nl-NL" sz="2800" dirty="0" err="1">
                <a:solidFill>
                  <a:srgbClr val="002060"/>
                </a:solidFill>
              </a:rPr>
              <a:t>vrijgevestigden</a:t>
            </a:r>
            <a:r>
              <a:rPr lang="nl-NL" sz="2800" dirty="0">
                <a:solidFill>
                  <a:srgbClr val="002060"/>
                </a:solidFill>
              </a:rPr>
              <a:t>.</a:t>
            </a:r>
          </a:p>
          <a:p>
            <a:endParaRPr lang="nl-NL" dirty="0">
              <a:solidFill>
                <a:srgbClr val="1F497D"/>
              </a:solidFill>
              <a:latin typeface="Lucida Sans Unicode" panose="020B0602030504020204" pitchFamily="34" charset="0"/>
              <a:ea typeface="Calibri" panose="020F0502020204030204" pitchFamily="34" charset="0"/>
              <a:cs typeface="Times New Roman" panose="02020603050405020304" pitchFamily="18" charset="0"/>
            </a:endParaRPr>
          </a:p>
          <a:p>
            <a:endParaRPr lang="nl-NL" sz="2800" i="1" dirty="0">
              <a:solidFill>
                <a:srgbClr val="002060"/>
              </a:solidFill>
            </a:endParaRPr>
          </a:p>
          <a:p>
            <a:pPr marL="571500" indent="-571500">
              <a:buFont typeface="Arial" panose="020B0604020202020204" pitchFamily="34" charset="0"/>
              <a:buChar char="•"/>
            </a:pPr>
            <a:endParaRPr lang="nl-NL" sz="3600" dirty="0">
              <a:solidFill>
                <a:srgbClr val="002060"/>
              </a:solidFill>
            </a:endParaRPr>
          </a:p>
        </p:txBody>
      </p:sp>
      <p:pic>
        <p:nvPicPr>
          <p:cNvPr id="3" name="Afbeelding 2">
            <a:extLst>
              <a:ext uri="{FF2B5EF4-FFF2-40B4-BE49-F238E27FC236}">
                <a16:creationId xmlns:a16="http://schemas.microsoft.com/office/drawing/2014/main" id="{249F5978-1B2F-4822-85A9-417561ED555A}"/>
              </a:ext>
            </a:extLst>
          </p:cNvPr>
          <p:cNvPicPr>
            <a:picLocks noChangeAspect="1"/>
          </p:cNvPicPr>
          <p:nvPr/>
        </p:nvPicPr>
        <p:blipFill>
          <a:blip r:embed="rId5"/>
          <a:stretch>
            <a:fillRect/>
          </a:stretch>
        </p:blipFill>
        <p:spPr>
          <a:xfrm>
            <a:off x="368792" y="5565910"/>
            <a:ext cx="1754200" cy="1142888"/>
          </a:xfrm>
          <a:prstGeom prst="rect">
            <a:avLst/>
          </a:prstGeom>
        </p:spPr>
      </p:pic>
    </p:spTree>
    <p:extLst>
      <p:ext uri="{BB962C8B-B14F-4D97-AF65-F5344CB8AC3E}">
        <p14:creationId xmlns:p14="http://schemas.microsoft.com/office/powerpoint/2010/main" val="89207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630583" y="102007"/>
            <a:ext cx="7277444" cy="1494910"/>
          </a:xfrm>
        </p:spPr>
        <p:txBody>
          <a:bodyPr>
            <a:normAutofit/>
          </a:bodyPr>
          <a:lstStyle/>
          <a:p>
            <a:r>
              <a:rPr lang="en-US" sz="4000" b="1" dirty="0" err="1">
                <a:solidFill>
                  <a:srgbClr val="002060"/>
                </a:solidFill>
                <a:latin typeface="Calibri" panose="020F0502020204030204" pitchFamily="34" charset="0"/>
                <a:cs typeface="Calibri" panose="020F0502020204030204" pitchFamily="34" charset="0"/>
              </a:rPr>
              <a:t>Oplossingsrichting</a:t>
            </a:r>
            <a:endParaRPr lang="en-US" sz="40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9924370" y="200341"/>
            <a:ext cx="1742609" cy="1131580"/>
          </a:xfrm>
          <a:prstGeom prst="rect">
            <a:avLst/>
          </a:prstGeom>
        </p:spPr>
      </p:pic>
      <p:sp>
        <p:nvSpPr>
          <p:cNvPr id="18" name="Rechthoek 17">
            <a:extLst>
              <a:ext uri="{FF2B5EF4-FFF2-40B4-BE49-F238E27FC236}">
                <a16:creationId xmlns:a16="http://schemas.microsoft.com/office/drawing/2014/main" id="{4A013674-F1DA-4C66-A34A-89844CB271B3}"/>
              </a:ext>
            </a:extLst>
          </p:cNvPr>
          <p:cNvSpPr/>
          <p:nvPr/>
        </p:nvSpPr>
        <p:spPr>
          <a:xfrm>
            <a:off x="1583139" y="2020553"/>
            <a:ext cx="3176337" cy="3086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0">
            <a:extLst>
              <a:ext uri="{FF2B5EF4-FFF2-40B4-BE49-F238E27FC236}">
                <a16:creationId xmlns:a16="http://schemas.microsoft.com/office/drawing/2014/main" id="{51BD2710-692E-4696-B3C5-9B216713E351}"/>
              </a:ext>
            </a:extLst>
          </p:cNvPr>
          <p:cNvSpPr/>
          <p:nvPr/>
        </p:nvSpPr>
        <p:spPr>
          <a:xfrm>
            <a:off x="3526013" y="4021652"/>
            <a:ext cx="898357" cy="802106"/>
          </a:xfrm>
          <a:prstGeom prst="ellipse">
            <a:avLst/>
          </a:prstGeom>
          <a:pattFill prst="wd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043B26E1-5D48-49F8-91C1-3F088C59CB94}"/>
              </a:ext>
            </a:extLst>
          </p:cNvPr>
          <p:cNvSpPr txBox="1"/>
          <p:nvPr/>
        </p:nvSpPr>
        <p:spPr>
          <a:xfrm>
            <a:off x="6522463" y="1587850"/>
            <a:ext cx="4099906" cy="646331"/>
          </a:xfrm>
          <a:prstGeom prst="rect">
            <a:avLst/>
          </a:prstGeom>
          <a:noFill/>
        </p:spPr>
        <p:txBody>
          <a:bodyPr wrap="square" rtlCol="0">
            <a:spAutoFit/>
          </a:bodyPr>
          <a:lstStyle/>
          <a:p>
            <a:r>
              <a:rPr lang="nl-NL" dirty="0"/>
              <a:t>Aanbod kleine aanbieders/</a:t>
            </a:r>
            <a:r>
              <a:rPr lang="nl-NL" dirty="0" err="1"/>
              <a:t>vrijgevestigden</a:t>
            </a:r>
            <a:r>
              <a:rPr lang="nl-NL" dirty="0"/>
              <a:t> binnen de opdracht</a:t>
            </a:r>
          </a:p>
        </p:txBody>
      </p:sp>
      <p:sp>
        <p:nvSpPr>
          <p:cNvPr id="23" name="Tekstvak 22">
            <a:extLst>
              <a:ext uri="{FF2B5EF4-FFF2-40B4-BE49-F238E27FC236}">
                <a16:creationId xmlns:a16="http://schemas.microsoft.com/office/drawing/2014/main" id="{BEF6D808-ED92-4E3E-92E7-1E7FB496D9B0}"/>
              </a:ext>
            </a:extLst>
          </p:cNvPr>
          <p:cNvSpPr txBox="1"/>
          <p:nvPr/>
        </p:nvSpPr>
        <p:spPr>
          <a:xfrm>
            <a:off x="6522463" y="3162301"/>
            <a:ext cx="4099906" cy="646331"/>
          </a:xfrm>
          <a:prstGeom prst="rect">
            <a:avLst/>
          </a:prstGeom>
          <a:noFill/>
        </p:spPr>
        <p:txBody>
          <a:bodyPr wrap="square" rtlCol="0">
            <a:spAutoFit/>
          </a:bodyPr>
          <a:lstStyle/>
          <a:p>
            <a:r>
              <a:rPr lang="nl-NL" dirty="0"/>
              <a:t>Positie aanbod borgen in de opdracht door randvoorwaarden/eisen</a:t>
            </a:r>
          </a:p>
        </p:txBody>
      </p:sp>
      <p:sp>
        <p:nvSpPr>
          <p:cNvPr id="24" name="Tekstvak 23">
            <a:extLst>
              <a:ext uri="{FF2B5EF4-FFF2-40B4-BE49-F238E27FC236}">
                <a16:creationId xmlns:a16="http://schemas.microsoft.com/office/drawing/2014/main" id="{65E3D862-2CC6-4CA6-B671-FA1FA70FA9B1}"/>
              </a:ext>
            </a:extLst>
          </p:cNvPr>
          <p:cNvSpPr txBox="1"/>
          <p:nvPr/>
        </p:nvSpPr>
        <p:spPr>
          <a:xfrm>
            <a:off x="6522462" y="3962048"/>
            <a:ext cx="5305743" cy="923330"/>
          </a:xfrm>
          <a:prstGeom prst="rect">
            <a:avLst/>
          </a:prstGeom>
          <a:noFill/>
        </p:spPr>
        <p:txBody>
          <a:bodyPr wrap="square" rtlCol="0">
            <a:spAutoFit/>
          </a:bodyPr>
          <a:lstStyle/>
          <a:p>
            <a:r>
              <a:rPr lang="nl-NL" dirty="0"/>
              <a:t>Bijvoorbeeld: </a:t>
            </a:r>
          </a:p>
          <a:p>
            <a:r>
              <a:rPr lang="nl-NL" dirty="0"/>
              <a:t>% Budget reserveren/oormerken voor specifiek aanbod kleine aanbieders/</a:t>
            </a:r>
            <a:r>
              <a:rPr lang="nl-NL" dirty="0" err="1"/>
              <a:t>vrijgevestigden</a:t>
            </a:r>
            <a:endParaRPr lang="nl-NL" dirty="0"/>
          </a:p>
        </p:txBody>
      </p:sp>
      <p:sp>
        <p:nvSpPr>
          <p:cNvPr id="25" name="Tekstvak 24">
            <a:extLst>
              <a:ext uri="{FF2B5EF4-FFF2-40B4-BE49-F238E27FC236}">
                <a16:creationId xmlns:a16="http://schemas.microsoft.com/office/drawing/2014/main" id="{9F292631-5BFD-4EBC-96C4-DBF819FCB744}"/>
              </a:ext>
            </a:extLst>
          </p:cNvPr>
          <p:cNvSpPr txBox="1"/>
          <p:nvPr/>
        </p:nvSpPr>
        <p:spPr>
          <a:xfrm>
            <a:off x="6522463" y="2367520"/>
            <a:ext cx="4843627" cy="646331"/>
          </a:xfrm>
          <a:prstGeom prst="rect">
            <a:avLst/>
          </a:prstGeom>
          <a:noFill/>
        </p:spPr>
        <p:txBody>
          <a:bodyPr wrap="square" rtlCol="0">
            <a:spAutoFit/>
          </a:bodyPr>
          <a:lstStyle/>
          <a:p>
            <a:r>
              <a:rPr lang="nl-NL" dirty="0"/>
              <a:t>Draagt optimaal bij aan integraal/</a:t>
            </a:r>
            <a:r>
              <a:rPr lang="nl-NL" dirty="0" err="1"/>
              <a:t>ontschot</a:t>
            </a:r>
            <a:r>
              <a:rPr lang="nl-NL" dirty="0"/>
              <a:t> aanbod en werkwijze voor het gezin</a:t>
            </a:r>
          </a:p>
        </p:txBody>
      </p:sp>
      <p:sp>
        <p:nvSpPr>
          <p:cNvPr id="26" name="Tekstvak 25">
            <a:extLst>
              <a:ext uri="{FF2B5EF4-FFF2-40B4-BE49-F238E27FC236}">
                <a16:creationId xmlns:a16="http://schemas.microsoft.com/office/drawing/2014/main" id="{657B3846-C362-49F9-8382-D8A3E1AFE64D}"/>
              </a:ext>
            </a:extLst>
          </p:cNvPr>
          <p:cNvSpPr txBox="1"/>
          <p:nvPr/>
        </p:nvSpPr>
        <p:spPr>
          <a:xfrm>
            <a:off x="966060" y="5643978"/>
            <a:ext cx="6221321" cy="830997"/>
          </a:xfrm>
          <a:prstGeom prst="rect">
            <a:avLst/>
          </a:prstGeom>
          <a:noFill/>
        </p:spPr>
        <p:txBody>
          <a:bodyPr wrap="square" rtlCol="0">
            <a:spAutoFit/>
          </a:bodyPr>
          <a:lstStyle/>
          <a:p>
            <a:r>
              <a:rPr lang="nl-NL" sz="2400" i="1" dirty="0">
                <a:solidFill>
                  <a:srgbClr val="002060"/>
                </a:solidFill>
              </a:rPr>
              <a:t>Welke vragen/opmerkingen roept dit bij u op?</a:t>
            </a:r>
          </a:p>
          <a:p>
            <a:r>
              <a:rPr lang="nl-NL" sz="2400" i="1" dirty="0">
                <a:solidFill>
                  <a:srgbClr val="002060"/>
                </a:solidFill>
              </a:rPr>
              <a:t>Heeft u andere suggesties/oplossingsrichtingen?</a:t>
            </a:r>
          </a:p>
        </p:txBody>
      </p:sp>
      <p:sp>
        <p:nvSpPr>
          <p:cNvPr id="27" name="Tekstvak 26">
            <a:extLst>
              <a:ext uri="{FF2B5EF4-FFF2-40B4-BE49-F238E27FC236}">
                <a16:creationId xmlns:a16="http://schemas.microsoft.com/office/drawing/2014/main" id="{699D219E-4148-48A6-9AE3-E19B73077A70}"/>
              </a:ext>
            </a:extLst>
          </p:cNvPr>
          <p:cNvSpPr txBox="1"/>
          <p:nvPr/>
        </p:nvSpPr>
        <p:spPr>
          <a:xfrm>
            <a:off x="6522463" y="5052326"/>
            <a:ext cx="4099906" cy="646331"/>
          </a:xfrm>
          <a:prstGeom prst="rect">
            <a:avLst/>
          </a:prstGeom>
          <a:noFill/>
        </p:spPr>
        <p:txBody>
          <a:bodyPr wrap="square" rtlCol="0">
            <a:spAutoFit/>
          </a:bodyPr>
          <a:lstStyle/>
          <a:p>
            <a:r>
              <a:rPr lang="nl-NL" dirty="0"/>
              <a:t>Inschrijving en contract is dan dus niet meer rechtstreeks bij gemeente</a:t>
            </a:r>
          </a:p>
        </p:txBody>
      </p:sp>
      <p:pic>
        <p:nvPicPr>
          <p:cNvPr id="28" name="Afbeelding 27">
            <a:extLst>
              <a:ext uri="{FF2B5EF4-FFF2-40B4-BE49-F238E27FC236}">
                <a16:creationId xmlns:a16="http://schemas.microsoft.com/office/drawing/2014/main" id="{FC8D5004-5503-4239-9525-37A597758E75}"/>
              </a:ext>
            </a:extLst>
          </p:cNvPr>
          <p:cNvPicPr>
            <a:picLocks noChangeAspect="1"/>
          </p:cNvPicPr>
          <p:nvPr/>
        </p:nvPicPr>
        <p:blipFill>
          <a:blip r:embed="rId4"/>
          <a:stretch>
            <a:fillRect/>
          </a:stretch>
        </p:blipFill>
        <p:spPr>
          <a:xfrm>
            <a:off x="8032372" y="549156"/>
            <a:ext cx="1142961" cy="742193"/>
          </a:xfrm>
          <a:prstGeom prst="rect">
            <a:avLst/>
          </a:prstGeom>
        </p:spPr>
      </p:pic>
      <p:pic>
        <p:nvPicPr>
          <p:cNvPr id="29" name="Afbeelding 28">
            <a:extLst>
              <a:ext uri="{FF2B5EF4-FFF2-40B4-BE49-F238E27FC236}">
                <a16:creationId xmlns:a16="http://schemas.microsoft.com/office/drawing/2014/main" id="{D4142A98-8BD3-4DB1-BB7F-2B0A8B1F02BC}"/>
              </a:ext>
            </a:extLst>
          </p:cNvPr>
          <p:cNvPicPr>
            <a:picLocks noChangeAspect="1"/>
          </p:cNvPicPr>
          <p:nvPr/>
        </p:nvPicPr>
        <p:blipFill>
          <a:blip r:embed="rId5"/>
          <a:stretch>
            <a:fillRect/>
          </a:stretch>
        </p:blipFill>
        <p:spPr>
          <a:xfrm>
            <a:off x="1837235" y="2291372"/>
            <a:ext cx="1223426" cy="798625"/>
          </a:xfrm>
          <a:prstGeom prst="rect">
            <a:avLst/>
          </a:prstGeom>
        </p:spPr>
      </p:pic>
      <p:sp>
        <p:nvSpPr>
          <p:cNvPr id="30" name="Tekstvak 29">
            <a:extLst>
              <a:ext uri="{FF2B5EF4-FFF2-40B4-BE49-F238E27FC236}">
                <a16:creationId xmlns:a16="http://schemas.microsoft.com/office/drawing/2014/main" id="{8F4E70B4-C700-472E-ABBD-D11EAC38FB64}"/>
              </a:ext>
            </a:extLst>
          </p:cNvPr>
          <p:cNvSpPr txBox="1"/>
          <p:nvPr/>
        </p:nvSpPr>
        <p:spPr>
          <a:xfrm>
            <a:off x="4972258" y="4085094"/>
            <a:ext cx="1123742" cy="738664"/>
          </a:xfrm>
          <a:prstGeom prst="rect">
            <a:avLst/>
          </a:prstGeom>
          <a:noFill/>
        </p:spPr>
        <p:txBody>
          <a:bodyPr wrap="square" rtlCol="0">
            <a:spAutoFit/>
          </a:bodyPr>
          <a:lstStyle/>
          <a:p>
            <a:r>
              <a:rPr lang="nl-NL" sz="1400" dirty="0"/>
              <a:t>Aanbod kleine aanbieders</a:t>
            </a:r>
          </a:p>
        </p:txBody>
      </p:sp>
      <p:cxnSp>
        <p:nvCxnSpPr>
          <p:cNvPr id="32" name="Rechte verbindingslijn 31">
            <a:extLst>
              <a:ext uri="{FF2B5EF4-FFF2-40B4-BE49-F238E27FC236}">
                <a16:creationId xmlns:a16="http://schemas.microsoft.com/office/drawing/2014/main" id="{81CFDC04-0676-49AB-B4D7-F2853D42C236}"/>
              </a:ext>
            </a:extLst>
          </p:cNvPr>
          <p:cNvCxnSpPr/>
          <p:nvPr/>
        </p:nvCxnSpPr>
        <p:spPr>
          <a:xfrm>
            <a:off x="4208206" y="4422705"/>
            <a:ext cx="68825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337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630581" y="278987"/>
            <a:ext cx="8909081" cy="1494910"/>
          </a:xfrm>
        </p:spPr>
        <p:txBody>
          <a:bodyPr>
            <a:normAutofit/>
          </a:bodyPr>
          <a:lstStyle/>
          <a:p>
            <a:r>
              <a:rPr lang="en-US" sz="3200" b="1" dirty="0" err="1">
                <a:solidFill>
                  <a:srgbClr val="002060"/>
                </a:solidFill>
                <a:latin typeface="Calibri" panose="020F0502020204030204" pitchFamily="34" charset="0"/>
                <a:cs typeface="Calibri" panose="020F0502020204030204" pitchFamily="34" charset="0"/>
              </a:rPr>
              <a:t>Inschrijving</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als</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onderdeel</a:t>
            </a:r>
            <a:r>
              <a:rPr lang="en-US" sz="3200" b="1" dirty="0">
                <a:solidFill>
                  <a:srgbClr val="002060"/>
                </a:solidFill>
                <a:latin typeface="Calibri" panose="020F0502020204030204" pitchFamily="34" charset="0"/>
                <a:cs typeface="Calibri" panose="020F0502020204030204" pitchFamily="34" charset="0"/>
              </a:rPr>
              <a:t> van </a:t>
            </a:r>
            <a:r>
              <a:rPr lang="en-US" sz="3200" b="1" dirty="0" err="1">
                <a:solidFill>
                  <a:srgbClr val="002060"/>
                </a:solidFill>
                <a:latin typeface="Calibri" panose="020F0502020204030204" pitchFamily="34" charset="0"/>
                <a:cs typeface="Calibri" panose="020F0502020204030204" pitchFamily="34" charset="0"/>
              </a:rPr>
              <a:t>integrale</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opdracht</a:t>
            </a:r>
            <a:endParaRPr lang="en-US" sz="3200" b="1" dirty="0">
              <a:solidFill>
                <a:srgbClr val="002060"/>
              </a:solidFill>
              <a:latin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10382108" y="278987"/>
            <a:ext cx="1742609" cy="1131580"/>
          </a:xfrm>
          <a:prstGeom prst="rect">
            <a:avLst/>
          </a:prstGeom>
        </p:spPr>
      </p:pic>
      <p:sp>
        <p:nvSpPr>
          <p:cNvPr id="13" name="Titel 1">
            <a:extLst>
              <a:ext uri="{FF2B5EF4-FFF2-40B4-BE49-F238E27FC236}">
                <a16:creationId xmlns:a16="http://schemas.microsoft.com/office/drawing/2014/main" id="{2EA2835A-9B28-4006-BC18-48EA87D8D64F}"/>
              </a:ext>
            </a:extLst>
          </p:cNvPr>
          <p:cNvSpPr txBox="1">
            <a:spLocks/>
          </p:cNvSpPr>
          <p:nvPr/>
        </p:nvSpPr>
        <p:spPr>
          <a:xfrm>
            <a:off x="1262784" y="1773897"/>
            <a:ext cx="9693974" cy="421126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err="1">
                <a:solidFill>
                  <a:srgbClr val="002060"/>
                </a:solidFill>
                <a:latin typeface="+mn-lt"/>
                <a:ea typeface="+mn-ea"/>
                <a:cs typeface="+mn-cs"/>
              </a:rPr>
              <a:t>Inschrijving</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ziet</a:t>
            </a:r>
            <a:r>
              <a:rPr lang="en-US" sz="2400" dirty="0">
                <a:solidFill>
                  <a:srgbClr val="002060"/>
                </a:solidFill>
                <a:latin typeface="+mn-lt"/>
                <a:ea typeface="+mn-ea"/>
                <a:cs typeface="+mn-cs"/>
              </a:rPr>
              <a:t> toe op de </a:t>
            </a:r>
            <a:r>
              <a:rPr lang="en-US" sz="2400" dirty="0" err="1">
                <a:solidFill>
                  <a:srgbClr val="002060"/>
                </a:solidFill>
                <a:latin typeface="+mn-lt"/>
                <a:ea typeface="+mn-ea"/>
                <a:cs typeface="+mn-cs"/>
              </a:rPr>
              <a:t>totaalopdracht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niet</a:t>
            </a:r>
            <a:r>
              <a:rPr lang="en-US" sz="2400" dirty="0">
                <a:solidFill>
                  <a:srgbClr val="002060"/>
                </a:solidFill>
                <a:latin typeface="+mn-lt"/>
                <a:ea typeface="+mn-ea"/>
                <a:cs typeface="+mn-cs"/>
              </a:rPr>
              <a:t> op </a:t>
            </a:r>
            <a:r>
              <a:rPr lang="en-US" sz="2400" dirty="0" err="1">
                <a:solidFill>
                  <a:srgbClr val="002060"/>
                </a:solidFill>
                <a:latin typeface="+mn-lt"/>
                <a:ea typeface="+mn-ea"/>
                <a:cs typeface="+mn-cs"/>
              </a:rPr>
              <a:t>een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gedeelte</a:t>
            </a:r>
            <a:r>
              <a:rPr lang="en-US" sz="2400" dirty="0">
                <a:solidFill>
                  <a:srgbClr val="002060"/>
                </a:solidFill>
                <a:latin typeface="+mn-lt"/>
                <a:ea typeface="+mn-ea"/>
                <a:cs typeface="+mn-cs"/>
              </a:rPr>
              <a:t>.</a:t>
            </a:r>
          </a:p>
          <a:p>
            <a:endParaRPr lang="en-US" sz="2400" dirty="0">
              <a:solidFill>
                <a:srgbClr val="002060"/>
              </a:solidFill>
              <a:latin typeface="+mn-lt"/>
              <a:ea typeface="+mn-ea"/>
              <a:cs typeface="+mn-cs"/>
            </a:endParaRPr>
          </a:p>
          <a:p>
            <a:r>
              <a:rPr lang="en-US" sz="2400" dirty="0" err="1">
                <a:solidFill>
                  <a:srgbClr val="002060"/>
                </a:solidFill>
                <a:latin typeface="+mn-lt"/>
                <a:ea typeface="+mn-ea"/>
                <a:cs typeface="+mn-cs"/>
              </a:rPr>
              <a:t>Dit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kan</a:t>
            </a:r>
            <a:r>
              <a:rPr lang="en-US" sz="2400" dirty="0">
                <a:solidFill>
                  <a:srgbClr val="002060"/>
                </a:solidFill>
                <a:latin typeface="+mn-lt"/>
                <a:ea typeface="+mn-ea"/>
                <a:cs typeface="+mn-cs"/>
              </a:rPr>
              <a:t> op 4 </a:t>
            </a:r>
            <a:r>
              <a:rPr lang="en-US" sz="2400" dirty="0" err="1">
                <a:solidFill>
                  <a:srgbClr val="002060"/>
                </a:solidFill>
                <a:latin typeface="+mn-lt"/>
                <a:ea typeface="+mn-ea"/>
                <a:cs typeface="+mn-cs"/>
              </a:rPr>
              <a:t>manieren</a:t>
            </a:r>
            <a:r>
              <a:rPr lang="en-US" sz="2400" dirty="0">
                <a:solidFill>
                  <a:srgbClr val="002060"/>
                </a:solidFill>
                <a:latin typeface="+mn-lt"/>
                <a:ea typeface="+mn-ea"/>
                <a:cs typeface="+mn-cs"/>
              </a:rPr>
              <a:t>:</a:t>
            </a:r>
          </a:p>
          <a:p>
            <a:pPr marL="285750" indent="-285750">
              <a:buFont typeface="Arial" panose="020B0604020202020204" pitchFamily="34" charset="0"/>
              <a:buChar char="•"/>
            </a:pPr>
            <a:r>
              <a:rPr lang="en-US" sz="2400" dirty="0" err="1">
                <a:solidFill>
                  <a:srgbClr val="002060"/>
                </a:solidFill>
                <a:latin typeface="+mn-lt"/>
                <a:ea typeface="+mn-ea"/>
                <a:cs typeface="+mn-cs"/>
              </a:rPr>
              <a:t>Zelfstandig</a:t>
            </a:r>
            <a:r>
              <a:rPr lang="en-US" sz="2400" dirty="0">
                <a:solidFill>
                  <a:srgbClr val="002060"/>
                </a:solidFill>
                <a:latin typeface="+mn-lt"/>
                <a:ea typeface="+mn-ea"/>
                <a:cs typeface="+mn-cs"/>
              </a:rPr>
              <a:t>;</a:t>
            </a:r>
          </a:p>
          <a:p>
            <a:pPr marL="285750" indent="-285750">
              <a:buFont typeface="Arial" panose="020B0604020202020204" pitchFamily="34" charset="0"/>
              <a:buChar char="•"/>
            </a:pPr>
            <a:r>
              <a:rPr lang="en-US" sz="2400" dirty="0" err="1">
                <a:solidFill>
                  <a:srgbClr val="002060"/>
                </a:solidFill>
                <a:latin typeface="+mn-lt"/>
                <a:ea typeface="+mn-ea"/>
                <a:cs typeface="+mn-cs"/>
              </a:rPr>
              <a:t>Als</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combinatie</a:t>
            </a:r>
            <a:r>
              <a:rPr lang="en-US" sz="2400" dirty="0">
                <a:solidFill>
                  <a:srgbClr val="002060"/>
                </a:solidFill>
                <a:latin typeface="+mn-lt"/>
                <a:ea typeface="+mn-ea"/>
                <a:cs typeface="+mn-cs"/>
              </a:rPr>
              <a:t>/consortium;</a:t>
            </a:r>
          </a:p>
          <a:p>
            <a:pPr marL="285750" indent="-285750">
              <a:buFont typeface="Arial" panose="020B0604020202020204" pitchFamily="34" charset="0"/>
              <a:buChar char="•"/>
            </a:pPr>
            <a:r>
              <a:rPr lang="en-US" sz="2400" dirty="0" err="1">
                <a:solidFill>
                  <a:srgbClr val="002060"/>
                </a:solidFill>
                <a:latin typeface="+mn-lt"/>
                <a:ea typeface="+mn-ea"/>
                <a:cs typeface="+mn-cs"/>
              </a:rPr>
              <a:t>Als</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hoofdaannemer</a:t>
            </a:r>
            <a:r>
              <a:rPr lang="en-US" sz="2400" dirty="0">
                <a:solidFill>
                  <a:srgbClr val="002060"/>
                </a:solidFill>
                <a:latin typeface="+mn-lt"/>
                <a:ea typeface="+mn-ea"/>
                <a:cs typeface="+mn-cs"/>
              </a:rPr>
              <a:t> met </a:t>
            </a:r>
            <a:r>
              <a:rPr lang="en-US" sz="2400" dirty="0" err="1">
                <a:solidFill>
                  <a:srgbClr val="002060"/>
                </a:solidFill>
                <a:latin typeface="+mn-lt"/>
                <a:ea typeface="+mn-ea"/>
                <a:cs typeface="+mn-cs"/>
              </a:rPr>
              <a:t>onderaannemers</a:t>
            </a:r>
            <a:r>
              <a:rPr lang="en-US" sz="2400" dirty="0">
                <a:solidFill>
                  <a:srgbClr val="002060"/>
                </a:solidFill>
                <a:latin typeface="+mn-lt"/>
                <a:ea typeface="+mn-ea"/>
                <a:cs typeface="+mn-cs"/>
              </a:rPr>
              <a:t>; of</a:t>
            </a:r>
          </a:p>
          <a:p>
            <a:pPr marL="285750" indent="-285750">
              <a:buFont typeface="Arial" panose="020B0604020202020204" pitchFamily="34" charset="0"/>
              <a:buChar char="•"/>
            </a:pPr>
            <a:r>
              <a:rPr lang="en-US" sz="2400" dirty="0" err="1">
                <a:solidFill>
                  <a:srgbClr val="002060"/>
                </a:solidFill>
                <a:latin typeface="+mn-lt"/>
                <a:ea typeface="+mn-ea"/>
                <a:cs typeface="+mn-cs"/>
              </a:rPr>
              <a:t>Als</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combinatie</a:t>
            </a:r>
            <a:r>
              <a:rPr lang="en-US" sz="2400" dirty="0">
                <a:solidFill>
                  <a:srgbClr val="002060"/>
                </a:solidFill>
                <a:latin typeface="+mn-lt"/>
                <a:ea typeface="+mn-ea"/>
                <a:cs typeface="+mn-cs"/>
              </a:rPr>
              <a:t>/consortium met </a:t>
            </a:r>
            <a:r>
              <a:rPr lang="en-US" sz="2400" dirty="0" err="1">
                <a:solidFill>
                  <a:srgbClr val="002060"/>
                </a:solidFill>
                <a:latin typeface="+mn-lt"/>
                <a:ea typeface="+mn-ea"/>
                <a:cs typeface="+mn-cs"/>
              </a:rPr>
              <a:t>onderaannemers</a:t>
            </a:r>
            <a:r>
              <a:rPr lang="en-US" sz="2400" dirty="0">
                <a:solidFill>
                  <a:srgbClr val="002060"/>
                </a:solidFill>
                <a:latin typeface="+mn-lt"/>
                <a:ea typeface="+mn-ea"/>
                <a:cs typeface="+mn-cs"/>
              </a:rPr>
              <a:t>.</a:t>
            </a:r>
          </a:p>
          <a:p>
            <a:pPr marL="285750" indent="-285750">
              <a:buFont typeface="Arial" panose="020B0604020202020204" pitchFamily="34" charset="0"/>
              <a:buChar char="•"/>
            </a:pPr>
            <a:endParaRPr lang="en-US" sz="2400" dirty="0">
              <a:solidFill>
                <a:srgbClr val="002060"/>
              </a:solidFill>
              <a:latin typeface="+mn-lt"/>
              <a:ea typeface="+mn-ea"/>
              <a:cs typeface="+mn-cs"/>
            </a:endParaRPr>
          </a:p>
          <a:p>
            <a:r>
              <a:rPr lang="en-US" sz="2400" dirty="0" err="1">
                <a:solidFill>
                  <a:srgbClr val="002060"/>
                </a:solidFill>
                <a:latin typeface="+mn-lt"/>
                <a:ea typeface="+mn-ea"/>
                <a:cs typeface="+mn-cs"/>
              </a:rPr>
              <a:t>Een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kleine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aanbieder</a:t>
            </a:r>
            <a:r>
              <a:rPr lang="en-US" sz="2400" dirty="0">
                <a:solidFill>
                  <a:srgbClr val="002060"/>
                </a:solidFill>
                <a:latin typeface="+mn-lt"/>
                <a:ea typeface="+mn-ea"/>
                <a:cs typeface="+mn-cs"/>
              </a:rPr>
              <a:t>/</a:t>
            </a:r>
            <a:r>
              <a:rPr lang="en-US" sz="2400" dirty="0" err="1">
                <a:solidFill>
                  <a:srgbClr val="002060"/>
                </a:solidFill>
                <a:latin typeface="+mn-lt"/>
                <a:ea typeface="+mn-ea"/>
                <a:cs typeface="+mn-cs"/>
              </a:rPr>
              <a:t>vrijgevestigde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kan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betrokken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zijn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bij</a:t>
            </a:r>
            <a:r>
              <a:rPr lang="en-US" sz="2400" dirty="0">
                <a:solidFill>
                  <a:srgbClr val="002060"/>
                </a:solidFill>
                <a:latin typeface="+mn-lt"/>
                <a:ea typeface="+mn-ea"/>
                <a:cs typeface="+mn-cs"/>
              </a:rPr>
              <a:t> de </a:t>
            </a:r>
            <a:r>
              <a:rPr lang="en-US" sz="2400" dirty="0" err="1">
                <a:solidFill>
                  <a:srgbClr val="002060"/>
                </a:solidFill>
                <a:latin typeface="+mn-lt"/>
                <a:ea typeface="+mn-ea"/>
                <a:cs typeface="+mn-cs"/>
              </a:rPr>
              <a:t>inschrijving</a:t>
            </a:r>
            <a:r>
              <a:rPr lang="en-US" sz="2400" dirty="0">
                <a:solidFill>
                  <a:srgbClr val="002060"/>
                </a:solidFill>
                <a:latin typeface="+mn-lt"/>
                <a:ea typeface="+mn-ea"/>
                <a:cs typeface="+mn-cs"/>
              </a:rPr>
              <a:t>.</a:t>
            </a:r>
          </a:p>
          <a:p>
            <a:r>
              <a:rPr lang="en-US" sz="2400" dirty="0">
                <a:solidFill>
                  <a:srgbClr val="002060"/>
                </a:solidFill>
                <a:latin typeface="+mn-lt"/>
                <a:ea typeface="+mn-ea"/>
                <a:cs typeface="+mn-cs"/>
              </a:rPr>
              <a:t>Of </a:t>
            </a:r>
            <a:r>
              <a:rPr lang="en-US" sz="2400" dirty="0" err="1">
                <a:solidFill>
                  <a:srgbClr val="002060"/>
                </a:solidFill>
                <a:latin typeface="+mn-lt"/>
                <a:ea typeface="+mn-ea"/>
                <a:cs typeface="+mn-cs"/>
              </a:rPr>
              <a:t>na</a:t>
            </a:r>
            <a:r>
              <a:rPr lang="en-US" sz="2400" dirty="0">
                <a:solidFill>
                  <a:srgbClr val="002060"/>
                </a:solidFill>
                <a:latin typeface="+mn-lt"/>
                <a:ea typeface="+mn-ea"/>
                <a:cs typeface="+mn-cs"/>
              </a:rPr>
              <a:t> de </a:t>
            </a:r>
            <a:r>
              <a:rPr lang="en-US" sz="2400" dirty="0" err="1">
                <a:solidFill>
                  <a:srgbClr val="002060"/>
                </a:solidFill>
                <a:latin typeface="+mn-lt"/>
                <a:ea typeface="+mn-ea"/>
                <a:cs typeface="+mn-cs"/>
              </a:rPr>
              <a:t>inschrijving</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betrokken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worden</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bij</a:t>
            </a:r>
            <a:r>
              <a:rPr lang="en-US" sz="2400" dirty="0">
                <a:solidFill>
                  <a:srgbClr val="002060"/>
                </a:solidFill>
                <a:latin typeface="+mn-lt"/>
                <a:ea typeface="+mn-ea"/>
                <a:cs typeface="+mn-cs"/>
              </a:rPr>
              <a:t> de </a:t>
            </a:r>
            <a:r>
              <a:rPr lang="en-US" sz="2400" dirty="0" err="1">
                <a:solidFill>
                  <a:srgbClr val="002060"/>
                </a:solidFill>
                <a:latin typeface="+mn-lt"/>
                <a:ea typeface="+mn-ea"/>
                <a:cs typeface="+mn-cs"/>
              </a:rPr>
              <a:t>uitvoering</a:t>
            </a:r>
            <a:r>
              <a:rPr lang="en-US" sz="2400" dirty="0">
                <a:solidFill>
                  <a:srgbClr val="002060"/>
                </a:solidFill>
                <a:latin typeface="+mn-lt"/>
                <a:ea typeface="+mn-ea"/>
                <a:cs typeface="+mn-cs"/>
              </a:rPr>
              <a:t>. </a:t>
            </a:r>
          </a:p>
          <a:p>
            <a:r>
              <a:rPr lang="en-US" sz="2400" dirty="0" err="1">
                <a:solidFill>
                  <a:srgbClr val="002060"/>
                </a:solidFill>
                <a:latin typeface="+mn-lt"/>
                <a:ea typeface="+mn-ea"/>
                <a:cs typeface="+mn-cs"/>
              </a:rPr>
              <a:t>Dit</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laatste</a:t>
            </a:r>
            <a:r>
              <a:rPr lang="en-US" sz="2400" dirty="0">
                <a:solidFill>
                  <a:srgbClr val="002060"/>
                </a:solidFill>
                <a:latin typeface="+mn-lt"/>
                <a:ea typeface="+mn-ea"/>
                <a:cs typeface="+mn-cs"/>
              </a:rPr>
              <a:t> is </a:t>
            </a:r>
            <a:r>
              <a:rPr lang="en-US" sz="2400" dirty="0" err="1">
                <a:solidFill>
                  <a:srgbClr val="002060"/>
                </a:solidFill>
                <a:latin typeface="+mn-lt"/>
                <a:ea typeface="+mn-ea"/>
                <a:cs typeface="+mn-cs"/>
              </a:rPr>
              <a:t>aan</a:t>
            </a:r>
            <a:r>
              <a:rPr lang="en-US" sz="2400" dirty="0">
                <a:solidFill>
                  <a:srgbClr val="002060"/>
                </a:solidFill>
                <a:latin typeface="+mn-lt"/>
                <a:ea typeface="+mn-ea"/>
                <a:cs typeface="+mn-cs"/>
              </a:rPr>
              <a:t> de </a:t>
            </a:r>
            <a:r>
              <a:rPr lang="en-US" sz="2400" dirty="0" err="1">
                <a:solidFill>
                  <a:srgbClr val="002060"/>
                </a:solidFill>
                <a:latin typeface="+mn-lt"/>
                <a:ea typeface="+mn-ea"/>
                <a:cs typeface="+mn-cs"/>
              </a:rPr>
              <a:t>toekomstig</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opdrachtnemer</a:t>
            </a:r>
            <a:r>
              <a:rPr lang="en-US" sz="2400" dirty="0">
                <a:solidFill>
                  <a:srgbClr val="002060"/>
                </a:solidFill>
                <a:latin typeface="+mn-lt"/>
                <a:ea typeface="+mn-ea"/>
                <a:cs typeface="+mn-cs"/>
              </a:rPr>
              <a:t> van de </a:t>
            </a:r>
            <a:r>
              <a:rPr lang="en-US" sz="2400" dirty="0" err="1">
                <a:solidFill>
                  <a:srgbClr val="002060"/>
                </a:solidFill>
                <a:latin typeface="+mn-lt"/>
                <a:ea typeface="+mn-ea"/>
                <a:cs typeface="+mn-cs"/>
              </a:rPr>
              <a:t>integrale</a:t>
            </a:r>
            <a:r>
              <a:rPr lang="en-US" sz="2400" dirty="0">
                <a:solidFill>
                  <a:srgbClr val="002060"/>
                </a:solidFill>
                <a:latin typeface="+mn-lt"/>
                <a:ea typeface="+mn-ea"/>
                <a:cs typeface="+mn-cs"/>
              </a:rPr>
              <a:t> </a:t>
            </a:r>
            <a:r>
              <a:rPr lang="en-US" sz="2400" dirty="0" err="1">
                <a:solidFill>
                  <a:srgbClr val="002060"/>
                </a:solidFill>
                <a:latin typeface="+mn-lt"/>
                <a:ea typeface="+mn-ea"/>
                <a:cs typeface="+mn-cs"/>
              </a:rPr>
              <a:t>opdracht</a:t>
            </a:r>
            <a:r>
              <a:rPr lang="en-US" sz="2400" dirty="0">
                <a:solidFill>
                  <a:srgbClr val="002060"/>
                </a:solidFill>
                <a:latin typeface="+mn-lt"/>
                <a:ea typeface="+mn-ea"/>
                <a:cs typeface="+mn-cs"/>
              </a:rPr>
              <a:t>.</a:t>
            </a:r>
          </a:p>
        </p:txBody>
      </p:sp>
    </p:spTree>
    <p:extLst>
      <p:ext uri="{BB962C8B-B14F-4D97-AF65-F5344CB8AC3E}">
        <p14:creationId xmlns:p14="http://schemas.microsoft.com/office/powerpoint/2010/main" val="1771083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1748424" y="1768515"/>
            <a:ext cx="9047250" cy="1494910"/>
          </a:xfrm>
        </p:spPr>
        <p:txBody>
          <a:bodyPr>
            <a:normAutofit/>
          </a:bodyPr>
          <a:lstStyle/>
          <a:p>
            <a:r>
              <a:rPr lang="en-US" sz="4000" b="1" dirty="0" err="1">
                <a:solidFill>
                  <a:srgbClr val="002060"/>
                </a:solidFill>
                <a:latin typeface="Calibri" panose="020F0502020204030204" pitchFamily="34" charset="0"/>
                <a:cs typeface="Calibri" panose="020F0502020204030204" pitchFamily="34" charset="0"/>
              </a:rPr>
              <a:t>Toelichting</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en</a:t>
            </a:r>
            <a:r>
              <a:rPr lang="en-US" sz="4000" b="1" dirty="0">
                <a:solidFill>
                  <a:srgbClr val="002060"/>
                </a:solidFill>
                <a:latin typeface="Calibri" panose="020F0502020204030204" pitchFamily="34" charset="0"/>
                <a:cs typeface="Calibri" panose="020F0502020204030204" pitchFamily="34" charset="0"/>
              </a:rPr>
              <a:t> </a:t>
            </a:r>
            <a:r>
              <a:rPr lang="en-US" sz="4000" b="1" dirty="0" err="1">
                <a:solidFill>
                  <a:srgbClr val="002060"/>
                </a:solidFill>
                <a:latin typeface="Calibri" panose="020F0502020204030204" pitchFamily="34" charset="0"/>
                <a:cs typeface="Calibri" panose="020F0502020204030204" pitchFamily="34" charset="0"/>
              </a:rPr>
              <a:t>vragen</a:t>
            </a:r>
            <a:r>
              <a:rPr lang="en-US" sz="4000" b="1" dirty="0">
                <a:solidFill>
                  <a:srgbClr val="002060"/>
                </a:solidFill>
                <a:latin typeface="Calibri" panose="020F0502020204030204" pitchFamily="34" charset="0"/>
                <a:cs typeface="Calibri" panose="020F0502020204030204" pitchFamily="34" charset="0"/>
              </a:rPr>
              <a:t> over de procedure</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1173661" y="3429000"/>
            <a:ext cx="3622596" cy="2352368"/>
          </a:xfrm>
          <a:prstGeom prst="rect">
            <a:avLst/>
          </a:prstGeom>
        </p:spPr>
      </p:pic>
    </p:spTree>
    <p:extLst>
      <p:ext uri="{BB962C8B-B14F-4D97-AF65-F5344CB8AC3E}">
        <p14:creationId xmlns:p14="http://schemas.microsoft.com/office/powerpoint/2010/main" val="778345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2344456" y="508705"/>
            <a:ext cx="5668576" cy="957500"/>
          </a:xfrm>
        </p:spPr>
        <p:txBody>
          <a:bodyPr>
            <a:normAutofit fontScale="90000"/>
          </a:bodyPr>
          <a:lstStyle/>
          <a:p>
            <a:r>
              <a:rPr lang="en-US" sz="4000" b="1" dirty="0">
                <a:solidFill>
                  <a:srgbClr val="002060"/>
                </a:solidFill>
                <a:latin typeface="Calibri" panose="020F0502020204030204" pitchFamily="34" charset="0"/>
                <a:cs typeface="Calibri" panose="020F0502020204030204" pitchFamily="34" charset="0"/>
              </a:rPr>
              <a:t>Procedure marktconsultatie</a:t>
            </a:r>
          </a:p>
        </p:txBody>
      </p:sp>
      <p:sp>
        <p:nvSpPr>
          <p:cNvPr id="6" name="Tekstvak 5">
            <a:extLst>
              <a:ext uri="{FF2B5EF4-FFF2-40B4-BE49-F238E27FC236}">
                <a16:creationId xmlns:a16="http://schemas.microsoft.com/office/drawing/2014/main" id="{04B7E6FB-3E5B-46B3-9865-D8FE752BF4A8}"/>
              </a:ext>
            </a:extLst>
          </p:cNvPr>
          <p:cNvSpPr txBox="1"/>
          <p:nvPr/>
        </p:nvSpPr>
        <p:spPr>
          <a:xfrm>
            <a:off x="557720" y="1353159"/>
            <a:ext cx="11079314" cy="4904420"/>
          </a:xfrm>
          <a:prstGeom prst="rect">
            <a:avLst/>
          </a:prstGeom>
          <a:noFill/>
        </p:spPr>
        <p:txBody>
          <a:bodyPr wrap="square" rtlCol="0">
            <a:spAutoFit/>
          </a:bodyPr>
          <a:lstStyle/>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Vormvrij: de MVS gemeenten mogen zelf kiezen hoe zij de consultatie met belanghebbende partijen vormgeven, mits open, eerlijk en transparant. </a:t>
            </a:r>
          </a:p>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Veelomvattende opdracht + Covid-19 = combinatie van meerdere consultatievormen.</a:t>
            </a:r>
          </a:p>
          <a:p>
            <a:pPr>
              <a:lnSpc>
                <a:spcPct val="106000"/>
              </a:lnSpc>
            </a:pPr>
            <a:endParaRPr lang="nl-NL" sz="8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06000"/>
              </a:lnSpc>
            </a:pPr>
            <a:r>
              <a:rPr lang="nl-NL" sz="2400" u="sng" dirty="0">
                <a:solidFill>
                  <a:srgbClr val="002060"/>
                </a:solidFill>
                <a:latin typeface="Calibri" panose="020F0502020204030204" pitchFamily="34" charset="0"/>
                <a:ea typeface="Calibri" panose="020F0502020204030204" pitchFamily="34" charset="0"/>
                <a:cs typeface="Calibri" panose="020F0502020204030204" pitchFamily="34" charset="0"/>
              </a:rPr>
              <a:t>Procedure en Planning (2.2 en 2.4 Consultatiedocument):</a:t>
            </a:r>
          </a:p>
          <a:p>
            <a:pPr marL="1081088" indent="-1081088" defTabSz="628650">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Jan’21		Openbare vooraankondiging TenderNed.</a:t>
            </a:r>
          </a:p>
          <a:p>
            <a:pPr defTabSz="419100">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Feb’21		Startbijeenkomst, kick-off.</a:t>
            </a:r>
          </a:p>
          <a:p>
            <a:pPr defTabSz="447675">
              <a:lnSpc>
                <a:spcPct val="106000"/>
              </a:lnSpc>
              <a:tabLst>
                <a:tab pos="1257300" algn="l"/>
              </a:tabLst>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Feb’21	Schriftelijke vragenronde.</a:t>
            </a:r>
          </a:p>
          <a:p>
            <a:pPr defTabSz="419100">
              <a:lnSpc>
                <a:spcPct val="106000"/>
              </a:lnSpc>
              <a:tabLst>
                <a:tab pos="1257300" algn="l"/>
                <a:tab pos="1339850" algn="l"/>
              </a:tabLst>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Mrt’21	Start gespreksronde 1.</a:t>
            </a:r>
          </a:p>
          <a:p>
            <a:pPr defTabSz="447675">
              <a:lnSpc>
                <a:spcPct val="106000"/>
              </a:lnSpc>
              <a:tabLst>
                <a:tab pos="1257300" algn="l"/>
              </a:tabLst>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Apr’21	Aparte bijeenkomst vrijgevestigden. </a:t>
            </a:r>
          </a:p>
          <a:p>
            <a:pPr defTabSz="314325">
              <a:lnSpc>
                <a:spcPct val="106000"/>
              </a:lnSpc>
              <a:tabLst>
                <a:tab pos="1257300" algn="l"/>
              </a:tabLst>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Mei’21	Tussentijdse bijeenkomst.</a:t>
            </a:r>
          </a:p>
          <a:p>
            <a:pPr defTabSz="419100">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Jun’21		Start gespreksronde 2.</a:t>
            </a:r>
          </a:p>
          <a:p>
            <a:pPr defTabSz="669925">
              <a:lnSpc>
                <a:spcPct val="106000"/>
              </a:lnSpc>
              <a:tabLst>
                <a:tab pos="1257300" algn="l"/>
              </a:tabLst>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Jul’21	Eindbijeenkomst.</a:t>
            </a:r>
          </a:p>
        </p:txBody>
      </p:sp>
      <p:sp>
        <p:nvSpPr>
          <p:cNvPr id="9" name="Tekstvak 8">
            <a:extLst>
              <a:ext uri="{FF2B5EF4-FFF2-40B4-BE49-F238E27FC236}">
                <a16:creationId xmlns:a16="http://schemas.microsoft.com/office/drawing/2014/main" id="{E2901856-69CE-419C-8560-DDE24A363E04}"/>
              </a:ext>
            </a:extLst>
          </p:cNvPr>
          <p:cNvSpPr txBox="1"/>
          <p:nvPr/>
        </p:nvSpPr>
        <p:spPr>
          <a:xfrm>
            <a:off x="2392704" y="228229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8013032" y="3889578"/>
            <a:ext cx="3703421" cy="2459717"/>
          </a:xfrm>
          <a:prstGeom prst="rect">
            <a:avLst/>
          </a:prstGeom>
        </p:spPr>
      </p:pic>
    </p:spTree>
    <p:extLst>
      <p:ext uri="{BB962C8B-B14F-4D97-AF65-F5344CB8AC3E}">
        <p14:creationId xmlns:p14="http://schemas.microsoft.com/office/powerpoint/2010/main" val="11539586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2344456" y="508705"/>
            <a:ext cx="5668576" cy="957500"/>
          </a:xfrm>
        </p:spPr>
        <p:txBody>
          <a:bodyPr>
            <a:normAutofit fontScale="90000"/>
          </a:bodyPr>
          <a:lstStyle/>
          <a:p>
            <a:r>
              <a:rPr lang="en-US" sz="4000" b="1" dirty="0">
                <a:solidFill>
                  <a:srgbClr val="002060"/>
                </a:solidFill>
                <a:latin typeface="Calibri" panose="020F0502020204030204" pitchFamily="34" charset="0"/>
                <a:cs typeface="Calibri" panose="020F0502020204030204" pitchFamily="34" charset="0"/>
              </a:rPr>
              <a:t>Procedure marktconsultatie</a:t>
            </a:r>
          </a:p>
        </p:txBody>
      </p:sp>
      <p:sp>
        <p:nvSpPr>
          <p:cNvPr id="6" name="Tekstvak 5">
            <a:extLst>
              <a:ext uri="{FF2B5EF4-FFF2-40B4-BE49-F238E27FC236}">
                <a16:creationId xmlns:a16="http://schemas.microsoft.com/office/drawing/2014/main" id="{04B7E6FB-3E5B-46B3-9865-D8FE752BF4A8}"/>
              </a:ext>
            </a:extLst>
          </p:cNvPr>
          <p:cNvSpPr txBox="1"/>
          <p:nvPr/>
        </p:nvSpPr>
        <p:spPr>
          <a:xfrm>
            <a:off x="540941" y="1571640"/>
            <a:ext cx="11408603" cy="4288675"/>
          </a:xfrm>
          <a:prstGeom prst="rect">
            <a:avLst/>
          </a:prstGeom>
          <a:noFill/>
        </p:spPr>
        <p:txBody>
          <a:bodyPr wrap="square" rtlCol="0">
            <a:spAutoFit/>
          </a:bodyPr>
          <a:lstStyle/>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Verslaglegging: van alle bijeenkomsten en gespreksrondes wordt een geanonimiseerd schriftelijk verslag gemaakt en gepubliceerd op TenderNed voor alle deelnemers en overige belangstellenden. </a:t>
            </a:r>
          </a:p>
          <a:p>
            <a:pPr>
              <a:lnSpc>
                <a:spcPct val="106000"/>
              </a:lnSpc>
            </a:pPr>
            <a:endPar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3"/>
              </a:rPr>
              <a:t>https://www.tenderned.nl/tenderned-tap/aankondigingen/218131</a:t>
            </a:r>
            <a:endPar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06000"/>
              </a:lnSpc>
            </a:pPr>
            <a:endPar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Stellen van schriftelijke vragen nav bijeenkomsten:</a:t>
            </a:r>
          </a:p>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Bij voorkeur via TenderNed </a:t>
            </a:r>
          </a:p>
          <a:p>
            <a:pPr>
              <a:lnSpc>
                <a:spcPct val="106000"/>
              </a:lnSpc>
            </a:pP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of anders via </a:t>
            </a: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hlinkClick r:id="rId4"/>
              </a:rPr>
              <a:t>jeugdhulpmvs@maassluis.nl</a:t>
            </a:r>
            <a:r>
              <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rPr>
              <a:t> </a:t>
            </a:r>
          </a:p>
          <a:p>
            <a:pPr>
              <a:lnSpc>
                <a:spcPct val="106000"/>
              </a:lnSpc>
            </a:pPr>
            <a:endParaRPr lang="nl-NL" sz="24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6000"/>
              </a:lnSpc>
              <a:buFont typeface="Wingdings" panose="05000000000000000000" pitchFamily="2" charset="2"/>
              <a:buChar char="Ø"/>
            </a:pPr>
            <a:endParaRPr lang="nl-NL"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kstvak 8">
            <a:extLst>
              <a:ext uri="{FF2B5EF4-FFF2-40B4-BE49-F238E27FC236}">
                <a16:creationId xmlns:a16="http://schemas.microsoft.com/office/drawing/2014/main" id="{E2901856-69CE-419C-8560-DDE24A363E04}"/>
              </a:ext>
            </a:extLst>
          </p:cNvPr>
          <p:cNvSpPr txBox="1"/>
          <p:nvPr/>
        </p:nvSpPr>
        <p:spPr>
          <a:xfrm>
            <a:off x="2392704" y="228229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5"/>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6"/>
          <a:stretch>
            <a:fillRect/>
          </a:stretch>
        </p:blipFill>
        <p:spPr>
          <a:xfrm>
            <a:off x="8097520" y="3889578"/>
            <a:ext cx="3703421" cy="2459717"/>
          </a:xfrm>
          <a:prstGeom prst="rect">
            <a:avLst/>
          </a:prstGeom>
        </p:spPr>
      </p:pic>
    </p:spTree>
    <p:extLst>
      <p:ext uri="{BB962C8B-B14F-4D97-AF65-F5344CB8AC3E}">
        <p14:creationId xmlns:p14="http://schemas.microsoft.com/office/powerpoint/2010/main" val="2833132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ep 5">
            <a:extLst>
              <a:ext uri="{FF2B5EF4-FFF2-40B4-BE49-F238E27FC236}">
                <a16:creationId xmlns:a16="http://schemas.microsoft.com/office/drawing/2014/main" id="{CD05EA53-D099-4614-AC08-AA97B4390A10}"/>
              </a:ext>
            </a:extLst>
          </p:cNvPr>
          <p:cNvGrpSpPr/>
          <p:nvPr/>
        </p:nvGrpSpPr>
        <p:grpSpPr>
          <a:xfrm>
            <a:off x="3015641" y="2093495"/>
            <a:ext cx="3168316" cy="4363452"/>
            <a:chOff x="1974817" y="2067808"/>
            <a:chExt cx="3168316" cy="4363452"/>
          </a:xfrm>
        </p:grpSpPr>
        <p:sp>
          <p:nvSpPr>
            <p:cNvPr id="34" name="Rechthoek 33">
              <a:extLst>
                <a:ext uri="{FF2B5EF4-FFF2-40B4-BE49-F238E27FC236}">
                  <a16:creationId xmlns:a16="http://schemas.microsoft.com/office/drawing/2014/main" id="{E83018D7-DC43-4F0D-847B-02A47FBC04B7}"/>
                </a:ext>
              </a:extLst>
            </p:cNvPr>
            <p:cNvSpPr/>
            <p:nvPr/>
          </p:nvSpPr>
          <p:spPr>
            <a:xfrm>
              <a:off x="1974817" y="2067808"/>
              <a:ext cx="3168316" cy="4363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5" name="Ovaal 34">
              <a:extLst>
                <a:ext uri="{FF2B5EF4-FFF2-40B4-BE49-F238E27FC236}">
                  <a16:creationId xmlns:a16="http://schemas.microsoft.com/office/drawing/2014/main" id="{DF8952F7-AB6C-40B0-8416-494694B07BF2}"/>
                </a:ext>
              </a:extLst>
            </p:cNvPr>
            <p:cNvSpPr/>
            <p:nvPr/>
          </p:nvSpPr>
          <p:spPr>
            <a:xfrm>
              <a:off x="2282722" y="2490282"/>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6" name="Ovaal 35">
              <a:extLst>
                <a:ext uri="{FF2B5EF4-FFF2-40B4-BE49-F238E27FC236}">
                  <a16:creationId xmlns:a16="http://schemas.microsoft.com/office/drawing/2014/main" id="{9C39FAB8-AB83-4D7D-B816-707A0FFA223C}"/>
                </a:ext>
              </a:extLst>
            </p:cNvPr>
            <p:cNvSpPr/>
            <p:nvPr/>
          </p:nvSpPr>
          <p:spPr>
            <a:xfrm>
              <a:off x="3213681" y="3017017"/>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7" name="Ovaal 36">
              <a:extLst>
                <a:ext uri="{FF2B5EF4-FFF2-40B4-BE49-F238E27FC236}">
                  <a16:creationId xmlns:a16="http://schemas.microsoft.com/office/drawing/2014/main" id="{952C1FB5-CB64-4C80-BF38-0A0136560739}"/>
                </a:ext>
              </a:extLst>
            </p:cNvPr>
            <p:cNvSpPr/>
            <p:nvPr/>
          </p:nvSpPr>
          <p:spPr>
            <a:xfrm>
              <a:off x="2554920" y="3814440"/>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8" name="Ovaal 37">
              <a:extLst>
                <a:ext uri="{FF2B5EF4-FFF2-40B4-BE49-F238E27FC236}">
                  <a16:creationId xmlns:a16="http://schemas.microsoft.com/office/drawing/2014/main" id="{A0B8043B-C499-4DA1-82C3-4995DE0B45B2}"/>
                </a:ext>
              </a:extLst>
            </p:cNvPr>
            <p:cNvSpPr/>
            <p:nvPr/>
          </p:nvSpPr>
          <p:spPr>
            <a:xfrm>
              <a:off x="4021453" y="3491274"/>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9" name="Ovaal 38">
              <a:extLst>
                <a:ext uri="{FF2B5EF4-FFF2-40B4-BE49-F238E27FC236}">
                  <a16:creationId xmlns:a16="http://schemas.microsoft.com/office/drawing/2014/main" id="{7BF4EFCC-87A6-42D3-ABD1-9A64A7B0E088}"/>
                </a:ext>
              </a:extLst>
            </p:cNvPr>
            <p:cNvSpPr/>
            <p:nvPr/>
          </p:nvSpPr>
          <p:spPr>
            <a:xfrm>
              <a:off x="2241051" y="4659375"/>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0" name="Ovaal 39">
              <a:extLst>
                <a:ext uri="{FF2B5EF4-FFF2-40B4-BE49-F238E27FC236}">
                  <a16:creationId xmlns:a16="http://schemas.microsoft.com/office/drawing/2014/main" id="{3B35BA2E-AD0A-4D8B-BB6D-1A07A5A79803}"/>
                </a:ext>
              </a:extLst>
            </p:cNvPr>
            <p:cNvSpPr/>
            <p:nvPr/>
          </p:nvSpPr>
          <p:spPr>
            <a:xfrm>
              <a:off x="3362529" y="4405401"/>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1" name="Ovaal 40">
              <a:extLst>
                <a:ext uri="{FF2B5EF4-FFF2-40B4-BE49-F238E27FC236}">
                  <a16:creationId xmlns:a16="http://schemas.microsoft.com/office/drawing/2014/main" id="{9EA3A690-86CB-4429-B0A9-C7C780AE93DB}"/>
                </a:ext>
              </a:extLst>
            </p:cNvPr>
            <p:cNvSpPr/>
            <p:nvPr/>
          </p:nvSpPr>
          <p:spPr>
            <a:xfrm>
              <a:off x="4170138" y="4827235"/>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2" name="Ovaal 41">
              <a:extLst>
                <a:ext uri="{FF2B5EF4-FFF2-40B4-BE49-F238E27FC236}">
                  <a16:creationId xmlns:a16="http://schemas.microsoft.com/office/drawing/2014/main" id="{B40DEA1B-7CD4-4F2C-B112-093345AD8E7B}"/>
                </a:ext>
              </a:extLst>
            </p:cNvPr>
            <p:cNvSpPr/>
            <p:nvPr/>
          </p:nvSpPr>
          <p:spPr>
            <a:xfrm>
              <a:off x="4272429" y="2402877"/>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3" name="Ovaal 42">
              <a:extLst>
                <a:ext uri="{FF2B5EF4-FFF2-40B4-BE49-F238E27FC236}">
                  <a16:creationId xmlns:a16="http://schemas.microsoft.com/office/drawing/2014/main" id="{BD92CB9A-2D2E-4257-B25E-0BF004D44777}"/>
                </a:ext>
              </a:extLst>
            </p:cNvPr>
            <p:cNvSpPr/>
            <p:nvPr/>
          </p:nvSpPr>
          <p:spPr>
            <a:xfrm>
              <a:off x="2938999" y="5354610"/>
              <a:ext cx="658761" cy="646331"/>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grpSp>
        <p:nvGrpSpPr>
          <p:cNvPr id="24" name="Groep 23">
            <a:extLst>
              <a:ext uri="{FF2B5EF4-FFF2-40B4-BE49-F238E27FC236}">
                <a16:creationId xmlns:a16="http://schemas.microsoft.com/office/drawing/2014/main" id="{3AD758B2-20BB-4B93-A2FA-4AA6E7A6A080}"/>
              </a:ext>
            </a:extLst>
          </p:cNvPr>
          <p:cNvGrpSpPr/>
          <p:nvPr/>
        </p:nvGrpSpPr>
        <p:grpSpPr>
          <a:xfrm>
            <a:off x="6805496" y="2067808"/>
            <a:ext cx="3168316" cy="4363452"/>
            <a:chOff x="5743074" y="2093495"/>
            <a:chExt cx="3168316" cy="4363452"/>
          </a:xfrm>
        </p:grpSpPr>
        <p:sp>
          <p:nvSpPr>
            <p:cNvPr id="12" name="Rechthoek 11">
              <a:extLst>
                <a:ext uri="{FF2B5EF4-FFF2-40B4-BE49-F238E27FC236}">
                  <a16:creationId xmlns:a16="http://schemas.microsoft.com/office/drawing/2014/main" id="{81F2CF47-F039-480F-BB2D-5C0200CF4B5A}"/>
                </a:ext>
              </a:extLst>
            </p:cNvPr>
            <p:cNvSpPr/>
            <p:nvPr/>
          </p:nvSpPr>
          <p:spPr>
            <a:xfrm>
              <a:off x="5743074" y="2093495"/>
              <a:ext cx="3168316" cy="436345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ekstvak 12">
              <a:extLst>
                <a:ext uri="{FF2B5EF4-FFF2-40B4-BE49-F238E27FC236}">
                  <a16:creationId xmlns:a16="http://schemas.microsoft.com/office/drawing/2014/main" id="{003385C6-321B-4C6E-BC6C-7891B5B18FE0}"/>
                </a:ext>
              </a:extLst>
            </p:cNvPr>
            <p:cNvSpPr txBox="1"/>
            <p:nvPr/>
          </p:nvSpPr>
          <p:spPr>
            <a:xfrm>
              <a:off x="6470826" y="2431818"/>
              <a:ext cx="1835817" cy="369332"/>
            </a:xfrm>
            <a:prstGeom prst="rect">
              <a:avLst/>
            </a:prstGeom>
            <a:noFill/>
          </p:spPr>
          <p:txBody>
            <a:bodyPr wrap="square" rtlCol="0">
              <a:spAutoFit/>
            </a:bodyPr>
            <a:lstStyle/>
            <a:p>
              <a:r>
                <a:rPr lang="nl-NL" dirty="0">
                  <a:solidFill>
                    <a:srgbClr val="002060"/>
                  </a:solidFill>
                </a:rPr>
                <a:t>marktconsultatie</a:t>
              </a:r>
            </a:p>
          </p:txBody>
        </p:sp>
        <p:sp>
          <p:nvSpPr>
            <p:cNvPr id="14" name="Tekstvak 13">
              <a:extLst>
                <a:ext uri="{FF2B5EF4-FFF2-40B4-BE49-F238E27FC236}">
                  <a16:creationId xmlns:a16="http://schemas.microsoft.com/office/drawing/2014/main" id="{0CC02FB0-C4EF-492A-B96F-386824E2C58B}"/>
                </a:ext>
              </a:extLst>
            </p:cNvPr>
            <p:cNvSpPr txBox="1"/>
            <p:nvPr/>
          </p:nvSpPr>
          <p:spPr>
            <a:xfrm>
              <a:off x="6724864" y="3365870"/>
              <a:ext cx="1327742" cy="369332"/>
            </a:xfrm>
            <a:prstGeom prst="rect">
              <a:avLst/>
            </a:prstGeom>
            <a:noFill/>
          </p:spPr>
          <p:txBody>
            <a:bodyPr wrap="square" rtlCol="0">
              <a:spAutoFit/>
            </a:bodyPr>
            <a:lstStyle/>
            <a:p>
              <a:r>
                <a:rPr lang="nl-NL" dirty="0">
                  <a:solidFill>
                    <a:srgbClr val="002060"/>
                  </a:solidFill>
                </a:rPr>
                <a:t>publicatie</a:t>
              </a:r>
            </a:p>
          </p:txBody>
        </p:sp>
        <p:sp>
          <p:nvSpPr>
            <p:cNvPr id="15" name="Tekstvak 14">
              <a:extLst>
                <a:ext uri="{FF2B5EF4-FFF2-40B4-BE49-F238E27FC236}">
                  <a16:creationId xmlns:a16="http://schemas.microsoft.com/office/drawing/2014/main" id="{85433324-275B-4731-91BA-7437CD0EC612}"/>
                </a:ext>
              </a:extLst>
            </p:cNvPr>
            <p:cNvSpPr txBox="1"/>
            <p:nvPr/>
          </p:nvSpPr>
          <p:spPr>
            <a:xfrm>
              <a:off x="6753267" y="4774565"/>
              <a:ext cx="1327742" cy="369332"/>
            </a:xfrm>
            <a:prstGeom prst="rect">
              <a:avLst/>
            </a:prstGeom>
            <a:noFill/>
          </p:spPr>
          <p:txBody>
            <a:bodyPr wrap="square" rtlCol="0">
              <a:spAutoFit/>
            </a:bodyPr>
            <a:lstStyle/>
            <a:p>
              <a:r>
                <a:rPr lang="nl-NL" dirty="0">
                  <a:solidFill>
                    <a:srgbClr val="002060"/>
                  </a:solidFill>
                </a:rPr>
                <a:t>gunning</a:t>
              </a:r>
            </a:p>
          </p:txBody>
        </p:sp>
        <p:sp>
          <p:nvSpPr>
            <p:cNvPr id="16" name="Tekstvak 15">
              <a:extLst>
                <a:ext uri="{FF2B5EF4-FFF2-40B4-BE49-F238E27FC236}">
                  <a16:creationId xmlns:a16="http://schemas.microsoft.com/office/drawing/2014/main" id="{00582717-BA7D-4A61-A992-E1A7FFA90FC4}"/>
                </a:ext>
              </a:extLst>
            </p:cNvPr>
            <p:cNvSpPr txBox="1"/>
            <p:nvPr/>
          </p:nvSpPr>
          <p:spPr>
            <a:xfrm>
              <a:off x="6663361" y="4090555"/>
              <a:ext cx="1327742" cy="369332"/>
            </a:xfrm>
            <a:prstGeom prst="rect">
              <a:avLst/>
            </a:prstGeom>
            <a:noFill/>
          </p:spPr>
          <p:txBody>
            <a:bodyPr wrap="square" rtlCol="0">
              <a:spAutoFit/>
            </a:bodyPr>
            <a:lstStyle/>
            <a:p>
              <a:r>
                <a:rPr lang="nl-NL" dirty="0">
                  <a:solidFill>
                    <a:srgbClr val="002060"/>
                  </a:solidFill>
                </a:rPr>
                <a:t>inschrijving</a:t>
              </a:r>
            </a:p>
          </p:txBody>
        </p:sp>
        <p:sp>
          <p:nvSpPr>
            <p:cNvPr id="17" name="Tekstvak 16">
              <a:extLst>
                <a:ext uri="{FF2B5EF4-FFF2-40B4-BE49-F238E27FC236}">
                  <a16:creationId xmlns:a16="http://schemas.microsoft.com/office/drawing/2014/main" id="{A721A8B9-2877-45B8-BC83-FCDE72F3ABA1}"/>
                </a:ext>
              </a:extLst>
            </p:cNvPr>
            <p:cNvSpPr txBox="1"/>
            <p:nvPr/>
          </p:nvSpPr>
          <p:spPr>
            <a:xfrm>
              <a:off x="6608430" y="6049630"/>
              <a:ext cx="1699828" cy="369332"/>
            </a:xfrm>
            <a:prstGeom prst="rect">
              <a:avLst/>
            </a:prstGeom>
            <a:noFill/>
          </p:spPr>
          <p:txBody>
            <a:bodyPr wrap="square" rtlCol="0">
              <a:spAutoFit/>
            </a:bodyPr>
            <a:lstStyle/>
            <a:p>
              <a:r>
                <a:rPr lang="nl-NL" dirty="0">
                  <a:solidFill>
                    <a:srgbClr val="002060"/>
                  </a:solidFill>
                </a:rPr>
                <a:t>Ingangsdatum </a:t>
              </a:r>
            </a:p>
          </p:txBody>
        </p:sp>
        <p:sp>
          <p:nvSpPr>
            <p:cNvPr id="31" name="Tekstvak 30">
              <a:extLst>
                <a:ext uri="{FF2B5EF4-FFF2-40B4-BE49-F238E27FC236}">
                  <a16:creationId xmlns:a16="http://schemas.microsoft.com/office/drawing/2014/main" id="{1C98598C-F44A-4AD2-A423-1DADB231ACC3}"/>
                </a:ext>
              </a:extLst>
            </p:cNvPr>
            <p:cNvSpPr txBox="1"/>
            <p:nvPr/>
          </p:nvSpPr>
          <p:spPr>
            <a:xfrm>
              <a:off x="6586774" y="5458575"/>
              <a:ext cx="1603920" cy="369332"/>
            </a:xfrm>
            <a:prstGeom prst="rect">
              <a:avLst/>
            </a:prstGeom>
            <a:noFill/>
          </p:spPr>
          <p:txBody>
            <a:bodyPr wrap="square" rtlCol="0">
              <a:spAutoFit/>
            </a:bodyPr>
            <a:lstStyle/>
            <a:p>
              <a:r>
                <a:rPr lang="nl-NL" dirty="0">
                  <a:solidFill>
                    <a:srgbClr val="002060"/>
                  </a:solidFill>
                </a:rPr>
                <a:t>implementatie</a:t>
              </a:r>
            </a:p>
          </p:txBody>
        </p:sp>
      </p:grpSp>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3141074" y="254792"/>
            <a:ext cx="6112042" cy="957500"/>
          </a:xfrm>
        </p:spPr>
        <p:txBody>
          <a:bodyPr>
            <a:normAutofit/>
          </a:bodyPr>
          <a:lstStyle/>
          <a:p>
            <a:r>
              <a:rPr lang="en-US" sz="4000" b="1" dirty="0">
                <a:solidFill>
                  <a:srgbClr val="002060"/>
                </a:solidFill>
                <a:latin typeface="Calibri" panose="020F0502020204030204" pitchFamily="34" charset="0"/>
                <a:cs typeface="Calibri" panose="020F0502020204030204" pitchFamily="34" charset="0"/>
              </a:rPr>
              <a:t>Actieplan MVS jeugdmodel</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3"/>
          <a:stretch>
            <a:fillRect/>
          </a:stretch>
        </p:blipFill>
        <p:spPr>
          <a:xfrm>
            <a:off x="301539" y="200341"/>
            <a:ext cx="1329043" cy="963251"/>
          </a:xfrm>
          <a:prstGeom prst="rect">
            <a:avLst/>
          </a:prstGeom>
        </p:spPr>
      </p:pic>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4"/>
          <a:stretch>
            <a:fillRect/>
          </a:stretch>
        </p:blipFill>
        <p:spPr>
          <a:xfrm>
            <a:off x="10686488" y="291060"/>
            <a:ext cx="1203973" cy="781812"/>
          </a:xfrm>
          <a:prstGeom prst="rect">
            <a:avLst/>
          </a:prstGeom>
        </p:spPr>
      </p:pic>
      <p:sp>
        <p:nvSpPr>
          <p:cNvPr id="3" name="Tekstvak 2">
            <a:extLst>
              <a:ext uri="{FF2B5EF4-FFF2-40B4-BE49-F238E27FC236}">
                <a16:creationId xmlns:a16="http://schemas.microsoft.com/office/drawing/2014/main" id="{AC0220B8-A4F2-4AD7-B10F-63D4B8E58C61}"/>
              </a:ext>
            </a:extLst>
          </p:cNvPr>
          <p:cNvSpPr txBox="1"/>
          <p:nvPr/>
        </p:nvSpPr>
        <p:spPr>
          <a:xfrm>
            <a:off x="3000015" y="1438874"/>
            <a:ext cx="2879558" cy="369332"/>
          </a:xfrm>
          <a:prstGeom prst="rect">
            <a:avLst/>
          </a:prstGeom>
          <a:noFill/>
        </p:spPr>
        <p:txBody>
          <a:bodyPr wrap="square" rtlCol="0">
            <a:spAutoFit/>
          </a:bodyPr>
          <a:lstStyle/>
          <a:p>
            <a:r>
              <a:rPr lang="nl-NL" dirty="0">
                <a:solidFill>
                  <a:srgbClr val="002060"/>
                </a:solidFill>
              </a:rPr>
              <a:t>Werkgroepen co-creatie</a:t>
            </a:r>
          </a:p>
        </p:txBody>
      </p:sp>
      <p:sp>
        <p:nvSpPr>
          <p:cNvPr id="11" name="Tekstvak 10">
            <a:extLst>
              <a:ext uri="{FF2B5EF4-FFF2-40B4-BE49-F238E27FC236}">
                <a16:creationId xmlns:a16="http://schemas.microsoft.com/office/drawing/2014/main" id="{FC67D9EE-6BC2-453C-9875-608ECB20251D}"/>
              </a:ext>
            </a:extLst>
          </p:cNvPr>
          <p:cNvSpPr txBox="1"/>
          <p:nvPr/>
        </p:nvSpPr>
        <p:spPr>
          <a:xfrm>
            <a:off x="6803722" y="1260456"/>
            <a:ext cx="2879558" cy="646331"/>
          </a:xfrm>
          <a:prstGeom prst="rect">
            <a:avLst/>
          </a:prstGeom>
          <a:noFill/>
        </p:spPr>
        <p:txBody>
          <a:bodyPr wrap="square" rtlCol="0">
            <a:spAutoFit/>
          </a:bodyPr>
          <a:lstStyle/>
          <a:p>
            <a:pPr algn="ctr"/>
            <a:r>
              <a:rPr lang="nl-NL" dirty="0">
                <a:solidFill>
                  <a:srgbClr val="002060"/>
                </a:solidFill>
              </a:rPr>
              <a:t>Inkoopprocedure specialistische jeugdhulp</a:t>
            </a:r>
          </a:p>
        </p:txBody>
      </p:sp>
      <p:sp>
        <p:nvSpPr>
          <p:cNvPr id="27" name="Pijl: links/rechts 26">
            <a:extLst>
              <a:ext uri="{FF2B5EF4-FFF2-40B4-BE49-F238E27FC236}">
                <a16:creationId xmlns:a16="http://schemas.microsoft.com/office/drawing/2014/main" id="{088BE4B1-6D11-40AC-A47A-726DA6E649F4}"/>
              </a:ext>
            </a:extLst>
          </p:cNvPr>
          <p:cNvSpPr/>
          <p:nvPr/>
        </p:nvSpPr>
        <p:spPr>
          <a:xfrm>
            <a:off x="5879573" y="2859838"/>
            <a:ext cx="1327742" cy="455522"/>
          </a:xfrm>
          <a:prstGeom prst="lef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8" name="Pijl: links/rechts 27">
            <a:extLst>
              <a:ext uri="{FF2B5EF4-FFF2-40B4-BE49-F238E27FC236}">
                <a16:creationId xmlns:a16="http://schemas.microsoft.com/office/drawing/2014/main" id="{AF3BE02C-1EEA-4005-AC4B-F8019E031D75}"/>
              </a:ext>
            </a:extLst>
          </p:cNvPr>
          <p:cNvSpPr/>
          <p:nvPr/>
        </p:nvSpPr>
        <p:spPr>
          <a:xfrm>
            <a:off x="5838005" y="3663348"/>
            <a:ext cx="1327742" cy="455522"/>
          </a:xfrm>
          <a:prstGeom prst="lef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Pijl: links/rechts 28">
            <a:extLst>
              <a:ext uri="{FF2B5EF4-FFF2-40B4-BE49-F238E27FC236}">
                <a16:creationId xmlns:a16="http://schemas.microsoft.com/office/drawing/2014/main" id="{7C886585-0479-4153-A963-4D6E35971959}"/>
              </a:ext>
            </a:extLst>
          </p:cNvPr>
          <p:cNvSpPr/>
          <p:nvPr/>
        </p:nvSpPr>
        <p:spPr>
          <a:xfrm>
            <a:off x="5838005" y="4599474"/>
            <a:ext cx="1327742" cy="455522"/>
          </a:xfrm>
          <a:prstGeom prst="lef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0" name="Pijl: links/rechts 29">
            <a:extLst>
              <a:ext uri="{FF2B5EF4-FFF2-40B4-BE49-F238E27FC236}">
                <a16:creationId xmlns:a16="http://schemas.microsoft.com/office/drawing/2014/main" id="{BB66BF59-57C5-4738-90A8-101E7E63479B}"/>
              </a:ext>
            </a:extLst>
          </p:cNvPr>
          <p:cNvSpPr/>
          <p:nvPr/>
        </p:nvSpPr>
        <p:spPr>
          <a:xfrm>
            <a:off x="5858493" y="5475701"/>
            <a:ext cx="1327742" cy="455522"/>
          </a:xfrm>
          <a:prstGeom prst="lef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549685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72CDC8D2-4C96-4BD3-8321-FEB9C9AE4ADA}"/>
              </a:ext>
            </a:extLst>
          </p:cNvPr>
          <p:cNvPicPr>
            <a:picLocks noChangeAspect="1"/>
          </p:cNvPicPr>
          <p:nvPr/>
        </p:nvPicPr>
        <p:blipFill>
          <a:blip r:embed="rId3"/>
          <a:stretch>
            <a:fillRect/>
          </a:stretch>
        </p:blipFill>
        <p:spPr>
          <a:xfrm>
            <a:off x="9252398" y="4826404"/>
            <a:ext cx="2627604" cy="1706261"/>
          </a:xfrm>
          <a:prstGeom prst="rect">
            <a:avLst/>
          </a:prstGeom>
        </p:spPr>
      </p:pic>
      <p:sp>
        <p:nvSpPr>
          <p:cNvPr id="4" name="Titel 1">
            <a:extLst>
              <a:ext uri="{FF2B5EF4-FFF2-40B4-BE49-F238E27FC236}">
                <a16:creationId xmlns:a16="http://schemas.microsoft.com/office/drawing/2014/main" id="{DCC0EC65-C9E0-45C6-A01A-18B0A8248B25}"/>
              </a:ext>
            </a:extLst>
          </p:cNvPr>
          <p:cNvSpPr>
            <a:spLocks noGrp="1"/>
          </p:cNvSpPr>
          <p:nvPr>
            <p:ph type="title"/>
          </p:nvPr>
        </p:nvSpPr>
        <p:spPr>
          <a:xfrm>
            <a:off x="301539" y="1321636"/>
            <a:ext cx="8744544" cy="957500"/>
          </a:xfrm>
        </p:spPr>
        <p:txBody>
          <a:bodyPr>
            <a:normAutofit/>
          </a:bodyPr>
          <a:lstStyle/>
          <a:p>
            <a:r>
              <a:rPr lang="en-US" sz="4000" b="1" dirty="0">
                <a:solidFill>
                  <a:srgbClr val="002060"/>
                </a:solidFill>
                <a:latin typeface="Calibri" panose="020F0502020204030204" pitchFamily="34" charset="0"/>
                <a:cs typeface="Calibri" panose="020F0502020204030204" pitchFamily="34" charset="0"/>
              </a:rPr>
              <a:t>Hoe verder?</a:t>
            </a:r>
          </a:p>
        </p:txBody>
      </p:sp>
      <p:sp>
        <p:nvSpPr>
          <p:cNvPr id="9" name="Tekstvak 8">
            <a:extLst>
              <a:ext uri="{FF2B5EF4-FFF2-40B4-BE49-F238E27FC236}">
                <a16:creationId xmlns:a16="http://schemas.microsoft.com/office/drawing/2014/main" id="{E2901856-69CE-419C-8560-DDE24A363E04}"/>
              </a:ext>
            </a:extLst>
          </p:cNvPr>
          <p:cNvSpPr txBox="1"/>
          <p:nvPr/>
        </p:nvSpPr>
        <p:spPr>
          <a:xfrm>
            <a:off x="6711357" y="2515970"/>
            <a:ext cx="184731" cy="646331"/>
          </a:xfrm>
          <a:prstGeom prst="rect">
            <a:avLst/>
          </a:prstGeom>
          <a:noFill/>
        </p:spPr>
        <p:txBody>
          <a:bodyPr wrap="none" rtlCol="0">
            <a:spAutoFit/>
          </a:bodyPr>
          <a:lstStyle/>
          <a:p>
            <a:endParaRPr lang="nl-NL" dirty="0"/>
          </a:p>
          <a:p>
            <a:endParaRPr lang="nl-NL" dirty="0"/>
          </a:p>
        </p:txBody>
      </p:sp>
      <p:pic>
        <p:nvPicPr>
          <p:cNvPr id="5" name="Afbeelding 4">
            <a:extLst>
              <a:ext uri="{FF2B5EF4-FFF2-40B4-BE49-F238E27FC236}">
                <a16:creationId xmlns:a16="http://schemas.microsoft.com/office/drawing/2014/main" id="{A49368BB-D81E-40F1-925D-2D806DE85CB3}"/>
              </a:ext>
            </a:extLst>
          </p:cNvPr>
          <p:cNvPicPr>
            <a:picLocks noChangeAspect="1"/>
          </p:cNvPicPr>
          <p:nvPr/>
        </p:nvPicPr>
        <p:blipFill>
          <a:blip r:embed="rId4"/>
          <a:stretch>
            <a:fillRect/>
          </a:stretch>
        </p:blipFill>
        <p:spPr>
          <a:xfrm>
            <a:off x="301539" y="200341"/>
            <a:ext cx="1329043" cy="963251"/>
          </a:xfrm>
          <a:prstGeom prst="rect">
            <a:avLst/>
          </a:prstGeom>
        </p:spPr>
      </p:pic>
      <p:pic>
        <p:nvPicPr>
          <p:cNvPr id="6" name="Afbeelding 5">
            <a:extLst>
              <a:ext uri="{FF2B5EF4-FFF2-40B4-BE49-F238E27FC236}">
                <a16:creationId xmlns:a16="http://schemas.microsoft.com/office/drawing/2014/main" id="{68307C24-5B2E-4761-8783-5E203BDFE243}"/>
              </a:ext>
            </a:extLst>
          </p:cNvPr>
          <p:cNvPicPr>
            <a:picLocks noChangeAspect="1"/>
          </p:cNvPicPr>
          <p:nvPr/>
        </p:nvPicPr>
        <p:blipFill>
          <a:blip r:embed="rId5"/>
          <a:stretch>
            <a:fillRect/>
          </a:stretch>
        </p:blipFill>
        <p:spPr>
          <a:xfrm>
            <a:off x="316780" y="4907955"/>
            <a:ext cx="2627604" cy="1749704"/>
          </a:xfrm>
          <a:prstGeom prst="rect">
            <a:avLst/>
          </a:prstGeom>
        </p:spPr>
      </p:pic>
      <p:pic>
        <p:nvPicPr>
          <p:cNvPr id="8" name="Afbeelding 7">
            <a:extLst>
              <a:ext uri="{FF2B5EF4-FFF2-40B4-BE49-F238E27FC236}">
                <a16:creationId xmlns:a16="http://schemas.microsoft.com/office/drawing/2014/main" id="{F9A78F94-A0CF-44A0-958D-712F25881CD2}"/>
              </a:ext>
            </a:extLst>
          </p:cNvPr>
          <p:cNvPicPr>
            <a:picLocks noChangeAspect="1"/>
          </p:cNvPicPr>
          <p:nvPr/>
        </p:nvPicPr>
        <p:blipFill>
          <a:blip r:embed="rId6"/>
          <a:stretch>
            <a:fillRect/>
          </a:stretch>
        </p:blipFill>
        <p:spPr>
          <a:xfrm>
            <a:off x="9154854" y="200341"/>
            <a:ext cx="2822693" cy="1664352"/>
          </a:xfrm>
          <a:prstGeom prst="rect">
            <a:avLst/>
          </a:prstGeom>
        </p:spPr>
      </p:pic>
      <p:sp>
        <p:nvSpPr>
          <p:cNvPr id="11" name="Titel 1">
            <a:extLst>
              <a:ext uri="{FF2B5EF4-FFF2-40B4-BE49-F238E27FC236}">
                <a16:creationId xmlns:a16="http://schemas.microsoft.com/office/drawing/2014/main" id="{8869F46F-F8D3-42E4-A26E-B580E0F41110}"/>
              </a:ext>
            </a:extLst>
          </p:cNvPr>
          <p:cNvSpPr txBox="1">
            <a:spLocks/>
          </p:cNvSpPr>
          <p:nvPr/>
        </p:nvSpPr>
        <p:spPr>
          <a:xfrm>
            <a:off x="401800" y="1864693"/>
            <a:ext cx="11388400" cy="3392933"/>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nSpc>
                <a:spcPct val="150000"/>
              </a:lnSpc>
              <a:buFont typeface="Arial" panose="020B0604020202020204" pitchFamily="34" charset="0"/>
              <a:buChar char="•"/>
            </a:pPr>
            <a:r>
              <a:rPr lang="en-US" sz="5100" dirty="0" err="1">
                <a:solidFill>
                  <a:srgbClr val="002060"/>
                </a:solidFill>
                <a:latin typeface="Calibri" panose="020F0502020204030204" pitchFamily="34" charset="0"/>
                <a:cs typeface="Calibri" panose="020F0502020204030204" pitchFamily="34" charset="0"/>
              </a:rPr>
              <a:t>Vervolg</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consultatieprocedure</a:t>
            </a:r>
            <a:endParaRPr lang="en-US" sz="5100" dirty="0">
              <a:solidFill>
                <a:srgbClr val="002060"/>
              </a:solidFill>
              <a:latin typeface="Calibri" panose="020F0502020204030204" pitchFamily="34" charset="0"/>
              <a:cs typeface="Calibri" panose="020F0502020204030204" pitchFamily="34" charset="0"/>
            </a:endParaRPr>
          </a:p>
          <a:p>
            <a:pPr marL="571500" indent="-571500">
              <a:lnSpc>
                <a:spcPct val="150000"/>
              </a:lnSpc>
              <a:buFont typeface="Arial" panose="020B0604020202020204" pitchFamily="34" charset="0"/>
              <a:buChar char="•"/>
            </a:pPr>
            <a:r>
              <a:rPr lang="en-US" sz="5100" dirty="0" err="1">
                <a:solidFill>
                  <a:srgbClr val="002060"/>
                </a:solidFill>
                <a:latin typeface="Calibri" panose="020F0502020204030204" pitchFamily="34" charset="0"/>
                <a:cs typeface="Calibri" panose="020F0502020204030204" pitchFamily="34" charset="0"/>
              </a:rPr>
              <a:t>Eindbijeenkomst</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juli</a:t>
            </a:r>
            <a:r>
              <a:rPr lang="en-US" sz="5100" dirty="0">
                <a:solidFill>
                  <a:srgbClr val="002060"/>
                </a:solidFill>
                <a:latin typeface="Calibri" panose="020F0502020204030204" pitchFamily="34" charset="0"/>
                <a:cs typeface="Calibri" panose="020F0502020204030204" pitchFamily="34" charset="0"/>
              </a:rPr>
              <a:t> 2021</a:t>
            </a:r>
          </a:p>
          <a:p>
            <a:pPr marL="571500" indent="-571500">
              <a:lnSpc>
                <a:spcPct val="150000"/>
              </a:lnSpc>
              <a:buFont typeface="Arial" panose="020B0604020202020204" pitchFamily="34" charset="0"/>
              <a:buChar char="•"/>
            </a:pPr>
            <a:r>
              <a:rPr lang="en-US" sz="5100" dirty="0" err="1">
                <a:solidFill>
                  <a:srgbClr val="002060"/>
                </a:solidFill>
                <a:latin typeface="Calibri" panose="020F0502020204030204" pitchFamily="34" charset="0"/>
                <a:cs typeface="Calibri" panose="020F0502020204030204" pitchFamily="34" charset="0"/>
              </a:rPr>
              <a:t>Definitieve</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voorwaarden</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mbt</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vrijgevestigden</a:t>
            </a:r>
            <a:r>
              <a:rPr lang="en-US" sz="5100" dirty="0">
                <a:solidFill>
                  <a:srgbClr val="002060"/>
                </a:solidFill>
                <a:latin typeface="Calibri" panose="020F0502020204030204" pitchFamily="34" charset="0"/>
                <a:cs typeface="Calibri" panose="020F0502020204030204" pitchFamily="34" charset="0"/>
              </a:rPr>
              <a:t>/</a:t>
            </a:r>
            <a:r>
              <a:rPr lang="en-US" sz="5100" dirty="0" err="1">
                <a:solidFill>
                  <a:srgbClr val="002060"/>
                </a:solidFill>
                <a:latin typeface="Calibri" panose="020F0502020204030204" pitchFamily="34" charset="0"/>
                <a:cs typeface="Calibri" panose="020F0502020204030204" pitchFamily="34" charset="0"/>
              </a:rPr>
              <a:t>kleine</a:t>
            </a:r>
            <a:r>
              <a:rPr lang="en-US" sz="5100" dirty="0">
                <a:solidFill>
                  <a:srgbClr val="002060"/>
                </a:solidFill>
                <a:latin typeface="Calibri" panose="020F0502020204030204" pitchFamily="34" charset="0"/>
                <a:cs typeface="Calibri" panose="020F0502020204030204" pitchFamily="34" charset="0"/>
              </a:rPr>
              <a:t> </a:t>
            </a:r>
            <a:r>
              <a:rPr lang="en-US" sz="5100" dirty="0" err="1">
                <a:solidFill>
                  <a:srgbClr val="002060"/>
                </a:solidFill>
                <a:latin typeface="Calibri" panose="020F0502020204030204" pitchFamily="34" charset="0"/>
                <a:cs typeface="Calibri" panose="020F0502020204030204" pitchFamily="34" charset="0"/>
              </a:rPr>
              <a:t>aanbieders</a:t>
            </a:r>
            <a:r>
              <a:rPr lang="en-US" sz="5100" dirty="0">
                <a:solidFill>
                  <a:srgbClr val="002060"/>
                </a:solidFill>
                <a:latin typeface="Calibri" panose="020F0502020204030204" pitchFamily="34" charset="0"/>
                <a:cs typeface="Calibri" panose="020F0502020204030204" pitchFamily="34" charset="0"/>
              </a:rPr>
              <a:t> in </a:t>
            </a:r>
            <a:r>
              <a:rPr lang="en-US" sz="5100" dirty="0" err="1">
                <a:solidFill>
                  <a:srgbClr val="002060"/>
                </a:solidFill>
                <a:latin typeface="Calibri" panose="020F0502020204030204" pitchFamily="34" charset="0"/>
                <a:cs typeface="Calibri" panose="020F0502020204030204" pitchFamily="34" charset="0"/>
              </a:rPr>
              <a:t>aanbestedingsdocumenten</a:t>
            </a:r>
            <a:endParaRPr lang="en-US" sz="5100" dirty="0">
              <a:solidFill>
                <a:srgbClr val="002060"/>
              </a:solidFill>
              <a:latin typeface="Calibri" panose="020F0502020204030204" pitchFamily="34" charset="0"/>
              <a:cs typeface="Calibri" panose="020F0502020204030204" pitchFamily="34" charset="0"/>
            </a:endParaRPr>
          </a:p>
          <a:p>
            <a:pPr marL="571500" indent="-571500">
              <a:lnSpc>
                <a:spcPct val="150000"/>
              </a:lnSpc>
              <a:buFont typeface="Arial" panose="020B0604020202020204" pitchFamily="34" charset="0"/>
              <a:buChar char="•"/>
            </a:pPr>
            <a:r>
              <a:rPr lang="en-US" sz="5100" dirty="0" err="1">
                <a:solidFill>
                  <a:srgbClr val="002060"/>
                </a:solidFill>
                <a:latin typeface="Calibri" panose="020F0502020204030204" pitchFamily="34" charset="0"/>
                <a:cs typeface="Calibri" panose="020F0502020204030204" pitchFamily="34" charset="0"/>
              </a:rPr>
              <a:t>Vragen</a:t>
            </a:r>
            <a:r>
              <a:rPr lang="en-US" sz="5100" dirty="0">
                <a:solidFill>
                  <a:srgbClr val="002060"/>
                </a:solidFill>
                <a:latin typeface="Calibri" panose="020F0502020204030204" pitchFamily="34" charset="0"/>
                <a:cs typeface="Calibri" panose="020F0502020204030204" pitchFamily="34" charset="0"/>
              </a:rPr>
              <a:t> bij voorkeur via TenderNed of anders via jeugdhulpmvs@maassluis.nl</a:t>
            </a:r>
          </a:p>
          <a:p>
            <a:endParaRPr lang="en-US" sz="40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169362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915</Words>
  <Application>Microsoft Office PowerPoint</Application>
  <PresentationFormat>Breedbeeld</PresentationFormat>
  <Paragraphs>152</Paragraphs>
  <Slides>16</Slides>
  <Notes>13</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16</vt:i4>
      </vt:variant>
    </vt:vector>
  </HeadingPairs>
  <TitlesOfParts>
    <vt:vector size="23" baseType="lpstr">
      <vt:lpstr>Arial</vt:lpstr>
      <vt:lpstr>Calibri</vt:lpstr>
      <vt:lpstr>Calibri Light</vt:lpstr>
      <vt:lpstr>Lucida Sans Unicode</vt:lpstr>
      <vt:lpstr>Wingdings</vt:lpstr>
      <vt:lpstr>Kantoorthema</vt:lpstr>
      <vt:lpstr>1_Kantoorthema</vt:lpstr>
      <vt:lpstr>PowerPoint-presentatie</vt:lpstr>
      <vt:lpstr>PowerPoint-presentatie</vt:lpstr>
      <vt:lpstr>Het MVS jeugdmodel</vt:lpstr>
      <vt:lpstr>Het koersdocument MVS jeugdmodel</vt:lpstr>
      <vt:lpstr>PowerPoint-presentatie</vt:lpstr>
      <vt:lpstr>Integrale opdracht vanuit het perspectief van de jeugdhulpaanbieder</vt:lpstr>
      <vt:lpstr>Wat bevat de integrale opdracht</vt:lpstr>
      <vt:lpstr>Kleine jeugdhulpaanbieders/ vrijgevestigden</vt:lpstr>
      <vt:lpstr>Wat verstaan we onder een kleine aanbieder en vrijgevestigde</vt:lpstr>
      <vt:lpstr>Oplossingsrichting</vt:lpstr>
      <vt:lpstr>Inschrijving als onderdeel van integrale opdracht</vt:lpstr>
      <vt:lpstr>Toelichting en vragen over de procedure</vt:lpstr>
      <vt:lpstr>Procedure marktconsultatie</vt:lpstr>
      <vt:lpstr>Procedure marktconsultatie</vt:lpstr>
      <vt:lpstr>Actieplan MVS jeugdmodel</vt:lpstr>
      <vt:lpstr>Hoe verder?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Anja Krijnberg</dc:creator>
  <cp:lastModifiedBy>Nathalie Zutt</cp:lastModifiedBy>
  <cp:revision>16</cp:revision>
  <dcterms:created xsi:type="dcterms:W3CDTF">2021-02-09T21:16:57Z</dcterms:created>
  <dcterms:modified xsi:type="dcterms:W3CDTF">2021-04-23T12:31:27Z</dcterms:modified>
</cp:coreProperties>
</file>