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handoutMasterIdLst>
    <p:handoutMasterId r:id="rId11"/>
  </p:handoutMasterIdLst>
  <p:sldIdLst>
    <p:sldId id="256" r:id="rId5"/>
    <p:sldId id="318" r:id="rId6"/>
    <p:sldId id="319" r:id="rId7"/>
    <p:sldId id="315" r:id="rId8"/>
    <p:sldId id="316" r:id="rId9"/>
  </p:sldIdLst>
  <p:sldSz cx="9144000" cy="6858000" type="screen4x3"/>
  <p:notesSz cx="6669088" cy="98726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99"/>
    <a:srgbClr val="831886"/>
    <a:srgbClr val="AD20B0"/>
    <a:srgbClr val="842E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33" autoAdjust="0"/>
  </p:normalViewPr>
  <p:slideViewPr>
    <p:cSldViewPr>
      <p:cViewPr varScale="1">
        <p:scale>
          <a:sx n="59" d="100"/>
          <a:sy n="59" d="100"/>
        </p:scale>
        <p:origin x="1432" y="60"/>
      </p:cViewPr>
      <p:guideLst>
        <p:guide orient="horz" pos="2160"/>
        <p:guide pos="2880"/>
      </p:guideLst>
    </p:cSldViewPr>
  </p:slideViewPr>
  <p:outlineViewPr>
    <p:cViewPr>
      <p:scale>
        <a:sx n="33" d="100"/>
        <a:sy n="33" d="100"/>
      </p:scale>
      <p:origin x="0" y="1066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363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777607" y="0"/>
            <a:ext cx="2889938" cy="493633"/>
          </a:xfrm>
          <a:prstGeom prst="rect">
            <a:avLst/>
          </a:prstGeom>
        </p:spPr>
        <p:txBody>
          <a:bodyPr vert="horz" lIns="91440" tIns="45720" rIns="91440" bIns="45720" rtlCol="0"/>
          <a:lstStyle>
            <a:lvl1pPr algn="r">
              <a:defRPr sz="1200"/>
            </a:lvl1pPr>
          </a:lstStyle>
          <a:p>
            <a:fld id="{A6C79878-501D-4FBF-8C2F-D08ED0F2D7CD}" type="datetimeFigureOut">
              <a:rPr lang="nl-NL" smtClean="0"/>
              <a:t>26-1-2021</a:t>
            </a:fld>
            <a:endParaRPr lang="nl-NL"/>
          </a:p>
        </p:txBody>
      </p:sp>
      <p:sp>
        <p:nvSpPr>
          <p:cNvPr id="4" name="Tijdelijke aanduiding voor voettekst 3"/>
          <p:cNvSpPr>
            <a:spLocks noGrp="1"/>
          </p:cNvSpPr>
          <p:nvPr>
            <p:ph type="ftr" sz="quarter" idx="2"/>
          </p:nvPr>
        </p:nvSpPr>
        <p:spPr>
          <a:xfrm>
            <a:off x="0" y="9377316"/>
            <a:ext cx="2889938" cy="493633"/>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777607" y="9377316"/>
            <a:ext cx="2889938" cy="493633"/>
          </a:xfrm>
          <a:prstGeom prst="rect">
            <a:avLst/>
          </a:prstGeom>
        </p:spPr>
        <p:txBody>
          <a:bodyPr vert="horz" lIns="91440" tIns="45720" rIns="91440" bIns="45720" rtlCol="0" anchor="b"/>
          <a:lstStyle>
            <a:lvl1pPr algn="r">
              <a:defRPr sz="1200"/>
            </a:lvl1pPr>
          </a:lstStyle>
          <a:p>
            <a:fld id="{BD29A5E1-C9B4-4D1B-B408-D600725FE7C1}" type="slidenum">
              <a:rPr lang="nl-NL" smtClean="0"/>
              <a:t>‹nr.›</a:t>
            </a:fld>
            <a:endParaRPr lang="nl-NL"/>
          </a:p>
        </p:txBody>
      </p:sp>
    </p:spTree>
    <p:extLst>
      <p:ext uri="{BB962C8B-B14F-4D97-AF65-F5344CB8AC3E}">
        <p14:creationId xmlns:p14="http://schemas.microsoft.com/office/powerpoint/2010/main" val="355091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250" cy="49371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778250" y="0"/>
            <a:ext cx="2889250" cy="493713"/>
          </a:xfrm>
          <a:prstGeom prst="rect">
            <a:avLst/>
          </a:prstGeom>
        </p:spPr>
        <p:txBody>
          <a:bodyPr vert="horz" lIns="91440" tIns="45720" rIns="91440" bIns="45720" rtlCol="0"/>
          <a:lstStyle>
            <a:lvl1pPr algn="r">
              <a:defRPr sz="1200"/>
            </a:lvl1pPr>
          </a:lstStyle>
          <a:p>
            <a:fld id="{EEDBEAFB-8A75-44EF-8337-6BAC717BD2ED}" type="datetimeFigureOut">
              <a:rPr lang="nl-NL" smtClean="0"/>
              <a:t>26-1-2021</a:t>
            </a:fld>
            <a:endParaRPr lang="nl-NL"/>
          </a:p>
        </p:txBody>
      </p:sp>
      <p:sp>
        <p:nvSpPr>
          <p:cNvPr id="4" name="Tijdelijke aanduiding voor dia-afbeelding 3"/>
          <p:cNvSpPr>
            <a:spLocks noGrp="1" noRot="1" noChangeAspect="1"/>
          </p:cNvSpPr>
          <p:nvPr>
            <p:ph type="sldImg" idx="2"/>
          </p:nvPr>
        </p:nvSpPr>
        <p:spPr>
          <a:xfrm>
            <a:off x="866775" y="739775"/>
            <a:ext cx="4935538" cy="3703638"/>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66750" y="4689475"/>
            <a:ext cx="5335588" cy="4443413"/>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377363"/>
            <a:ext cx="2889250" cy="493712"/>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778250" y="9377363"/>
            <a:ext cx="2889250" cy="493712"/>
          </a:xfrm>
          <a:prstGeom prst="rect">
            <a:avLst/>
          </a:prstGeom>
        </p:spPr>
        <p:txBody>
          <a:bodyPr vert="horz" lIns="91440" tIns="45720" rIns="91440" bIns="45720" rtlCol="0" anchor="b"/>
          <a:lstStyle>
            <a:lvl1pPr algn="r">
              <a:defRPr sz="1200"/>
            </a:lvl1pPr>
          </a:lstStyle>
          <a:p>
            <a:fld id="{76059E6F-BA27-4F19-B64B-6EDEEAB437DC}" type="slidenum">
              <a:rPr lang="nl-NL" smtClean="0"/>
              <a:t>‹nr.›</a:t>
            </a:fld>
            <a:endParaRPr lang="nl-NL"/>
          </a:p>
        </p:txBody>
      </p:sp>
    </p:spTree>
    <p:extLst>
      <p:ext uri="{BB962C8B-B14F-4D97-AF65-F5344CB8AC3E}">
        <p14:creationId xmlns:p14="http://schemas.microsoft.com/office/powerpoint/2010/main" val="1328827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normAutofit/>
          </a:bodyPr>
          <a:lstStyle>
            <a:lvl1pPr>
              <a:defRPr sz="2000"/>
            </a:lvl1pPr>
          </a:lstStyle>
          <a:p>
            <a:r>
              <a:rPr lang="nl-NL" dirty="0"/>
              <a:t>Klik om de stijl te bewerken</a:t>
            </a:r>
          </a:p>
        </p:txBody>
      </p:sp>
      <p:sp>
        <p:nvSpPr>
          <p:cNvPr id="3" name="Ondertitel 2"/>
          <p:cNvSpPr>
            <a:spLocks noGrp="1"/>
          </p:cNvSpPr>
          <p:nvPr>
            <p:ph type="subTitle" idx="1"/>
          </p:nvPr>
        </p:nvSpPr>
        <p:spPr>
          <a:xfrm>
            <a:off x="1371600" y="3886200"/>
            <a:ext cx="6400800" cy="1752600"/>
          </a:xfrm>
        </p:spPr>
        <p:txBody>
          <a:bodyPr>
            <a:normAutofit/>
          </a:bodyPr>
          <a:lstStyle>
            <a:lvl1pPr marL="0" indent="0" algn="ctr">
              <a:buNone/>
              <a:defRPr sz="2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a:t>Klik om de ondertitelstijl van het model te bewerken</a:t>
            </a:r>
          </a:p>
        </p:txBody>
      </p:sp>
      <p:sp>
        <p:nvSpPr>
          <p:cNvPr id="4" name="Tijdelijke aanduiding voor datum 3"/>
          <p:cNvSpPr>
            <a:spLocks noGrp="1"/>
          </p:cNvSpPr>
          <p:nvPr>
            <p:ph type="dt" sz="half" idx="10"/>
          </p:nvPr>
        </p:nvSpPr>
        <p:spPr/>
        <p:txBody>
          <a:bodyPr/>
          <a:lstStyle>
            <a:lvl1pPr>
              <a:defRPr sz="1000">
                <a:latin typeface="Verdana" panose="020B0604030504040204" pitchFamily="34" charset="0"/>
                <a:ea typeface="Verdana" panose="020B0604030504040204" pitchFamily="34" charset="0"/>
                <a:cs typeface="Verdana" panose="020B0604030504040204" pitchFamily="34" charset="0"/>
              </a:defRPr>
            </a:lvl1pPr>
          </a:lstStyle>
          <a:p>
            <a:fld id="{671343D3-C31A-45B6-96BA-FBE8420E9ECB}" type="datetimeFigureOut">
              <a:rPr lang="nl-NL" smtClean="0"/>
              <a:pPr/>
              <a:t>26-1-2021</a:t>
            </a:fld>
            <a:endParaRPr lang="nl-NL" dirty="0"/>
          </a:p>
        </p:txBody>
      </p:sp>
      <p:sp>
        <p:nvSpPr>
          <p:cNvPr id="5" name="Tijdelijke aanduiding voor voettekst 4"/>
          <p:cNvSpPr>
            <a:spLocks noGrp="1"/>
          </p:cNvSpPr>
          <p:nvPr>
            <p:ph type="ftr" sz="quarter" idx="11"/>
          </p:nvPr>
        </p:nvSpPr>
        <p:spPr/>
        <p:txBody>
          <a:bodyPr/>
          <a:lstStyle>
            <a:lvl1pPr>
              <a:defRPr sz="1000">
                <a:latin typeface="Verdana" panose="020B0604030504040204" pitchFamily="34" charset="0"/>
                <a:ea typeface="Verdana" panose="020B0604030504040204" pitchFamily="34" charset="0"/>
                <a:cs typeface="Verdana" panose="020B0604030504040204" pitchFamily="34" charset="0"/>
              </a:defRPr>
            </a:lvl1pPr>
          </a:lstStyle>
          <a:p>
            <a:r>
              <a:rPr lang="nl-NL" dirty="0"/>
              <a:t>Titel presentatie </a:t>
            </a:r>
          </a:p>
        </p:txBody>
      </p:sp>
      <p:sp>
        <p:nvSpPr>
          <p:cNvPr id="6" name="Tijdelijke aanduiding voor dianummer 5"/>
          <p:cNvSpPr>
            <a:spLocks noGrp="1"/>
          </p:cNvSpPr>
          <p:nvPr>
            <p:ph type="sldNum" sz="quarter" idx="12"/>
          </p:nvPr>
        </p:nvSpPr>
        <p:spPr/>
        <p:txBody>
          <a:bodyPr/>
          <a:lstStyle>
            <a:lvl1pPr>
              <a:defRPr sz="1000">
                <a:latin typeface="Verdana" panose="020B0604030504040204" pitchFamily="34" charset="0"/>
                <a:ea typeface="Verdana" panose="020B0604030504040204" pitchFamily="34" charset="0"/>
                <a:cs typeface="Verdana" panose="020B0604030504040204" pitchFamily="34" charset="0"/>
              </a:defRPr>
            </a:lvl1pPr>
          </a:lstStyle>
          <a:p>
            <a:fld id="{E86FD869-280B-4CF2-A93E-53014DA70508}" type="slidenum">
              <a:rPr lang="nl-NL" smtClean="0"/>
              <a:pPr/>
              <a:t>‹nr.›</a:t>
            </a:fld>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5536" y="260648"/>
            <a:ext cx="1950720" cy="856488"/>
          </a:xfrm>
          <a:prstGeom prst="rect">
            <a:avLst/>
          </a:prstGeom>
        </p:spPr>
      </p:pic>
      <p:cxnSp>
        <p:nvCxnSpPr>
          <p:cNvPr id="9" name="Rechte verbindingslijn 8"/>
          <p:cNvCxnSpPr/>
          <p:nvPr userDrawn="1"/>
        </p:nvCxnSpPr>
        <p:spPr>
          <a:xfrm>
            <a:off x="2483768" y="1196752"/>
            <a:ext cx="0" cy="5544616"/>
          </a:xfrm>
          <a:prstGeom prst="line">
            <a:avLst/>
          </a:prstGeom>
          <a:ln w="38100">
            <a:solidFill>
              <a:srgbClr val="842E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0850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671343D3-C31A-45B6-96BA-FBE8420E9ECB}" type="datetimeFigureOut">
              <a:rPr lang="nl-NL" smtClean="0"/>
              <a:t>26-1-2021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720094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671343D3-C31A-45B6-96BA-FBE8420E9ECB}" type="datetimeFigureOut">
              <a:rPr lang="nl-NL" smtClean="0"/>
              <a:t>26-1-2021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1257064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671343D3-C31A-45B6-96BA-FBE8420E9ECB}" type="datetimeFigureOut">
              <a:rPr lang="nl-NL" smtClean="0"/>
              <a:t>26-1-2021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1726567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671343D3-C31A-45B6-96BA-FBE8420E9ECB}" type="datetimeFigureOut">
              <a:rPr lang="nl-NL" smtClean="0"/>
              <a:t>26-1-2021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311624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671343D3-C31A-45B6-96BA-FBE8420E9ECB}" type="datetimeFigureOut">
              <a:rPr lang="nl-NL" smtClean="0"/>
              <a:t>26-1-2021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1666547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671343D3-C31A-45B6-96BA-FBE8420E9ECB}" type="datetimeFigureOut">
              <a:rPr lang="nl-NL" smtClean="0"/>
              <a:t>26-1-2021</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1178253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671343D3-C31A-45B6-96BA-FBE8420E9ECB}" type="datetimeFigureOut">
              <a:rPr lang="nl-NL" smtClean="0"/>
              <a:t>26-1-2021</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1888908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671343D3-C31A-45B6-96BA-FBE8420E9ECB}" type="datetimeFigureOut">
              <a:rPr lang="nl-NL" smtClean="0"/>
              <a:t>26-1-2021</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1330481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671343D3-C31A-45B6-96BA-FBE8420E9ECB}" type="datetimeFigureOut">
              <a:rPr lang="nl-NL" smtClean="0"/>
              <a:t>26-1-2021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3654178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671343D3-C31A-45B6-96BA-FBE8420E9ECB}" type="datetimeFigureOut">
              <a:rPr lang="nl-NL" smtClean="0"/>
              <a:t>26-1-2021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86FD869-280B-4CF2-A93E-53014DA70508}" type="slidenum">
              <a:rPr lang="nl-NL" smtClean="0"/>
              <a:t>‹nr.›</a:t>
            </a:fld>
            <a:endParaRPr lang="nl-NL"/>
          </a:p>
        </p:txBody>
      </p:sp>
    </p:spTree>
    <p:extLst>
      <p:ext uri="{BB962C8B-B14F-4D97-AF65-F5344CB8AC3E}">
        <p14:creationId xmlns:p14="http://schemas.microsoft.com/office/powerpoint/2010/main" val="824150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1343D3-C31A-45B6-96BA-FBE8420E9ECB}" type="datetimeFigureOut">
              <a:rPr lang="nl-NL" smtClean="0"/>
              <a:t>26-1-2021</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6FD869-280B-4CF2-A93E-53014DA70508}" type="slidenum">
              <a:rPr lang="nl-NL" smtClean="0"/>
              <a:t>‹nr.›</a:t>
            </a:fld>
            <a:endParaRPr lang="nl-NL"/>
          </a:p>
        </p:txBody>
      </p:sp>
    </p:spTree>
    <p:extLst>
      <p:ext uri="{BB962C8B-B14F-4D97-AF65-F5344CB8AC3E}">
        <p14:creationId xmlns:p14="http://schemas.microsoft.com/office/powerpoint/2010/main" val="533821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516644" y="1700808"/>
            <a:ext cx="6660232" cy="1470025"/>
          </a:xfrm>
        </p:spPr>
        <p:txBody>
          <a:bodyPr>
            <a:normAutofit/>
          </a:bodyPr>
          <a:lstStyle/>
          <a:p>
            <a:r>
              <a:rPr lang="nl-NL" sz="3600" dirty="0">
                <a:latin typeface="Verdana" panose="020B0604030504040204" pitchFamily="34" charset="0"/>
                <a:ea typeface="Verdana" panose="020B0604030504040204" pitchFamily="34" charset="0"/>
                <a:cs typeface="Verdana" panose="020B0604030504040204" pitchFamily="34" charset="0"/>
              </a:rPr>
              <a:t>Bijlage 11</a:t>
            </a:r>
          </a:p>
        </p:txBody>
      </p:sp>
      <p:sp>
        <p:nvSpPr>
          <p:cNvPr id="3" name="Ondertitel 2"/>
          <p:cNvSpPr>
            <a:spLocks noGrp="1"/>
          </p:cNvSpPr>
          <p:nvPr>
            <p:ph type="subTitle" idx="1"/>
          </p:nvPr>
        </p:nvSpPr>
        <p:spPr>
          <a:xfrm>
            <a:off x="2497485" y="3905672"/>
            <a:ext cx="6660232" cy="2043608"/>
          </a:xfrm>
        </p:spPr>
        <p:txBody>
          <a:bodyPr>
            <a:normAutofit fontScale="92500" lnSpcReduction="20000"/>
          </a:bodyPr>
          <a:lstStyle/>
          <a:p>
            <a:r>
              <a:rPr lang="nl-NL" dirty="0">
                <a:solidFill>
                  <a:schemeClr val="tx1"/>
                </a:solidFill>
              </a:rPr>
              <a:t>Bij aanbestedingsleidraad, 5.3:</a:t>
            </a:r>
            <a:br>
              <a:rPr lang="nl-NL" dirty="0">
                <a:solidFill>
                  <a:schemeClr val="tx1"/>
                </a:solidFill>
              </a:rPr>
            </a:br>
            <a:br>
              <a:rPr lang="nl-NL" dirty="0">
                <a:solidFill>
                  <a:schemeClr val="tx1"/>
                </a:solidFill>
              </a:rPr>
            </a:br>
            <a:r>
              <a:rPr lang="nl-NL" dirty="0">
                <a:solidFill>
                  <a:schemeClr val="tx1"/>
                </a:solidFill>
              </a:rPr>
              <a:t>Gunningscriterium 2</a:t>
            </a:r>
          </a:p>
          <a:p>
            <a:r>
              <a:rPr lang="nl-NL" dirty="0">
                <a:solidFill>
                  <a:srgbClr val="0070C0"/>
                </a:solidFill>
              </a:rPr>
              <a:t>Uitwerking ruimtelijke kwaliteit</a:t>
            </a:r>
          </a:p>
          <a:p>
            <a:endParaRPr lang="nl-NL" dirty="0">
              <a:solidFill>
                <a:srgbClr val="0070C0"/>
              </a:solidFill>
            </a:endParaRPr>
          </a:p>
          <a:p>
            <a:endParaRPr lang="nl-NL" dirty="0">
              <a:solidFill>
                <a:srgbClr val="0070C0"/>
              </a:solidFill>
            </a:endParaRPr>
          </a:p>
          <a:p>
            <a:r>
              <a:rPr lang="nl-NL" sz="1500" dirty="0">
                <a:solidFill>
                  <a:srgbClr val="002060"/>
                </a:solidFill>
              </a:rPr>
              <a:t>Openbare Europese aanbesteding </a:t>
            </a:r>
            <a:br>
              <a:rPr lang="nl-NL" sz="1500" dirty="0">
                <a:solidFill>
                  <a:srgbClr val="002060"/>
                </a:solidFill>
              </a:rPr>
            </a:br>
            <a:r>
              <a:rPr lang="nl-NL" sz="1500" dirty="0">
                <a:solidFill>
                  <a:srgbClr val="002060"/>
                </a:solidFill>
              </a:rPr>
              <a:t>Transformatie onderwijshuisvesting in Nieuwegein</a:t>
            </a:r>
          </a:p>
        </p:txBody>
      </p:sp>
      <p:sp>
        <p:nvSpPr>
          <p:cNvPr id="4" name="Ondertitel 2"/>
          <p:cNvSpPr txBox="1">
            <a:spLocks/>
          </p:cNvSpPr>
          <p:nvPr/>
        </p:nvSpPr>
        <p:spPr>
          <a:xfrm>
            <a:off x="34427" y="4941168"/>
            <a:ext cx="2411760" cy="93610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r>
              <a:rPr lang="nl-NL" sz="1400" dirty="0">
                <a:solidFill>
                  <a:schemeClr val="tx1"/>
                </a:solidFill>
              </a:rPr>
              <a:t>21 januari 2021</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75139" y="1647549"/>
            <a:ext cx="2236936" cy="2995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8894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p:cNvSpPr/>
          <p:nvPr/>
        </p:nvSpPr>
        <p:spPr>
          <a:xfrm>
            <a:off x="2627784" y="753431"/>
            <a:ext cx="5965095" cy="379078"/>
          </a:xfrm>
          <a:prstGeom prst="rect">
            <a:avLst/>
          </a:prstGeom>
        </p:spPr>
        <p:txBody>
          <a:bodyPr wrap="none">
            <a:spAutoFit/>
          </a:bodyPr>
          <a:lstStyle/>
          <a:p>
            <a:pPr>
              <a:lnSpc>
                <a:spcPct val="115000"/>
              </a:lnSpc>
              <a:spcBef>
                <a:spcPts val="1000"/>
              </a:spcBef>
            </a:pPr>
            <a:r>
              <a:rPr lang="nl-NL" b="1" dirty="0">
                <a:effectLst/>
                <a:latin typeface="Verdana" panose="020B0604030504040204" pitchFamily="34" charset="0"/>
                <a:ea typeface="Verdana" panose="020B0604030504040204" pitchFamily="34" charset="0"/>
                <a:cs typeface="Times New Roman" panose="02020603050405020304" pitchFamily="18" charset="0"/>
              </a:rPr>
              <a:t>Criterium 2: Uitwerking ruimtelijke kwaliteit</a:t>
            </a:r>
          </a:p>
        </p:txBody>
      </p:sp>
      <p:sp>
        <p:nvSpPr>
          <p:cNvPr id="7" name="Ondertitel 2"/>
          <p:cNvSpPr>
            <a:spLocks noGrp="1"/>
          </p:cNvSpPr>
          <p:nvPr>
            <p:ph type="subTitle" idx="1"/>
          </p:nvPr>
        </p:nvSpPr>
        <p:spPr>
          <a:xfrm>
            <a:off x="2627784" y="2492896"/>
            <a:ext cx="5688632" cy="1800200"/>
          </a:xfrm>
        </p:spPr>
        <p:txBody>
          <a:bodyPr/>
          <a:lstStyle/>
          <a:p>
            <a:pPr marL="342900" indent="-342900" algn="l">
              <a:buFont typeface="Arial" panose="020B0604020202020204" pitchFamily="34" charset="0"/>
              <a:buChar char="•"/>
            </a:pPr>
            <a:endParaRPr lang="nl-NL" sz="1800" dirty="0"/>
          </a:p>
          <a:p>
            <a:pPr marL="342900" indent="-342900" algn="l">
              <a:buFont typeface="Arial" panose="020B0604020202020204" pitchFamily="34" charset="0"/>
              <a:buChar char="•"/>
            </a:pPr>
            <a:endParaRPr lang="nl-NL" sz="1800" dirty="0"/>
          </a:p>
          <a:p>
            <a:pPr marL="342900" indent="-342900" algn="l">
              <a:buFont typeface="Arial" panose="020B0604020202020204" pitchFamily="34" charset="0"/>
              <a:buChar char="•"/>
            </a:pPr>
            <a:endParaRPr lang="nl-NL" dirty="0"/>
          </a:p>
        </p:txBody>
      </p:sp>
      <p:sp>
        <p:nvSpPr>
          <p:cNvPr id="2" name="Tekstvak 1"/>
          <p:cNvSpPr txBox="1"/>
          <p:nvPr/>
        </p:nvSpPr>
        <p:spPr>
          <a:xfrm>
            <a:off x="2843808" y="1484784"/>
            <a:ext cx="5976664" cy="5023426"/>
          </a:xfrm>
          <a:prstGeom prst="rect">
            <a:avLst/>
          </a:prstGeom>
          <a:noFill/>
        </p:spPr>
        <p:txBody>
          <a:bodyPr wrap="square" rtlCol="0">
            <a:spAutoFit/>
          </a:bodyPr>
          <a:lstStyle/>
          <a:p>
            <a:pPr>
              <a:lnSpc>
                <a:spcPct val="115000"/>
              </a:lnSpc>
              <a:spcAft>
                <a:spcPts val="100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Uit </a:t>
            </a:r>
            <a:r>
              <a:rPr lang="nl-NL" sz="1200" dirty="0">
                <a:latin typeface="Verdana" panose="020B0604030504040204" pitchFamily="34" charset="0"/>
                <a:ea typeface="Verdana" panose="020B0604030504040204" pitchFamily="34" charset="0"/>
                <a:cs typeface="Times New Roman" panose="02020603050405020304" pitchFamily="18" charset="0"/>
              </a:rPr>
              <a:t>aanbestedingsleidraad, paragraaf 5.3</a:t>
            </a:r>
            <a:r>
              <a:rPr lang="nl-NL" sz="1200" dirty="0">
                <a:effectLst/>
                <a:latin typeface="Verdana" panose="020B0604030504040204" pitchFamily="34" charset="0"/>
                <a:ea typeface="Verdana" panose="020B0604030504040204" pitchFamily="34" charset="0"/>
                <a:cs typeface="Times New Roman" panose="02020603050405020304" pitchFamily="18" charset="0"/>
              </a:rPr>
              <a:t>:</a:t>
            </a:r>
            <a:br>
              <a:rPr lang="nl-NL" sz="1200" dirty="0">
                <a:effectLst/>
                <a:latin typeface="Verdana" panose="020B0604030504040204" pitchFamily="34" charset="0"/>
                <a:ea typeface="Verdana" panose="020B0604030504040204" pitchFamily="34" charset="0"/>
                <a:cs typeface="Times New Roman" panose="02020603050405020304" pitchFamily="18" charset="0"/>
              </a:rPr>
            </a:br>
            <a:br>
              <a:rPr lang="nl-NL" sz="1200" dirty="0">
                <a:effectLst/>
                <a:latin typeface="Verdana" panose="020B0604030504040204" pitchFamily="34" charset="0"/>
                <a:ea typeface="Verdana" panose="020B0604030504040204" pitchFamily="34" charset="0"/>
                <a:cs typeface="Times New Roman" panose="02020603050405020304" pitchFamily="18" charset="0"/>
              </a:rPr>
            </a:br>
            <a:r>
              <a:rPr lang="nl-NL" sz="1400" dirty="0">
                <a:effectLst/>
                <a:latin typeface="Calibri" panose="020F0502020204030204" pitchFamily="34" charset="0"/>
                <a:ea typeface="Calibri" panose="020F0502020204030204" pitchFamily="34" charset="0"/>
                <a:cs typeface="Calibri" panose="020F0502020204030204" pitchFamily="34" charset="0"/>
              </a:rPr>
              <a:t>U  voegt bij uw aanbieding een uitwerking met uitgangspunten van de door u voorgestelde maatregelen om de </a:t>
            </a:r>
            <a:r>
              <a:rPr lang="nl-NL" sz="1400" dirty="0">
                <a:effectLst/>
                <a:latin typeface="Calibri" panose="020F0502020204030204" pitchFamily="34" charset="0"/>
                <a:ea typeface="Calibri" panose="020F0502020204030204" pitchFamily="34" charset="0"/>
                <a:cs typeface="Arial" panose="020B0604020202020204" pitchFamily="34" charset="0"/>
              </a:rPr>
              <a:t>ruimtelijke, functionele en technische kwaliteit van gebouw</a:t>
            </a:r>
            <a:r>
              <a:rPr lang="nl-NL" sz="1400" dirty="0">
                <a:effectLst/>
                <a:latin typeface="Calibri" panose="020F0502020204030204" pitchFamily="34" charset="0"/>
                <a:ea typeface="Calibri" panose="020F0502020204030204" pitchFamily="34" charset="0"/>
                <a:cs typeface="Calibri" panose="020F0502020204030204" pitchFamily="34" charset="0"/>
              </a:rPr>
              <a:t> Heemraadsweide </a:t>
            </a:r>
            <a:br>
              <a:rPr lang="nl-NL" sz="1400" dirty="0">
                <a:effectLst/>
                <a:latin typeface="Calibri" panose="020F0502020204030204" pitchFamily="34" charset="0"/>
                <a:ea typeface="Calibri" panose="020F0502020204030204" pitchFamily="34" charset="0"/>
                <a:cs typeface="Calibri" panose="020F0502020204030204" pitchFamily="34" charset="0"/>
              </a:rPr>
            </a:br>
            <a:r>
              <a:rPr lang="nl-NL" sz="1400" dirty="0">
                <a:effectLst/>
                <a:latin typeface="Calibri" panose="020F0502020204030204" pitchFamily="34" charset="0"/>
                <a:ea typeface="Calibri" panose="020F0502020204030204" pitchFamily="34" charset="0"/>
                <a:cs typeface="Calibri" panose="020F0502020204030204" pitchFamily="34" charset="0"/>
              </a:rPr>
              <a:t>5-11, Nieuwegein te versterken </a:t>
            </a:r>
            <a:r>
              <a:rPr lang="nl-NL" sz="1400" dirty="0">
                <a:effectLst/>
                <a:latin typeface="Calibri" panose="020F0502020204030204" pitchFamily="34" charset="0"/>
                <a:ea typeface="Calibri" panose="020F0502020204030204" pitchFamily="34" charset="0"/>
                <a:cs typeface="Arial" panose="020B0604020202020204" pitchFamily="34" charset="0"/>
              </a:rPr>
              <a:t>(bijlage 11) , waarbij tenminste ingegaan moet worden op:</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Wingdings" panose="05000000000000000000" pitchFamily="2" charset="2"/>
              <a:buChar char=""/>
              <a:tabLst>
                <a:tab pos="457200" algn="l"/>
              </a:tabLst>
            </a:pPr>
            <a:r>
              <a:rPr lang="nl-NL" sz="1400" dirty="0">
                <a:effectLst/>
                <a:latin typeface="Calibri" panose="020F0502020204030204" pitchFamily="34" charset="0"/>
                <a:ea typeface="Calibri" panose="020F0502020204030204" pitchFamily="34" charset="0"/>
                <a:cs typeface="Arial" panose="020B0604020202020204" pitchFamily="34" charset="0"/>
              </a:rPr>
              <a:t>Hoe u de inpassing van vernieuwbouw door absorptie van de hofjes / </a:t>
            </a:r>
            <a:r>
              <a:rPr lang="nl-NL" sz="1400" dirty="0" err="1">
                <a:effectLst/>
                <a:latin typeface="Calibri" panose="020F0502020204030204" pitchFamily="34" charset="0"/>
                <a:ea typeface="Calibri" panose="020F0502020204030204" pitchFamily="34" charset="0"/>
                <a:cs typeface="Arial" panose="020B0604020202020204" pitchFamily="34" charset="0"/>
              </a:rPr>
              <a:t>binnentuintjes</a:t>
            </a:r>
            <a:r>
              <a:rPr lang="nl-NL" sz="1400" dirty="0">
                <a:effectLst/>
                <a:latin typeface="Calibri" panose="020F0502020204030204" pitchFamily="34" charset="0"/>
                <a:ea typeface="Calibri" panose="020F0502020204030204" pitchFamily="34" charset="0"/>
                <a:cs typeface="Arial" panose="020B0604020202020204" pitchFamily="34" charset="0"/>
              </a:rPr>
              <a:t> in een klassieke gebouwindeling vormgeeft en daarbij aansluit bij vereisten voor het hedendaags onderwijs;</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Wingdings" panose="05000000000000000000" pitchFamily="2" charset="2"/>
              <a:buChar char=""/>
              <a:tabLst>
                <a:tab pos="457200" algn="l"/>
              </a:tabLst>
            </a:pPr>
            <a:r>
              <a:rPr lang="nl-NL" sz="1400" dirty="0">
                <a:effectLst/>
                <a:latin typeface="Calibri" panose="020F0502020204030204" pitchFamily="34" charset="0"/>
                <a:ea typeface="Calibri" panose="020F0502020204030204" pitchFamily="34" charset="0"/>
                <a:cs typeface="Arial" panose="020B0604020202020204" pitchFamily="34" charset="0"/>
              </a:rPr>
              <a:t>De wijze waarop de verschillende gebouwen/gebouwdelen onderling verbonden worden en wat de samenhang is, op welke wijze u programmatische invulling geeft aan de hofjes / </a:t>
            </a:r>
            <a:r>
              <a:rPr lang="nl-NL" sz="1400" dirty="0" err="1">
                <a:effectLst/>
                <a:latin typeface="Calibri" panose="020F0502020204030204" pitchFamily="34" charset="0"/>
                <a:ea typeface="Calibri" panose="020F0502020204030204" pitchFamily="34" charset="0"/>
                <a:cs typeface="Arial" panose="020B0604020202020204" pitchFamily="34" charset="0"/>
              </a:rPr>
              <a:t>binnentuintjes</a:t>
            </a:r>
            <a:r>
              <a:rPr lang="nl-NL" sz="1400" dirty="0">
                <a:effectLst/>
                <a:latin typeface="Calibri" panose="020F0502020204030204" pitchFamily="34" charset="0"/>
                <a:ea typeface="Calibri" panose="020F0502020204030204" pitchFamily="34" charset="0"/>
                <a:cs typeface="Arial" panose="020B0604020202020204" pitchFamily="34" charset="0"/>
              </a:rPr>
              <a:t>, wat de belangrijkste routing wordt tussen de gebouwen/gebouwdelen en de wijze waarop wordt omgegaan met de diverse volumes. Geef daarbij expliciet aan hoe u de flexibiliteit waarborgt;</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Wingdings" panose="05000000000000000000" pitchFamily="2" charset="2"/>
              <a:buChar char=""/>
              <a:tabLst>
                <a:tab pos="457200" algn="l"/>
              </a:tabLst>
            </a:pPr>
            <a:r>
              <a:rPr lang="nl-NL" sz="1400" dirty="0">
                <a:effectLst/>
                <a:latin typeface="Calibri" panose="020F0502020204030204" pitchFamily="34" charset="0"/>
                <a:ea typeface="Calibri" panose="020F0502020204030204" pitchFamily="34" charset="0"/>
                <a:cs typeface="Arial" panose="020B0604020202020204" pitchFamily="34" charset="0"/>
              </a:rPr>
              <a:t>Op welke wijze het klimaatontwerp is ingebed in uw uitwerking. </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nl-NL" dirty="0"/>
          </a:p>
        </p:txBody>
      </p:sp>
    </p:spTree>
    <p:extLst>
      <p:ext uri="{BB962C8B-B14F-4D97-AF65-F5344CB8AC3E}">
        <p14:creationId xmlns:p14="http://schemas.microsoft.com/office/powerpoint/2010/main" val="2170205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p:cNvSpPr/>
          <p:nvPr/>
        </p:nvSpPr>
        <p:spPr>
          <a:xfrm>
            <a:off x="2627784" y="753431"/>
            <a:ext cx="5965095" cy="379078"/>
          </a:xfrm>
          <a:prstGeom prst="rect">
            <a:avLst/>
          </a:prstGeom>
        </p:spPr>
        <p:txBody>
          <a:bodyPr wrap="none">
            <a:spAutoFit/>
          </a:bodyPr>
          <a:lstStyle/>
          <a:p>
            <a:pPr>
              <a:lnSpc>
                <a:spcPct val="115000"/>
              </a:lnSpc>
              <a:spcBef>
                <a:spcPts val="1000"/>
              </a:spcBef>
            </a:pPr>
            <a:r>
              <a:rPr lang="nl-NL" b="1" dirty="0">
                <a:effectLst/>
                <a:latin typeface="Verdana" panose="020B0604030504040204" pitchFamily="34" charset="0"/>
                <a:ea typeface="Verdana" panose="020B0604030504040204" pitchFamily="34" charset="0"/>
                <a:cs typeface="Times New Roman" panose="02020603050405020304" pitchFamily="18" charset="0"/>
              </a:rPr>
              <a:t>Criterium 2: Uitwerking ruimtelijke kwaliteit</a:t>
            </a:r>
          </a:p>
        </p:txBody>
      </p:sp>
      <p:sp>
        <p:nvSpPr>
          <p:cNvPr id="7" name="Ondertitel 2"/>
          <p:cNvSpPr>
            <a:spLocks noGrp="1"/>
          </p:cNvSpPr>
          <p:nvPr>
            <p:ph type="subTitle" idx="1"/>
          </p:nvPr>
        </p:nvSpPr>
        <p:spPr>
          <a:xfrm>
            <a:off x="2627784" y="2492896"/>
            <a:ext cx="5688632" cy="1800200"/>
          </a:xfrm>
        </p:spPr>
        <p:txBody>
          <a:bodyPr/>
          <a:lstStyle/>
          <a:p>
            <a:pPr marL="342900" indent="-342900" algn="l">
              <a:buFont typeface="Arial" panose="020B0604020202020204" pitchFamily="34" charset="0"/>
              <a:buChar char="•"/>
            </a:pPr>
            <a:endParaRPr lang="nl-NL" sz="1800" dirty="0"/>
          </a:p>
          <a:p>
            <a:pPr marL="342900" indent="-342900" algn="l">
              <a:buFont typeface="Arial" panose="020B0604020202020204" pitchFamily="34" charset="0"/>
              <a:buChar char="•"/>
            </a:pPr>
            <a:endParaRPr lang="nl-NL" sz="1800" dirty="0"/>
          </a:p>
          <a:p>
            <a:pPr marL="342900" indent="-342900" algn="l">
              <a:buFont typeface="Arial" panose="020B0604020202020204" pitchFamily="34" charset="0"/>
              <a:buChar char="•"/>
            </a:pPr>
            <a:endParaRPr lang="nl-NL" dirty="0"/>
          </a:p>
        </p:txBody>
      </p:sp>
      <p:sp>
        <p:nvSpPr>
          <p:cNvPr id="2" name="Tekstvak 1"/>
          <p:cNvSpPr txBox="1"/>
          <p:nvPr/>
        </p:nvSpPr>
        <p:spPr>
          <a:xfrm>
            <a:off x="2843808" y="1484784"/>
            <a:ext cx="5976664" cy="5034712"/>
          </a:xfrm>
          <a:prstGeom prst="rect">
            <a:avLst/>
          </a:prstGeom>
          <a:noFill/>
        </p:spPr>
        <p:txBody>
          <a:bodyPr wrap="square" rtlCol="0">
            <a:spAutoFit/>
          </a:bodyPr>
          <a:lstStyle/>
          <a:p>
            <a:pPr>
              <a:lnSpc>
                <a:spcPct val="115000"/>
              </a:lnSpc>
              <a:spcAft>
                <a:spcPts val="1000"/>
              </a:spcAft>
            </a:pPr>
            <a:r>
              <a:rPr lang="nl-NL" sz="1200" dirty="0">
                <a:effectLst/>
                <a:latin typeface="Verdana" panose="020B0604030504040204" pitchFamily="34" charset="0"/>
                <a:ea typeface="Verdana" panose="020B0604030504040204" pitchFamily="34" charset="0"/>
                <a:cs typeface="Times New Roman" panose="02020603050405020304" pitchFamily="18" charset="0"/>
              </a:rPr>
              <a:t>Uit </a:t>
            </a:r>
            <a:r>
              <a:rPr lang="nl-NL" sz="1200" dirty="0">
                <a:latin typeface="Verdana" panose="020B0604030504040204" pitchFamily="34" charset="0"/>
                <a:ea typeface="Verdana" panose="020B0604030504040204" pitchFamily="34" charset="0"/>
                <a:cs typeface="Times New Roman" panose="02020603050405020304" pitchFamily="18" charset="0"/>
              </a:rPr>
              <a:t>aanbestedingsleidraad, paragraaf 5.3</a:t>
            </a:r>
            <a:r>
              <a:rPr lang="nl-NL" sz="1200" dirty="0">
                <a:effectLst/>
                <a:latin typeface="Verdana" panose="020B0604030504040204" pitchFamily="34" charset="0"/>
                <a:ea typeface="Verdana" panose="020B0604030504040204" pitchFamily="34" charset="0"/>
                <a:cs typeface="Times New Roman" panose="02020603050405020304" pitchFamily="18" charset="0"/>
              </a:rPr>
              <a:t>:</a:t>
            </a:r>
            <a:br>
              <a:rPr lang="nl-NL" sz="1200" dirty="0">
                <a:effectLst/>
                <a:latin typeface="Verdana" panose="020B0604030504040204" pitchFamily="34" charset="0"/>
                <a:ea typeface="Verdana" panose="020B0604030504040204" pitchFamily="34" charset="0"/>
                <a:cs typeface="Times New Roman" panose="02020603050405020304" pitchFamily="18" charset="0"/>
              </a:rPr>
            </a:br>
            <a:br>
              <a:rPr lang="nl-NL" sz="1200" b="1" dirty="0">
                <a:effectLst/>
                <a:latin typeface="Verdana" panose="020B0604030504040204" pitchFamily="34" charset="0"/>
                <a:ea typeface="Verdana" panose="020B0604030504040204" pitchFamily="34" charset="0"/>
                <a:cs typeface="Times New Roman" panose="02020603050405020304" pitchFamily="18" charset="0"/>
              </a:rPr>
            </a:br>
            <a:r>
              <a:rPr lang="nl-NL" sz="1400" b="1" dirty="0">
                <a:latin typeface="Calibri" panose="020F0502020204030204" pitchFamily="34" charset="0"/>
                <a:cs typeface="Arial" panose="020B0604020202020204" pitchFamily="34" charset="0"/>
              </a:rPr>
              <a:t>Beoordelingsaspect</a:t>
            </a:r>
            <a:br>
              <a:rPr lang="nl-NL" sz="1200" b="1" dirty="0">
                <a:effectLst/>
                <a:latin typeface="Verdana" panose="020B0604030504040204" pitchFamily="34" charset="0"/>
                <a:ea typeface="Verdana" panose="020B0604030504040204" pitchFamily="34" charset="0"/>
                <a:cs typeface="Arial" panose="020B0604020202020204" pitchFamily="34" charset="0"/>
              </a:rPr>
            </a:br>
            <a:r>
              <a:rPr lang="nl-NL" sz="1400" dirty="0">
                <a:effectLst/>
                <a:latin typeface="Calibri" panose="020F0502020204030204" pitchFamily="34" charset="0"/>
                <a:ea typeface="Calibri" panose="020F0502020204030204" pitchFamily="34" charset="0"/>
                <a:cs typeface="Arial" panose="020B0604020202020204" pitchFamily="34" charset="0"/>
              </a:rPr>
              <a:t>Uw beantwoording wordt beoordeeld op de mate waarin u aantoont dat u de cultuurhistorische waarde van het complex herkent en onderkent en de wijze waarop de gekozen oplossing bijdraagt aan het versterken van de kernwaarden en de flexibiliteit en ruimte die het gebouw biedt om modern onderwijs te kunnen toepassen. Daarnaast wordt beoordeeld op de wijze waarop de hiërarchie van de </a:t>
            </a:r>
            <a:r>
              <a:rPr lang="nl-NL" sz="1400" u="sng" dirty="0">
                <a:effectLst/>
                <a:latin typeface="Calibri" panose="020F0502020204030204" pitchFamily="34" charset="0"/>
                <a:ea typeface="Calibri" panose="020F0502020204030204" pitchFamily="34" charset="0"/>
                <a:cs typeface="Arial" panose="020B0604020202020204" pitchFamily="34" charset="0"/>
              </a:rPr>
              <a:t>gebouwen/gebouwdelen</a:t>
            </a:r>
            <a:r>
              <a:rPr lang="nl-NL" sz="1400" dirty="0">
                <a:effectLst/>
                <a:latin typeface="Calibri" panose="020F0502020204030204" pitchFamily="34" charset="0"/>
                <a:ea typeface="Calibri" panose="020F0502020204030204" pitchFamily="34" charset="0"/>
                <a:cs typeface="Arial" panose="020B0604020202020204" pitchFamily="34" charset="0"/>
              </a:rPr>
              <a:t> herkenbaar als uitgangspunt is gekozen en een zorgvuldige afstemming tussen de ruimtelijke en functionele mogelijkheden is gemaakt. Tevens wordt uw beantwoording beoordeeld op de mate waarin het klimaatontwerp is ingebed in uw beantwoording.</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400" dirty="0">
                <a:effectLst/>
                <a:latin typeface="Calibri" panose="020F0502020204030204" pitchFamily="34" charset="0"/>
                <a:ea typeface="Calibri" panose="020F0502020204030204" pitchFamily="34" charset="0"/>
                <a:cs typeface="Arial" panose="020B0604020202020204" pitchFamily="34" charset="0"/>
              </a:rPr>
              <a:t>De beschrijving is niet groter dan vier (4) enkelzijdige pagina’s A4 met vergelijkbaar lettertype en lettergrootte. </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Clr>
                <a:srgbClr val="990099"/>
              </a:buClr>
              <a:buFont typeface="Wingdings" panose="05000000000000000000" pitchFamily="2" charset="2"/>
              <a:buChar char="§"/>
            </a:pPr>
            <a:endParaRPr lang="nl-NL" sz="1200" b="1" dirty="0">
              <a:latin typeface="Verdana" panose="020B0604030504040204" pitchFamily="34" charset="0"/>
              <a:ea typeface="Verdana" panose="020B0604030504040204" pitchFamily="34" charset="0"/>
            </a:endParaRPr>
          </a:p>
          <a:p>
            <a:pPr marL="285750" indent="-285750">
              <a:buClr>
                <a:srgbClr val="990099"/>
              </a:buClr>
              <a:buFont typeface="Wingdings" panose="05000000000000000000" pitchFamily="2" charset="2"/>
              <a:buChar char="§"/>
            </a:pPr>
            <a:r>
              <a:rPr lang="nl-NL" sz="1400" b="1" dirty="0">
                <a:latin typeface="Calibri" panose="020F0502020204030204" pitchFamily="34" charset="0"/>
                <a:cs typeface="Arial" panose="020B0604020202020204" pitchFamily="34" charset="0"/>
              </a:rPr>
              <a:t>Bijlagen:</a:t>
            </a:r>
          </a:p>
          <a:p>
            <a:pPr marL="742950" lvl="1" indent="-285750">
              <a:buClr>
                <a:srgbClr val="990099"/>
              </a:buClr>
              <a:buFont typeface="Wingdings" panose="05000000000000000000" pitchFamily="2" charset="2"/>
              <a:buChar char="§"/>
            </a:pPr>
            <a:r>
              <a:rPr lang="nl-NL" sz="1400" dirty="0">
                <a:latin typeface="Calibri" panose="020F0502020204030204" pitchFamily="34" charset="0"/>
                <a:cs typeface="Arial" panose="020B0604020202020204" pitchFamily="34" charset="0"/>
              </a:rPr>
              <a:t>Vanuit de lucht</a:t>
            </a:r>
          </a:p>
          <a:p>
            <a:pPr marL="742950" lvl="1" indent="-285750">
              <a:buClr>
                <a:srgbClr val="990099"/>
              </a:buClr>
              <a:buFont typeface="Wingdings" panose="05000000000000000000" pitchFamily="2" charset="2"/>
              <a:buChar char="§"/>
            </a:pPr>
            <a:r>
              <a:rPr lang="nl-NL" sz="1400" dirty="0">
                <a:latin typeface="Calibri" panose="020F0502020204030204" pitchFamily="34" charset="0"/>
                <a:cs typeface="Arial" panose="020B0604020202020204" pitchFamily="34" charset="0"/>
              </a:rPr>
              <a:t>Plattegrond en geveltekening</a:t>
            </a:r>
          </a:p>
          <a:p>
            <a:pPr marL="742950" lvl="1" indent="-285750">
              <a:buClr>
                <a:srgbClr val="990099"/>
              </a:buClr>
              <a:buFont typeface="Wingdings" panose="05000000000000000000" pitchFamily="2" charset="2"/>
              <a:buChar char="§"/>
            </a:pPr>
            <a:r>
              <a:rPr lang="nl-NL" sz="1400" dirty="0">
                <a:latin typeface="Calibri" panose="020F0502020204030204" pitchFamily="34" charset="0"/>
                <a:cs typeface="Arial" panose="020B0604020202020204" pitchFamily="34" charset="0"/>
              </a:rPr>
              <a:t>Installatietechnische tekeningen / gegevens</a:t>
            </a:r>
          </a:p>
          <a:p>
            <a:endParaRPr lang="nl-NL" dirty="0"/>
          </a:p>
        </p:txBody>
      </p:sp>
    </p:spTree>
    <p:extLst>
      <p:ext uri="{BB962C8B-B14F-4D97-AF65-F5344CB8AC3E}">
        <p14:creationId xmlns:p14="http://schemas.microsoft.com/office/powerpoint/2010/main" val="162303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p:cNvSpPr/>
          <p:nvPr/>
        </p:nvSpPr>
        <p:spPr>
          <a:xfrm>
            <a:off x="2627784" y="753431"/>
            <a:ext cx="4799712" cy="369332"/>
          </a:xfrm>
          <a:prstGeom prst="rect">
            <a:avLst/>
          </a:prstGeom>
        </p:spPr>
        <p:txBody>
          <a:bodyPr wrap="none">
            <a:spAutoFit/>
          </a:bodyPr>
          <a:lstStyle/>
          <a:p>
            <a:r>
              <a:rPr lang="nl-NL" b="1" dirty="0">
                <a:solidFill>
                  <a:schemeClr val="tx1"/>
                </a:solidFill>
                <a:latin typeface="Verdana" panose="020B0604030504040204" pitchFamily="34" charset="0"/>
                <a:ea typeface="Verdana" panose="020B0604030504040204" pitchFamily="34" charset="0"/>
                <a:cs typeface="Verdana" panose="020B0604030504040204" pitchFamily="34" charset="0"/>
              </a:rPr>
              <a:t>Heemraadsweide 5-11, Nieuwegein</a:t>
            </a:r>
          </a:p>
        </p:txBody>
      </p:sp>
      <p:sp>
        <p:nvSpPr>
          <p:cNvPr id="7" name="Ondertitel 2"/>
          <p:cNvSpPr>
            <a:spLocks noGrp="1"/>
          </p:cNvSpPr>
          <p:nvPr>
            <p:ph type="subTitle" idx="1"/>
          </p:nvPr>
        </p:nvSpPr>
        <p:spPr>
          <a:xfrm>
            <a:off x="2627784" y="2492896"/>
            <a:ext cx="5688632" cy="1800200"/>
          </a:xfrm>
        </p:spPr>
        <p:txBody>
          <a:bodyPr/>
          <a:lstStyle/>
          <a:p>
            <a:pPr marL="342900" indent="-342900" algn="l">
              <a:buFont typeface="Arial" panose="020B0604020202020204" pitchFamily="34" charset="0"/>
              <a:buChar char="•"/>
            </a:pPr>
            <a:endParaRPr lang="nl-NL" sz="1800" dirty="0"/>
          </a:p>
          <a:p>
            <a:pPr marL="342900" indent="-342900" algn="l">
              <a:buFont typeface="Arial" panose="020B0604020202020204" pitchFamily="34" charset="0"/>
              <a:buChar char="•"/>
            </a:pPr>
            <a:endParaRPr lang="nl-NL" sz="1800" dirty="0"/>
          </a:p>
          <a:p>
            <a:pPr marL="342900" indent="-342900" algn="l">
              <a:buFont typeface="Arial" panose="020B0604020202020204" pitchFamily="34" charset="0"/>
              <a:buChar char="•"/>
            </a:pPr>
            <a:endParaRPr lang="nl-NL" dirty="0"/>
          </a:p>
        </p:txBody>
      </p:sp>
      <p:sp>
        <p:nvSpPr>
          <p:cNvPr id="2" name="Tekstvak 1"/>
          <p:cNvSpPr txBox="1"/>
          <p:nvPr/>
        </p:nvSpPr>
        <p:spPr>
          <a:xfrm>
            <a:off x="2843808" y="1484784"/>
            <a:ext cx="5976664" cy="1200329"/>
          </a:xfrm>
          <a:prstGeom prst="rect">
            <a:avLst/>
          </a:prstGeom>
          <a:noFill/>
        </p:spPr>
        <p:txBody>
          <a:bodyPr wrap="square" rtlCol="0">
            <a:spAutoFit/>
          </a:bodyPr>
          <a:lstStyle/>
          <a:p>
            <a:pPr marL="285750" indent="-285750">
              <a:buClr>
                <a:srgbClr val="990099"/>
              </a:buClr>
              <a:buFont typeface="Wingdings" panose="05000000000000000000" pitchFamily="2" charset="2"/>
              <a:buChar char="§"/>
            </a:pPr>
            <a:r>
              <a:rPr lang="nl-NL" dirty="0"/>
              <a:t>Aanbesteden is niet nieuw</a:t>
            </a:r>
          </a:p>
          <a:p>
            <a:pPr>
              <a:buClr>
                <a:srgbClr val="990099"/>
              </a:buClr>
            </a:pPr>
            <a:endParaRPr lang="nl-NL" u="sng" dirty="0"/>
          </a:p>
          <a:p>
            <a:pPr marL="285750" indent="-285750">
              <a:buClr>
                <a:srgbClr val="990099"/>
              </a:buClr>
              <a:buFont typeface="Wingdings" panose="05000000000000000000" pitchFamily="2" charset="2"/>
              <a:buChar char="§"/>
            </a:pPr>
            <a:endParaRPr lang="nl-NL" dirty="0"/>
          </a:p>
          <a:p>
            <a:endParaRPr lang="nl-NL" dirty="0"/>
          </a:p>
        </p:txBody>
      </p:sp>
      <p:pic>
        <p:nvPicPr>
          <p:cNvPr id="5" name="Afbeelding 4">
            <a:extLst>
              <a:ext uri="{FF2B5EF4-FFF2-40B4-BE49-F238E27FC236}">
                <a16:creationId xmlns:a16="http://schemas.microsoft.com/office/drawing/2014/main" id="{55E3E081-4BE6-4631-8D98-CC2E021DEFB4}"/>
              </a:ext>
            </a:extLst>
          </p:cNvPr>
          <p:cNvPicPr>
            <a:picLocks noChangeAspect="1"/>
          </p:cNvPicPr>
          <p:nvPr/>
        </p:nvPicPr>
        <p:blipFill>
          <a:blip r:embed="rId2"/>
          <a:stretch>
            <a:fillRect/>
          </a:stretch>
        </p:blipFill>
        <p:spPr>
          <a:xfrm>
            <a:off x="107504" y="1601138"/>
            <a:ext cx="9144000" cy="5143500"/>
          </a:xfrm>
          <a:prstGeom prst="rect">
            <a:avLst/>
          </a:prstGeom>
        </p:spPr>
      </p:pic>
      <p:sp>
        <p:nvSpPr>
          <p:cNvPr id="8" name="Rechthoek 7">
            <a:extLst>
              <a:ext uri="{FF2B5EF4-FFF2-40B4-BE49-F238E27FC236}">
                <a16:creationId xmlns:a16="http://schemas.microsoft.com/office/drawing/2014/main" id="{AB8FB742-D158-4BB6-8165-B6F614D3FB22}"/>
              </a:ext>
            </a:extLst>
          </p:cNvPr>
          <p:cNvSpPr/>
          <p:nvPr/>
        </p:nvSpPr>
        <p:spPr>
          <a:xfrm>
            <a:off x="107504" y="1700808"/>
            <a:ext cx="1440160" cy="5143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FE7829D3-A6C4-40CB-8A5D-B3CF7310F91A}"/>
              </a:ext>
            </a:extLst>
          </p:cNvPr>
          <p:cNvSpPr/>
          <p:nvPr/>
        </p:nvSpPr>
        <p:spPr>
          <a:xfrm>
            <a:off x="1547664" y="1601138"/>
            <a:ext cx="7703840" cy="1083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F682A1FE-9DC8-4203-9284-566A626A392E}"/>
              </a:ext>
            </a:extLst>
          </p:cNvPr>
          <p:cNvSpPr/>
          <p:nvPr/>
        </p:nvSpPr>
        <p:spPr>
          <a:xfrm>
            <a:off x="7811344" y="2685113"/>
            <a:ext cx="1440160" cy="41591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B2F50E1C-E82B-4E20-8FB0-0882CC0F41D7}"/>
              </a:ext>
            </a:extLst>
          </p:cNvPr>
          <p:cNvSpPr/>
          <p:nvPr/>
        </p:nvSpPr>
        <p:spPr>
          <a:xfrm>
            <a:off x="1547664" y="6309320"/>
            <a:ext cx="6263680" cy="5349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000715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p:cNvSpPr/>
          <p:nvPr/>
        </p:nvSpPr>
        <p:spPr>
          <a:xfrm>
            <a:off x="2627784" y="753431"/>
            <a:ext cx="3890809" cy="400110"/>
          </a:xfrm>
          <a:prstGeom prst="rect">
            <a:avLst/>
          </a:prstGeom>
        </p:spPr>
        <p:txBody>
          <a:bodyPr wrap="none">
            <a:spAutoFit/>
          </a:bodyPr>
          <a:lstStyle/>
          <a:p>
            <a:r>
              <a:rPr lang="nl-NL" sz="2000" b="1" dirty="0">
                <a:latin typeface="Verdana" panose="020B0604030504040204" pitchFamily="34" charset="0"/>
                <a:ea typeface="Verdana" panose="020B0604030504040204" pitchFamily="34" charset="0"/>
                <a:cs typeface="Verdana" panose="020B0604030504040204" pitchFamily="34" charset="0"/>
              </a:rPr>
              <a:t>Niks nieuws onder de zon</a:t>
            </a:r>
            <a:endParaRPr lang="nl-NL" sz="20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Ondertitel 2"/>
          <p:cNvSpPr>
            <a:spLocks noGrp="1"/>
          </p:cNvSpPr>
          <p:nvPr>
            <p:ph type="subTitle" idx="1"/>
          </p:nvPr>
        </p:nvSpPr>
        <p:spPr>
          <a:xfrm>
            <a:off x="2627784" y="2492896"/>
            <a:ext cx="5688632" cy="1800200"/>
          </a:xfrm>
        </p:spPr>
        <p:txBody>
          <a:bodyPr/>
          <a:lstStyle/>
          <a:p>
            <a:pPr marL="342900" indent="-342900" algn="l">
              <a:buFont typeface="Arial" panose="020B0604020202020204" pitchFamily="34" charset="0"/>
              <a:buChar char="•"/>
            </a:pPr>
            <a:endParaRPr lang="nl-NL" sz="1800" dirty="0"/>
          </a:p>
          <a:p>
            <a:pPr marL="342900" indent="-342900" algn="l">
              <a:buFont typeface="Arial" panose="020B0604020202020204" pitchFamily="34" charset="0"/>
              <a:buChar char="•"/>
            </a:pPr>
            <a:endParaRPr lang="nl-NL" sz="1800" dirty="0"/>
          </a:p>
          <a:p>
            <a:pPr marL="342900" indent="-342900" algn="l">
              <a:buFont typeface="Arial" panose="020B0604020202020204" pitchFamily="34" charset="0"/>
              <a:buChar char="•"/>
            </a:pPr>
            <a:endParaRPr lang="nl-NL" dirty="0"/>
          </a:p>
        </p:txBody>
      </p:sp>
      <p:sp>
        <p:nvSpPr>
          <p:cNvPr id="2" name="Tekstvak 1"/>
          <p:cNvSpPr txBox="1"/>
          <p:nvPr/>
        </p:nvSpPr>
        <p:spPr>
          <a:xfrm>
            <a:off x="2843808" y="1484784"/>
            <a:ext cx="5976664" cy="1200329"/>
          </a:xfrm>
          <a:prstGeom prst="rect">
            <a:avLst/>
          </a:prstGeom>
          <a:noFill/>
        </p:spPr>
        <p:txBody>
          <a:bodyPr wrap="square" rtlCol="0">
            <a:spAutoFit/>
          </a:bodyPr>
          <a:lstStyle/>
          <a:p>
            <a:pPr marL="285750" indent="-285750">
              <a:buClr>
                <a:srgbClr val="990099"/>
              </a:buClr>
              <a:buFont typeface="Wingdings" panose="05000000000000000000" pitchFamily="2" charset="2"/>
              <a:buChar char="§"/>
            </a:pPr>
            <a:r>
              <a:rPr lang="nl-NL" dirty="0"/>
              <a:t>Aanbesteden is niet nieuw</a:t>
            </a:r>
          </a:p>
          <a:p>
            <a:pPr>
              <a:buClr>
                <a:srgbClr val="990099"/>
              </a:buClr>
            </a:pPr>
            <a:endParaRPr lang="nl-NL" u="sng" dirty="0"/>
          </a:p>
          <a:p>
            <a:pPr marL="285750" indent="-285750">
              <a:buClr>
                <a:srgbClr val="990099"/>
              </a:buClr>
              <a:buFont typeface="Wingdings" panose="05000000000000000000" pitchFamily="2" charset="2"/>
              <a:buChar char="§"/>
            </a:pPr>
            <a:endParaRPr lang="nl-NL" dirty="0"/>
          </a:p>
          <a:p>
            <a:endParaRPr lang="nl-NL" dirty="0"/>
          </a:p>
        </p:txBody>
      </p:sp>
      <p:pic>
        <p:nvPicPr>
          <p:cNvPr id="4" name="Afbeelding 3">
            <a:extLst>
              <a:ext uri="{FF2B5EF4-FFF2-40B4-BE49-F238E27FC236}">
                <a16:creationId xmlns:a16="http://schemas.microsoft.com/office/drawing/2014/main" id="{1C263338-7F5A-422C-B3A8-4817077442E6}"/>
              </a:ext>
            </a:extLst>
          </p:cNvPr>
          <p:cNvPicPr>
            <a:picLocks noChangeAspect="1"/>
          </p:cNvPicPr>
          <p:nvPr/>
        </p:nvPicPr>
        <p:blipFill>
          <a:blip r:embed="rId2"/>
          <a:stretch>
            <a:fillRect/>
          </a:stretch>
        </p:blipFill>
        <p:spPr>
          <a:xfrm>
            <a:off x="0" y="857250"/>
            <a:ext cx="9144000" cy="5143500"/>
          </a:xfrm>
          <a:prstGeom prst="rect">
            <a:avLst/>
          </a:prstGeom>
        </p:spPr>
      </p:pic>
      <p:sp>
        <p:nvSpPr>
          <p:cNvPr id="5" name="Rechthoek 4">
            <a:extLst>
              <a:ext uri="{FF2B5EF4-FFF2-40B4-BE49-F238E27FC236}">
                <a16:creationId xmlns:a16="http://schemas.microsoft.com/office/drawing/2014/main" id="{7D3180D8-A945-471B-8D69-678A4D055D26}"/>
              </a:ext>
            </a:extLst>
          </p:cNvPr>
          <p:cNvSpPr/>
          <p:nvPr/>
        </p:nvSpPr>
        <p:spPr>
          <a:xfrm>
            <a:off x="0" y="980728"/>
            <a:ext cx="2627784" cy="5760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14FFD478-436A-40BD-9E20-FD1E7A3E226C}"/>
              </a:ext>
            </a:extLst>
          </p:cNvPr>
          <p:cNvSpPr/>
          <p:nvPr/>
        </p:nvSpPr>
        <p:spPr>
          <a:xfrm>
            <a:off x="2627784" y="857250"/>
            <a:ext cx="6516216" cy="4835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800" b="1" dirty="0">
                <a:solidFill>
                  <a:schemeClr val="tx1"/>
                </a:solidFill>
                <a:latin typeface="Verdana" panose="020B0604030504040204" pitchFamily="34" charset="0"/>
                <a:ea typeface="Verdana" panose="020B0604030504040204" pitchFamily="34" charset="0"/>
                <a:cs typeface="Verdana" panose="020B0604030504040204" pitchFamily="34" charset="0"/>
              </a:rPr>
              <a:t>Heemraadsweide 5-11, Nieuwegein</a:t>
            </a:r>
          </a:p>
        </p:txBody>
      </p:sp>
      <p:sp>
        <p:nvSpPr>
          <p:cNvPr id="9" name="Rechthoek 8">
            <a:extLst>
              <a:ext uri="{FF2B5EF4-FFF2-40B4-BE49-F238E27FC236}">
                <a16:creationId xmlns:a16="http://schemas.microsoft.com/office/drawing/2014/main" id="{B96A09AF-7787-430B-AAE1-2D5902510DA1}"/>
              </a:ext>
            </a:extLst>
          </p:cNvPr>
          <p:cNvSpPr/>
          <p:nvPr/>
        </p:nvSpPr>
        <p:spPr>
          <a:xfrm>
            <a:off x="2627784" y="5733256"/>
            <a:ext cx="6516216" cy="1008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484737550"/>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DE81D37FCA17F4BABB8780732D4A66B" ma:contentTypeVersion="6" ma:contentTypeDescription="Een nieuw document maken." ma:contentTypeScope="" ma:versionID="f4f2631d3e67c5fb88bb2b8e44b07a79">
  <xsd:schema xmlns:xsd="http://www.w3.org/2001/XMLSchema" xmlns:xs="http://www.w3.org/2001/XMLSchema" xmlns:p="http://schemas.microsoft.com/office/2006/metadata/properties" xmlns:ns2="5e283b97-b692-4965-9233-740ae22e7656" targetNamespace="http://schemas.microsoft.com/office/2006/metadata/properties" ma:root="true" ma:fieldsID="6437e8333c7df58bf69e8d2853fce47d" ns2:_="">
    <xsd:import namespace="5e283b97-b692-4965-9233-740ae22e7656"/>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283b97-b692-4965-9233-740ae22e765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0B989D0-E538-417E-9F24-01D6B669E729}">
  <ds:schemaRefs>
    <ds:schemaRef ds:uri="http://schemas.microsoft.com/sharepoint/v3/contenttype/forms"/>
  </ds:schemaRefs>
</ds:datastoreItem>
</file>

<file path=customXml/itemProps2.xml><?xml version="1.0" encoding="utf-8"?>
<ds:datastoreItem xmlns:ds="http://schemas.openxmlformats.org/officeDocument/2006/customXml" ds:itemID="{CBCE42CF-6F43-42EC-9216-8FDBA5EBB368}"/>
</file>

<file path=customXml/itemProps3.xml><?xml version="1.0" encoding="utf-8"?>
<ds:datastoreItem xmlns:ds="http://schemas.openxmlformats.org/officeDocument/2006/customXml" ds:itemID="{7A828711-1AE5-4DD7-AFE2-DB5FDD1FAC4F}">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f33df0c7-01f2-4108-a6c5-ce388f483bed"/>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2169</TotalTime>
  <Words>351</Words>
  <Application>Microsoft Office PowerPoint</Application>
  <PresentationFormat>Diavoorstelling (4:3)</PresentationFormat>
  <Paragraphs>31</Paragraphs>
  <Slides>5</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5</vt:i4>
      </vt:variant>
    </vt:vector>
  </HeadingPairs>
  <TitlesOfParts>
    <vt:vector size="10" baseType="lpstr">
      <vt:lpstr>Arial</vt:lpstr>
      <vt:lpstr>Calibri</vt:lpstr>
      <vt:lpstr>Verdana</vt:lpstr>
      <vt:lpstr>Wingdings</vt:lpstr>
      <vt:lpstr>Kantoorthema</vt:lpstr>
      <vt:lpstr>Bijlage 11</vt:lpstr>
      <vt:lpstr>PowerPoint-presentatie</vt:lpstr>
      <vt:lpstr>PowerPoint-presentatie</vt:lpstr>
      <vt:lpstr>PowerPoint-presentatie</vt:lpstr>
      <vt:lpstr>PowerPoint-presentatie</vt:lpstr>
    </vt:vector>
  </TitlesOfParts>
  <Company>Gemeente Nieuwegein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Elbers, Monique</dc:creator>
  <cp:lastModifiedBy>Jonathan Brontsema</cp:lastModifiedBy>
  <cp:revision>148</cp:revision>
  <cp:lastPrinted>2018-12-11T08:59:02Z</cp:lastPrinted>
  <dcterms:created xsi:type="dcterms:W3CDTF">2017-03-10T09:53:36Z</dcterms:created>
  <dcterms:modified xsi:type="dcterms:W3CDTF">2021-01-26T14:08:44Z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0x010100CDE81D37FCA17F4BABB8780732D4A66B</vt:lpwstr>
  </property>
</Properties>
</file>