
<file path=[Content_Types].xml><?xml version="1.0" encoding="utf-8"?>
<Types xmlns="http://schemas.openxmlformats.org/package/2006/content-types">
  <Default Extension="wmf" ContentType="image/x-w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endnotes.xml" ContentType="application/vnd.openxmlformats-officedocument.wordprocessingml.endnotes+xml"/>
  <Override PartName="/word/footnotes.xml" ContentType="application/vnd.openxmlformats-officedocument.wordprocessingml.footnotes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styles.xml" ContentType="application/vnd.openxmlformats-officedocument.wordprocessingml.styles+xml"/>
  <Override PartName="/word/stylesWithEffects.xml" ContentType="application/vnd.ms-word.stylesWithEffect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word/numbering.xml" ContentType="application/vnd.openxmlformats-officedocument.wordprocessingml.numbering+xml"/>
  <Override PartName="/word/webSettings.xml" ContentType="application/vnd.openxmlformats-officedocument.wordprocessingml.webSettings+xml"/>
  <Override PartName="/docProps/app.xml" ContentType="application/vnd.openxmlformats-officedocument.extended-properties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body>
    <w:p w:rsidR="00D5641B" w:rsidRPr="00D5641B" w:rsidRDefault="00D46DB0" w:rsidP="001D1D0F">
      <w:pPr>
        <w:tabs>
          <w:tab w:val="left" w:pos="1620"/>
        </w:tabs>
        <w:spacing w:line="260" w:lineRule="atLeast"/>
        <w:rPr>
          <w:rFonts w:cs="V&amp;W Syntax (Adobe)"/>
          <w:spacing w:val="4"/>
          <w:sz w:val="24"/>
        </w:rPr>
      </w:pPr>
      <w:r>
        <w:rPr>
          <w:rFonts w:cs="V&amp;W Syntax (Adobe)"/>
          <w:spacing w:val="4"/>
          <w:sz w:val="24"/>
        </w:rPr>
        <w:t>Bijlage A</w:t>
      </w:r>
      <w:r w:rsidR="001D1D0F">
        <w:rPr>
          <w:rFonts w:cs="V&amp;W Syntax (Adobe)"/>
          <w:spacing w:val="4"/>
          <w:sz w:val="24"/>
        </w:rPr>
        <w:tab/>
      </w:r>
      <w:r w:rsidR="00D5641B" w:rsidRPr="00D5641B">
        <w:rPr>
          <w:rFonts w:cs="V&amp;W Syntax (Adobe)"/>
          <w:spacing w:val="4"/>
          <w:sz w:val="24"/>
        </w:rPr>
        <w:t>Aanmeldingsformulier</w:t>
      </w:r>
    </w:p>
    <w:p w:rsidR="00D5641B" w:rsidRPr="00F82201" w:rsidRDefault="00D5641B" w:rsidP="00F70C03">
      <w:pPr>
        <w:tabs>
          <w:tab w:val="left" w:pos="360"/>
        </w:tabs>
        <w:spacing w:line="260" w:lineRule="atLeast"/>
        <w:rPr>
          <w:rFonts w:cs="V&amp;W Syntax (Adobe)"/>
          <w:spacing w:val="4"/>
          <w:szCs w:val="18"/>
        </w:rPr>
      </w:pPr>
    </w:p>
    <w:p w:rsidR="00D5641B" w:rsidRPr="00F82201" w:rsidRDefault="00D5641B" w:rsidP="00F70C03">
      <w:pPr>
        <w:tabs>
          <w:tab w:val="left" w:pos="360"/>
        </w:tabs>
        <w:spacing w:line="260" w:lineRule="atLeast"/>
        <w:rPr>
          <w:rFonts w:cs="V&amp;W Syntax (Adobe)"/>
          <w:spacing w:val="4"/>
          <w:szCs w:val="18"/>
        </w:rPr>
      </w:pPr>
    </w:p>
    <w:p w:rsidR="00F46C30" w:rsidRDefault="00F46C30" w:rsidP="001D1D0F">
      <w:pPr>
        <w:tabs>
          <w:tab w:val="left" w:pos="360"/>
        </w:tabs>
        <w:spacing w:line="260" w:lineRule="atLeast"/>
        <w:rPr>
          <w:rFonts w:cs="V&amp;W Syntax (Adobe)"/>
          <w:spacing w:val="4"/>
          <w:szCs w:val="18"/>
        </w:rPr>
      </w:pPr>
    </w:p>
    <w:p w:rsidR="00882C9F" w:rsidRDefault="00F70C03" w:rsidP="001D1D0F">
      <w:pPr>
        <w:tabs>
          <w:tab w:val="left" w:pos="360"/>
        </w:tabs>
        <w:spacing w:line="260" w:lineRule="atLeast"/>
        <w:rPr>
          <w:rFonts w:cs="V&amp;W Syntax (Adobe)"/>
          <w:spacing w:val="4"/>
          <w:szCs w:val="18"/>
        </w:rPr>
      </w:pPr>
      <w:r w:rsidRPr="00F82201">
        <w:rPr>
          <w:rFonts w:cs="V&amp;W Syntax (Adobe)"/>
          <w:spacing w:val="4"/>
          <w:szCs w:val="18"/>
        </w:rPr>
        <w:t xml:space="preserve">Ter zake van de selectie voor de aanbesteding volgens de </w:t>
      </w:r>
      <w:bookmarkStart w:id="0" w:name="bwNietOpenbareProcedure2"/>
      <w:r w:rsidRPr="008E221D">
        <w:rPr>
          <w:rFonts w:cs="V&amp;W Syntax (Adobe)"/>
          <w:color w:val="000000"/>
          <w:spacing w:val="4"/>
          <w:szCs w:val="18"/>
        </w:rPr>
        <w:t xml:space="preserve">niet-openbare </w:t>
      </w:r>
      <w:r w:rsidRPr="008E221D">
        <w:rPr>
          <w:rFonts w:cs="V&amp;W Syntax (Adobe)"/>
          <w:spacing w:val="4"/>
          <w:szCs w:val="18"/>
        </w:rPr>
        <w:t>procedure</w:t>
      </w:r>
      <w:bookmarkStart w:id="1" w:name="bwConcurrentiegerichteDialoog2"/>
      <w:bookmarkEnd w:id="0"/>
      <w:r w:rsidR="00F46C30">
        <w:rPr>
          <w:rFonts w:cs="V&amp;W Syntax (Adobe)"/>
          <w:b/>
          <w:i/>
          <w:color w:val="0000FF"/>
          <w:spacing w:val="4"/>
          <w:sz w:val="16"/>
          <w:szCs w:val="18"/>
        </w:rPr>
        <w:t xml:space="preserve"> </w:t>
      </w:r>
      <w:bookmarkEnd w:id="1"/>
      <w:r w:rsidRPr="00F82201">
        <w:rPr>
          <w:rFonts w:cs="V&amp;W Syntax (Adobe)"/>
          <w:spacing w:val="4"/>
          <w:szCs w:val="18"/>
        </w:rPr>
        <w:t xml:space="preserve">, zoals omschreven in hoofdstuk </w:t>
      </w:r>
      <w:bookmarkStart w:id="2" w:name="bwVerwijzingHoofdstuk3"/>
      <w:r w:rsidRPr="008E221D">
        <w:rPr>
          <w:rFonts w:cs="V&amp;W Syntax (Adobe)"/>
          <w:color w:val="000000"/>
          <w:spacing w:val="4"/>
          <w:szCs w:val="18"/>
        </w:rPr>
        <w:t>3</w:t>
      </w:r>
      <w:bookmarkStart w:id="3" w:name="bwVerwijzingHoofdstuk4"/>
      <w:bookmarkEnd w:id="2"/>
      <w:r w:rsidR="00F46C30">
        <w:rPr>
          <w:rFonts w:cs="V&amp;W Syntax (Adobe)"/>
          <w:color w:val="000000"/>
          <w:spacing w:val="4"/>
          <w:szCs w:val="18"/>
        </w:rPr>
        <w:t xml:space="preserve"> </w:t>
      </w:r>
      <w:bookmarkEnd w:id="3"/>
      <w:r w:rsidRPr="00F82201">
        <w:rPr>
          <w:rFonts w:cs="V&amp;W Syntax (Adobe)"/>
          <w:spacing w:val="4"/>
          <w:szCs w:val="18"/>
        </w:rPr>
        <w:t>van het ARW 20</w:t>
      </w:r>
      <w:r w:rsidR="00090382">
        <w:rPr>
          <w:rFonts w:cs="V&amp;W Syntax (Adobe)"/>
          <w:spacing w:val="4"/>
          <w:szCs w:val="18"/>
        </w:rPr>
        <w:t>1</w:t>
      </w:r>
      <w:r w:rsidR="00B910B6">
        <w:rPr>
          <w:rFonts w:cs="V&amp;W Syntax (Adobe)"/>
          <w:spacing w:val="4"/>
          <w:szCs w:val="18"/>
        </w:rPr>
        <w:t>6</w:t>
      </w:r>
      <w:r w:rsidRPr="00F82201">
        <w:rPr>
          <w:rFonts w:cs="V&amp;W Syntax (Adobe)"/>
          <w:spacing w:val="4"/>
          <w:szCs w:val="18"/>
        </w:rPr>
        <w:t xml:space="preserve">, van </w:t>
      </w:r>
      <w:r w:rsidR="00F46C30">
        <w:rPr>
          <w:rFonts w:cs="V&amp;W Syntax (Adobe)"/>
          <w:spacing w:val="4"/>
          <w:szCs w:val="18"/>
        </w:rPr>
        <w:t>de opdracht</w:t>
      </w:r>
      <w:r w:rsidRPr="00F82201">
        <w:rPr>
          <w:rFonts w:cs="V&amp;W Syntax (Adobe)"/>
          <w:spacing w:val="4"/>
          <w:szCs w:val="18"/>
        </w:rPr>
        <w:t xml:space="preserve"> </w:t>
      </w:r>
      <w:r w:rsidR="00882C9F">
        <w:rPr>
          <w:rFonts w:cs="V&amp;W Syntax (Adobe)"/>
          <w:spacing w:val="4"/>
          <w:szCs w:val="18"/>
        </w:rPr>
        <w:t xml:space="preserve">met zaaknummer </w:t>
      </w:r>
      <w:r w:rsidR="008E221D">
        <w:rPr>
          <w:highlight w:val="lightGray"/>
        </w:rPr>
        <w:fldChar w:fldCharType="begin">
          <w:ffData>
            <w:name w:val=""/>
            <w:enabled/>
            <w:calcOnExit w:val="0"/>
            <w:textInput>
              <w:default w:val="31122289"/>
            </w:textInput>
          </w:ffData>
        </w:fldChar>
      </w:r>
      <w:r w:rsidR="008E221D">
        <w:rPr>
          <w:highlight w:val="lightGray"/>
        </w:rPr>
        <w:instrText xml:space="preserve"> FORMTEXT </w:instrText>
      </w:r>
      <w:r w:rsidR="008E221D">
        <w:rPr>
          <w:highlight w:val="lightGray"/>
        </w:rPr>
      </w:r>
      <w:r w:rsidR="008E221D">
        <w:rPr>
          <w:highlight w:val="lightGray"/>
        </w:rPr>
        <w:fldChar w:fldCharType="separate"/>
      </w:r>
      <w:r w:rsidR="008E221D">
        <w:rPr>
          <w:noProof/>
          <w:highlight w:val="lightGray"/>
        </w:rPr>
        <w:t>31122289</w:t>
      </w:r>
      <w:r w:rsidR="008E221D">
        <w:rPr>
          <w:highlight w:val="lightGray"/>
        </w:rPr>
        <w:fldChar w:fldCharType="end"/>
      </w:r>
      <w:r w:rsidR="00882C9F">
        <w:rPr>
          <w:rFonts w:cs="V&amp;W Syntax (Adobe)"/>
          <w:spacing w:val="4"/>
          <w:szCs w:val="18"/>
        </w:rPr>
        <w:t xml:space="preserve"> </w:t>
      </w:r>
      <w:r w:rsidRPr="00F82201">
        <w:rPr>
          <w:rFonts w:cs="V&amp;W Syntax (Adobe)"/>
          <w:spacing w:val="4"/>
          <w:szCs w:val="18"/>
        </w:rPr>
        <w:t>voor</w:t>
      </w:r>
      <w:r w:rsidR="00882C9F">
        <w:rPr>
          <w:rFonts w:cs="V&amp;W Syntax (Adobe)"/>
          <w:spacing w:val="4"/>
          <w:szCs w:val="18"/>
        </w:rPr>
        <w:t xml:space="preserve"> </w:t>
      </w:r>
      <w:r w:rsidR="008E221D">
        <w:rPr>
          <w:highlight w:val="lightGray"/>
        </w:rPr>
        <w:fldChar w:fldCharType="begin">
          <w:ffData>
            <w:name w:val=""/>
            <w:enabled/>
            <w:calcOnExit w:val="0"/>
            <w:textInput>
              <w:default w:val="Het verwijderen van de Boogbrug over de Lek in de gemeenten Vianen en Nieuwegein in de provincie Utrecht"/>
            </w:textInput>
          </w:ffData>
        </w:fldChar>
      </w:r>
      <w:r w:rsidR="008E221D">
        <w:rPr>
          <w:highlight w:val="lightGray"/>
        </w:rPr>
        <w:instrText xml:space="preserve"> FORMTEXT </w:instrText>
      </w:r>
      <w:r w:rsidR="008E221D">
        <w:rPr>
          <w:highlight w:val="lightGray"/>
        </w:rPr>
      </w:r>
      <w:r w:rsidR="008E221D">
        <w:rPr>
          <w:highlight w:val="lightGray"/>
        </w:rPr>
        <w:fldChar w:fldCharType="separate"/>
      </w:r>
      <w:r w:rsidR="008E221D">
        <w:rPr>
          <w:noProof/>
          <w:highlight w:val="lightGray"/>
        </w:rPr>
        <w:t>Het verwijderen van de Boogbrug over de Lek in de gemeenten Vianen en Nieuwegein in de provincie Utrecht</w:t>
      </w:r>
      <w:r w:rsidR="008E221D">
        <w:rPr>
          <w:highlight w:val="lightGray"/>
        </w:rPr>
        <w:fldChar w:fldCharType="end"/>
      </w:r>
      <w:r w:rsidR="006728D6">
        <w:rPr>
          <w:rFonts w:cs="V&amp;W Syntax (Adobe)"/>
          <w:spacing w:val="4"/>
          <w:szCs w:val="18"/>
        </w:rPr>
        <w:t>.</w:t>
      </w:r>
    </w:p>
    <w:p w:rsidR="00882C9F" w:rsidRDefault="00882C9F" w:rsidP="001D1D0F">
      <w:pPr>
        <w:tabs>
          <w:tab w:val="left" w:pos="360"/>
        </w:tabs>
        <w:spacing w:line="260" w:lineRule="atLeast"/>
        <w:rPr>
          <w:rFonts w:cs="V&amp;W Syntax (Adobe)"/>
          <w:spacing w:val="4"/>
          <w:szCs w:val="18"/>
        </w:rPr>
      </w:pPr>
    </w:p>
    <w:p w:rsidR="00F70C03" w:rsidRPr="00F82201" w:rsidRDefault="00F70C03" w:rsidP="00F70C03">
      <w:pPr>
        <w:tabs>
          <w:tab w:val="left" w:pos="360"/>
        </w:tabs>
        <w:spacing w:line="260" w:lineRule="atLeast"/>
        <w:rPr>
          <w:rFonts w:cs="Verdana"/>
          <w:spacing w:val="4"/>
          <w:szCs w:val="18"/>
          <w:highlight w:val="green"/>
        </w:rPr>
      </w:pPr>
    </w:p>
    <w:p w:rsidR="00F82201" w:rsidRPr="00DB2B8A" w:rsidRDefault="00F70C03" w:rsidP="00DB2B8A">
      <w:pPr>
        <w:numPr>
          <w:ilvl w:val="0"/>
          <w:numId w:val="2"/>
        </w:numPr>
        <w:tabs>
          <w:tab w:val="left" w:pos="360"/>
        </w:tabs>
        <w:spacing w:line="260" w:lineRule="atLeast"/>
        <w:ind w:left="360" w:hanging="360"/>
        <w:rPr>
          <w:rFonts w:cs="Verdana"/>
          <w:b/>
          <w:bCs/>
          <w:spacing w:val="4"/>
          <w:szCs w:val="18"/>
        </w:rPr>
      </w:pPr>
      <w:r w:rsidRPr="00F82201">
        <w:rPr>
          <w:rFonts w:cs="Verdana"/>
          <w:b/>
          <w:bCs/>
          <w:spacing w:val="4"/>
          <w:szCs w:val="18"/>
        </w:rPr>
        <w:t>Gegevens aanbesteder</w:t>
      </w:r>
      <w:r w:rsidR="00F82201" w:rsidRPr="00F82201">
        <w:rPr>
          <w:rFonts w:cs="Verdana"/>
          <w:b/>
          <w:bCs/>
          <w:spacing w:val="4"/>
          <w:szCs w:val="18"/>
        </w:rPr>
        <w:t>:</w:t>
      </w:r>
    </w:p>
    <w:p w:rsidR="00F70C03" w:rsidRPr="00F82201" w:rsidRDefault="001D1D0F" w:rsidP="00F82201">
      <w:pPr>
        <w:tabs>
          <w:tab w:val="left" w:pos="360"/>
        </w:tabs>
        <w:spacing w:line="260" w:lineRule="atLeast"/>
        <w:rPr>
          <w:rFonts w:cs="Verdana"/>
          <w:spacing w:val="4"/>
          <w:szCs w:val="18"/>
        </w:rPr>
      </w:pPr>
      <w:r w:rsidRPr="00F82201">
        <w:rPr>
          <w:szCs w:val="18"/>
        </w:rPr>
        <w:t xml:space="preserve">Rijkswaterstaat </w:t>
      </w:r>
      <w:r w:rsidR="008E221D">
        <w:rPr>
          <w:szCs w:val="18"/>
        </w:rPr>
        <w:tab/>
      </w:r>
      <w:r w:rsidR="008E221D">
        <w:rPr>
          <w:highlight w:val="lightGray"/>
        </w:rPr>
        <w:fldChar w:fldCharType="begin">
          <w:ffData>
            <w:name w:val=""/>
            <w:enabled/>
            <w:calcOnExit w:val="0"/>
            <w:textInput>
              <w:default w:val="Programma’s, Projecten en Onderhoud"/>
            </w:textInput>
          </w:ffData>
        </w:fldChar>
      </w:r>
      <w:r w:rsidR="008E221D">
        <w:rPr>
          <w:highlight w:val="lightGray"/>
        </w:rPr>
        <w:instrText xml:space="preserve"> FORMTEXT </w:instrText>
      </w:r>
      <w:r w:rsidR="008E221D">
        <w:rPr>
          <w:highlight w:val="lightGray"/>
        </w:rPr>
      </w:r>
      <w:r w:rsidR="008E221D">
        <w:rPr>
          <w:highlight w:val="lightGray"/>
        </w:rPr>
        <w:fldChar w:fldCharType="separate"/>
      </w:r>
      <w:r w:rsidR="008E221D">
        <w:rPr>
          <w:noProof/>
          <w:highlight w:val="lightGray"/>
        </w:rPr>
        <w:t>Programma’s, Projecten en Onderhoud</w:t>
      </w:r>
      <w:r w:rsidR="008E221D">
        <w:rPr>
          <w:highlight w:val="lightGray"/>
        </w:rPr>
        <w:fldChar w:fldCharType="end"/>
      </w:r>
      <w:bookmarkStart w:id="4" w:name="_GoBack"/>
      <w:bookmarkEnd w:id="4"/>
    </w:p>
    <w:p w:rsidR="00F70C03" w:rsidRDefault="008E221D" w:rsidP="00090382">
      <w:pPr>
        <w:tabs>
          <w:tab w:val="left" w:pos="360"/>
          <w:tab w:val="left" w:pos="1800"/>
          <w:tab w:val="left" w:pos="1980"/>
        </w:tabs>
        <w:spacing w:line="260" w:lineRule="atLeast"/>
      </w:pPr>
      <w:r>
        <w:rPr>
          <w:szCs w:val="18"/>
        </w:rPr>
        <w:t>Kantoorad</w:t>
      </w:r>
      <w:r w:rsidRPr="001C26CC">
        <w:rPr>
          <w:szCs w:val="18"/>
        </w:rPr>
        <w:t>res</w:t>
      </w:r>
      <w:r>
        <w:rPr>
          <w:szCs w:val="18"/>
        </w:rPr>
        <w:tab/>
      </w:r>
      <w:r w:rsidR="00090382" w:rsidRPr="001C26CC">
        <w:rPr>
          <w:szCs w:val="18"/>
        </w:rPr>
        <w:tab/>
      </w:r>
      <w:r w:rsidR="00090382" w:rsidRPr="001C26CC">
        <w:rPr>
          <w:szCs w:val="18"/>
        </w:rPr>
        <w:tab/>
      </w:r>
      <w:r>
        <w:rPr>
          <w:highlight w:val="lightGray"/>
        </w:rPr>
        <w:fldChar w:fldCharType="begin">
          <w:ffData>
            <w:name w:val=""/>
            <w:enabled/>
            <w:calcOnExit w:val="0"/>
            <w:textInput>
              <w:default w:val="Griffioenlaan 2, 3526 LA, Utrecht"/>
            </w:textInput>
          </w:ffData>
        </w:fldChar>
      </w:r>
      <w:r>
        <w:rPr>
          <w:highlight w:val="lightGray"/>
        </w:rPr>
        <w:instrText xml:space="preserve"> FORMTEXT </w:instrText>
      </w:r>
      <w:r>
        <w:rPr>
          <w:highlight w:val="lightGray"/>
        </w:rPr>
      </w:r>
      <w:r>
        <w:rPr>
          <w:highlight w:val="lightGray"/>
        </w:rPr>
        <w:fldChar w:fldCharType="separate"/>
      </w:r>
      <w:r>
        <w:rPr>
          <w:noProof/>
          <w:highlight w:val="lightGray"/>
        </w:rPr>
        <w:t>Griffioenlaan 2, 3526 LA, Utrecht</w:t>
      </w:r>
      <w:r>
        <w:rPr>
          <w:highlight w:val="lightGray"/>
        </w:rPr>
        <w:fldChar w:fldCharType="end"/>
      </w:r>
    </w:p>
    <w:p w:rsidR="008E221D" w:rsidRPr="009B5F11" w:rsidRDefault="008E221D" w:rsidP="008E221D">
      <w:pPr>
        <w:pStyle w:val="referentiegegevparagraaf"/>
        <w:tabs>
          <w:tab w:val="clear" w:pos="227"/>
          <w:tab w:val="clear" w:pos="454"/>
          <w:tab w:val="clear" w:pos="680"/>
          <w:tab w:val="left" w:pos="2098"/>
        </w:tabs>
        <w:spacing w:before="0" w:after="0" w:line="240" w:lineRule="atLeast"/>
        <w:rPr>
          <w:rFonts w:cs="Verdana"/>
          <w:color w:val="000000"/>
        </w:rPr>
      </w:pPr>
      <w:r>
        <w:rPr>
          <w:rFonts w:cs="Verdana"/>
          <w:color w:val="000000"/>
          <w:sz w:val="18"/>
        </w:rPr>
        <w:t>Posta</w:t>
      </w:r>
      <w:r w:rsidRPr="009B5F11">
        <w:rPr>
          <w:rFonts w:cs="Verdana"/>
          <w:color w:val="000000"/>
          <w:sz w:val="18"/>
        </w:rPr>
        <w:t>dres</w:t>
      </w:r>
      <w:bookmarkStart w:id="5" w:name="bwBijl_A_AP_NO_CD_4"/>
      <w:r>
        <w:rPr>
          <w:rFonts w:cs="Verdana"/>
          <w:color w:val="000000"/>
          <w:sz w:val="18"/>
        </w:rPr>
        <w:tab/>
      </w:r>
      <w:r>
        <w:rPr>
          <w:rFonts w:cs="Verdana"/>
          <w:color w:val="000000"/>
          <w:sz w:val="18"/>
        </w:rPr>
        <w:tab/>
      </w:r>
      <w:r>
        <w:rPr>
          <w:rFonts w:eastAsia="Times New Roman"/>
          <w:sz w:val="18"/>
          <w:szCs w:val="24"/>
          <w:highlight w:val="lightGray"/>
          <w:lang w:eastAsia="nl-NL"/>
        </w:rPr>
        <w:fldChar w:fldCharType="begin">
          <w:ffData>
            <w:name w:val=""/>
            <w:enabled/>
            <w:calcOnExit w:val="0"/>
            <w:textInput>
              <w:default w:val="Postbus 2232, 3500 GE Utrecht"/>
            </w:textInput>
          </w:ffData>
        </w:fldChar>
      </w:r>
      <w:r>
        <w:rPr>
          <w:rFonts w:eastAsia="Times New Roman"/>
          <w:sz w:val="18"/>
          <w:szCs w:val="24"/>
          <w:highlight w:val="lightGray"/>
          <w:lang w:eastAsia="nl-NL"/>
        </w:rPr>
        <w:instrText xml:space="preserve"> FORMTEXT </w:instrText>
      </w:r>
      <w:r>
        <w:rPr>
          <w:rFonts w:eastAsia="Times New Roman"/>
          <w:sz w:val="18"/>
          <w:szCs w:val="24"/>
          <w:highlight w:val="lightGray"/>
          <w:lang w:eastAsia="nl-NL"/>
        </w:rPr>
      </w:r>
      <w:r>
        <w:rPr>
          <w:rFonts w:eastAsia="Times New Roman"/>
          <w:sz w:val="18"/>
          <w:szCs w:val="24"/>
          <w:highlight w:val="lightGray"/>
          <w:lang w:eastAsia="nl-NL"/>
        </w:rPr>
        <w:fldChar w:fldCharType="separate"/>
      </w:r>
      <w:r>
        <w:rPr>
          <w:rFonts w:eastAsia="Times New Roman"/>
          <w:sz w:val="18"/>
          <w:szCs w:val="24"/>
          <w:highlight w:val="lightGray"/>
          <w:lang w:eastAsia="nl-NL"/>
        </w:rPr>
        <w:t>Postbus 2232, 3500 GE Utrecht</w:t>
      </w:r>
      <w:r>
        <w:rPr>
          <w:rFonts w:eastAsia="Times New Roman"/>
          <w:sz w:val="18"/>
          <w:szCs w:val="24"/>
          <w:highlight w:val="lightGray"/>
          <w:lang w:eastAsia="nl-NL"/>
        </w:rPr>
        <w:fldChar w:fldCharType="end"/>
      </w:r>
      <w:bookmarkEnd w:id="5"/>
      <w:r w:rsidRPr="009B5F11">
        <w:rPr>
          <w:rFonts w:cs="Verdana"/>
          <w:color w:val="000000"/>
        </w:rPr>
        <w:t xml:space="preserve"> </w:t>
      </w:r>
    </w:p>
    <w:p w:rsidR="008E221D" w:rsidRPr="00F82201" w:rsidRDefault="008E221D" w:rsidP="00090382">
      <w:pPr>
        <w:tabs>
          <w:tab w:val="left" w:pos="360"/>
          <w:tab w:val="left" w:pos="1800"/>
          <w:tab w:val="left" w:pos="1980"/>
        </w:tabs>
        <w:spacing w:line="260" w:lineRule="atLeast"/>
        <w:rPr>
          <w:rFonts w:cs="Verdana"/>
          <w:spacing w:val="4"/>
          <w:szCs w:val="18"/>
        </w:rPr>
      </w:pPr>
    </w:p>
    <w:p w:rsidR="00F70C03" w:rsidRPr="00F82201" w:rsidRDefault="00F70C03" w:rsidP="00090382">
      <w:pPr>
        <w:tabs>
          <w:tab w:val="left" w:pos="360"/>
          <w:tab w:val="left" w:pos="1800"/>
          <w:tab w:val="left" w:pos="1980"/>
        </w:tabs>
        <w:spacing w:line="260" w:lineRule="atLeast"/>
        <w:rPr>
          <w:rFonts w:cs="Verdana"/>
          <w:spacing w:val="4"/>
          <w:szCs w:val="18"/>
        </w:rPr>
      </w:pPr>
    </w:p>
    <w:p w:rsidR="00F70C03" w:rsidRDefault="00F70C03" w:rsidP="00090382">
      <w:pPr>
        <w:tabs>
          <w:tab w:val="left" w:pos="360"/>
          <w:tab w:val="left" w:pos="1800"/>
          <w:tab w:val="left" w:pos="1980"/>
          <w:tab w:val="left" w:pos="2160"/>
        </w:tabs>
        <w:spacing w:line="260" w:lineRule="atLeast"/>
        <w:rPr>
          <w:rFonts w:cs="Verdana"/>
          <w:spacing w:val="4"/>
          <w:szCs w:val="18"/>
        </w:rPr>
      </w:pPr>
      <w:r w:rsidRPr="00F82201">
        <w:rPr>
          <w:rFonts w:cs="Verdana"/>
          <w:spacing w:val="4"/>
          <w:szCs w:val="18"/>
        </w:rPr>
        <w:t>Contactpersoon</w:t>
      </w:r>
      <w:r w:rsidR="00A77E14">
        <w:rPr>
          <w:rFonts w:cs="Verdana"/>
          <w:spacing w:val="4"/>
          <w:szCs w:val="18"/>
        </w:rPr>
        <w:tab/>
      </w:r>
      <w:r w:rsidRPr="00F82201">
        <w:rPr>
          <w:rFonts w:cs="Verdana"/>
          <w:spacing w:val="4"/>
          <w:szCs w:val="18"/>
        </w:rPr>
        <w:t>:</w:t>
      </w:r>
      <w:r w:rsidR="00090382">
        <w:rPr>
          <w:rFonts w:cs="Verdana"/>
          <w:spacing w:val="4"/>
          <w:szCs w:val="18"/>
        </w:rPr>
        <w:tab/>
      </w:r>
      <w:r w:rsidR="008E221D">
        <w:rPr>
          <w:highlight w:val="lightGray"/>
        </w:rPr>
        <w:fldChar w:fldCharType="begin">
          <w:ffData>
            <w:name w:val=""/>
            <w:enabled/>
            <w:calcOnExit w:val="0"/>
            <w:textInput>
              <w:default w:val="R. van Leeuwen "/>
            </w:textInput>
          </w:ffData>
        </w:fldChar>
      </w:r>
      <w:r w:rsidR="008E221D">
        <w:rPr>
          <w:highlight w:val="lightGray"/>
        </w:rPr>
        <w:instrText xml:space="preserve"> FORMTEXT </w:instrText>
      </w:r>
      <w:r w:rsidR="008E221D">
        <w:rPr>
          <w:highlight w:val="lightGray"/>
        </w:rPr>
      </w:r>
      <w:r w:rsidR="008E221D">
        <w:rPr>
          <w:highlight w:val="lightGray"/>
        </w:rPr>
        <w:fldChar w:fldCharType="separate"/>
      </w:r>
      <w:r w:rsidR="008E221D">
        <w:rPr>
          <w:noProof/>
          <w:highlight w:val="lightGray"/>
        </w:rPr>
        <w:t xml:space="preserve">R. van Leeuwen </w:t>
      </w:r>
      <w:r w:rsidR="008E221D">
        <w:rPr>
          <w:highlight w:val="lightGray"/>
        </w:rPr>
        <w:fldChar w:fldCharType="end"/>
      </w:r>
    </w:p>
    <w:p w:rsidR="00A77E14" w:rsidRPr="00F82201" w:rsidRDefault="00A77E14" w:rsidP="00090382">
      <w:pPr>
        <w:tabs>
          <w:tab w:val="left" w:pos="360"/>
          <w:tab w:val="left" w:pos="1800"/>
          <w:tab w:val="left" w:pos="1980"/>
          <w:tab w:val="left" w:pos="2160"/>
        </w:tabs>
        <w:spacing w:line="260" w:lineRule="atLeast"/>
        <w:rPr>
          <w:rFonts w:cs="Verdana"/>
          <w:spacing w:val="4"/>
          <w:szCs w:val="18"/>
        </w:rPr>
      </w:pPr>
      <w:r>
        <w:rPr>
          <w:rFonts w:cs="Verdana"/>
          <w:spacing w:val="4"/>
          <w:szCs w:val="18"/>
        </w:rPr>
        <w:t>Telefoonnummer</w:t>
      </w:r>
      <w:r>
        <w:rPr>
          <w:rFonts w:cs="Verdana"/>
          <w:spacing w:val="4"/>
          <w:szCs w:val="18"/>
        </w:rPr>
        <w:tab/>
        <w:t>:</w:t>
      </w:r>
      <w:r w:rsidR="00090382">
        <w:rPr>
          <w:rFonts w:cs="Verdana"/>
          <w:spacing w:val="4"/>
          <w:szCs w:val="18"/>
        </w:rPr>
        <w:tab/>
        <w:t xml:space="preserve">+31 (0) </w:t>
      </w:r>
      <w:r w:rsidR="008E221D">
        <w:rPr>
          <w:highlight w:val="lightGray"/>
        </w:rPr>
        <w:fldChar w:fldCharType="begin">
          <w:ffData>
            <w:name w:val=""/>
            <w:enabled/>
            <w:calcOnExit w:val="0"/>
            <w:textInput>
              <w:default w:val="6 54351956"/>
            </w:textInput>
          </w:ffData>
        </w:fldChar>
      </w:r>
      <w:r w:rsidR="008E221D">
        <w:rPr>
          <w:highlight w:val="lightGray"/>
        </w:rPr>
        <w:instrText xml:space="preserve"> FORMTEXT </w:instrText>
      </w:r>
      <w:r w:rsidR="008E221D">
        <w:rPr>
          <w:highlight w:val="lightGray"/>
        </w:rPr>
      </w:r>
      <w:r w:rsidR="008E221D">
        <w:rPr>
          <w:highlight w:val="lightGray"/>
        </w:rPr>
        <w:fldChar w:fldCharType="separate"/>
      </w:r>
      <w:r w:rsidR="008E221D">
        <w:rPr>
          <w:noProof/>
          <w:highlight w:val="lightGray"/>
        </w:rPr>
        <w:t>6 54351956</w:t>
      </w:r>
      <w:r w:rsidR="008E221D">
        <w:rPr>
          <w:highlight w:val="lightGray"/>
        </w:rPr>
        <w:fldChar w:fldCharType="end"/>
      </w:r>
    </w:p>
    <w:p w:rsidR="00F70C03" w:rsidRPr="008E221D" w:rsidRDefault="00F70C03" w:rsidP="00090382">
      <w:pPr>
        <w:tabs>
          <w:tab w:val="left" w:pos="360"/>
          <w:tab w:val="left" w:pos="1800"/>
          <w:tab w:val="left" w:pos="1980"/>
          <w:tab w:val="left" w:pos="2160"/>
        </w:tabs>
        <w:spacing w:line="260" w:lineRule="atLeast"/>
        <w:rPr>
          <w:rFonts w:cs="Verdana"/>
          <w:spacing w:val="4"/>
          <w:szCs w:val="18"/>
        </w:rPr>
      </w:pPr>
      <w:r w:rsidRPr="008E221D">
        <w:rPr>
          <w:rFonts w:cs="Verdana"/>
          <w:spacing w:val="4"/>
          <w:szCs w:val="18"/>
        </w:rPr>
        <w:t>E</w:t>
      </w:r>
      <w:r w:rsidR="006669A0" w:rsidRPr="008E221D">
        <w:rPr>
          <w:rFonts w:cs="Verdana"/>
          <w:spacing w:val="4"/>
          <w:szCs w:val="18"/>
        </w:rPr>
        <w:t>-</w:t>
      </w:r>
      <w:r w:rsidRPr="008E221D">
        <w:rPr>
          <w:rFonts w:cs="Verdana"/>
          <w:spacing w:val="4"/>
          <w:szCs w:val="18"/>
        </w:rPr>
        <w:t>mail</w:t>
      </w:r>
      <w:r w:rsidR="00A77E14" w:rsidRPr="008E221D">
        <w:rPr>
          <w:rFonts w:cs="Verdana"/>
          <w:spacing w:val="4"/>
          <w:szCs w:val="18"/>
        </w:rPr>
        <w:tab/>
      </w:r>
      <w:r w:rsidRPr="008E221D">
        <w:rPr>
          <w:rFonts w:cs="Verdana"/>
          <w:spacing w:val="4"/>
          <w:szCs w:val="18"/>
        </w:rPr>
        <w:t>:</w:t>
      </w:r>
      <w:r w:rsidR="00090382" w:rsidRPr="008E221D">
        <w:rPr>
          <w:rFonts w:cs="Verdana"/>
          <w:spacing w:val="4"/>
          <w:szCs w:val="18"/>
        </w:rPr>
        <w:tab/>
      </w:r>
      <w:r w:rsidR="008E221D">
        <w:rPr>
          <w:highlight w:val="lightGray"/>
        </w:rPr>
        <w:fldChar w:fldCharType="begin">
          <w:ffData>
            <w:name w:val=""/>
            <w:enabled/>
            <w:calcOnExit w:val="0"/>
            <w:textInput>
              <w:default w:val="ronald.van.leeuwen@rws.nl"/>
            </w:textInput>
          </w:ffData>
        </w:fldChar>
      </w:r>
      <w:r w:rsidR="008E221D">
        <w:rPr>
          <w:highlight w:val="lightGray"/>
        </w:rPr>
        <w:instrText xml:space="preserve"> FORMTEXT </w:instrText>
      </w:r>
      <w:r w:rsidR="008E221D">
        <w:rPr>
          <w:highlight w:val="lightGray"/>
        </w:rPr>
      </w:r>
      <w:r w:rsidR="008E221D">
        <w:rPr>
          <w:highlight w:val="lightGray"/>
        </w:rPr>
        <w:fldChar w:fldCharType="separate"/>
      </w:r>
      <w:r w:rsidR="008E221D">
        <w:rPr>
          <w:noProof/>
          <w:highlight w:val="lightGray"/>
        </w:rPr>
        <w:t>ronald.van.leeuwen@rws.nl</w:t>
      </w:r>
      <w:r w:rsidR="008E221D">
        <w:rPr>
          <w:highlight w:val="lightGray"/>
        </w:rPr>
        <w:fldChar w:fldCharType="end"/>
      </w:r>
    </w:p>
    <w:p w:rsidR="00F70C03" w:rsidRPr="008E221D" w:rsidRDefault="00F70C03" w:rsidP="00F70C03">
      <w:pPr>
        <w:tabs>
          <w:tab w:val="left" w:pos="360"/>
        </w:tabs>
        <w:spacing w:line="260" w:lineRule="atLeast"/>
        <w:rPr>
          <w:rFonts w:cs="Verdana"/>
          <w:spacing w:val="4"/>
          <w:szCs w:val="18"/>
        </w:rPr>
      </w:pPr>
    </w:p>
    <w:p w:rsidR="00F70C03" w:rsidRPr="00F82201" w:rsidRDefault="00F70C03" w:rsidP="00DB2B8A">
      <w:pPr>
        <w:numPr>
          <w:ilvl w:val="0"/>
          <w:numId w:val="2"/>
        </w:numPr>
        <w:tabs>
          <w:tab w:val="left" w:pos="360"/>
        </w:tabs>
        <w:spacing w:line="260" w:lineRule="atLeast"/>
        <w:ind w:left="360" w:hanging="360"/>
        <w:rPr>
          <w:rFonts w:cs="Verdana"/>
          <w:spacing w:val="4"/>
          <w:szCs w:val="18"/>
        </w:rPr>
      </w:pPr>
      <w:r w:rsidRPr="00F82201">
        <w:rPr>
          <w:rFonts w:cs="Verdana"/>
          <w:b/>
          <w:bCs/>
          <w:spacing w:val="4"/>
          <w:szCs w:val="18"/>
        </w:rPr>
        <w:t>Gegevens gegadigde:</w:t>
      </w:r>
      <w:r w:rsidR="00887ED0">
        <w:rPr>
          <w:rFonts w:cs="Verdana"/>
          <w:b/>
          <w:bCs/>
          <w:spacing w:val="4"/>
          <w:szCs w:val="18"/>
        </w:rPr>
        <w:t xml:space="preserve"> </w:t>
      </w:r>
      <w:r w:rsidR="00A77E14" w:rsidRPr="00D61DCB">
        <w:rPr>
          <w:rFonts w:cs="Verdana"/>
          <w:bCs/>
          <w:spacing w:val="4"/>
          <w:szCs w:val="18"/>
        </w:rPr>
        <w:t>(</w:t>
      </w:r>
      <w:r w:rsidR="00A77E14">
        <w:rPr>
          <w:rFonts w:cs="Verdana"/>
          <w:bCs/>
          <w:spacing w:val="4"/>
          <w:szCs w:val="18"/>
        </w:rPr>
        <w:t xml:space="preserve">in </w:t>
      </w:r>
      <w:r w:rsidR="00A77E14" w:rsidRPr="00D61DCB">
        <w:rPr>
          <w:rFonts w:cs="Verdana"/>
          <w:bCs/>
          <w:spacing w:val="4"/>
          <w:szCs w:val="18"/>
        </w:rPr>
        <w:t xml:space="preserve">te vullen door </w:t>
      </w:r>
      <w:r w:rsidR="00090382">
        <w:rPr>
          <w:rFonts w:cs="Verdana"/>
          <w:bCs/>
          <w:spacing w:val="4"/>
          <w:szCs w:val="18"/>
        </w:rPr>
        <w:t xml:space="preserve">de </w:t>
      </w:r>
      <w:r w:rsidR="00A77E14" w:rsidRPr="00D61DCB">
        <w:rPr>
          <w:rFonts w:cs="Verdana"/>
          <w:bCs/>
          <w:spacing w:val="4"/>
          <w:szCs w:val="18"/>
        </w:rPr>
        <w:t>gegadigde</w:t>
      </w:r>
      <w:r w:rsidR="00090382">
        <w:rPr>
          <w:rFonts w:cs="Verdana"/>
          <w:bCs/>
          <w:spacing w:val="4"/>
          <w:szCs w:val="18"/>
        </w:rPr>
        <w:t>,</w:t>
      </w:r>
      <w:r w:rsidR="00A77E14" w:rsidRPr="00D61DCB">
        <w:rPr>
          <w:rFonts w:cs="Verdana"/>
          <w:bCs/>
          <w:spacing w:val="4"/>
          <w:szCs w:val="18"/>
        </w:rPr>
        <w:t xml:space="preserve"> niet zijnde een combinatie)</w:t>
      </w:r>
      <w:r w:rsidRPr="00F82201">
        <w:rPr>
          <w:rFonts w:cs="Verdana"/>
          <w:b/>
          <w:bCs/>
          <w:spacing w:val="4"/>
          <w:szCs w:val="18"/>
        </w:rPr>
        <w:br/>
      </w: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00" w:firstRow="0" w:lastRow="0" w:firstColumn="0" w:lastColumn="0" w:noHBand="0" w:noVBand="0"/>
      </w:tblPr>
      <w:tblGrid>
        <w:gridCol w:w="2808"/>
        <w:gridCol w:w="6120"/>
      </w:tblGrid>
      <w:tr w:rsidR="00956500" w:rsidRPr="00F82201" w:rsidTr="00882C9F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F82201">
              <w:rPr>
                <w:rFonts w:cs="Verdana"/>
                <w:spacing w:val="4"/>
                <w:szCs w:val="18"/>
              </w:rPr>
              <w:t>Naam (volgens handelsregister)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956500" w:rsidRPr="00F82201" w:rsidTr="00882C9F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956500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Rechtsvorm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956500" w:rsidRPr="00F82201" w:rsidTr="00882C9F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956500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Vestigingsplaats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bCs/>
                <w:iCs/>
                <w:spacing w:val="4"/>
                <w:szCs w:val="18"/>
              </w:rPr>
            </w:pPr>
          </w:p>
        </w:tc>
      </w:tr>
      <w:tr w:rsidR="00956500" w:rsidRPr="00F82201" w:rsidTr="00882C9F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956500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Contactpersoon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956500" w:rsidRPr="00F82201" w:rsidTr="00882C9F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956500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Kantooradres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956500" w:rsidRPr="00F82201" w:rsidTr="00882C9F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956500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Postadres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956500" w:rsidRPr="00F82201" w:rsidTr="00882C9F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956500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Telefoonnummer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956500" w:rsidRPr="00F82201" w:rsidTr="00882C9F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F82201">
              <w:rPr>
                <w:rFonts w:cs="Verdana"/>
                <w:spacing w:val="4"/>
                <w:szCs w:val="18"/>
              </w:rPr>
              <w:t>E-mailadres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bCs/>
                <w:iCs/>
                <w:spacing w:val="4"/>
                <w:szCs w:val="18"/>
              </w:rPr>
            </w:pPr>
          </w:p>
        </w:tc>
      </w:tr>
      <w:tr w:rsidR="00956500" w:rsidRPr="00F82201" w:rsidTr="00882C9F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F82201">
              <w:rPr>
                <w:rFonts w:cs="Verdana"/>
                <w:spacing w:val="4"/>
                <w:szCs w:val="18"/>
              </w:rPr>
              <w:t>Ingeschreven in het Handelsregister</w:t>
            </w:r>
            <w:r w:rsidR="00956500">
              <w:rPr>
                <w:rFonts w:cs="Verdana"/>
                <w:spacing w:val="4"/>
                <w:szCs w:val="18"/>
              </w:rPr>
              <w:t xml:space="preserve"> van de Kamer van Koophandel te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956500" w:rsidRPr="00F82201" w:rsidTr="00882C9F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956500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KvK</w:t>
            </w:r>
            <w:r w:rsidR="006728D6">
              <w:rPr>
                <w:rFonts w:cs="Verdana"/>
                <w:spacing w:val="4"/>
                <w:szCs w:val="18"/>
              </w:rPr>
              <w:t>-nummer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6728D6" w:rsidP="006728D6">
            <w:pPr>
              <w:tabs>
                <w:tab w:val="right" w:pos="5839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ab/>
              <w:t>(8 cijfers)</w:t>
            </w:r>
          </w:p>
        </w:tc>
      </w:tr>
      <w:tr w:rsidR="006728D6" w:rsidRPr="00F82201" w:rsidTr="00882C9F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6728D6" w:rsidRDefault="006728D6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Vestigingsnummer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6728D6" w:rsidRPr="00F82201" w:rsidRDefault="006728D6" w:rsidP="006728D6">
            <w:pPr>
              <w:tabs>
                <w:tab w:val="right" w:pos="5839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ab/>
              <w:t>(12 cijfers)</w:t>
            </w:r>
          </w:p>
        </w:tc>
      </w:tr>
    </w:tbl>
    <w:p w:rsidR="00F70C03" w:rsidRPr="00F82201" w:rsidRDefault="00F70C03" w:rsidP="00F70C03">
      <w:pPr>
        <w:tabs>
          <w:tab w:val="left" w:pos="360"/>
        </w:tabs>
        <w:spacing w:line="260" w:lineRule="atLeast"/>
        <w:rPr>
          <w:rFonts w:cs="Verdana"/>
          <w:spacing w:val="4"/>
          <w:szCs w:val="18"/>
        </w:rPr>
      </w:pPr>
    </w:p>
    <w:p w:rsidR="00090382" w:rsidRDefault="00F70C03" w:rsidP="00DB2B8A">
      <w:pPr>
        <w:numPr>
          <w:ilvl w:val="0"/>
          <w:numId w:val="2"/>
        </w:numPr>
        <w:tabs>
          <w:tab w:val="left" w:pos="360"/>
        </w:tabs>
        <w:spacing w:line="260" w:lineRule="atLeast"/>
        <w:ind w:left="360" w:hanging="360"/>
        <w:rPr>
          <w:rFonts w:cs="Verdana"/>
          <w:spacing w:val="4"/>
          <w:szCs w:val="18"/>
        </w:rPr>
      </w:pPr>
      <w:r w:rsidRPr="00F82201">
        <w:rPr>
          <w:rFonts w:cs="Verdana"/>
          <w:b/>
          <w:bCs/>
          <w:spacing w:val="4"/>
          <w:szCs w:val="18"/>
        </w:rPr>
        <w:t xml:space="preserve">Gegevens </w:t>
      </w:r>
      <w:r w:rsidR="00090382">
        <w:rPr>
          <w:rFonts w:cs="Verdana"/>
          <w:b/>
          <w:bCs/>
          <w:spacing w:val="4"/>
          <w:szCs w:val="18"/>
        </w:rPr>
        <w:t>samenwerkingsverband van ondernemers (</w:t>
      </w:r>
      <w:r w:rsidRPr="00F82201">
        <w:rPr>
          <w:rFonts w:cs="Verdana"/>
          <w:b/>
          <w:bCs/>
          <w:spacing w:val="4"/>
          <w:szCs w:val="18"/>
        </w:rPr>
        <w:t>combinatie</w:t>
      </w:r>
      <w:r w:rsidR="00090382">
        <w:rPr>
          <w:rFonts w:cs="Verdana"/>
          <w:b/>
          <w:bCs/>
          <w:spacing w:val="4"/>
          <w:szCs w:val="18"/>
        </w:rPr>
        <w:t>)</w:t>
      </w:r>
      <w:r w:rsidRPr="00F82201">
        <w:rPr>
          <w:rFonts w:cs="Verdana"/>
          <w:b/>
          <w:bCs/>
          <w:spacing w:val="4"/>
          <w:szCs w:val="18"/>
        </w:rPr>
        <w:t>:</w:t>
      </w:r>
      <w:r w:rsidRPr="00F82201">
        <w:rPr>
          <w:rFonts w:cs="Verdana"/>
          <w:spacing w:val="4"/>
          <w:szCs w:val="18"/>
        </w:rPr>
        <w:t xml:space="preserve"> </w:t>
      </w:r>
    </w:p>
    <w:p w:rsidR="00F70C03" w:rsidRPr="00F82201" w:rsidRDefault="00090382" w:rsidP="00090382">
      <w:pPr>
        <w:tabs>
          <w:tab w:val="left" w:pos="360"/>
        </w:tabs>
        <w:spacing w:line="260" w:lineRule="atLeast"/>
        <w:rPr>
          <w:rFonts w:cs="Verdana"/>
          <w:spacing w:val="4"/>
          <w:szCs w:val="18"/>
        </w:rPr>
      </w:pPr>
      <w:r>
        <w:rPr>
          <w:rFonts w:cs="Verdana"/>
          <w:spacing w:val="4"/>
          <w:szCs w:val="18"/>
        </w:rPr>
        <w:tab/>
      </w:r>
      <w:r w:rsidR="00F70C03" w:rsidRPr="00F82201">
        <w:rPr>
          <w:rFonts w:cs="Verdana"/>
          <w:spacing w:val="4"/>
          <w:szCs w:val="18"/>
        </w:rPr>
        <w:t>(in te vullen in geval van een aanmelding</w:t>
      </w:r>
      <w:r>
        <w:rPr>
          <w:rFonts w:cs="Verdana"/>
          <w:spacing w:val="4"/>
          <w:szCs w:val="18"/>
        </w:rPr>
        <w:t xml:space="preserve"> als samenwerkingsverband van ondernemers</w:t>
      </w:r>
      <w:r w:rsidR="00F70C03" w:rsidRPr="00F82201">
        <w:rPr>
          <w:rFonts w:cs="Verdana"/>
          <w:spacing w:val="4"/>
          <w:szCs w:val="18"/>
        </w:rPr>
        <w:t>)</w:t>
      </w:r>
    </w:p>
    <w:p w:rsidR="00F70C03" w:rsidRPr="00F82201" w:rsidRDefault="00F70C03" w:rsidP="00F70C03">
      <w:pPr>
        <w:tabs>
          <w:tab w:val="left" w:pos="360"/>
        </w:tabs>
        <w:spacing w:line="260" w:lineRule="atLeast"/>
        <w:rPr>
          <w:rFonts w:cs="Verdana"/>
          <w:spacing w:val="4"/>
          <w:szCs w:val="18"/>
        </w:rPr>
      </w:pPr>
    </w:p>
    <w:tbl>
      <w:tblPr>
        <w:tblW w:w="8915" w:type="dxa"/>
        <w:tblInd w:w="13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00" w:firstRow="0" w:lastRow="0" w:firstColumn="0" w:lastColumn="0" w:noHBand="0" w:noVBand="0"/>
      </w:tblPr>
      <w:tblGrid>
        <w:gridCol w:w="2795"/>
        <w:gridCol w:w="6120"/>
      </w:tblGrid>
      <w:tr w:rsidR="00F70C03" w:rsidRPr="00F82201" w:rsidTr="00882C9F">
        <w:tc>
          <w:tcPr>
            <w:tcW w:w="2795" w:type="dxa"/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F82201">
              <w:rPr>
                <w:rFonts w:cs="Verdana"/>
                <w:spacing w:val="4"/>
                <w:szCs w:val="18"/>
              </w:rPr>
              <w:t>Naam Combinatie</w:t>
            </w:r>
          </w:p>
        </w:tc>
        <w:tc>
          <w:tcPr>
            <w:tcW w:w="6120" w:type="dxa"/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882C9F">
        <w:tc>
          <w:tcPr>
            <w:tcW w:w="2795" w:type="dxa"/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F82201">
              <w:rPr>
                <w:rFonts w:cs="Verdana"/>
                <w:spacing w:val="4"/>
                <w:szCs w:val="18"/>
              </w:rPr>
              <w:t>Rechtsvorm (indien van toepassing)</w:t>
            </w:r>
          </w:p>
        </w:tc>
        <w:tc>
          <w:tcPr>
            <w:tcW w:w="6120" w:type="dxa"/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882C9F">
        <w:tc>
          <w:tcPr>
            <w:tcW w:w="2795" w:type="dxa"/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F82201">
              <w:rPr>
                <w:rFonts w:cs="Verdana"/>
                <w:spacing w:val="4"/>
                <w:szCs w:val="18"/>
              </w:rPr>
              <w:t xml:space="preserve">Naam Combinant 1 </w:t>
            </w:r>
          </w:p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F82201">
              <w:rPr>
                <w:rFonts w:cs="Verdana"/>
                <w:spacing w:val="4"/>
                <w:szCs w:val="18"/>
              </w:rPr>
              <w:t>(Penvoerder)</w:t>
            </w:r>
          </w:p>
        </w:tc>
        <w:tc>
          <w:tcPr>
            <w:tcW w:w="6120" w:type="dxa"/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882C9F">
        <w:tc>
          <w:tcPr>
            <w:tcW w:w="2795" w:type="dxa"/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F82201">
              <w:rPr>
                <w:rFonts w:cs="Verdana"/>
                <w:spacing w:val="4"/>
                <w:szCs w:val="18"/>
              </w:rPr>
              <w:t>Vestigingsplaats Combinant 1</w:t>
            </w:r>
          </w:p>
        </w:tc>
        <w:tc>
          <w:tcPr>
            <w:tcW w:w="6120" w:type="dxa"/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882C9F">
        <w:tc>
          <w:tcPr>
            <w:tcW w:w="2795" w:type="dxa"/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F82201">
              <w:rPr>
                <w:rFonts w:cs="Verdana"/>
                <w:spacing w:val="4"/>
                <w:szCs w:val="18"/>
              </w:rPr>
              <w:t xml:space="preserve">Naam Combinant 2 </w:t>
            </w:r>
          </w:p>
        </w:tc>
        <w:tc>
          <w:tcPr>
            <w:tcW w:w="6120" w:type="dxa"/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882C9F">
        <w:tc>
          <w:tcPr>
            <w:tcW w:w="2795" w:type="dxa"/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F82201">
              <w:rPr>
                <w:rFonts w:cs="Verdana"/>
                <w:spacing w:val="4"/>
                <w:szCs w:val="18"/>
              </w:rPr>
              <w:t>Vestigingsplaats Combinant 2</w:t>
            </w:r>
          </w:p>
        </w:tc>
        <w:tc>
          <w:tcPr>
            <w:tcW w:w="6120" w:type="dxa"/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882C9F">
        <w:tc>
          <w:tcPr>
            <w:tcW w:w="2795" w:type="dxa"/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F82201">
              <w:rPr>
                <w:rFonts w:cs="Verdana"/>
                <w:spacing w:val="4"/>
                <w:szCs w:val="18"/>
              </w:rPr>
              <w:t xml:space="preserve">Naam Combinant 3 </w:t>
            </w:r>
          </w:p>
        </w:tc>
        <w:tc>
          <w:tcPr>
            <w:tcW w:w="6120" w:type="dxa"/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882C9F">
        <w:trPr>
          <w:trHeight w:val="70"/>
        </w:trPr>
        <w:tc>
          <w:tcPr>
            <w:tcW w:w="2795" w:type="dxa"/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F82201">
              <w:rPr>
                <w:rFonts w:cs="Verdana"/>
                <w:spacing w:val="4"/>
                <w:szCs w:val="18"/>
              </w:rPr>
              <w:t>Vestigingsplaats Combinant 3</w:t>
            </w:r>
          </w:p>
        </w:tc>
        <w:tc>
          <w:tcPr>
            <w:tcW w:w="6120" w:type="dxa"/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</w:tbl>
    <w:p w:rsidR="00F70C03" w:rsidRDefault="00F70C03" w:rsidP="00F70C03">
      <w:pPr>
        <w:tabs>
          <w:tab w:val="left" w:pos="360"/>
        </w:tabs>
        <w:spacing w:line="260" w:lineRule="atLeast"/>
        <w:rPr>
          <w:rFonts w:cs="Verdana"/>
          <w:b/>
          <w:bCs/>
          <w:spacing w:val="4"/>
          <w:szCs w:val="18"/>
        </w:rPr>
      </w:pPr>
    </w:p>
    <w:p w:rsidR="00D46DB0" w:rsidRPr="000929D0" w:rsidRDefault="00D46DB0" w:rsidP="00D46DB0">
      <w:pPr>
        <w:rPr>
          <w:rFonts w:cs="Verdana"/>
          <w:color w:val="000000"/>
          <w:szCs w:val="18"/>
        </w:rPr>
      </w:pPr>
      <w:r w:rsidRPr="000929D0">
        <w:rPr>
          <w:rFonts w:cs="Verdana"/>
          <w:color w:val="000000"/>
          <w:szCs w:val="18"/>
        </w:rPr>
        <w:lastRenderedPageBreak/>
        <w:t>Vul de tabel aan indien nodig.</w:t>
      </w:r>
    </w:p>
    <w:p w:rsidR="00D46DB0" w:rsidRPr="00F82201" w:rsidRDefault="00D46DB0" w:rsidP="00F70C03">
      <w:pPr>
        <w:tabs>
          <w:tab w:val="left" w:pos="360"/>
        </w:tabs>
        <w:spacing w:line="260" w:lineRule="atLeast"/>
        <w:rPr>
          <w:rFonts w:cs="Verdana"/>
          <w:b/>
          <w:bCs/>
          <w:spacing w:val="4"/>
          <w:szCs w:val="18"/>
        </w:rPr>
      </w:pPr>
    </w:p>
    <w:p w:rsidR="00F70C03" w:rsidRPr="00F82201" w:rsidRDefault="00F70C03" w:rsidP="0062381F">
      <w:pPr>
        <w:suppressAutoHyphens/>
        <w:spacing w:line="260" w:lineRule="exact"/>
        <w:rPr>
          <w:rFonts w:cs="Verdana"/>
          <w:spacing w:val="4"/>
          <w:szCs w:val="18"/>
        </w:rPr>
      </w:pPr>
      <w:r w:rsidRPr="00F82201">
        <w:rPr>
          <w:rFonts w:cs="Verdana"/>
          <w:b/>
          <w:bCs/>
          <w:spacing w:val="4"/>
          <w:szCs w:val="18"/>
        </w:rPr>
        <w:t>Gegevens van elk van de ondernemers (gegadigden) in het</w:t>
      </w:r>
      <w:r w:rsidR="0062381F">
        <w:rPr>
          <w:rFonts w:cs="Verdana"/>
          <w:b/>
          <w:bCs/>
          <w:spacing w:val="4"/>
          <w:szCs w:val="18"/>
        </w:rPr>
        <w:t xml:space="preserve"> </w:t>
      </w:r>
      <w:r w:rsidR="006728D6">
        <w:rPr>
          <w:rFonts w:cs="Verdana"/>
          <w:b/>
          <w:bCs/>
          <w:spacing w:val="4"/>
          <w:szCs w:val="18"/>
        </w:rPr>
        <w:t>s</w:t>
      </w:r>
      <w:r w:rsidRPr="00F82201">
        <w:rPr>
          <w:rFonts w:cs="Verdana"/>
          <w:b/>
          <w:bCs/>
          <w:spacing w:val="4"/>
          <w:szCs w:val="18"/>
        </w:rPr>
        <w:t>amenwerkingsverband:</w:t>
      </w:r>
    </w:p>
    <w:p w:rsidR="00F70C03" w:rsidRPr="00F82201" w:rsidRDefault="00F70C03" w:rsidP="00F70C03">
      <w:pPr>
        <w:tabs>
          <w:tab w:val="left" w:pos="360"/>
        </w:tabs>
        <w:spacing w:line="260" w:lineRule="atLeast"/>
        <w:rPr>
          <w:rFonts w:cs="Verdana"/>
          <w:spacing w:val="4"/>
          <w:szCs w:val="18"/>
        </w:rPr>
      </w:pPr>
    </w:p>
    <w:p w:rsidR="00F70C03" w:rsidRPr="00F82201" w:rsidRDefault="00887ED0" w:rsidP="00F70C03">
      <w:pPr>
        <w:tabs>
          <w:tab w:val="left" w:pos="360"/>
        </w:tabs>
        <w:spacing w:line="260" w:lineRule="atLeast"/>
        <w:rPr>
          <w:rFonts w:cs="Verdana"/>
          <w:b/>
          <w:bCs/>
          <w:spacing w:val="4"/>
          <w:szCs w:val="18"/>
        </w:rPr>
      </w:pPr>
      <w:r>
        <w:rPr>
          <w:rFonts w:cs="Verdana"/>
          <w:b/>
          <w:bCs/>
          <w:spacing w:val="4"/>
          <w:szCs w:val="18"/>
        </w:rPr>
        <w:t>Onderneming</w:t>
      </w:r>
      <w:r w:rsidR="00F70C03" w:rsidRPr="00F82201">
        <w:rPr>
          <w:rFonts w:cs="Verdana"/>
          <w:b/>
          <w:bCs/>
          <w:spacing w:val="4"/>
          <w:szCs w:val="18"/>
        </w:rPr>
        <w:t xml:space="preserve"> 1</w:t>
      </w:r>
      <w:r w:rsidR="00090382">
        <w:rPr>
          <w:rFonts w:cs="Verdana"/>
          <w:b/>
          <w:bCs/>
          <w:spacing w:val="4"/>
          <w:szCs w:val="18"/>
        </w:rPr>
        <w:t xml:space="preserve"> /</w:t>
      </w:r>
      <w:r w:rsidR="00DB2B8A">
        <w:rPr>
          <w:rFonts w:cs="Verdana"/>
          <w:b/>
          <w:bCs/>
          <w:spacing w:val="4"/>
          <w:szCs w:val="18"/>
        </w:rPr>
        <w:t xml:space="preserve"> </w:t>
      </w:r>
      <w:r w:rsidR="00F70C03" w:rsidRPr="00F82201">
        <w:rPr>
          <w:rFonts w:cs="Verdana"/>
          <w:b/>
          <w:bCs/>
          <w:spacing w:val="4"/>
          <w:szCs w:val="18"/>
        </w:rPr>
        <w:t>PENVOERDER</w:t>
      </w:r>
    </w:p>
    <w:p w:rsidR="00F70C03" w:rsidRPr="00F82201" w:rsidRDefault="00F70C03" w:rsidP="00F70C03">
      <w:pPr>
        <w:tabs>
          <w:tab w:val="left" w:pos="360"/>
        </w:tabs>
        <w:spacing w:line="260" w:lineRule="atLeast"/>
        <w:rPr>
          <w:rFonts w:cs="Verdana"/>
          <w:spacing w:val="4"/>
          <w:szCs w:val="18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00" w:firstRow="0" w:lastRow="0" w:firstColumn="0" w:lastColumn="0" w:noHBand="0" w:noVBand="0"/>
      </w:tblPr>
      <w:tblGrid>
        <w:gridCol w:w="2808"/>
        <w:gridCol w:w="6120"/>
      </w:tblGrid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F82201">
              <w:rPr>
                <w:rFonts w:cs="Verdana"/>
                <w:spacing w:val="4"/>
                <w:szCs w:val="18"/>
              </w:rPr>
              <w:t>Naam (volgens handelsregister)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956500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Rechtsvorm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956500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Contactpersoon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956500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Kantooradres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956500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Postadre</w:t>
            </w:r>
            <w:r w:rsidR="00C9261B">
              <w:rPr>
                <w:rFonts w:cs="Verdana"/>
                <w:spacing w:val="4"/>
                <w:szCs w:val="18"/>
              </w:rPr>
              <w:t>s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956500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Telefoonnummer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F82201">
              <w:rPr>
                <w:rFonts w:cs="Verdana"/>
                <w:spacing w:val="4"/>
                <w:szCs w:val="18"/>
              </w:rPr>
              <w:t>E-mailadres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956500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bCs/>
                <w:iCs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F82201">
              <w:rPr>
                <w:rFonts w:cs="Verdana"/>
                <w:spacing w:val="4"/>
                <w:szCs w:val="18"/>
              </w:rPr>
              <w:t>Ingeschreven in het Handelsregister van de Kamer van Koophandel te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956500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KvK</w:t>
            </w:r>
            <w:r w:rsidR="006728D6">
              <w:rPr>
                <w:rFonts w:cs="Verdana"/>
                <w:spacing w:val="4"/>
                <w:szCs w:val="18"/>
              </w:rPr>
              <w:t>-nummer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6728D6" w:rsidP="006728D6">
            <w:pPr>
              <w:tabs>
                <w:tab w:val="left" w:pos="360"/>
                <w:tab w:val="right" w:pos="5839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ab/>
            </w:r>
            <w:r>
              <w:rPr>
                <w:rFonts w:cs="Verdana"/>
                <w:spacing w:val="4"/>
                <w:szCs w:val="18"/>
              </w:rPr>
              <w:tab/>
              <w:t>(8 cijfers)</w:t>
            </w:r>
          </w:p>
        </w:tc>
      </w:tr>
      <w:tr w:rsidR="006728D6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6728D6" w:rsidRDefault="006728D6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Vestigingsnummer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6728D6" w:rsidRDefault="006728D6" w:rsidP="006728D6">
            <w:pPr>
              <w:tabs>
                <w:tab w:val="left" w:pos="360"/>
                <w:tab w:val="right" w:pos="5839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ab/>
            </w:r>
            <w:r>
              <w:rPr>
                <w:rFonts w:cs="Verdana"/>
                <w:spacing w:val="4"/>
                <w:szCs w:val="18"/>
              </w:rPr>
              <w:tab/>
              <w:t>(12 cijfers)</w:t>
            </w:r>
          </w:p>
        </w:tc>
      </w:tr>
    </w:tbl>
    <w:p w:rsidR="00F70C03" w:rsidRPr="00F82201" w:rsidRDefault="00F70C03" w:rsidP="00F70C03">
      <w:pPr>
        <w:tabs>
          <w:tab w:val="left" w:pos="360"/>
        </w:tabs>
        <w:spacing w:line="260" w:lineRule="atLeast"/>
        <w:rPr>
          <w:rFonts w:cs="Verdana"/>
          <w:spacing w:val="4"/>
          <w:szCs w:val="18"/>
        </w:rPr>
      </w:pPr>
    </w:p>
    <w:p w:rsidR="00F70C03" w:rsidRPr="00F82201" w:rsidRDefault="00887ED0" w:rsidP="00F70C03">
      <w:pPr>
        <w:tabs>
          <w:tab w:val="left" w:pos="360"/>
        </w:tabs>
        <w:spacing w:line="260" w:lineRule="atLeast"/>
        <w:rPr>
          <w:rFonts w:cs="Verdana"/>
          <w:b/>
          <w:bCs/>
          <w:spacing w:val="4"/>
          <w:szCs w:val="18"/>
        </w:rPr>
      </w:pPr>
      <w:r>
        <w:rPr>
          <w:rFonts w:cs="Verdana"/>
          <w:b/>
          <w:bCs/>
          <w:spacing w:val="4"/>
          <w:szCs w:val="18"/>
        </w:rPr>
        <w:t>Onderneming</w:t>
      </w:r>
      <w:r w:rsidR="00F70C03" w:rsidRPr="00F82201">
        <w:rPr>
          <w:rFonts w:cs="Verdana"/>
          <w:b/>
          <w:bCs/>
          <w:spacing w:val="4"/>
          <w:szCs w:val="18"/>
        </w:rPr>
        <w:t xml:space="preserve"> 2</w:t>
      </w:r>
    </w:p>
    <w:p w:rsidR="00F70C03" w:rsidRPr="00F82201" w:rsidRDefault="00F70C03" w:rsidP="00F70C03">
      <w:pPr>
        <w:tabs>
          <w:tab w:val="left" w:pos="360"/>
        </w:tabs>
        <w:spacing w:line="260" w:lineRule="atLeast"/>
        <w:rPr>
          <w:rFonts w:cs="Verdana"/>
          <w:b/>
          <w:bCs/>
          <w:spacing w:val="4"/>
          <w:szCs w:val="18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00" w:firstRow="0" w:lastRow="0" w:firstColumn="0" w:lastColumn="0" w:noHBand="0" w:noVBand="0"/>
      </w:tblPr>
      <w:tblGrid>
        <w:gridCol w:w="2808"/>
        <w:gridCol w:w="6120"/>
      </w:tblGrid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F82201">
              <w:rPr>
                <w:rFonts w:cs="Verdana"/>
                <w:spacing w:val="4"/>
                <w:szCs w:val="18"/>
              </w:rPr>
              <w:t>Naam (volgens handelsregister)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DB2B8A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956500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Rechtsvorm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DB2B8A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956500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Contactpersoon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DB2B8A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956500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Kantooradres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DB2B8A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956500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Postadres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DB2B8A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956500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Telefoonnummer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DB2B8A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DB2B8A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DB2B8A">
              <w:rPr>
                <w:rFonts w:cs="Verdana"/>
                <w:spacing w:val="4"/>
                <w:szCs w:val="18"/>
              </w:rPr>
              <w:t>E-mailadres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DB2B8A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bCs/>
                <w:iCs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F82201">
              <w:rPr>
                <w:rFonts w:cs="Verdana"/>
                <w:spacing w:val="4"/>
                <w:szCs w:val="18"/>
              </w:rPr>
              <w:t>Ingeschreven in het Handelsregister</w:t>
            </w:r>
            <w:r w:rsidR="00DB2B8A">
              <w:rPr>
                <w:rFonts w:cs="Verdana"/>
                <w:spacing w:val="4"/>
                <w:szCs w:val="18"/>
              </w:rPr>
              <w:t xml:space="preserve"> van de Kamer van Koophandel te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DB2B8A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6728D6" w:rsidRPr="00F82201" w:rsidTr="00E22386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6728D6" w:rsidRPr="00F82201" w:rsidRDefault="006728D6" w:rsidP="00E22386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KvK-nummer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6728D6" w:rsidRPr="00F82201" w:rsidRDefault="006728D6" w:rsidP="00E22386">
            <w:pPr>
              <w:tabs>
                <w:tab w:val="left" w:pos="360"/>
                <w:tab w:val="right" w:pos="5839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ab/>
            </w:r>
            <w:r>
              <w:rPr>
                <w:rFonts w:cs="Verdana"/>
                <w:spacing w:val="4"/>
                <w:szCs w:val="18"/>
              </w:rPr>
              <w:tab/>
              <w:t>(8 cijfers)</w:t>
            </w:r>
          </w:p>
        </w:tc>
      </w:tr>
      <w:tr w:rsidR="006728D6" w:rsidRPr="00F82201" w:rsidTr="00E22386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6728D6" w:rsidRDefault="006728D6" w:rsidP="00E22386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Vestigingsnummer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6728D6" w:rsidRDefault="006728D6" w:rsidP="00E22386">
            <w:pPr>
              <w:tabs>
                <w:tab w:val="left" w:pos="360"/>
                <w:tab w:val="right" w:pos="5839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ab/>
            </w:r>
            <w:r>
              <w:rPr>
                <w:rFonts w:cs="Verdana"/>
                <w:spacing w:val="4"/>
                <w:szCs w:val="18"/>
              </w:rPr>
              <w:tab/>
              <w:t>(12 cijfers)</w:t>
            </w:r>
          </w:p>
        </w:tc>
      </w:tr>
    </w:tbl>
    <w:p w:rsidR="00F70C03" w:rsidRPr="00F82201" w:rsidRDefault="00F70C03" w:rsidP="00F70C03">
      <w:pPr>
        <w:tabs>
          <w:tab w:val="left" w:pos="360"/>
        </w:tabs>
        <w:spacing w:line="260" w:lineRule="atLeast"/>
        <w:rPr>
          <w:rFonts w:cs="Verdana"/>
          <w:b/>
          <w:bCs/>
          <w:spacing w:val="4"/>
          <w:szCs w:val="18"/>
        </w:rPr>
      </w:pPr>
      <w:r w:rsidRPr="00F82201">
        <w:rPr>
          <w:rFonts w:cs="Verdana"/>
          <w:spacing w:val="4"/>
          <w:szCs w:val="18"/>
        </w:rPr>
        <w:br/>
      </w:r>
      <w:r w:rsidR="00887ED0">
        <w:rPr>
          <w:rFonts w:cs="Verdana"/>
          <w:b/>
          <w:bCs/>
          <w:spacing w:val="4"/>
          <w:szCs w:val="18"/>
        </w:rPr>
        <w:t>Onderneming</w:t>
      </w:r>
      <w:r w:rsidRPr="00F82201">
        <w:rPr>
          <w:rFonts w:cs="Verdana"/>
          <w:b/>
          <w:bCs/>
          <w:spacing w:val="4"/>
          <w:szCs w:val="18"/>
        </w:rPr>
        <w:t xml:space="preserve"> 3</w:t>
      </w:r>
    </w:p>
    <w:p w:rsidR="00F70C03" w:rsidRPr="00F82201" w:rsidRDefault="00F70C03" w:rsidP="00F70C03">
      <w:pPr>
        <w:tabs>
          <w:tab w:val="left" w:pos="360"/>
        </w:tabs>
        <w:spacing w:line="260" w:lineRule="atLeast"/>
        <w:rPr>
          <w:rFonts w:cs="Verdana"/>
          <w:b/>
          <w:bCs/>
          <w:spacing w:val="4"/>
          <w:szCs w:val="18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00" w:firstRow="0" w:lastRow="0" w:firstColumn="0" w:lastColumn="0" w:noHBand="0" w:noVBand="0"/>
      </w:tblPr>
      <w:tblGrid>
        <w:gridCol w:w="2808"/>
        <w:gridCol w:w="6120"/>
      </w:tblGrid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F82201">
              <w:rPr>
                <w:rFonts w:cs="Verdana"/>
                <w:spacing w:val="4"/>
                <w:szCs w:val="18"/>
              </w:rPr>
              <w:t>Naam (volgens handelsregister)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DB2B8A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DB2B8A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Rechtsvorm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DB2B8A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DB2B8A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Contactpersoon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DB2B8A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DB2B8A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Kantooradres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DB2B8A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DB2B8A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Postadres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DB2B8A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DB2B8A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Telefoonnummer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DB2B8A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F82201">
              <w:rPr>
                <w:rFonts w:cs="Verdana"/>
                <w:spacing w:val="4"/>
                <w:szCs w:val="18"/>
              </w:rPr>
              <w:t>E-mailadres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DB2B8A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bCs/>
                <w:iCs/>
                <w:spacing w:val="4"/>
                <w:szCs w:val="18"/>
              </w:rPr>
            </w:pPr>
          </w:p>
        </w:tc>
      </w:tr>
      <w:tr w:rsidR="00F70C03" w:rsidRPr="00F82201" w:rsidTr="00C94EF3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F82201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 w:rsidRPr="00F82201">
              <w:rPr>
                <w:rFonts w:cs="Verdana"/>
                <w:spacing w:val="4"/>
                <w:szCs w:val="18"/>
              </w:rPr>
              <w:t>Ingeschreven in het Handelsregister</w:t>
            </w:r>
            <w:r w:rsidR="00DB2B8A">
              <w:rPr>
                <w:rFonts w:cs="Verdana"/>
                <w:spacing w:val="4"/>
                <w:szCs w:val="18"/>
              </w:rPr>
              <w:t xml:space="preserve"> van de Kamer van Koophandel te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F70C03" w:rsidRPr="00DB2B8A" w:rsidRDefault="00F70C03" w:rsidP="00F70C03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</w:p>
        </w:tc>
      </w:tr>
      <w:tr w:rsidR="006728D6" w:rsidRPr="00F82201" w:rsidTr="00E22386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6728D6" w:rsidRPr="00F82201" w:rsidRDefault="006728D6" w:rsidP="00E22386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>KvK-nummer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6728D6" w:rsidRPr="00F82201" w:rsidRDefault="006728D6" w:rsidP="00E22386">
            <w:pPr>
              <w:tabs>
                <w:tab w:val="left" w:pos="360"/>
                <w:tab w:val="right" w:pos="5839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ab/>
            </w:r>
            <w:r>
              <w:rPr>
                <w:rFonts w:cs="Verdana"/>
                <w:spacing w:val="4"/>
                <w:szCs w:val="18"/>
              </w:rPr>
              <w:tab/>
              <w:t>(8 cijfers)</w:t>
            </w:r>
          </w:p>
        </w:tc>
      </w:tr>
      <w:tr w:rsidR="006728D6" w:rsidRPr="00F82201" w:rsidTr="00E22386">
        <w:tc>
          <w:tcPr>
            <w:tcW w:w="28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6728D6" w:rsidRDefault="006728D6" w:rsidP="00E22386">
            <w:pPr>
              <w:tabs>
                <w:tab w:val="left" w:pos="360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lastRenderedPageBreak/>
              <w:t>Vestigingsnummer</w:t>
            </w:r>
          </w:p>
        </w:tc>
        <w:tc>
          <w:tcPr>
            <w:tcW w:w="61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:rsidR="006728D6" w:rsidRDefault="006728D6" w:rsidP="00E22386">
            <w:pPr>
              <w:tabs>
                <w:tab w:val="left" w:pos="360"/>
                <w:tab w:val="right" w:pos="5839"/>
              </w:tabs>
              <w:spacing w:line="260" w:lineRule="atLeast"/>
              <w:rPr>
                <w:rFonts w:cs="Verdana"/>
                <w:spacing w:val="4"/>
                <w:szCs w:val="18"/>
              </w:rPr>
            </w:pPr>
            <w:r>
              <w:rPr>
                <w:rFonts w:cs="Verdana"/>
                <w:spacing w:val="4"/>
                <w:szCs w:val="18"/>
              </w:rPr>
              <w:tab/>
            </w:r>
            <w:r>
              <w:rPr>
                <w:rFonts w:cs="Verdana"/>
                <w:spacing w:val="4"/>
                <w:szCs w:val="18"/>
              </w:rPr>
              <w:tab/>
              <w:t>(12 cijfers)</w:t>
            </w:r>
          </w:p>
        </w:tc>
      </w:tr>
    </w:tbl>
    <w:p w:rsidR="00952A70" w:rsidRDefault="00952A70" w:rsidP="00C94EF3">
      <w:pPr>
        <w:tabs>
          <w:tab w:val="left" w:pos="360"/>
        </w:tabs>
      </w:pPr>
    </w:p>
    <w:p w:rsidR="00D46DB0" w:rsidRPr="000929D0" w:rsidRDefault="00D46DB0" w:rsidP="00D46DB0">
      <w:pPr>
        <w:rPr>
          <w:rFonts w:cs="Verdana"/>
          <w:color w:val="000000"/>
          <w:szCs w:val="18"/>
        </w:rPr>
      </w:pPr>
      <w:r w:rsidRPr="000929D0">
        <w:rPr>
          <w:rFonts w:cs="Verdana"/>
          <w:color w:val="000000"/>
          <w:szCs w:val="18"/>
        </w:rPr>
        <w:t>Vul de tabel aan indien nodig.</w:t>
      </w:r>
    </w:p>
    <w:p w:rsidR="00D46DB0" w:rsidRPr="00F82201" w:rsidRDefault="00D46DB0" w:rsidP="00C94EF3">
      <w:pPr>
        <w:tabs>
          <w:tab w:val="left" w:pos="360"/>
        </w:tabs>
      </w:pPr>
    </w:p>
    <w:sectPr w:rsidR="00D46DB0" w:rsidRPr="00F82201" w:rsidSect="00882C9F">
      <w:headerReference w:type="default" r:id="rId8"/>
      <w:footerReference w:type="default" r:id="rId9"/>
      <w:pgSz w:w="11906" w:h="16838"/>
      <w:pgMar w:top="1440" w:right="1286" w:bottom="1440" w:left="1800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endnote w:type="separator" w:id="-1">
    <w:p w:rsidR="00E53735" w:rsidRDefault="00E53735">
      <w:r>
        <w:separator/>
      </w:r>
    </w:p>
  </w:endnote>
  <w:endnote w:type="continuationSeparator" w:id="0">
    <w:p w:rsidR="00E53735" w:rsidRDefault="00E53735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font w:name="Verdana">
    <w:panose1 w:val="020B0604030504040204"/>
    <w:charset w:val="00"/>
    <w:family w:val="swiss"/>
    <w:pitch w:val="variable"/>
    <w:sig w:usb0="A10006FF" w:usb1="4000205B" w:usb2="00000010" w:usb3="00000000" w:csb0="0000019F" w:csb1="00000000"/>
  </w:font>
  <w:font w:name="Times New Roman">
    <w:panose1 w:val="02020603050405020304"/>
    <w:charset w:val="00"/>
    <w:family w:val="roman"/>
    <w:pitch w:val="variable"/>
    <w:sig w:usb0="E0002AFF" w:usb1="C0007841" w:usb2="00000009" w:usb3="00000000" w:csb0="000001FF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DejaVu Sans">
    <w:altName w:val="Arial"/>
    <w:charset w:val="00"/>
    <w:family w:val="swiss"/>
    <w:pitch w:val="variable"/>
    <w:sig w:usb0="E7000EFF" w:usb1="5200FDFF" w:usb2="0A242021" w:usb3="00000000" w:csb0="000001BF" w:csb1="00000000"/>
  </w:font>
  <w:font w:name="V&amp;W Syntax (Adobe)">
    <w:panose1 w:val="020B0500000000000000"/>
    <w:charset w:val="00"/>
    <w:family w:val="swiss"/>
    <w:pitch w:val="variable"/>
    <w:sig w:usb0="A0000007" w:usb1="00000000" w:usb2="00000000" w:usb3="00000000" w:csb0="00000111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  <w:font w:name="Calibri">
    <w:panose1 w:val="020F0502020204030204"/>
    <w:charset w:val="00"/>
    <w:family w:val="swiss"/>
    <w:pitch w:val="variable"/>
    <w:sig w:usb0="E00002FF" w:usb1="4000ACFF" w:usb2="00000001" w:usb3="00000000" w:csb0="0000019F" w:csb1="00000000"/>
  </w:font>
</w:fonts>
</file>

<file path=word/footer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AD0D7F" w:rsidRPr="00AD0D7F" w:rsidRDefault="004F6602">
    <w:pPr>
      <w:pStyle w:val="Voettekst"/>
      <w:rPr>
        <w:sz w:val="16"/>
        <w:szCs w:val="16"/>
      </w:rPr>
    </w:pPr>
    <w:r>
      <w:rPr>
        <w:sz w:val="16"/>
        <w:szCs w:val="16"/>
      </w:rPr>
      <w:t>Aan</w:t>
    </w:r>
    <w:r w:rsidR="00D46DB0">
      <w:rPr>
        <w:sz w:val="16"/>
        <w:szCs w:val="16"/>
      </w:rPr>
      <w:t xml:space="preserve">bestedingsleidraad </w:t>
    </w:r>
    <w:r w:rsidR="000C0D4E">
      <w:rPr>
        <w:sz w:val="16"/>
        <w:szCs w:val="16"/>
      </w:rPr>
      <w:t xml:space="preserve">versie </w:t>
    </w:r>
    <w:r w:rsidR="00324AC8">
      <w:rPr>
        <w:sz w:val="16"/>
        <w:szCs w:val="16"/>
      </w:rPr>
      <w:t>1</w:t>
    </w:r>
    <w:r w:rsidR="00D46DB0">
      <w:rPr>
        <w:sz w:val="16"/>
        <w:szCs w:val="16"/>
      </w:rPr>
      <w:t>.</w:t>
    </w:r>
    <w:r w:rsidR="00D30A04">
      <w:rPr>
        <w:sz w:val="16"/>
        <w:szCs w:val="16"/>
      </w:rPr>
      <w:t>1</w:t>
    </w:r>
    <w:r w:rsidR="006A522C">
      <w:rPr>
        <w:sz w:val="16"/>
        <w:szCs w:val="16"/>
      </w:rPr>
      <w:t>,</w:t>
    </w:r>
    <w:r w:rsidR="001C26CC">
      <w:rPr>
        <w:sz w:val="16"/>
        <w:szCs w:val="16"/>
      </w:rPr>
      <w:t xml:space="preserve"> </w:t>
    </w:r>
    <w:r w:rsidR="00D30A04">
      <w:rPr>
        <w:sz w:val="16"/>
        <w:szCs w:val="16"/>
      </w:rPr>
      <w:t>oktober</w:t>
    </w:r>
    <w:r w:rsidR="00D46DB0">
      <w:rPr>
        <w:sz w:val="16"/>
        <w:szCs w:val="16"/>
      </w:rPr>
      <w:t xml:space="preserve"> 2018     </w:t>
    </w:r>
    <w:r w:rsidR="00AD0D7F" w:rsidRPr="00AD0D7F">
      <w:rPr>
        <w:sz w:val="16"/>
        <w:szCs w:val="16"/>
      </w:rPr>
      <w:tab/>
      <w:t xml:space="preserve">Pagina </w:t>
    </w:r>
    <w:r w:rsidR="00AD0D7F" w:rsidRPr="00AD0D7F">
      <w:rPr>
        <w:sz w:val="16"/>
        <w:szCs w:val="16"/>
      </w:rPr>
      <w:fldChar w:fldCharType="begin"/>
    </w:r>
    <w:r w:rsidR="00AD0D7F" w:rsidRPr="00AD0D7F">
      <w:rPr>
        <w:sz w:val="16"/>
        <w:szCs w:val="16"/>
      </w:rPr>
      <w:instrText xml:space="preserve"> PAGE  </w:instrText>
    </w:r>
    <w:r w:rsidR="00AD0D7F" w:rsidRPr="00AD0D7F">
      <w:rPr>
        <w:sz w:val="16"/>
        <w:szCs w:val="16"/>
      </w:rPr>
      <w:fldChar w:fldCharType="separate"/>
    </w:r>
    <w:r w:rsidR="008E221D">
      <w:rPr>
        <w:noProof/>
        <w:sz w:val="16"/>
        <w:szCs w:val="16"/>
      </w:rPr>
      <w:t>1</w:t>
    </w:r>
    <w:r w:rsidR="00AD0D7F" w:rsidRPr="00AD0D7F">
      <w:rPr>
        <w:sz w:val="16"/>
        <w:szCs w:val="16"/>
      </w:rPr>
      <w:fldChar w:fldCharType="end"/>
    </w:r>
    <w:r w:rsidR="00AD0D7F" w:rsidRPr="00AD0D7F">
      <w:rPr>
        <w:sz w:val="16"/>
        <w:szCs w:val="16"/>
      </w:rPr>
      <w:t xml:space="preserve"> van </w:t>
    </w:r>
    <w:r w:rsidR="00AD0D7F" w:rsidRPr="00AD0D7F">
      <w:rPr>
        <w:sz w:val="16"/>
        <w:szCs w:val="16"/>
      </w:rPr>
      <w:fldChar w:fldCharType="begin"/>
    </w:r>
    <w:r w:rsidR="00AD0D7F" w:rsidRPr="00AD0D7F">
      <w:rPr>
        <w:sz w:val="16"/>
        <w:szCs w:val="16"/>
      </w:rPr>
      <w:instrText xml:space="preserve"> NUMPAGES  </w:instrText>
    </w:r>
    <w:r w:rsidR="00AD0D7F" w:rsidRPr="00AD0D7F">
      <w:rPr>
        <w:sz w:val="16"/>
        <w:szCs w:val="16"/>
      </w:rPr>
      <w:fldChar w:fldCharType="separate"/>
    </w:r>
    <w:r w:rsidR="008E221D">
      <w:rPr>
        <w:noProof/>
        <w:sz w:val="16"/>
        <w:szCs w:val="16"/>
      </w:rPr>
      <w:t>3</w:t>
    </w:r>
    <w:r w:rsidR="00AD0D7F" w:rsidRPr="00AD0D7F">
      <w:rPr>
        <w:sz w:val="16"/>
        <w:szCs w:val="16"/>
      </w:rPr>
      <w:fldChar w:fldCharType="end"/>
    </w:r>
    <w:r w:rsidR="00AD0D7F" w:rsidRPr="00AD0D7F">
      <w:rPr>
        <w:sz w:val="16"/>
        <w:szCs w:val="16"/>
      </w:rPr>
      <w:t xml:space="preserve"> </w:t>
    </w:r>
  </w:p>
</w:ftr>
</file>

<file path=word/footnotes.xml><?xml version="1.0" encoding="utf-8"?>
<w:foot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footnote w:type="separator" w:id="-1">
    <w:p w:rsidR="00E53735" w:rsidRDefault="00E53735">
      <w:r>
        <w:separator/>
      </w:r>
    </w:p>
  </w:footnote>
  <w:footnote w:type="continuationSeparator" w:id="0">
    <w:p w:rsidR="00E53735" w:rsidRDefault="00E53735">
      <w:r>
        <w:continuationSeparator/>
      </w:r>
    </w:p>
  </w:footnote>
</w:footnotes>
</file>

<file path=word/header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D5641B" w:rsidRPr="00B83447" w:rsidRDefault="008E221D" w:rsidP="00D5641B">
    <w:pPr>
      <w:tabs>
        <w:tab w:val="left" w:pos="540"/>
        <w:tab w:val="right" w:pos="8640"/>
      </w:tabs>
      <w:rPr>
        <w:rFonts w:cs="V&amp;W Syntax (Adobe)"/>
      </w:rPr>
    </w:pPr>
    <w:r>
      <w:rPr>
        <w:rFonts w:cs="V&amp;W Syntax (Adobe)"/>
      </w:rPr>
      <w:pict>
        <v:rect id="_x0000_i1025" style="width:0;height:.75pt" o:hralign="center" o:hrstd="t" o:hrnoshade="t" o:hr="t" fillcolor="black" stroked="f">
          <v:imagedata r:id="rId1" o:title=""/>
        </v:rect>
      </w:pict>
    </w:r>
  </w:p>
  <w:p w:rsidR="00D5641B" w:rsidRPr="00476317" w:rsidRDefault="00D5641B" w:rsidP="00D5641B">
    <w:pPr>
      <w:tabs>
        <w:tab w:val="left" w:pos="540"/>
        <w:tab w:val="right" w:pos="8640"/>
      </w:tabs>
      <w:rPr>
        <w:rFonts w:cs="V&amp;W Syntax (Adobe)"/>
      </w:rPr>
    </w:pPr>
    <w:r w:rsidRPr="00476317">
      <w:rPr>
        <w:rFonts w:cs="V&amp;W Syntax (Adobe)"/>
      </w:rPr>
      <w:t>Behoort bij zaaknummer:</w:t>
    </w:r>
    <w:r>
      <w:rPr>
        <w:rFonts w:cs="V&amp;W Syntax (Adobe)"/>
      </w:rPr>
      <w:t xml:space="preserve"> </w:t>
    </w:r>
    <w:r w:rsidR="008E221D" w:rsidRPr="008E221D">
      <w:rPr>
        <w:rFonts w:cs="V&amp;W Syntax (Adobe)"/>
      </w:rPr>
      <w:t>31122289</w:t>
    </w:r>
  </w:p>
  <w:p w:rsidR="00D5641B" w:rsidRDefault="008E221D" w:rsidP="00D5641B">
    <w:pPr>
      <w:pStyle w:val="Koptekst"/>
      <w:rPr>
        <w:rFonts w:cs="V&amp;W Syntax (Adobe)"/>
      </w:rPr>
    </w:pPr>
    <w:r>
      <w:rPr>
        <w:rFonts w:cs="V&amp;W Syntax (Adobe)"/>
      </w:rPr>
      <w:pict>
        <v:rect id="_x0000_i1026" style="width:0;height:.75pt" o:hralign="center" o:hrstd="t" o:hrnoshade="t" o:hr="t" fillcolor="black" stroked="f">
          <v:imagedata r:id="rId1" o:title=""/>
        </v:rect>
      </w:pict>
    </w:r>
  </w:p>
  <w:p w:rsidR="001D1D0F" w:rsidRDefault="001D1D0F" w:rsidP="00D5641B">
    <w:pPr>
      <w:pStyle w:val="Koptekst"/>
    </w:pPr>
  </w:p>
</w:hdr>
</file>

<file path=word/numbering.xml><?xml version="1.0" encoding="utf-8"?>
<w:numbering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abstractNum w:abstractNumId="0">
    <w:nsid w:val="07AF0362"/>
    <w:multiLevelType w:val="multilevel"/>
    <w:tmpl w:val="14C4123A"/>
    <w:lvl w:ilvl="0">
      <w:start w:val="1"/>
      <w:numFmt w:val="upperLetter"/>
      <w:lvlText w:val="Bijlage   %1"/>
      <w:lvlJc w:val="left"/>
      <w:pPr>
        <w:tabs>
          <w:tab w:val="num" w:pos="2903"/>
        </w:tabs>
        <w:ind w:left="2903" w:hanging="2183"/>
      </w:pPr>
      <w:rPr>
        <w:rFonts w:ascii="Verdana" w:hAnsi="Verdana" w:hint="default"/>
        <w:b w:val="0"/>
        <w:i w:val="0"/>
        <w:sz w:val="24"/>
      </w:rPr>
    </w:lvl>
    <w:lvl w:ilvl="1">
      <w:start w:val="1"/>
      <w:numFmt w:val="decimal"/>
      <w:lvlText w:val="%1.%2"/>
      <w:lvlJc w:val="left"/>
      <w:pPr>
        <w:tabs>
          <w:tab w:val="num" w:pos="0"/>
        </w:tabs>
        <w:ind w:left="0" w:hanging="1134"/>
      </w:pPr>
      <w:rPr>
        <w:rFonts w:ascii="Verdana" w:hAnsi="Verdana" w:hint="default"/>
        <w:b/>
        <w:i w:val="0"/>
        <w:sz w:val="18"/>
      </w:rPr>
    </w:lvl>
    <w:lvl w:ilvl="2">
      <w:start w:val="1"/>
      <w:numFmt w:val="decimal"/>
      <w:lvlText w:val="%1.%2.%3"/>
      <w:lvlJc w:val="left"/>
      <w:pPr>
        <w:tabs>
          <w:tab w:val="num" w:pos="0"/>
        </w:tabs>
        <w:ind w:left="0" w:hanging="1134"/>
      </w:pPr>
      <w:rPr>
        <w:rFonts w:ascii="Verdana" w:hAnsi="Verdana" w:hint="default"/>
        <w:b w:val="0"/>
        <w:i/>
        <w:sz w:val="18"/>
      </w:rPr>
    </w:lvl>
    <w:lvl w:ilvl="3">
      <w:start w:val="1"/>
      <w:numFmt w:val="decimal"/>
      <w:lvlText w:val="%1.%2.%3.%4"/>
      <w:lvlJc w:val="left"/>
      <w:pPr>
        <w:tabs>
          <w:tab w:val="num" w:pos="864"/>
        </w:tabs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08"/>
        </w:tabs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abstractNum w:abstractNumId="1">
    <w:nsid w:val="202865E6"/>
    <w:multiLevelType w:val="singleLevel"/>
    <w:tmpl w:val="C7B6437E"/>
    <w:lvl w:ilvl="0">
      <w:start w:val="1"/>
      <w:numFmt w:val="upperLetter"/>
      <w:lvlText w:val="%1. "/>
      <w:legacy w:legacy="1" w:legacySpace="0" w:legacyIndent="283"/>
      <w:lvlJc w:val="left"/>
      <w:pPr>
        <w:ind w:left="283" w:hanging="283"/>
      </w:pPr>
      <w:rPr>
        <w:b/>
        <w:bCs/>
        <w:i w:val="0"/>
        <w:iCs w:val="0"/>
        <w:sz w:val="20"/>
        <w:szCs w:val="20"/>
      </w:rPr>
    </w:lvl>
  </w:abstractNum>
  <w:abstractNum w:abstractNumId="2">
    <w:nsid w:val="42027909"/>
    <w:multiLevelType w:val="multilevel"/>
    <w:tmpl w:val="14C4123A"/>
    <w:lvl w:ilvl="0">
      <w:start w:val="1"/>
      <w:numFmt w:val="upperLetter"/>
      <w:lvlText w:val="Bijlage   %1"/>
      <w:lvlJc w:val="left"/>
      <w:pPr>
        <w:tabs>
          <w:tab w:val="num" w:pos="2903"/>
        </w:tabs>
        <w:ind w:left="2903" w:hanging="2183"/>
      </w:pPr>
      <w:rPr>
        <w:rFonts w:ascii="Verdana" w:hAnsi="Verdana" w:hint="default"/>
        <w:b w:val="0"/>
        <w:i w:val="0"/>
        <w:sz w:val="24"/>
      </w:rPr>
    </w:lvl>
    <w:lvl w:ilvl="1">
      <w:start w:val="1"/>
      <w:numFmt w:val="decimal"/>
      <w:lvlText w:val="%1.%2"/>
      <w:lvlJc w:val="left"/>
      <w:pPr>
        <w:tabs>
          <w:tab w:val="num" w:pos="0"/>
        </w:tabs>
        <w:ind w:left="0" w:hanging="1134"/>
      </w:pPr>
      <w:rPr>
        <w:rFonts w:ascii="Verdana" w:hAnsi="Verdana" w:hint="default"/>
        <w:b/>
        <w:i w:val="0"/>
        <w:sz w:val="18"/>
      </w:rPr>
    </w:lvl>
    <w:lvl w:ilvl="2">
      <w:start w:val="1"/>
      <w:numFmt w:val="decimal"/>
      <w:lvlText w:val="%1.%2.%3"/>
      <w:lvlJc w:val="left"/>
      <w:pPr>
        <w:tabs>
          <w:tab w:val="num" w:pos="0"/>
        </w:tabs>
        <w:ind w:left="0" w:hanging="1134"/>
      </w:pPr>
      <w:rPr>
        <w:rFonts w:ascii="Verdana" w:hAnsi="Verdana" w:hint="default"/>
        <w:b w:val="0"/>
        <w:i/>
        <w:sz w:val="18"/>
      </w:rPr>
    </w:lvl>
    <w:lvl w:ilvl="3">
      <w:start w:val="1"/>
      <w:numFmt w:val="decimal"/>
      <w:lvlText w:val="%1.%2.%3.%4"/>
      <w:lvlJc w:val="left"/>
      <w:pPr>
        <w:tabs>
          <w:tab w:val="num" w:pos="864"/>
        </w:tabs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08"/>
        </w:tabs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abstractNum w:abstractNumId="3">
    <w:nsid w:val="57437057"/>
    <w:multiLevelType w:val="multilevel"/>
    <w:tmpl w:val="14C4123A"/>
    <w:lvl w:ilvl="0">
      <w:start w:val="1"/>
      <w:numFmt w:val="upperLetter"/>
      <w:pStyle w:val="KopBijlage"/>
      <w:lvlText w:val="Bijlage   %1"/>
      <w:lvlJc w:val="left"/>
      <w:pPr>
        <w:tabs>
          <w:tab w:val="num" w:pos="2903"/>
        </w:tabs>
        <w:ind w:left="2903" w:hanging="2183"/>
      </w:pPr>
      <w:rPr>
        <w:rFonts w:ascii="Verdana" w:hAnsi="Verdana" w:hint="default"/>
        <w:b w:val="0"/>
        <w:i w:val="0"/>
        <w:sz w:val="24"/>
      </w:rPr>
    </w:lvl>
    <w:lvl w:ilvl="1">
      <w:start w:val="1"/>
      <w:numFmt w:val="decimal"/>
      <w:lvlText w:val="%1.%2"/>
      <w:lvlJc w:val="left"/>
      <w:pPr>
        <w:tabs>
          <w:tab w:val="num" w:pos="0"/>
        </w:tabs>
        <w:ind w:left="0" w:hanging="1134"/>
      </w:pPr>
      <w:rPr>
        <w:rFonts w:ascii="Verdana" w:hAnsi="Verdana" w:hint="default"/>
        <w:b/>
        <w:i w:val="0"/>
        <w:sz w:val="18"/>
      </w:rPr>
    </w:lvl>
    <w:lvl w:ilvl="2">
      <w:start w:val="1"/>
      <w:numFmt w:val="decimal"/>
      <w:pStyle w:val="BijlageKop3"/>
      <w:lvlText w:val="%1.%2.%3"/>
      <w:lvlJc w:val="left"/>
      <w:pPr>
        <w:tabs>
          <w:tab w:val="num" w:pos="0"/>
        </w:tabs>
        <w:ind w:left="0" w:hanging="1134"/>
      </w:pPr>
      <w:rPr>
        <w:rFonts w:ascii="Verdana" w:hAnsi="Verdana" w:hint="default"/>
        <w:b w:val="0"/>
        <w:i/>
        <w:sz w:val="18"/>
      </w:rPr>
    </w:lvl>
    <w:lvl w:ilvl="3">
      <w:start w:val="1"/>
      <w:numFmt w:val="decimal"/>
      <w:pStyle w:val="Kop4"/>
      <w:lvlText w:val="%1.%2.%3.%4"/>
      <w:lvlJc w:val="left"/>
      <w:pPr>
        <w:tabs>
          <w:tab w:val="num" w:pos="864"/>
        </w:tabs>
        <w:ind w:left="864" w:hanging="864"/>
      </w:pPr>
      <w:rPr>
        <w:rFonts w:hint="default"/>
      </w:rPr>
    </w:lvl>
    <w:lvl w:ilvl="4">
      <w:start w:val="1"/>
      <w:numFmt w:val="decimal"/>
      <w:pStyle w:val="Kop5"/>
      <w:lvlText w:val="%1.%2.%3.%4.%5"/>
      <w:lvlJc w:val="left"/>
      <w:pPr>
        <w:tabs>
          <w:tab w:val="num" w:pos="1008"/>
        </w:tabs>
        <w:ind w:left="1008" w:hanging="1008"/>
      </w:pPr>
      <w:rPr>
        <w:rFonts w:hint="default"/>
      </w:rPr>
    </w:lvl>
    <w:lvl w:ilvl="5">
      <w:start w:val="1"/>
      <w:numFmt w:val="decimal"/>
      <w:pStyle w:val="Kop6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pStyle w:val="Kop7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</w:rPr>
    </w:lvl>
    <w:lvl w:ilvl="7">
      <w:start w:val="1"/>
      <w:numFmt w:val="decimal"/>
      <w:pStyle w:val="Kop8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pStyle w:val="Kop9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num w:numId="1">
    <w:abstractNumId w:val="3"/>
  </w:num>
  <w:num w:numId="2">
    <w:abstractNumId w:val="1"/>
  </w:num>
  <w:num w:numId="3">
    <w:abstractNumId w:val="0"/>
  </w:num>
  <w:num w:numId="4">
    <w:abstractNumId w:val="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sl="http://schemas.openxmlformats.org/schemaLibrary/2006/main" mc:Ignorable="w14">
  <w:zoom w:percent="100"/>
  <w:proofState w:spelling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08"/>
  <w:hyphenationZone w:val="425"/>
  <w:characterSpacingControl w:val="doNotCompress"/>
  <w:hdrShapeDefaults>
    <o:shapedefaults v:ext="edit" spidmax="23555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</w:compat>
  <w:rsids>
    <w:rsidRoot w:val="00F70C03"/>
    <w:rsid w:val="000347BF"/>
    <w:rsid w:val="00077436"/>
    <w:rsid w:val="00090382"/>
    <w:rsid w:val="000C0D4E"/>
    <w:rsid w:val="001171F9"/>
    <w:rsid w:val="001C26CC"/>
    <w:rsid w:val="001D1D0F"/>
    <w:rsid w:val="001E5136"/>
    <w:rsid w:val="00226DD4"/>
    <w:rsid w:val="00324AC8"/>
    <w:rsid w:val="00354121"/>
    <w:rsid w:val="0036173D"/>
    <w:rsid w:val="0037570D"/>
    <w:rsid w:val="003809F4"/>
    <w:rsid w:val="00394467"/>
    <w:rsid w:val="003D141C"/>
    <w:rsid w:val="00446A5B"/>
    <w:rsid w:val="004640A7"/>
    <w:rsid w:val="004A6F85"/>
    <w:rsid w:val="004A7043"/>
    <w:rsid w:val="004C11B8"/>
    <w:rsid w:val="004D7E8B"/>
    <w:rsid w:val="004F6602"/>
    <w:rsid w:val="005217CA"/>
    <w:rsid w:val="005425E2"/>
    <w:rsid w:val="005F4D40"/>
    <w:rsid w:val="00616916"/>
    <w:rsid w:val="0062381F"/>
    <w:rsid w:val="006256E3"/>
    <w:rsid w:val="006669A0"/>
    <w:rsid w:val="006671C6"/>
    <w:rsid w:val="006728D6"/>
    <w:rsid w:val="006757AB"/>
    <w:rsid w:val="00680EBD"/>
    <w:rsid w:val="006A02C6"/>
    <w:rsid w:val="006A26FC"/>
    <w:rsid w:val="006A522C"/>
    <w:rsid w:val="006F50FD"/>
    <w:rsid w:val="007568E1"/>
    <w:rsid w:val="007A3455"/>
    <w:rsid w:val="007C2932"/>
    <w:rsid w:val="007C66DC"/>
    <w:rsid w:val="007E40C5"/>
    <w:rsid w:val="00801094"/>
    <w:rsid w:val="00882C9F"/>
    <w:rsid w:val="00887ED0"/>
    <w:rsid w:val="00894628"/>
    <w:rsid w:val="008B4682"/>
    <w:rsid w:val="008B4E8A"/>
    <w:rsid w:val="008E221D"/>
    <w:rsid w:val="009376B8"/>
    <w:rsid w:val="00952A70"/>
    <w:rsid w:val="00956500"/>
    <w:rsid w:val="009777E7"/>
    <w:rsid w:val="00A6297B"/>
    <w:rsid w:val="00A74CC7"/>
    <w:rsid w:val="00A77E14"/>
    <w:rsid w:val="00AA7B16"/>
    <w:rsid w:val="00AB54EF"/>
    <w:rsid w:val="00AB5828"/>
    <w:rsid w:val="00AD0D7F"/>
    <w:rsid w:val="00B548A4"/>
    <w:rsid w:val="00B72773"/>
    <w:rsid w:val="00B910B6"/>
    <w:rsid w:val="00B92213"/>
    <w:rsid w:val="00BE23B3"/>
    <w:rsid w:val="00C749F5"/>
    <w:rsid w:val="00C7744F"/>
    <w:rsid w:val="00C9261B"/>
    <w:rsid w:val="00C94EF3"/>
    <w:rsid w:val="00CE67AC"/>
    <w:rsid w:val="00CF7A5A"/>
    <w:rsid w:val="00D20497"/>
    <w:rsid w:val="00D30A04"/>
    <w:rsid w:val="00D46DB0"/>
    <w:rsid w:val="00D5641B"/>
    <w:rsid w:val="00D95101"/>
    <w:rsid w:val="00DB2B8A"/>
    <w:rsid w:val="00E22386"/>
    <w:rsid w:val="00E47BA3"/>
    <w:rsid w:val="00E53735"/>
    <w:rsid w:val="00E95F92"/>
    <w:rsid w:val="00ED0B2C"/>
    <w:rsid w:val="00EF16A9"/>
    <w:rsid w:val="00F3226D"/>
    <w:rsid w:val="00F464F2"/>
    <w:rsid w:val="00F46C30"/>
    <w:rsid w:val="00F70C03"/>
    <w:rsid w:val="00F82201"/>
    <w:rsid w:val="00FD7C2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3555"/>
    <o:shapelayout v:ext="edit">
      <o:idmap v:ext="edit" data="1"/>
    </o:shapelayout>
  </w:shapeDefaults>
  <w:decimalSymbol w:val=","/>
  <w:listSeparator w:val=";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/>
  </w:docDefaults>
  <w:latentStyles w:defLockedState="0" w:defUIPriority="0" w:defSemiHidden="0" w:defUnhideWhenUsed="0" w:defQFormat="0" w:count="267">
    <w:lsdException w:name="Normal" w:qFormat="1"/>
    <w:lsdException w:name="heading 1" w:qFormat="1"/>
    <w:lsdException w:name="heading 2" w:semiHidden="1" w:unhideWhenUsed="1" w:qFormat="1"/>
    <w:lsdException w:name="heading 3" w:semiHidden="1" w:unhideWhenUsed="1" w:qFormat="1"/>
    <w:lsdException w:name="heading 4" w:qFormat="1"/>
    <w:lsdException w:name="heading 5" w:qFormat="1"/>
    <w:lsdException w:name="heading 6" w:qFormat="1"/>
    <w:lsdException w:name="heading 7" w:qFormat="1"/>
    <w:lsdException w:name="heading 8" w:qFormat="1"/>
    <w:lsdException w:name="heading 9" w:qFormat="1"/>
    <w:lsdException w:name="caption" w:semiHidden="1" w:unhideWhenUsed="1" w:qFormat="1"/>
    <w:lsdException w:name="Title" w:qFormat="1"/>
    <w:lsdException w:name="Subtitle" w:qFormat="1"/>
    <w:lsdException w:name="Strong" w:qFormat="1"/>
    <w:lsdException w:name="Emphasis" w:qFormat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</w:latentStyles>
  <w:style w:type="paragraph" w:default="1" w:styleId="Standaard">
    <w:name w:val="Normal"/>
    <w:qFormat/>
    <w:rsid w:val="00F70C03"/>
    <w:pPr>
      <w:spacing w:line="240" w:lineRule="atLeast"/>
    </w:pPr>
    <w:rPr>
      <w:rFonts w:ascii="Verdana" w:hAnsi="Verdana"/>
      <w:sz w:val="18"/>
      <w:szCs w:val="24"/>
    </w:rPr>
  </w:style>
  <w:style w:type="paragraph" w:styleId="Kop4">
    <w:name w:val="heading 4"/>
    <w:basedOn w:val="Standaard"/>
    <w:next w:val="Standaard"/>
    <w:qFormat/>
    <w:rsid w:val="00F70C03"/>
    <w:pPr>
      <w:keepNext/>
      <w:numPr>
        <w:ilvl w:val="3"/>
        <w:numId w:val="1"/>
      </w:numPr>
      <w:tabs>
        <w:tab w:val="clear" w:pos="864"/>
        <w:tab w:val="num" w:pos="360"/>
      </w:tabs>
      <w:spacing w:before="240" w:after="60"/>
      <w:ind w:left="0" w:firstLine="0"/>
      <w:outlineLvl w:val="3"/>
    </w:pPr>
    <w:rPr>
      <w:rFonts w:ascii="Times New Roman" w:hAnsi="Times New Roman"/>
      <w:b/>
      <w:bCs/>
      <w:sz w:val="28"/>
      <w:szCs w:val="28"/>
    </w:rPr>
  </w:style>
  <w:style w:type="paragraph" w:styleId="Kop5">
    <w:name w:val="heading 5"/>
    <w:basedOn w:val="Standaard"/>
    <w:next w:val="Standaard"/>
    <w:qFormat/>
    <w:rsid w:val="00F70C03"/>
    <w:pPr>
      <w:numPr>
        <w:ilvl w:val="4"/>
        <w:numId w:val="1"/>
      </w:numPr>
      <w:tabs>
        <w:tab w:val="clear" w:pos="1008"/>
        <w:tab w:val="num" w:pos="360"/>
      </w:tabs>
      <w:spacing w:before="240" w:after="60"/>
      <w:ind w:left="0" w:firstLine="0"/>
      <w:outlineLvl w:val="4"/>
    </w:pPr>
    <w:rPr>
      <w:b/>
      <w:bCs/>
      <w:i/>
      <w:iCs/>
      <w:sz w:val="26"/>
      <w:szCs w:val="26"/>
    </w:rPr>
  </w:style>
  <w:style w:type="paragraph" w:styleId="Kop6">
    <w:name w:val="heading 6"/>
    <w:aliases w:val="Tussenkop 2"/>
    <w:basedOn w:val="Standaard"/>
    <w:next w:val="Standaard"/>
    <w:qFormat/>
    <w:rsid w:val="00F70C03"/>
    <w:pPr>
      <w:numPr>
        <w:ilvl w:val="5"/>
        <w:numId w:val="1"/>
      </w:numPr>
      <w:tabs>
        <w:tab w:val="clear" w:pos="1152"/>
        <w:tab w:val="num" w:pos="360"/>
      </w:tabs>
      <w:spacing w:before="240" w:after="60"/>
      <w:ind w:left="0" w:firstLine="0"/>
      <w:outlineLvl w:val="5"/>
    </w:pPr>
    <w:rPr>
      <w:rFonts w:ascii="Times New Roman" w:hAnsi="Times New Roman"/>
      <w:b/>
      <w:bCs/>
      <w:sz w:val="22"/>
      <w:szCs w:val="22"/>
    </w:rPr>
  </w:style>
  <w:style w:type="paragraph" w:styleId="Kop7">
    <w:name w:val="heading 7"/>
    <w:aliases w:val="Tussenkop 3"/>
    <w:basedOn w:val="Standaard"/>
    <w:next w:val="Standaard"/>
    <w:qFormat/>
    <w:rsid w:val="00F70C03"/>
    <w:pPr>
      <w:numPr>
        <w:ilvl w:val="6"/>
        <w:numId w:val="1"/>
      </w:numPr>
      <w:tabs>
        <w:tab w:val="clear" w:pos="1296"/>
        <w:tab w:val="num" w:pos="360"/>
      </w:tabs>
      <w:spacing w:before="240" w:after="60"/>
      <w:ind w:left="0" w:firstLine="0"/>
      <w:outlineLvl w:val="6"/>
    </w:pPr>
    <w:rPr>
      <w:rFonts w:ascii="Times New Roman" w:hAnsi="Times New Roman"/>
      <w:sz w:val="24"/>
    </w:rPr>
  </w:style>
  <w:style w:type="paragraph" w:styleId="Kop8">
    <w:name w:val="heading 8"/>
    <w:aliases w:val="Tussenkop 4"/>
    <w:basedOn w:val="Standaard"/>
    <w:next w:val="Standaard"/>
    <w:qFormat/>
    <w:rsid w:val="00F70C03"/>
    <w:pPr>
      <w:numPr>
        <w:ilvl w:val="7"/>
        <w:numId w:val="1"/>
      </w:numPr>
      <w:tabs>
        <w:tab w:val="clear" w:pos="1440"/>
        <w:tab w:val="num" w:pos="360"/>
      </w:tabs>
      <w:spacing w:before="240" w:after="60"/>
      <w:ind w:left="0" w:firstLine="0"/>
      <w:outlineLvl w:val="7"/>
    </w:pPr>
    <w:rPr>
      <w:rFonts w:ascii="Times New Roman" w:hAnsi="Times New Roman"/>
      <w:i/>
      <w:iCs/>
      <w:sz w:val="24"/>
    </w:rPr>
  </w:style>
  <w:style w:type="paragraph" w:styleId="Kop9">
    <w:name w:val="heading 9"/>
    <w:aliases w:val="Reference Appendix,Tabelkop 1"/>
    <w:basedOn w:val="Standaard"/>
    <w:next w:val="Standaard"/>
    <w:qFormat/>
    <w:rsid w:val="00F70C03"/>
    <w:pPr>
      <w:numPr>
        <w:ilvl w:val="8"/>
        <w:numId w:val="1"/>
      </w:numPr>
      <w:tabs>
        <w:tab w:val="clear" w:pos="1584"/>
        <w:tab w:val="num" w:pos="360"/>
      </w:tabs>
      <w:spacing w:before="240" w:after="60"/>
      <w:ind w:left="0" w:firstLine="0"/>
      <w:outlineLvl w:val="8"/>
    </w:pPr>
    <w:rPr>
      <w:rFonts w:ascii="Arial" w:hAnsi="Arial" w:cs="Arial"/>
      <w:sz w:val="22"/>
      <w:szCs w:val="22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customStyle="1" w:styleId="BijlageKop3">
    <w:name w:val="BijlageKop3"/>
    <w:basedOn w:val="Standaard"/>
    <w:next w:val="Standaard"/>
    <w:rsid w:val="00F70C03"/>
    <w:pPr>
      <w:numPr>
        <w:ilvl w:val="2"/>
        <w:numId w:val="1"/>
      </w:numPr>
      <w:tabs>
        <w:tab w:val="clear" w:pos="0"/>
        <w:tab w:val="left" w:pos="227"/>
        <w:tab w:val="num" w:pos="360"/>
        <w:tab w:val="left" w:pos="454"/>
        <w:tab w:val="left" w:pos="680"/>
      </w:tabs>
      <w:autoSpaceDE w:val="0"/>
      <w:autoSpaceDN w:val="0"/>
      <w:adjustRightInd w:val="0"/>
      <w:spacing w:before="240"/>
      <w:ind w:firstLine="0"/>
    </w:pPr>
    <w:rPr>
      <w:i/>
      <w:szCs w:val="18"/>
    </w:rPr>
  </w:style>
  <w:style w:type="character" w:customStyle="1" w:styleId="Verborgentekst">
    <w:name w:val="Verborgen tekst"/>
    <w:rsid w:val="00F70C03"/>
    <w:rPr>
      <w:rFonts w:ascii="Verdana" w:hAnsi="Verdana" w:cs="Arial"/>
      <w:b/>
      <w:i/>
      <w:vanish/>
      <w:color w:val="3366FF"/>
      <w:sz w:val="16"/>
      <w:szCs w:val="16"/>
    </w:rPr>
  </w:style>
  <w:style w:type="paragraph" w:customStyle="1" w:styleId="KopBijlage">
    <w:name w:val="KopBijlage"/>
    <w:basedOn w:val="Standaard"/>
    <w:next w:val="Standaard"/>
    <w:rsid w:val="00F70C03"/>
    <w:pPr>
      <w:pageBreakBefore/>
      <w:numPr>
        <w:numId w:val="1"/>
      </w:numPr>
      <w:tabs>
        <w:tab w:val="clear" w:pos="2903"/>
        <w:tab w:val="left" w:pos="0"/>
        <w:tab w:val="num" w:pos="360"/>
        <w:tab w:val="left" w:pos="454"/>
        <w:tab w:val="left" w:pos="680"/>
      </w:tabs>
      <w:autoSpaceDE w:val="0"/>
      <w:autoSpaceDN w:val="0"/>
      <w:adjustRightInd w:val="0"/>
      <w:spacing w:after="660" w:line="300" w:lineRule="atLeast"/>
      <w:ind w:left="0" w:firstLine="0"/>
    </w:pPr>
    <w:rPr>
      <w:sz w:val="24"/>
      <w:szCs w:val="18"/>
    </w:rPr>
  </w:style>
  <w:style w:type="paragraph" w:styleId="Koptekst">
    <w:name w:val="header"/>
    <w:basedOn w:val="Standaard"/>
    <w:rsid w:val="00D5641B"/>
    <w:pPr>
      <w:tabs>
        <w:tab w:val="center" w:pos="4153"/>
        <w:tab w:val="right" w:pos="8306"/>
      </w:tabs>
    </w:pPr>
  </w:style>
  <w:style w:type="paragraph" w:styleId="Voettekst">
    <w:name w:val="footer"/>
    <w:basedOn w:val="Standaard"/>
    <w:rsid w:val="00D5641B"/>
    <w:pPr>
      <w:tabs>
        <w:tab w:val="center" w:pos="4153"/>
        <w:tab w:val="right" w:pos="8306"/>
      </w:tabs>
    </w:pPr>
  </w:style>
  <w:style w:type="table" w:styleId="Tabelraster">
    <w:name w:val="Table Grid"/>
    <w:basedOn w:val="Standaardtabel"/>
    <w:rsid w:val="00956500"/>
    <w:pPr>
      <w:spacing w:line="240" w:lineRule="atLeast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ntekst">
    <w:name w:val="Balloon Text"/>
    <w:basedOn w:val="Standaard"/>
    <w:semiHidden/>
    <w:rsid w:val="00882C9F"/>
    <w:rPr>
      <w:rFonts w:ascii="Tahoma" w:hAnsi="Tahoma" w:cs="Tahoma"/>
      <w:sz w:val="16"/>
      <w:szCs w:val="16"/>
    </w:rPr>
  </w:style>
  <w:style w:type="character" w:customStyle="1" w:styleId="referentiegegevens">
    <w:name w:val="referentiegegevens"/>
    <w:basedOn w:val="Standaardalinea-lettertype"/>
    <w:rsid w:val="008E221D"/>
    <w:rPr>
      <w:rFonts w:ascii="Verdana" w:hAnsi="Verdana" w:cs="Verdana"/>
      <w:position w:val="0"/>
      <w:sz w:val="18"/>
      <w:szCs w:val="18"/>
    </w:rPr>
  </w:style>
  <w:style w:type="paragraph" w:customStyle="1" w:styleId="referentiegegevparagraaf">
    <w:name w:val="referentiegegevparagraaf"/>
    <w:basedOn w:val="Standaard"/>
    <w:rsid w:val="008E221D"/>
    <w:pPr>
      <w:tabs>
        <w:tab w:val="left" w:pos="227"/>
        <w:tab w:val="left" w:pos="454"/>
        <w:tab w:val="left" w:pos="680"/>
      </w:tabs>
      <w:autoSpaceDE w:val="0"/>
      <w:autoSpaceDN w:val="0"/>
      <w:adjustRightInd w:val="0"/>
      <w:spacing w:before="25" w:after="25" w:line="130" w:lineRule="atLeast"/>
    </w:pPr>
    <w:rPr>
      <w:rFonts w:eastAsia="DejaVu Sans"/>
      <w:noProof/>
      <w:sz w:val="13"/>
      <w:szCs w:val="18"/>
      <w:lang w:eastAsia="en-US"/>
    </w:rPr>
  </w:style>
</w:styles>
</file>

<file path=word/stylesWithEffects.xml><?xml version="1.0" encoding="utf-8"?>
<w:styl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/>
  </w:docDefaults>
  <w:latentStyles w:defLockedState="0" w:defUIPriority="0" w:defSemiHidden="0" w:defUnhideWhenUsed="0" w:defQFormat="0" w:count="267">
    <w:lsdException w:name="Normal" w:qFormat="1"/>
    <w:lsdException w:name="heading 1" w:qFormat="1"/>
    <w:lsdException w:name="heading 2" w:semiHidden="1" w:unhideWhenUsed="1" w:qFormat="1"/>
    <w:lsdException w:name="heading 3" w:semiHidden="1" w:unhideWhenUsed="1" w:qFormat="1"/>
    <w:lsdException w:name="heading 4" w:qFormat="1"/>
    <w:lsdException w:name="heading 5" w:qFormat="1"/>
    <w:lsdException w:name="heading 6" w:qFormat="1"/>
    <w:lsdException w:name="heading 7" w:qFormat="1"/>
    <w:lsdException w:name="heading 8" w:qFormat="1"/>
    <w:lsdException w:name="heading 9" w:qFormat="1"/>
    <w:lsdException w:name="caption" w:semiHidden="1" w:unhideWhenUsed="1" w:qFormat="1"/>
    <w:lsdException w:name="Title" w:qFormat="1"/>
    <w:lsdException w:name="Subtitle" w:qFormat="1"/>
    <w:lsdException w:name="Strong" w:qFormat="1"/>
    <w:lsdException w:name="Emphasis" w:qFormat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</w:latentStyles>
  <w:style w:type="paragraph" w:default="1" w:styleId="Standaard">
    <w:name w:val="Normal"/>
    <w:qFormat/>
    <w:rsid w:val="00F70C03"/>
    <w:pPr>
      <w:spacing w:line="240" w:lineRule="atLeast"/>
    </w:pPr>
    <w:rPr>
      <w:rFonts w:ascii="Verdana" w:hAnsi="Verdana"/>
      <w:sz w:val="18"/>
      <w:szCs w:val="24"/>
    </w:rPr>
  </w:style>
  <w:style w:type="paragraph" w:styleId="Kop4">
    <w:name w:val="heading 4"/>
    <w:basedOn w:val="Standaard"/>
    <w:next w:val="Standaard"/>
    <w:qFormat/>
    <w:rsid w:val="00F70C03"/>
    <w:pPr>
      <w:keepNext/>
      <w:numPr>
        <w:ilvl w:val="3"/>
        <w:numId w:val="1"/>
      </w:numPr>
      <w:tabs>
        <w:tab w:val="clear" w:pos="864"/>
        <w:tab w:val="num" w:pos="360"/>
      </w:tabs>
      <w:spacing w:before="240" w:after="60"/>
      <w:ind w:left="0" w:firstLine="0"/>
      <w:outlineLvl w:val="3"/>
    </w:pPr>
    <w:rPr>
      <w:rFonts w:ascii="Times New Roman" w:hAnsi="Times New Roman"/>
      <w:b/>
      <w:bCs/>
      <w:sz w:val="28"/>
      <w:szCs w:val="28"/>
    </w:rPr>
  </w:style>
  <w:style w:type="paragraph" w:styleId="Kop5">
    <w:name w:val="heading 5"/>
    <w:basedOn w:val="Standaard"/>
    <w:next w:val="Standaard"/>
    <w:qFormat/>
    <w:rsid w:val="00F70C03"/>
    <w:pPr>
      <w:numPr>
        <w:ilvl w:val="4"/>
        <w:numId w:val="1"/>
      </w:numPr>
      <w:tabs>
        <w:tab w:val="clear" w:pos="1008"/>
        <w:tab w:val="num" w:pos="360"/>
      </w:tabs>
      <w:spacing w:before="240" w:after="60"/>
      <w:ind w:left="0" w:firstLine="0"/>
      <w:outlineLvl w:val="4"/>
    </w:pPr>
    <w:rPr>
      <w:b/>
      <w:bCs/>
      <w:i/>
      <w:iCs/>
      <w:sz w:val="26"/>
      <w:szCs w:val="26"/>
    </w:rPr>
  </w:style>
  <w:style w:type="paragraph" w:styleId="Kop6">
    <w:name w:val="heading 6"/>
    <w:aliases w:val="Tussenkop 2"/>
    <w:basedOn w:val="Standaard"/>
    <w:next w:val="Standaard"/>
    <w:qFormat/>
    <w:rsid w:val="00F70C03"/>
    <w:pPr>
      <w:numPr>
        <w:ilvl w:val="5"/>
        <w:numId w:val="1"/>
      </w:numPr>
      <w:tabs>
        <w:tab w:val="clear" w:pos="1152"/>
        <w:tab w:val="num" w:pos="360"/>
      </w:tabs>
      <w:spacing w:before="240" w:after="60"/>
      <w:ind w:left="0" w:firstLine="0"/>
      <w:outlineLvl w:val="5"/>
    </w:pPr>
    <w:rPr>
      <w:rFonts w:ascii="Times New Roman" w:hAnsi="Times New Roman"/>
      <w:b/>
      <w:bCs/>
      <w:sz w:val="22"/>
      <w:szCs w:val="22"/>
    </w:rPr>
  </w:style>
  <w:style w:type="paragraph" w:styleId="Kop7">
    <w:name w:val="heading 7"/>
    <w:aliases w:val="Tussenkop 3"/>
    <w:basedOn w:val="Standaard"/>
    <w:next w:val="Standaard"/>
    <w:qFormat/>
    <w:rsid w:val="00F70C03"/>
    <w:pPr>
      <w:numPr>
        <w:ilvl w:val="6"/>
        <w:numId w:val="1"/>
      </w:numPr>
      <w:tabs>
        <w:tab w:val="clear" w:pos="1296"/>
        <w:tab w:val="num" w:pos="360"/>
      </w:tabs>
      <w:spacing w:before="240" w:after="60"/>
      <w:ind w:left="0" w:firstLine="0"/>
      <w:outlineLvl w:val="6"/>
    </w:pPr>
    <w:rPr>
      <w:rFonts w:ascii="Times New Roman" w:hAnsi="Times New Roman"/>
      <w:sz w:val="24"/>
    </w:rPr>
  </w:style>
  <w:style w:type="paragraph" w:styleId="Kop8">
    <w:name w:val="heading 8"/>
    <w:aliases w:val="Tussenkop 4"/>
    <w:basedOn w:val="Standaard"/>
    <w:next w:val="Standaard"/>
    <w:qFormat/>
    <w:rsid w:val="00F70C03"/>
    <w:pPr>
      <w:numPr>
        <w:ilvl w:val="7"/>
        <w:numId w:val="1"/>
      </w:numPr>
      <w:tabs>
        <w:tab w:val="clear" w:pos="1440"/>
        <w:tab w:val="num" w:pos="360"/>
      </w:tabs>
      <w:spacing w:before="240" w:after="60"/>
      <w:ind w:left="0" w:firstLine="0"/>
      <w:outlineLvl w:val="7"/>
    </w:pPr>
    <w:rPr>
      <w:rFonts w:ascii="Times New Roman" w:hAnsi="Times New Roman"/>
      <w:i/>
      <w:iCs/>
      <w:sz w:val="24"/>
    </w:rPr>
  </w:style>
  <w:style w:type="paragraph" w:styleId="Kop9">
    <w:name w:val="heading 9"/>
    <w:aliases w:val="Reference Appendix,Tabelkop 1"/>
    <w:basedOn w:val="Standaard"/>
    <w:next w:val="Standaard"/>
    <w:qFormat/>
    <w:rsid w:val="00F70C03"/>
    <w:pPr>
      <w:numPr>
        <w:ilvl w:val="8"/>
        <w:numId w:val="1"/>
      </w:numPr>
      <w:tabs>
        <w:tab w:val="clear" w:pos="1584"/>
        <w:tab w:val="num" w:pos="360"/>
      </w:tabs>
      <w:spacing w:before="240" w:after="60"/>
      <w:ind w:left="0" w:firstLine="0"/>
      <w:outlineLvl w:val="8"/>
    </w:pPr>
    <w:rPr>
      <w:rFonts w:ascii="Arial" w:hAnsi="Arial" w:cs="Arial"/>
      <w:sz w:val="22"/>
      <w:szCs w:val="22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customStyle="1" w:styleId="BijlageKop3">
    <w:name w:val="BijlageKop3"/>
    <w:basedOn w:val="Standaard"/>
    <w:next w:val="Standaard"/>
    <w:rsid w:val="00F70C03"/>
    <w:pPr>
      <w:numPr>
        <w:ilvl w:val="2"/>
        <w:numId w:val="1"/>
      </w:numPr>
      <w:tabs>
        <w:tab w:val="clear" w:pos="0"/>
        <w:tab w:val="left" w:pos="227"/>
        <w:tab w:val="num" w:pos="360"/>
        <w:tab w:val="left" w:pos="454"/>
        <w:tab w:val="left" w:pos="680"/>
      </w:tabs>
      <w:autoSpaceDE w:val="0"/>
      <w:autoSpaceDN w:val="0"/>
      <w:adjustRightInd w:val="0"/>
      <w:spacing w:before="240"/>
      <w:ind w:firstLine="0"/>
    </w:pPr>
    <w:rPr>
      <w:i/>
      <w:szCs w:val="18"/>
    </w:rPr>
  </w:style>
  <w:style w:type="character" w:customStyle="1" w:styleId="Verborgentekst">
    <w:name w:val="Verborgen tekst"/>
    <w:rsid w:val="00F70C03"/>
    <w:rPr>
      <w:rFonts w:ascii="Verdana" w:hAnsi="Verdana" w:cs="Arial"/>
      <w:b/>
      <w:i/>
      <w:vanish/>
      <w:color w:val="3366FF"/>
      <w:sz w:val="16"/>
      <w:szCs w:val="16"/>
    </w:rPr>
  </w:style>
  <w:style w:type="paragraph" w:customStyle="1" w:styleId="KopBijlage">
    <w:name w:val="KopBijlage"/>
    <w:basedOn w:val="Standaard"/>
    <w:next w:val="Standaard"/>
    <w:rsid w:val="00F70C03"/>
    <w:pPr>
      <w:pageBreakBefore/>
      <w:numPr>
        <w:numId w:val="1"/>
      </w:numPr>
      <w:tabs>
        <w:tab w:val="clear" w:pos="2903"/>
        <w:tab w:val="left" w:pos="0"/>
        <w:tab w:val="num" w:pos="360"/>
        <w:tab w:val="left" w:pos="454"/>
        <w:tab w:val="left" w:pos="680"/>
      </w:tabs>
      <w:autoSpaceDE w:val="0"/>
      <w:autoSpaceDN w:val="0"/>
      <w:adjustRightInd w:val="0"/>
      <w:spacing w:after="660" w:line="300" w:lineRule="atLeast"/>
      <w:ind w:left="0" w:firstLine="0"/>
    </w:pPr>
    <w:rPr>
      <w:sz w:val="24"/>
      <w:szCs w:val="18"/>
    </w:rPr>
  </w:style>
  <w:style w:type="paragraph" w:styleId="Koptekst">
    <w:name w:val="header"/>
    <w:basedOn w:val="Standaard"/>
    <w:rsid w:val="00D5641B"/>
    <w:pPr>
      <w:tabs>
        <w:tab w:val="center" w:pos="4153"/>
        <w:tab w:val="right" w:pos="8306"/>
      </w:tabs>
    </w:pPr>
  </w:style>
  <w:style w:type="paragraph" w:styleId="Voettekst">
    <w:name w:val="footer"/>
    <w:basedOn w:val="Standaard"/>
    <w:rsid w:val="00D5641B"/>
    <w:pPr>
      <w:tabs>
        <w:tab w:val="center" w:pos="4153"/>
        <w:tab w:val="right" w:pos="8306"/>
      </w:tabs>
    </w:pPr>
  </w:style>
  <w:style w:type="table" w:styleId="Tabelraster">
    <w:name w:val="Table Grid"/>
    <w:basedOn w:val="Standaardtabel"/>
    <w:rsid w:val="00956500"/>
    <w:pPr>
      <w:spacing w:line="240" w:lineRule="atLeast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ntekst">
    <w:name w:val="Balloon Text"/>
    <w:basedOn w:val="Standaard"/>
    <w:semiHidden/>
    <w:rsid w:val="00882C9F"/>
    <w:rPr>
      <w:rFonts w:ascii="Tahoma" w:hAnsi="Tahoma" w:cs="Tahoma"/>
      <w:sz w:val="16"/>
      <w:szCs w:val="16"/>
    </w:rPr>
  </w:style>
  <w:style w:type="character" w:customStyle="1" w:styleId="referentiegegevens">
    <w:name w:val="referentiegegevens"/>
    <w:basedOn w:val="Standaardalinea-lettertype"/>
    <w:rsid w:val="008E221D"/>
    <w:rPr>
      <w:rFonts w:ascii="Verdana" w:hAnsi="Verdana" w:cs="Verdana"/>
      <w:position w:val="0"/>
      <w:sz w:val="18"/>
      <w:szCs w:val="18"/>
    </w:rPr>
  </w:style>
  <w:style w:type="paragraph" w:customStyle="1" w:styleId="referentiegegevparagraaf">
    <w:name w:val="referentiegegevparagraaf"/>
    <w:basedOn w:val="Standaard"/>
    <w:rsid w:val="008E221D"/>
    <w:pPr>
      <w:tabs>
        <w:tab w:val="left" w:pos="227"/>
        <w:tab w:val="left" w:pos="454"/>
        <w:tab w:val="left" w:pos="680"/>
      </w:tabs>
      <w:autoSpaceDE w:val="0"/>
      <w:autoSpaceDN w:val="0"/>
      <w:adjustRightInd w:val="0"/>
      <w:spacing w:before="25" w:after="25" w:line="130" w:lineRule="atLeast"/>
    </w:pPr>
    <w:rPr>
      <w:rFonts w:eastAsia="DejaVu Sans"/>
      <w:noProof/>
      <w:sz w:val="13"/>
      <w:szCs w:val="18"/>
      <w:lang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header" Target="header1.xml"/><Relationship Id="rId13" Type="http://schemas.openxmlformats.org/officeDocument/2006/relationships/customXml" Target="../customXml/item2.xml"/><Relationship Id="rId3" Type="http://schemas.microsoft.com/office/2007/relationships/stylesWithEffects" Target="stylesWithEffects.xml"/><Relationship Id="rId7" Type="http://schemas.openxmlformats.org/officeDocument/2006/relationships/endnotes" Target="endnotes.xml"/><Relationship Id="rId12" Type="http://schemas.openxmlformats.org/officeDocument/2006/relationships/customXml" Target="../customXml/item1.xml"/><Relationship Id="rId17" Type="http://schemas.openxmlformats.org/officeDocument/2006/relationships/customXml" Target="../customXml/item6.xml"/><Relationship Id="rId2" Type="http://schemas.openxmlformats.org/officeDocument/2006/relationships/styles" Target="styles.xml"/><Relationship Id="rId16" Type="http://schemas.openxmlformats.org/officeDocument/2006/relationships/customXml" Target="../customXml/item5.xml"/><Relationship Id="rId1" Type="http://schemas.openxmlformats.org/officeDocument/2006/relationships/numbering" Target="numbering.xml"/><Relationship Id="rId6" Type="http://schemas.openxmlformats.org/officeDocument/2006/relationships/footnotes" Target="footnotes.xml"/><Relationship Id="rId11" Type="http://schemas.openxmlformats.org/officeDocument/2006/relationships/theme" Target="theme/theme1.xml"/><Relationship Id="rId5" Type="http://schemas.openxmlformats.org/officeDocument/2006/relationships/webSettings" Target="webSettings.xml"/><Relationship Id="rId15" Type="http://schemas.openxmlformats.org/officeDocument/2006/relationships/customXml" Target="../customXml/item4.xml"/><Relationship Id="rId10" Type="http://schemas.openxmlformats.org/officeDocument/2006/relationships/fontTable" Target="fontTable.xml"/><Relationship Id="rId4" Type="http://schemas.openxmlformats.org/officeDocument/2006/relationships/settings" Target="settings.xml"/><Relationship Id="rId9" Type="http://schemas.openxmlformats.org/officeDocument/2006/relationships/footer" Target="footer1.xml"/><Relationship Id="rId14" Type="http://schemas.openxmlformats.org/officeDocument/2006/relationships/customXml" Target="../customXml/item3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theme/theme1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Project Document" ma:contentTypeID="0x010100869D8030C0354C67920800D7E93602B500AD037387A2280E4EB838B6D2E012D7AC" ma:contentTypeVersion="31" ma:contentTypeDescription="" ma:contentTypeScope="" ma:versionID="e1f679ae7d40995188d781e3c743c423">
  <xsd:schema xmlns:xsd="http://www.w3.org/2001/XMLSchema" xmlns:xs="http://www.w3.org/2001/XMLSchema" xmlns:p="http://schemas.microsoft.com/office/2006/metadata/properties" xmlns:ns1="208e46c2-bbcd-4624-8858-21bd42ce7c86" targetNamespace="http://schemas.microsoft.com/office/2006/metadata/properties" ma:root="true" ma:fieldsID="e1b0896cf19adc87c0d068829ce370f0" ns1:_="">
    <xsd:import namespace="208e46c2-bbcd-4624-8858-21bd42ce7c86"/>
    <xsd:element name="properties">
      <xsd:complexType>
        <xsd:sequence>
          <xsd:element name="documentManagement">
            <xsd:complexType>
              <xsd:all>
                <xsd:element ref="ns1:TaxCatchAll" minOccurs="0"/>
                <xsd:element ref="ns1:TaxCatchAllLabel" minOccurs="0"/>
                <xsd:element ref="ns1:_dlc_DocIdUrl" minOccurs="0"/>
                <xsd:element ref="ns1:Connect-DossierId" minOccurs="0"/>
                <xsd:element ref="ns1:Connect-Documenttype_0" minOccurs="0"/>
                <xsd:element ref="ns1:Connect-Subtitel" minOccurs="0"/>
                <xsd:element ref="ns1:Connect-Toelichting" minOccurs="0"/>
                <xsd:element ref="ns1:TaxKeywordTaxHTField" minOccurs="0"/>
                <xsd:element ref="ns1:Connect-Status"/>
                <xsd:element ref="ns1:Connect-Vertrouwelijkheid_0" minOccurs="0"/>
                <xsd:element ref="ns1:Connect-Organisatieonderdeel_0" minOccurs="0"/>
                <xsd:element ref="ns1:Connect-Auteur" minOccurs="0"/>
                <xsd:element ref="ns1:Connect-AuteurExtern" minOccurs="0"/>
                <xsd:element ref="ns1:Connect-Ondertekenaar" minOccurs="0"/>
                <xsd:element ref="ns1:Connect-Archiefwaardig"/>
                <xsd:element ref="ns1:Connect-Proces_0" minOccurs="0"/>
                <xsd:element ref="ns1:Connect-Projectnaam_0" minOccurs="0"/>
                <xsd:element ref="ns1:Connect-Projectnummer_0" minOccurs="0"/>
                <xsd:element ref="ns1:Connect-Projectmanager" minOccurs="0"/>
                <xsd:element ref="ns1:Connect-ManagerProjectbeheersing" minOccurs="0"/>
                <xsd:element ref="ns1:Connect-Contractmanager" minOccurs="0"/>
                <xsd:element ref="ns1:Connect-TechnischManager" minOccurs="0"/>
                <xsd:element ref="ns1:Connect-Omgevingsmanager" minOccurs="0"/>
                <xsd:element ref="ns1:Connect-SEfase_0" minOccurs="0"/>
                <xsd:element ref="ns1:Connect-IPMrol_0" minOccurs="0"/>
                <xsd:element ref="ns1:Connect-Deelproces_0" minOccurs="0"/>
                <xsd:element ref="ns1:Connect-Activiteit_0" minOccurs="0"/>
                <xsd:element ref="ns1:Connect-InformatieUitBronsysteem" minOccurs="0"/>
                <xsd:element ref="ns1:_dlc_DocId" minOccurs="0"/>
                <xsd:element ref="ns1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8e46c2-bbcd-4624-8858-21bd42ce7c86" elementFormDefault="qualified">
    <xsd:import namespace="http://schemas.microsoft.com/office/2006/documentManagement/types"/>
    <xsd:import namespace="http://schemas.microsoft.com/office/infopath/2007/PartnerControls"/>
    <xsd:element name="TaxCatchAll" ma:index="0" nillable="true" ma:displayName="Taxonomy Catch All Column" ma:hidden="true" ma:list="{1c0d82a7-515b-4db3-8830-52bf3c90e0e9}" ma:internalName="TaxCatchAll" ma:readOnly="false" ma:showField="CatchAllData" ma:web="9c06f983-8827-4dbf-97b9-e4051d62c25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" nillable="true" ma:displayName="Taxonomy Catch All Column1" ma:hidden="true" ma:list="{1c0d82a7-515b-4db3-8830-52bf3c90e0e9}" ma:internalName="TaxCatchAllLabel" ma:readOnly="false" ma:showField="CatchAllDataLabel" ma:web="9c06f983-8827-4dbf-97b9-e4051d62c25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_dlc_DocIdUrl" ma:index="2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Connect-DossierId" ma:index="3" nillable="true" ma:displayName="Dossier Id" ma:hidden="true" ma:internalName="Connect_x002d_DossierId" ma:readOnly="false">
      <xsd:simpleType>
        <xsd:restriction base="dms:Text"/>
      </xsd:simpleType>
    </xsd:element>
    <xsd:element name="Connect-Documenttype_0" ma:index="4" nillable="true" ma:taxonomy="true" ma:internalName="Connect_x002d_Documenttype_0" ma:taxonomyFieldName="Connect_x002d_Documenttype" ma:displayName="Documenttype" ma:readOnly="false" ma:fieldId="{632b2cf5-cb90-4d36-808e-e16a2a4c971f}" ma:sspId="c3f2f726-aef4-499f-b234-769b04ce551a" ma:termSetId="43b0bde4-4856-4446-9770-0f92a2c217a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nect-Subtitel" ma:index="14" nillable="true" ma:displayName="Subtitel" ma:hidden="true" ma:internalName="Connect_x002d_Subtitel" ma:readOnly="false">
      <xsd:simpleType>
        <xsd:restriction base="dms:Text"/>
      </xsd:simpleType>
    </xsd:element>
    <xsd:element name="Connect-Toelichting" ma:index="15" nillable="true" ma:displayName="Toelichting" ma:hidden="true" ma:internalName="Connect_x002d_Toelichting" ma:readOnly="false">
      <xsd:simpleType>
        <xsd:restriction base="dms:Note"/>
      </xsd:simpleType>
    </xsd:element>
    <xsd:element name="TaxKeywordTaxHTField" ma:index="16" nillable="true" ma:taxonomy="true" ma:internalName="TaxKeywordTaxHTField" ma:taxonomyFieldName="TaxKeyword" ma:displayName="Trefwoorden" ma:readOnly="false" ma:fieldId="{23f27201-bee3-471e-b2e7-b64fd8b7ca38}" ma:taxonomyMulti="true" ma:sspId="c3f2f726-aef4-499f-b234-769b04ce551a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Connect-Status" ma:index="18" ma:displayName="Status" ma:default="Concept" ma:format="Dropdown" ma:internalName="Connect_x002d_Status" ma:readOnly="false">
      <xsd:simpleType>
        <xsd:restriction base="dms:Choice">
          <xsd:enumeration value="Niet gestart"/>
          <xsd:enumeration value="Concept"/>
          <xsd:enumeration value="Herzien"/>
          <xsd:enumeration value="Gepland"/>
          <xsd:enumeration value="Gepubliceerd"/>
          <xsd:enumeration value="Definitief"/>
          <xsd:enumeration value="Verlopen"/>
        </xsd:restriction>
      </xsd:simpleType>
    </xsd:element>
    <xsd:element name="Connect-Vertrouwelijkheid_0" ma:index="19" nillable="true" ma:taxonomy="true" ma:internalName="Connect_x002d_Vertrouwelijkheid_0" ma:taxonomyFieldName="Connect_x002d_Vertrouwelijkheid" ma:displayName="Vertrouwelijkheid" ma:readOnly="false" ma:default="" ma:fieldId="{0a3aeea8-11c4-4527-8904-0f5f985ee5a6}" ma:sspId="c3f2f726-aef4-499f-b234-769b04ce551a" ma:termSetId="f9c70258-7cf7-4f9c-853e-bb4f1932dbf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nect-Organisatieonderdeel_0" ma:index="21" nillable="true" ma:taxonomy="true" ma:internalName="Connect_x002d_Organisatieonderdeel_0" ma:taxonomyFieldName="Connect_x002d_Organisatieonderdeel" ma:displayName="Organisatieonderdeel" ma:readOnly="false" ma:fieldId="{dd84a8dd-b3af-44be-8c59-29bf0754231d}" ma:sspId="c3f2f726-aef4-499f-b234-769b04ce551a" ma:termSetId="bf61afce-0112-414a-9017-7a80500cb76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nect-Auteur" ma:index="23" nillable="true" ma:displayName="Auteur" ma:hidden="true" ma:list="UserInfo" ma:SharePointGroup="0" ma:internalName="Connect_x002d_Auteur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nect-AuteurExtern" ma:index="24" nillable="true" ma:displayName="Auteur Extern" ma:hidden="true" ma:internalName="Connect_x002d_AuteurExtern" ma:readOnly="false">
      <xsd:simpleType>
        <xsd:restriction base="dms:Text"/>
      </xsd:simpleType>
    </xsd:element>
    <xsd:element name="Connect-Ondertekenaar" ma:index="25" nillable="true" ma:displayName="Ondertekenaar" ma:hidden="true" ma:list="UserInfo" ma:SharePointGroup="0" ma:internalName="Connect_x002d_Ondertekenaar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nect-Archiefwaardig" ma:index="26" ma:displayName="Archiefwaardig" ma:default="Nee" ma:format="Dropdown" ma:internalName="Connect_x002d_Archiefwaardig" ma:readOnly="false">
      <xsd:simpleType>
        <xsd:restriction base="dms:Choice">
          <xsd:enumeration value="Ja"/>
          <xsd:enumeration value="Nee"/>
        </xsd:restriction>
      </xsd:simpleType>
    </xsd:element>
    <xsd:element name="Connect-Proces_0" ma:index="27" nillable="true" ma:taxonomy="true" ma:internalName="Connect_x002d_Proces_0" ma:taxonomyFieldName="Connect_x002d_Proces" ma:displayName="Proces" ma:readOnly="false" ma:fieldId="{37118139-45bd-448e-9bae-30bc82aaf201}" ma:sspId="c3f2f726-aef4-499f-b234-769b04ce551a" ma:termSetId="4bc165ce-5ce9-4888-9634-f9e6daefad8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nect-Projectnaam_0" ma:index="29" nillable="true" ma:taxonomy="true" ma:internalName="Connect_x002d_Projectnaam_0" ma:taxonomyFieldName="Connect_x002d_Projectnaam" ma:displayName="Projectnaam" ma:readOnly="false" ma:fieldId="{42d501e0-d93b-4483-9fba-c71f3ead83b7}" ma:sspId="c3f2f726-aef4-499f-b234-769b04ce551a" ma:termSetId="b6ab4cf9-7c4c-49d0-9f6f-41b2c81a8ac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nect-Projectnummer_0" ma:index="31" nillable="true" ma:taxonomy="true" ma:internalName="Connect_x002d_Projectnummer_0" ma:taxonomyFieldName="Connect_x002d_Projectnummer" ma:displayName="Projectnummer" ma:readOnly="false" ma:fieldId="{c8976e3a-aa66-41e2-85ca-20a9328c0af5}" ma:sspId="c3f2f726-aef4-499f-b234-769b04ce551a" ma:termSetId="da7d066a-3b12-4d08-823a-99418ad91ae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nect-Projectmanager" ma:index="33" nillable="true" ma:displayName="Projectmanager" ma:hidden="true" ma:list="UserInfo" ma:SharePointGroup="0" ma:internalName="Connect_x002d_Projectmanager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nect-ManagerProjectbeheersing" ma:index="34" nillable="true" ma:displayName="Manager Projectbeheersing" ma:hidden="true" ma:list="UserInfo" ma:SharePointGroup="0" ma:internalName="Connect_x002d_ManagerProjectbeheersing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nect-Contractmanager" ma:index="35" nillable="true" ma:displayName="Contractmanager" ma:hidden="true" ma:list="UserInfo" ma:SharePointGroup="0" ma:internalName="Connect_x002d_Contractmanager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nect-TechnischManager" ma:index="36" nillable="true" ma:displayName="Technisch Manager" ma:hidden="true" ma:list="UserInfo" ma:SharePointGroup="0" ma:internalName="Connect_x002d_TechnischManager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nect-Omgevingsmanager" ma:index="37" nillable="true" ma:displayName="Omgevingsmanager" ma:hidden="true" ma:list="UserInfo" ma:SharePointGroup="0" ma:internalName="Connect_x002d_Omgevingsmanager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nect-SEfase_0" ma:index="38" nillable="true" ma:taxonomy="true" ma:internalName="Connect_x002d_SEfase_0" ma:taxonomyFieldName="Connect_x002d_SEfase" ma:displayName="SE-fase" ma:readOnly="false" ma:fieldId="{daf0b199-2ddf-4be9-bf03-a934c0223eb7}" ma:sspId="c3f2f726-aef4-499f-b234-769b04ce551a" ma:termSetId="94c1f566-e1fc-4109-af03-90195a820aa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nect-IPMrol_0" ma:index="40" nillable="true" ma:taxonomy="true" ma:internalName="Connect_x002d_IPMrol_0" ma:taxonomyFieldName="Connect_x002d_IPMrol" ma:displayName="IPM-Rol" ma:readOnly="false" ma:fieldId="{6a66f5eb-73ec-4347-9499-3fed1c40262d}" ma:sspId="c3f2f726-aef4-499f-b234-769b04ce551a" ma:termSetId="aa68009d-6895-4151-885d-beee1346ca1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nect-Deelproces_0" ma:index="42" nillable="true" ma:taxonomy="true" ma:internalName="Connect_x002d_Deelproces_0" ma:taxonomyFieldName="Connect_x002d_Deelproces" ma:displayName="Deelproces" ma:readOnly="false" ma:fieldId="{c7a3b37a-d750-4b20-a47c-4ef43580f8ac}" ma:sspId="c3f2f726-aef4-499f-b234-769b04ce551a" ma:termSetId="72e7abac-d565-46dc-9817-62f4df16d9a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nect-Activiteit_0" ma:index="44" nillable="true" ma:taxonomy="true" ma:internalName="Connect_x002d_Activiteit_0" ma:taxonomyFieldName="Connect_x002d_Activiteit" ma:displayName="Activiteit" ma:readOnly="false" ma:fieldId="{5fcf51d6-09ea-45d3-af7b-139194eb9ca4}" ma:sspId="c3f2f726-aef4-499f-b234-769b04ce551a" ma:termSetId="c6612529-6787-4a75-be09-a56fe00b25b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nect-InformatieUitBronsysteem" ma:index="46" nillable="true" ma:displayName="Informatie Uit Bronsysteem" ma:hidden="true" ma:internalName="Connect_x002d_InformatieUitBronsysteem" ma:readOnly="false">
      <xsd:simpleType>
        <xsd:restriction base="dms:Note"/>
      </xsd:simpleType>
    </xsd:element>
    <xsd:element name="_dlc_DocId" ma:index="47" nillable="true" ma:displayName="Waarde van de document-id" ma:description="De waarde van de document-id die aan dit item is toegewezen." ma:internalName="_dlc_DocId" ma:readOnly="true">
      <xsd:simpleType>
        <xsd:restriction base="dms:Text"/>
      </xsd:simpleType>
    </xsd:element>
    <xsd:element name="_dlc_DocIdPersistId" ma:index="48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houdstype"/>
        <xsd:element ref="dc:title" minOccurs="0" maxOccurs="1" ma:index="10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c3f2f726-aef4-499f-b234-769b04ce551a" ContentTypeId="0x010100869D8030C0354C67920800D7E93602B5" PreviousValue="false"/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FormUrls xmlns="http://schemas.microsoft.com/sharepoint/v3/contenttype/forms/url">
  <Edit>_layouts/15/RWS.SharePoint.Connect/EditForm.aspx</Edit>
</FormUrl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onnect-DossierId xmlns="208e46c2-bbcd-4624-8858-21bd42ce7c86" xsi:nil="true"/>
    <Connect-Subtitel xmlns="208e46c2-bbcd-4624-8858-21bd42ce7c86" xsi:nil="true"/>
    <TaxKeywordTaxHTField xmlns="208e46c2-bbcd-4624-8858-21bd42ce7c86">
      <Terms xmlns="http://schemas.microsoft.com/office/infopath/2007/PartnerControls"/>
    </TaxKeywordTaxHTField>
    <Connect-SEfase_0 xmlns="208e46c2-bbcd-4624-8858-21bd42ce7c86">
      <Terms xmlns="http://schemas.microsoft.com/office/infopath/2007/PartnerControls"/>
    </Connect-SEfase_0>
    <Connect-Activiteit_0 xmlns="208e46c2-bbcd-4624-8858-21bd42ce7c86">
      <Terms xmlns="http://schemas.microsoft.com/office/infopath/2007/PartnerControls"/>
    </Connect-Activiteit_0>
    <Connect-Status xmlns="208e46c2-bbcd-4624-8858-21bd42ce7c86">Concept</Connect-Status>
    <Connect-Archiefwaardig xmlns="208e46c2-bbcd-4624-8858-21bd42ce7c86">Nee</Connect-Archiefwaardig>
    <Connect-IPMrol_0 xmlns="208e46c2-bbcd-4624-8858-21bd42ce7c86">
      <Terms xmlns="http://schemas.microsoft.com/office/infopath/2007/PartnerControls"/>
    </Connect-IPMrol_0>
    <Connect-InformatieUitBronsysteem xmlns="208e46c2-bbcd-4624-8858-21bd42ce7c86" xsi:nil="true"/>
    <Connect-Omgevingsmanager xmlns="208e46c2-bbcd-4624-8858-21bd42ce7c86">
      <UserInfo>
        <DisplayName/>
        <AccountId xsi:nil="true"/>
        <AccountType/>
      </UserInfo>
    </Connect-Omgevingsmanager>
    <TaxCatchAll xmlns="208e46c2-bbcd-4624-8858-21bd42ce7c86">
      <Value>13</Value>
      <Value>3</Value>
      <Value>2</Value>
    </TaxCatchAll>
    <TaxCatchAllLabel xmlns="208e46c2-bbcd-4624-8858-21bd42ce7c86"/>
    <Connect-Documenttype_0 xmlns="208e46c2-bbcd-4624-8858-21bd42ce7c86">
      <Terms xmlns="http://schemas.microsoft.com/office/infopath/2007/PartnerControls"/>
    </Connect-Documenttype_0>
    <Connect-Toelichting xmlns="208e46c2-bbcd-4624-8858-21bd42ce7c86" xsi:nil="true"/>
    <Connect-Ondertekenaar xmlns="208e46c2-bbcd-4624-8858-21bd42ce7c86">
      <UserInfo>
        <DisplayName/>
        <AccountId xsi:nil="true"/>
        <AccountType/>
      </UserInfo>
    </Connect-Ondertekenaar>
    <Connect-Contractmanager xmlns="208e46c2-bbcd-4624-8858-21bd42ce7c86">
      <UserInfo>
        <DisplayName/>
        <AccountId xsi:nil="true"/>
        <AccountType/>
      </UserInfo>
    </Connect-Contractmanager>
    <Connect-TechnischManager xmlns="208e46c2-bbcd-4624-8858-21bd42ce7c86">
      <UserInfo>
        <DisplayName/>
        <AccountId xsi:nil="true"/>
        <AccountType/>
      </UserInfo>
    </Connect-TechnischManager>
    <Connect-Auteur xmlns="208e46c2-bbcd-4624-8858-21bd42ce7c86">
      <UserInfo>
        <DisplayName/>
        <AccountId xsi:nil="true"/>
        <AccountType/>
      </UserInfo>
    </Connect-Auteur>
    <Connect-Projectnummer_0 xmlns="208e46c2-bbcd-4624-8858-21bd42ce7c86">
      <Terms xmlns="http://schemas.microsoft.com/office/infopath/2007/PartnerControls"/>
    </Connect-Projectnummer_0>
    <Connect-Vertrouwelijkheid_0 xmlns="208e46c2-bbcd-4624-8858-21bd42ce7c86">
      <Terms xmlns="http://schemas.microsoft.com/office/infopath/2007/PartnerControls"/>
    </Connect-Vertrouwelijkheid_0>
    <Connect-Proces_0 xmlns="208e46c2-bbcd-4624-8858-21bd42ce7c86">
      <Terms xmlns="http://schemas.microsoft.com/office/infopath/2007/PartnerControls">
        <TermInfo xmlns="http://schemas.microsoft.com/office/infopath/2007/PartnerControls">
          <TermName xmlns="http://schemas.microsoft.com/office/infopath/2007/PartnerControls">Beheer, Onderhoud en ondersteuning</TermName>
          <TermId xmlns="http://schemas.microsoft.com/office/infopath/2007/PartnerControls">3cd49983-55e7-40a9-9a78-0208c626ec2b</TermId>
        </TermInfo>
      </Terms>
    </Connect-Proces_0>
    <Connect-Projectnaam_0 xmlns="208e46c2-bbcd-4624-8858-21bd42ce7c86">
      <Terms xmlns="http://schemas.microsoft.com/office/infopath/2007/PartnerControls">
        <TermInfo xmlns="http://schemas.microsoft.com/office/infopath/2007/PartnerControls">
          <TermName xmlns="http://schemas.microsoft.com/office/infopath/2007/PartnerControls">BVW WNN MN Slopen Boogbrug Lek bij Vianen</TermName>
          <TermId xmlns="http://schemas.microsoft.com/office/infopath/2007/PartnerControls">a8823c81-c81d-43e1-bde8-10cc988196ae</TermId>
        </TermInfo>
      </Terms>
    </Connect-Projectnaam_0>
    <Connect-Deelproces_0 xmlns="208e46c2-bbcd-4624-8858-21bd42ce7c86">
      <Terms xmlns="http://schemas.microsoft.com/office/infopath/2007/PartnerControls">
        <TermInfo xmlns="http://schemas.microsoft.com/office/infopath/2007/PartnerControls">
          <TermName xmlns="http://schemas.microsoft.com/office/infopath/2007/PartnerControls">Markt</TermName>
          <TermId xmlns="http://schemas.microsoft.com/office/infopath/2007/PartnerControls">4fbca745-fb4e-4853-97a2-9611fda11e95</TermId>
        </TermInfo>
      </Terms>
    </Connect-Deelproces_0>
    <Connect-Organisatieonderdeel_0 xmlns="208e46c2-bbcd-4624-8858-21bd42ce7c86">
      <Terms xmlns="http://schemas.microsoft.com/office/infopath/2007/PartnerControls"/>
    </Connect-Organisatieonderdeel_0>
    <Connect-AuteurExtern xmlns="208e46c2-bbcd-4624-8858-21bd42ce7c86" xsi:nil="true"/>
    <Connect-Projectmanager xmlns="208e46c2-bbcd-4624-8858-21bd42ce7c86">
      <UserInfo>
        <DisplayName>Visser, Marijke (PPO)</DisplayName>
        <AccountId>18</AccountId>
        <AccountType/>
      </UserInfo>
    </Connect-Projectmanager>
    <Connect-ManagerProjectbeheersing xmlns="208e46c2-bbcd-4624-8858-21bd42ce7c86">
      <UserInfo>
        <DisplayName/>
        <AccountId xsi:nil="true"/>
        <AccountType/>
      </UserInfo>
    </Connect-ManagerProjectbeheersing>
    <_dlc_DocId xmlns="208e46c2-bbcd-4624-8858-21bd42ce7c86">RWS00594-1935475915-320</_dlc_DocId>
    <_dlc_DocIdUrl xmlns="208e46c2-bbcd-4624-8858-21bd42ce7c86">
      <Url>http://connect.intranet.rijkswaterstaat.nl/project/M160507999/Markt/_layouts/15/DocIdRedir.aspx?ID=RWS00594-1935475915-320</Url>
      <Description>RWS00594-1935475915-320</Description>
    </_dlc_DocIdUrl>
  </documentManagement>
</p:properties>
</file>

<file path=customXml/itemProps1.xml><?xml version="1.0" encoding="utf-8"?>
<ds:datastoreItem xmlns:ds="http://schemas.openxmlformats.org/officeDocument/2006/customXml" ds:itemID="{8BDD60A7-149C-4548-AB7A-99EBC999E112}"/>
</file>

<file path=customXml/itemProps2.xml><?xml version="1.0" encoding="utf-8"?>
<ds:datastoreItem xmlns:ds="http://schemas.openxmlformats.org/officeDocument/2006/customXml" ds:itemID="{001753F4-3186-4481-9181-C466839D2D38}"/>
</file>

<file path=customXml/itemProps3.xml><?xml version="1.0" encoding="utf-8"?>
<ds:datastoreItem xmlns:ds="http://schemas.openxmlformats.org/officeDocument/2006/customXml" ds:itemID="{7A95D2AE-F9D4-4CF9-94B5-BB11F8B4059F}"/>
</file>

<file path=customXml/itemProps4.xml><?xml version="1.0" encoding="utf-8"?>
<ds:datastoreItem xmlns:ds="http://schemas.openxmlformats.org/officeDocument/2006/customXml" ds:itemID="{0ED01678-9704-461D-8318-5EEB91F30BE7}"/>
</file>

<file path=customXml/itemProps5.xml><?xml version="1.0" encoding="utf-8"?>
<ds:datastoreItem xmlns:ds="http://schemas.openxmlformats.org/officeDocument/2006/customXml" ds:itemID="{A9C16C0C-7FFC-4FE1-8303-2C9FE908074F}"/>
</file>

<file path=customXml/itemProps6.xml><?xml version="1.0" encoding="utf-8"?>
<ds:datastoreItem xmlns:ds="http://schemas.openxmlformats.org/officeDocument/2006/customXml" ds:itemID="{5E9127CE-24C8-411B-BA51-3922DEC6539C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7</TotalTime>
  <Pages>3</Pages>
  <Words>271</Words>
  <Characters>2103</Characters>
  <Application>Microsoft Office Word</Application>
  <DocSecurity>0</DocSecurity>
  <Lines>17</Lines>
  <Paragraphs>4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Bijlage   A</vt:lpstr>
    </vt:vector>
  </TitlesOfParts>
  <Company>Rijkswaterstaat</Company>
  <LinksUpToDate>false</LinksUpToDate>
  <CharactersWithSpaces>2370</CharactersWithSpaces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Bijlage   A</dc:title>
  <dc:creator>Beukema, Tim</dc:creator>
  <cp:lastModifiedBy>Broeke, Raymond van den (PPO)</cp:lastModifiedBy>
  <cp:revision>3</cp:revision>
  <cp:lastPrinted>2015-12-17T08:40:00Z</cp:lastPrinted>
  <dcterms:created xsi:type="dcterms:W3CDTF">2018-10-09T14:25:00Z</dcterms:created>
  <dcterms:modified xsi:type="dcterms:W3CDTF">2019-01-11T13:26:00Z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0x010100869D8030C0354C67920800D7E93602B500AD037387A2280E4EB838B6D2E012D7AC</vt:lpwstr>
  </property>
  <property fmtid="{D5CDD505-2E9C-101B-9397-08002B2CF9AE}" pid="3" name="TaxKeyword">
    <vt:lpwstr/>
  </property>
  <property fmtid="{D5CDD505-2E9C-101B-9397-08002B2CF9AE}" pid="4" name="Connect-Proces">
    <vt:lpwstr>3;#Beheer, Onderhoud en ondersteuning|3cd49983-55e7-40a9-9a78-0208c626ec2b</vt:lpwstr>
  </property>
  <property fmtid="{D5CDD505-2E9C-101B-9397-08002B2CF9AE}" pid="5" name="Connect-Deelproces">
    <vt:lpwstr>13;#Markt|4fbca745-fb4e-4853-97a2-9611fda11e95</vt:lpwstr>
  </property>
  <property fmtid="{D5CDD505-2E9C-101B-9397-08002B2CF9AE}" pid="6" name="Connect-Projectnaam">
    <vt:lpwstr>2;#BVW WNN MN Slopen Boogbrug Lek bij Vianen|a8823c81-c81d-43e1-bde8-10cc988196ae</vt:lpwstr>
  </property>
  <property fmtid="{D5CDD505-2E9C-101B-9397-08002B2CF9AE}" pid="7" name="_dlc_DocIdItemGuid">
    <vt:lpwstr>975c5ce1-e0b6-4e3c-9fc4-b6a97d65e6f9</vt:lpwstr>
  </property>
</Properties>
</file>