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70" r:id="rId3"/>
    <p:sldId id="271" r:id="rId4"/>
    <p:sldId id="260" r:id="rId5"/>
    <p:sldId id="276" r:id="rId6"/>
    <p:sldId id="272" r:id="rId7"/>
    <p:sldId id="261" r:id="rId8"/>
    <p:sldId id="273" r:id="rId9"/>
    <p:sldId id="268" r:id="rId10"/>
    <p:sldId id="275" r:id="rId11"/>
    <p:sldId id="274" r:id="rId12"/>
    <p:sldId id="265" r:id="rId13"/>
    <p:sldId id="267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10" name="Nanninga-Kryzewski, Ella (GPO)" initials="NE(" lastIdx="4" clrIdx="9">
    <p:extLst>
      <p:ext uri="{19B8F6BF-5375-455C-9EA6-DF929625EA0E}">
        <p15:presenceInfo xmlns:p15="http://schemas.microsoft.com/office/powerpoint/2012/main" userId="S-1-5-21-1046319769-833967741-3563887046-237293" providerId="AD"/>
      </p:ext>
    </p:extLst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2" autoAdjust="0"/>
    <p:restoredTop sz="93000" autoAdjust="0"/>
  </p:normalViewPr>
  <p:slideViewPr>
    <p:cSldViewPr snapToGrid="0">
      <p:cViewPr varScale="1">
        <p:scale>
          <a:sx n="152" d="100"/>
          <a:sy n="152" d="100"/>
        </p:scale>
        <p:origin x="456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17-11-2020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17-11-2020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Og</a:t>
            </a:r>
            <a:r>
              <a:rPr lang="nl-NL" dirty="0" smtClean="0"/>
              <a:t>/on</a:t>
            </a:r>
          </a:p>
          <a:p>
            <a:r>
              <a:rPr lang="nl-NL" dirty="0" smtClean="0"/>
              <a:t>ZHP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515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Og</a:t>
            </a:r>
            <a:r>
              <a:rPr lang="nl-NL" dirty="0" smtClean="0"/>
              <a:t>/on</a:t>
            </a:r>
          </a:p>
          <a:p>
            <a:r>
              <a:rPr lang="nl-NL" dirty="0" smtClean="0"/>
              <a:t>ZHP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2544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Og</a:t>
            </a:r>
            <a:r>
              <a:rPr lang="nl-NL" dirty="0" smtClean="0"/>
              <a:t>/on</a:t>
            </a:r>
          </a:p>
          <a:p>
            <a:r>
              <a:rPr lang="nl-NL" dirty="0" smtClean="0"/>
              <a:t>ZHP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31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1"/>
          <p:cNvSpPr>
            <a:spLocks noGrp="1"/>
          </p:cNvSpPr>
          <p:nvPr>
            <p:ph type="subTitle" idx="1"/>
          </p:nvPr>
        </p:nvSpPr>
        <p:spPr>
          <a:xfrm>
            <a:off x="6552000" y="3657600"/>
            <a:ext cx="5461324" cy="1828800"/>
          </a:xfrm>
        </p:spPr>
        <p:txBody>
          <a:bodyPr/>
          <a:lstStyle/>
          <a:p>
            <a:r>
              <a:rPr lang="nl-NL" sz="1800" i="1" dirty="0" smtClean="0"/>
              <a:t>Uitbesteding Ingenieursdiensten</a:t>
            </a:r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Project Adviesteam Techniek A6 Lelystad</a:t>
            </a:r>
            <a:endParaRPr lang="nl-NL" dirty="0"/>
          </a:p>
        </p:txBody>
      </p:sp>
      <p:sp>
        <p:nvSpPr>
          <p:cNvPr id="10" name="Titel 3"/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640000" cy="1403350"/>
          </a:xfrm>
        </p:spPr>
        <p:txBody>
          <a:bodyPr>
            <a:normAutofit/>
          </a:bodyPr>
          <a:lstStyle/>
          <a:p>
            <a:r>
              <a:rPr lang="nl-NL" dirty="0" smtClean="0"/>
              <a:t>Inlichtingenbijeenkomst (aanmeldingsfase)</a:t>
            </a:r>
            <a:endParaRPr lang="nl-NL" dirty="0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/>
          <a:p>
            <a:r>
              <a:rPr lang="nl-NL" dirty="0" smtClean="0"/>
              <a:t>17 november 2020</a:t>
            </a:r>
            <a:endParaRPr lang="nl-NL" dirty="0"/>
          </a:p>
        </p:txBody>
      </p:sp>
      <p:sp>
        <p:nvSpPr>
          <p:cNvPr id="12" name="Tijdelijke aanduiding voor dianummer 6"/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7" name="Afbeelding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96" y="1662336"/>
            <a:ext cx="6229866" cy="4668527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0430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/>
            <a:endParaRPr lang="nl-NL" dirty="0" smtClean="0"/>
          </a:p>
          <a:p>
            <a:pPr lvl="1"/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830810"/>
            <a:ext cx="10933200" cy="548576"/>
          </a:xfrm>
        </p:spPr>
        <p:txBody>
          <a:bodyPr/>
          <a:lstStyle/>
          <a:p>
            <a:r>
              <a:rPr lang="nl-NL" dirty="0"/>
              <a:t>Uitvraag A6L </a:t>
            </a:r>
            <a:r>
              <a:rPr lang="nl-NL" dirty="0" smtClean="0"/>
              <a:t>– optionele verlenging</a:t>
            </a:r>
            <a:endParaRPr lang="nl-NL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997857" y="4125081"/>
            <a:ext cx="893064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*Voor meer informatie verwijst aanbesteder naar de productcatalogus vraagspecificatie bijlage C.</a:t>
            </a:r>
            <a:endParaRPr kumimoji="0" lang="nl-NL" altLang="nl-N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De genoemde aantallen zijn indicatief, Inschrijver kan hier geen rechten aan ontleden.  </a:t>
            </a:r>
            <a:endParaRPr kumimoji="0" lang="nl-NL" altLang="nl-N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687650"/>
              </p:ext>
            </p:extLst>
          </p:nvPr>
        </p:nvGraphicFramePr>
        <p:xfrm>
          <a:off x="1959334" y="2350800"/>
          <a:ext cx="8263731" cy="1711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8643">
                  <a:extLst>
                    <a:ext uri="{9D8B030D-6E8A-4147-A177-3AD203B41FA5}">
                      <a16:colId xmlns:a16="http://schemas.microsoft.com/office/drawing/2014/main" val="1421019193"/>
                    </a:ext>
                  </a:extLst>
                </a:gridCol>
                <a:gridCol w="1243023">
                  <a:extLst>
                    <a:ext uri="{9D8B030D-6E8A-4147-A177-3AD203B41FA5}">
                      <a16:colId xmlns:a16="http://schemas.microsoft.com/office/drawing/2014/main" val="2182340135"/>
                    </a:ext>
                  </a:extLst>
                </a:gridCol>
                <a:gridCol w="1243802">
                  <a:extLst>
                    <a:ext uri="{9D8B030D-6E8A-4147-A177-3AD203B41FA5}">
                      <a16:colId xmlns:a16="http://schemas.microsoft.com/office/drawing/2014/main" val="863980525"/>
                    </a:ext>
                  </a:extLst>
                </a:gridCol>
                <a:gridCol w="1243802">
                  <a:extLst>
                    <a:ext uri="{9D8B030D-6E8A-4147-A177-3AD203B41FA5}">
                      <a16:colId xmlns:a16="http://schemas.microsoft.com/office/drawing/2014/main" val="3886621076"/>
                    </a:ext>
                  </a:extLst>
                </a:gridCol>
                <a:gridCol w="1234461">
                  <a:extLst>
                    <a:ext uri="{9D8B030D-6E8A-4147-A177-3AD203B41FA5}">
                      <a16:colId xmlns:a16="http://schemas.microsoft.com/office/drawing/2014/main" val="3219580069"/>
                    </a:ext>
                  </a:extLst>
                </a:gridCol>
              </a:tblGrid>
              <a:tr h="792480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Werkpakket </a:t>
                      </a:r>
                      <a:r>
                        <a:rPr lang="nl-NL" sz="1400" dirty="0">
                          <a:effectLst/>
                        </a:rPr>
                        <a:t>1 Algemene ondersteuning  / Projectmanagement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Aantal </a:t>
                      </a:r>
                      <a:r>
                        <a:rPr lang="nl-NL" sz="1400" dirty="0">
                          <a:effectLst/>
                        </a:rPr>
                        <a:t>stuks contractperiode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419227"/>
                  </a:ext>
                </a:extLst>
              </a:tr>
              <a:tr h="550239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Vaste </a:t>
                      </a:r>
                      <a:r>
                        <a:rPr lang="nl-NL" sz="1400" dirty="0">
                          <a:effectLst/>
                        </a:rPr>
                        <a:t>scope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2023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2024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Totaal </a:t>
                      </a:r>
                      <a:r>
                        <a:rPr lang="nl-NL" sz="1400" dirty="0">
                          <a:effectLst/>
                        </a:rPr>
                        <a:t>aantal producten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4567758"/>
                  </a:ext>
                </a:extLst>
              </a:tr>
              <a:tr h="309637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Werkpakket </a:t>
                      </a:r>
                      <a:r>
                        <a:rPr lang="nl-NL" sz="1400" dirty="0">
                          <a:effectLst/>
                        </a:rPr>
                        <a:t>1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3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5610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7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/>
            <a:endParaRPr lang="nl-NL" dirty="0" smtClean="0"/>
          </a:p>
          <a:p>
            <a:pPr lvl="1"/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842988"/>
            <a:ext cx="10933200" cy="548576"/>
          </a:xfrm>
        </p:spPr>
        <p:txBody>
          <a:bodyPr/>
          <a:lstStyle/>
          <a:p>
            <a:r>
              <a:rPr lang="nl-NL" dirty="0"/>
              <a:t>Uitvraag A6L </a:t>
            </a:r>
            <a:r>
              <a:rPr lang="nl-NL" dirty="0" smtClean="0"/>
              <a:t>– optionele verlenging</a:t>
            </a:r>
            <a:endParaRPr lang="nl-NL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628960" y="6169796"/>
            <a:ext cx="893064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*Voor meer informatie verwijst aanbesteder naar de productcatalogus vraagspecificatie bijlage C.</a:t>
            </a:r>
            <a:endParaRPr kumimoji="0" lang="nl-NL" altLang="nl-N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De genoemde aantallen zijn indicatief, Inschrijver kan hier geen rechten aan ontleden.  </a:t>
            </a:r>
            <a:endParaRPr kumimoji="0" lang="nl-NL" altLang="nl-N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71957"/>
              </p:ext>
            </p:extLst>
          </p:nvPr>
        </p:nvGraphicFramePr>
        <p:xfrm>
          <a:off x="1603020" y="1476052"/>
          <a:ext cx="8976360" cy="4480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7040">
                  <a:extLst>
                    <a:ext uri="{9D8B030D-6E8A-4147-A177-3AD203B41FA5}">
                      <a16:colId xmlns:a16="http://schemas.microsoft.com/office/drawing/2014/main" val="251732261"/>
                    </a:ext>
                  </a:extLst>
                </a:gridCol>
                <a:gridCol w="1351907">
                  <a:extLst>
                    <a:ext uri="{9D8B030D-6E8A-4147-A177-3AD203B41FA5}">
                      <a16:colId xmlns:a16="http://schemas.microsoft.com/office/drawing/2014/main" val="1585407083"/>
                    </a:ext>
                  </a:extLst>
                </a:gridCol>
                <a:gridCol w="1352753">
                  <a:extLst>
                    <a:ext uri="{9D8B030D-6E8A-4147-A177-3AD203B41FA5}">
                      <a16:colId xmlns:a16="http://schemas.microsoft.com/office/drawing/2014/main" val="41167245"/>
                    </a:ext>
                  </a:extLst>
                </a:gridCol>
                <a:gridCol w="1351907">
                  <a:extLst>
                    <a:ext uri="{9D8B030D-6E8A-4147-A177-3AD203B41FA5}">
                      <a16:colId xmlns:a16="http://schemas.microsoft.com/office/drawing/2014/main" val="3391176766"/>
                    </a:ext>
                  </a:extLst>
                </a:gridCol>
                <a:gridCol w="1352753">
                  <a:extLst>
                    <a:ext uri="{9D8B030D-6E8A-4147-A177-3AD203B41FA5}">
                      <a16:colId xmlns:a16="http://schemas.microsoft.com/office/drawing/2014/main" val="4066498262"/>
                    </a:ext>
                  </a:extLst>
                </a:gridCol>
              </a:tblGrid>
              <a:tr h="245613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Productencatalogus </a:t>
                      </a:r>
                      <a:r>
                        <a:rPr lang="nl-NL" sz="1400" dirty="0">
                          <a:effectLst/>
                        </a:rPr>
                        <a:t>urenbasis 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Aantal </a:t>
                      </a:r>
                      <a:r>
                        <a:rPr lang="nl-NL" sz="1400" dirty="0">
                          <a:effectLst/>
                        </a:rPr>
                        <a:t>stuks contractperiode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207026"/>
                  </a:ext>
                </a:extLst>
              </a:tr>
              <a:tr h="517632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Vaste </a:t>
                      </a:r>
                      <a:r>
                        <a:rPr lang="nl-NL" sz="1400" dirty="0">
                          <a:effectLst/>
                        </a:rPr>
                        <a:t>scope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2023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2024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Totaal </a:t>
                      </a:r>
                      <a:r>
                        <a:rPr lang="nl-NL" sz="1400" dirty="0">
                          <a:effectLst/>
                        </a:rPr>
                        <a:t>aantal producten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8191405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 </a:t>
                      </a:r>
                      <a:r>
                        <a:rPr lang="nl-NL" sz="1400" dirty="0">
                          <a:effectLst/>
                        </a:rPr>
                        <a:t>1 – Technisch advies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8785993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Eenvoudige </a:t>
                      </a:r>
                      <a:r>
                        <a:rPr lang="nl-NL" sz="1400" dirty="0">
                          <a:effectLst/>
                        </a:rPr>
                        <a:t>advisering 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24773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Middel </a:t>
                      </a:r>
                      <a:r>
                        <a:rPr lang="nl-NL" sz="1400" dirty="0">
                          <a:effectLst/>
                        </a:rPr>
                        <a:t>complexe advisering 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40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1855435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Complexe </a:t>
                      </a:r>
                      <a:r>
                        <a:rPr lang="nl-NL" sz="1400" dirty="0">
                          <a:effectLst/>
                        </a:rPr>
                        <a:t>advisering 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8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7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17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9402324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Complexe </a:t>
                      </a:r>
                      <a:r>
                        <a:rPr lang="nl-NL" sz="1400" dirty="0">
                          <a:effectLst/>
                        </a:rPr>
                        <a:t>advisering langdurig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4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6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9775211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 </a:t>
                      </a:r>
                      <a:r>
                        <a:rPr lang="nl-NL" sz="1400" dirty="0">
                          <a:effectLst/>
                        </a:rPr>
                        <a:t>2 – Adviesdocument review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9773993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Eenvoudige </a:t>
                      </a:r>
                      <a:r>
                        <a:rPr lang="nl-NL" sz="1400" dirty="0">
                          <a:effectLst/>
                        </a:rPr>
                        <a:t>review 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45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8128428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Middel </a:t>
                      </a:r>
                      <a:r>
                        <a:rPr lang="nl-NL" sz="1400" dirty="0">
                          <a:effectLst/>
                        </a:rPr>
                        <a:t>complexe review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30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8067401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Complexe </a:t>
                      </a:r>
                      <a:r>
                        <a:rPr lang="nl-NL" sz="1400" dirty="0">
                          <a:effectLst/>
                        </a:rPr>
                        <a:t>review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3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0025999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 </a:t>
                      </a:r>
                      <a:r>
                        <a:rPr lang="nl-NL" sz="1400" dirty="0">
                          <a:effectLst/>
                        </a:rPr>
                        <a:t>5 – Waarneming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8229690"/>
                  </a:ext>
                </a:extLst>
              </a:tr>
              <a:tr h="245613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Waarneming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40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75</a:t>
                      </a:r>
                      <a:endParaRPr lang="nl-NL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5705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8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395222" y="2078951"/>
            <a:ext cx="5808128" cy="3964060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Uitvoerig beschreven in de Aanbestedingsleidraad</a:t>
            </a:r>
          </a:p>
          <a:p>
            <a:pPr lvl="1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Specifiek: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Europese </a:t>
            </a:r>
            <a:r>
              <a:rPr lang="nl-NL" sz="1600" u="sng" dirty="0"/>
              <a:t>aanbesteding</a:t>
            </a:r>
            <a:r>
              <a:rPr lang="nl-NL" sz="1600" dirty="0"/>
              <a:t> voor het verlenen van een opdracht volgens de Europese niet-openbare procedure overeenkomstig het Aanbestedingsreglement Werken 2016 (ARW 2016)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Dienstverlenings</a:t>
            </a:r>
            <a:r>
              <a:rPr lang="nl-NL" sz="1600" u="sng" dirty="0"/>
              <a:t>overeenkomst</a:t>
            </a:r>
            <a:r>
              <a:rPr lang="nl-NL" sz="1600" dirty="0"/>
              <a:t> met als voorwaarden ARVODI 2018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Uitsluitingsgronden, geschiktheidseisen en selectiecriteria</a:t>
            </a:r>
          </a:p>
          <a:p>
            <a:pPr lvl="2">
              <a:lnSpc>
                <a:spcPct val="120000"/>
              </a:lnSpc>
              <a:spcBef>
                <a:spcPts val="75"/>
              </a:spcBef>
              <a:buFont typeface="Arial" panose="020B0604020202020204" pitchFamily="34" charset="0"/>
              <a:buChar char="•"/>
            </a:pPr>
            <a:r>
              <a:rPr lang="nl-NL" sz="1600" dirty="0"/>
              <a:t>Scheiding van belang: partijen dienen een keuze te maken voor werken aan Opdrachtnemerszijde van het hoofdcontract voor de realisatiefase of aan opdrachtgeverszijde.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De procedure</a:t>
            </a:r>
            <a:endParaRPr lang="nl-NL" dirty="0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065244"/>
              </p:ext>
            </p:extLst>
          </p:nvPr>
        </p:nvGraphicFramePr>
        <p:xfrm>
          <a:off x="6543396" y="582143"/>
          <a:ext cx="5529413" cy="6130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3073">
                  <a:extLst>
                    <a:ext uri="{9D8B030D-6E8A-4147-A177-3AD203B41FA5}">
                      <a16:colId xmlns:a16="http://schemas.microsoft.com/office/drawing/2014/main" val="1957947140"/>
                    </a:ext>
                  </a:extLst>
                </a:gridCol>
                <a:gridCol w="1726340">
                  <a:extLst>
                    <a:ext uri="{9D8B030D-6E8A-4147-A177-3AD203B41FA5}">
                      <a16:colId xmlns:a16="http://schemas.microsoft.com/office/drawing/2014/main" val="4065177944"/>
                    </a:ext>
                  </a:extLst>
                </a:gridCol>
              </a:tblGrid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Activiteit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/>
                        <a:t>Datum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119190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b="1" dirty="0">
                          <a:solidFill>
                            <a:sysClr val="windowText" lastClr="000000"/>
                          </a:solidFill>
                        </a:rPr>
                        <a:t>Aanmeldingsfase</a:t>
                      </a:r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1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934708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  Aankondiging</a:t>
                      </a: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 smtClean="0"/>
                        <a:t>11-11-2020</a:t>
                      </a:r>
                      <a:endParaRPr lang="nl-NL" sz="1100" dirty="0"/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2592808609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Inlichtingenbijeenkomst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17-11-2020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1792116401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Deadline verzoeken nadere inlichtingen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24-11-2020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3840642124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Publicatie Nota van Inlichtingen Aanmeldingsfase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01-12-2020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3578807563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Deadline ontvangsten verzoek tot deelneming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14-12-2020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304382716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b="1" dirty="0"/>
                        <a:t>Selectiefase</a:t>
                      </a:r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100" dirty="0"/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072439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  Opening digitale kluis </a:t>
                      </a:r>
                      <a:r>
                        <a:rPr lang="nl-NL" sz="1100" dirty="0" err="1"/>
                        <a:t>TenderNed</a:t>
                      </a:r>
                      <a:endParaRPr lang="nl-NL" sz="1100" dirty="0"/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 smtClean="0"/>
                        <a:t>15-12-2020</a:t>
                      </a:r>
                      <a:endParaRPr lang="nl-NL" sz="1100" dirty="0"/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793585601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05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Kerst(bouw)vak</a:t>
                      </a:r>
                      <a:r>
                        <a:rPr lang="nl-NL" sz="105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van 19-12-2020 t/m 03-01-2021</a:t>
                      </a:r>
                      <a:endParaRPr lang="nl-NL" sz="105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312141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</a:t>
                      </a:r>
                      <a:r>
                        <a:rPr lang="nl-NL" sz="1100" kern="1200" dirty="0" smtClean="0"/>
                        <a:t>Verzenden </a:t>
                      </a:r>
                      <a:r>
                        <a:rPr lang="nl-NL" sz="1100" kern="1200" dirty="0"/>
                        <a:t>mededeling van selectiebeslissing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04-01-2021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805682652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Deadline </a:t>
                      </a:r>
                      <a:r>
                        <a:rPr lang="nl-NL" sz="1100" kern="1200" dirty="0" smtClean="0"/>
                        <a:t>indienen </a:t>
                      </a:r>
                      <a:r>
                        <a:rPr lang="nl-NL" sz="1100" kern="1200" dirty="0"/>
                        <a:t>bezwaar op selectiebeslissing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12-01-2021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1811393977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b="1" dirty="0"/>
                        <a:t>Inschrijvingsfase</a:t>
                      </a:r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100" dirty="0"/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408392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  Inlichtingenbijeenkomst</a:t>
                      </a: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 smtClean="0"/>
                        <a:t>21-01-2021</a:t>
                      </a:r>
                      <a:endParaRPr lang="nl-NL" sz="1100" dirty="0"/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2154291627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Deadline verzoeken nadere inlichtingen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29-01-2021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2191690275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Publicatie Nota van Inlichtingen </a:t>
                      </a:r>
                      <a:endParaRPr lang="nl-NL" sz="1100" kern="1200" dirty="0" smtClean="0"/>
                    </a:p>
                    <a:p>
                      <a:pPr marL="0" algn="l" defTabSz="914377" rtl="0" eaLnBrk="1" latinLnBrk="0" hangingPunct="1"/>
                      <a:r>
                        <a:rPr lang="nl-NL" sz="1100" kern="1200" dirty="0" smtClean="0"/>
                        <a:t>  </a:t>
                      </a:r>
                      <a:r>
                        <a:rPr lang="nl-NL" sz="1100" kern="1200" dirty="0" err="1" smtClean="0"/>
                        <a:t>Inschrijvingingsfase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05-02-2021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596404817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kern="1200" dirty="0"/>
                        <a:t>  Deadline ontvangst inschrijvingen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nl-NL" sz="1100" kern="1200" dirty="0" smtClean="0"/>
                        <a:t>08-03-2021</a:t>
                      </a:r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3055769146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nl-NL" sz="1100" b="1" kern="1200" dirty="0"/>
                        <a:t>Beoordelingsfase</a:t>
                      </a:r>
                      <a:endParaRPr lang="nl-NL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endParaRPr lang="nl-NL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318304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  Opening digitale kluis </a:t>
                      </a:r>
                      <a:r>
                        <a:rPr lang="nl-NL" sz="1100" dirty="0" err="1"/>
                        <a:t>TenderNed</a:t>
                      </a:r>
                      <a:endParaRPr lang="nl-NL" sz="1100" dirty="0"/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 smtClean="0"/>
                        <a:t>09-03-2021</a:t>
                      </a:r>
                      <a:endParaRPr lang="nl-NL" sz="1100" dirty="0"/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3916211317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  Verzenden gunningsbeslissing</a:t>
                      </a: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 smtClean="0"/>
                        <a:t>26-03-2021</a:t>
                      </a:r>
                      <a:endParaRPr lang="nl-NL" sz="1100" dirty="0"/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3209285653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  Uiterste datum rechtsbeschermingstermijn</a:t>
                      </a: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 smtClean="0"/>
                        <a:t>06-04-2021</a:t>
                      </a:r>
                      <a:endParaRPr lang="nl-NL" sz="1100" dirty="0"/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2247620782"/>
                  </a:ext>
                </a:extLst>
              </a:tr>
              <a:tr h="272049">
                <a:tc>
                  <a:txBody>
                    <a:bodyPr/>
                    <a:lstStyle/>
                    <a:p>
                      <a:r>
                        <a:rPr lang="nl-NL" sz="1100" dirty="0"/>
                        <a:t>  Verzenden opdracht</a:t>
                      </a:r>
                    </a:p>
                  </a:txBody>
                  <a:tcPr marT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 smtClean="0"/>
                        <a:t>16-04-2021</a:t>
                      </a:r>
                      <a:endParaRPr lang="nl-NL" sz="1100" dirty="0"/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3893259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Tot slot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82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Korte introductie &amp; kennismaking:</a:t>
            </a:r>
            <a:r>
              <a:rPr lang="nl-NL" dirty="0"/>
              <a:t>				</a:t>
            </a:r>
          </a:p>
          <a:p>
            <a:r>
              <a:rPr lang="nl-NL" dirty="0" smtClean="0"/>
              <a:t>Onderwerpen in het kort:</a:t>
            </a:r>
            <a:endParaRPr lang="nl-NL" dirty="0"/>
          </a:p>
          <a:p>
            <a:pPr lvl="1"/>
            <a:r>
              <a:rPr lang="nl-NL" dirty="0" smtClean="0"/>
              <a:t>1. Het </a:t>
            </a:r>
            <a:r>
              <a:rPr lang="nl-NL" dirty="0"/>
              <a:t>Project							</a:t>
            </a:r>
          </a:p>
          <a:p>
            <a:pPr lvl="1"/>
            <a:r>
              <a:rPr lang="nl-NL" dirty="0" smtClean="0"/>
              <a:t>2. De </a:t>
            </a:r>
            <a:r>
              <a:rPr lang="nl-NL" dirty="0"/>
              <a:t>Uitvraag							</a:t>
            </a:r>
          </a:p>
          <a:p>
            <a:pPr lvl="1"/>
            <a:r>
              <a:rPr lang="nl-NL" dirty="0" smtClean="0"/>
              <a:t>3. De </a:t>
            </a:r>
            <a:r>
              <a:rPr lang="nl-NL" dirty="0"/>
              <a:t>Procedure							</a:t>
            </a:r>
          </a:p>
          <a:p>
            <a:r>
              <a:rPr lang="nl-NL" dirty="0" smtClean="0"/>
              <a:t>Stellen van vragen</a:t>
            </a:r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Onderwerpen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845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Roland de Groot – </a:t>
            </a:r>
            <a:r>
              <a:rPr lang="nl-NL" i="1" dirty="0"/>
              <a:t>Technisch manager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Ard Willems – </a:t>
            </a:r>
            <a:r>
              <a:rPr lang="nl-NL" i="1" dirty="0"/>
              <a:t>Contractbegeleider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Luuk Glasbeek -  </a:t>
            </a:r>
            <a:r>
              <a:rPr lang="nl-NL" i="1" dirty="0"/>
              <a:t>Financieel- en inkoopadviseur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Mart-Jan Roos – </a:t>
            </a:r>
            <a:r>
              <a:rPr lang="nl-NL" i="1" dirty="0"/>
              <a:t>Inkoopadviseur</a:t>
            </a:r>
            <a:r>
              <a:rPr lang="nl-NL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Naomi de Bruijn – </a:t>
            </a:r>
            <a:r>
              <a:rPr lang="nl-NL" i="1" dirty="0"/>
              <a:t>Inkoopadviseur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Korte introductie &amp; kennismaking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691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576000"/>
          </a:xfrm>
        </p:spPr>
        <p:txBody>
          <a:bodyPr/>
          <a:lstStyle/>
          <a:p>
            <a:r>
              <a:rPr lang="nl-NL" dirty="0" smtClean="0"/>
              <a:t>Het project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0" y="576000"/>
            <a:ext cx="12192000" cy="703159"/>
          </a:xfrm>
        </p:spPr>
        <p:txBody>
          <a:bodyPr>
            <a:normAutofit/>
          </a:bodyPr>
          <a:lstStyle/>
          <a:p>
            <a:r>
              <a:rPr lang="nl-NL" dirty="0"/>
              <a:t>Verbreding A6 Almere Oostvaarders - Lelystad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9159"/>
            <a:ext cx="13077181" cy="623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9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7200" y="1963342"/>
            <a:ext cx="10922400" cy="3964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 smtClean="0"/>
              <a:t>Het project A6L werkt </a:t>
            </a:r>
            <a:r>
              <a:rPr lang="nl-NL" sz="2000" dirty="0"/>
              <a:t>met </a:t>
            </a:r>
            <a:r>
              <a:rPr lang="nl-NL" sz="2000" dirty="0" smtClean="0"/>
              <a:t>een </a:t>
            </a:r>
          </a:p>
          <a:p>
            <a:pPr marL="0" indent="0">
              <a:buNone/>
            </a:pPr>
            <a:r>
              <a:rPr lang="nl-NL" sz="2000" dirty="0" smtClean="0"/>
              <a:t>Integraal Projectmanagement (IPM):</a:t>
            </a:r>
          </a:p>
          <a:p>
            <a:r>
              <a:rPr lang="nl-NL" sz="2000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Projectmanager (PM);</a:t>
            </a:r>
          </a:p>
          <a:p>
            <a:pPr lvl="0"/>
            <a:r>
              <a:rPr lang="nl-NL" sz="2000" dirty="0" smtClean="0"/>
              <a:t>Omgevingsmanager </a:t>
            </a:r>
            <a:r>
              <a:rPr lang="nl-NL" sz="2000" dirty="0"/>
              <a:t>(OM);</a:t>
            </a:r>
          </a:p>
          <a:p>
            <a:pPr lvl="2"/>
            <a:r>
              <a:rPr lang="nl-NL" sz="1600" dirty="0"/>
              <a:t>Omgevingsmanager Planuitwerking</a:t>
            </a:r>
          </a:p>
          <a:p>
            <a:pPr lvl="2"/>
            <a:r>
              <a:rPr lang="nl-NL" sz="1600" dirty="0"/>
              <a:t>Omgevingsmanager Realisatiefase</a:t>
            </a:r>
          </a:p>
          <a:p>
            <a:pPr lvl="0"/>
            <a:r>
              <a:rPr lang="nl-NL" sz="2000" dirty="0"/>
              <a:t>Technisch Manager (TM);</a:t>
            </a:r>
          </a:p>
          <a:p>
            <a:pPr lvl="0"/>
            <a:r>
              <a:rPr lang="nl-NL" sz="2000" dirty="0"/>
              <a:t>Contractmanager (CM);</a:t>
            </a:r>
          </a:p>
          <a:p>
            <a:pPr lvl="0"/>
            <a:r>
              <a:rPr lang="nl-NL" sz="2000" dirty="0"/>
              <a:t>Manager projectbeheersing (MPB).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Team A6L</a:t>
            </a:r>
            <a:endParaRPr lang="nl-NL" dirty="0"/>
          </a:p>
        </p:txBody>
      </p:sp>
      <p:pic>
        <p:nvPicPr>
          <p:cNvPr id="6" name="Afbeelding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91" y="697424"/>
            <a:ext cx="5512231" cy="60147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54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350520" y="1920240"/>
            <a:ext cx="11201880" cy="460833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nl-NL" sz="2000" dirty="0"/>
              <a:t>Zuidelijke systeemgrens: ten zuiden van aansluiting 8 (Almere Buiten-Oost) bij </a:t>
            </a:r>
            <a:r>
              <a:rPr lang="nl-NL" sz="2000" dirty="0" err="1"/>
              <a:t>kilometrering</a:t>
            </a:r>
            <a:r>
              <a:rPr lang="nl-NL" sz="2000" dirty="0"/>
              <a:t> 60,25;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Noordelijk systeemgrens: plangrens </a:t>
            </a:r>
            <a:r>
              <a:rPr lang="nl-NL" sz="2000" dirty="0" err="1"/>
              <a:t>kilometrering</a:t>
            </a:r>
            <a:r>
              <a:rPr lang="nl-NL" sz="2000" dirty="0"/>
              <a:t> 76,20;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Hoofd- en parallelstructuur handhaven en aanpassen bij Almere (aansluiting 8), aansluitend op het project A6 Almere;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Aanpassing kunstwerken aansluiting 8;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Verbreding brug Lepelaarstocht en viaduct Knardijk; 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Aanpassen van bestaande portalen aan de nieuwe situatie en vernieuwen bestaande signalering. Er worden zeer beperkt aanvullende DVM-portalen tussen Almere en Lelystad geplaatst; 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Verlichting op het gehele tracé Almere – Lelystad; 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 inhoudelijk </a:t>
            </a:r>
          </a:p>
        </p:txBody>
      </p:sp>
    </p:spTree>
    <p:extLst>
      <p:ext uri="{BB962C8B-B14F-4D97-AF65-F5344CB8AC3E}">
        <p14:creationId xmlns:p14="http://schemas.microsoft.com/office/powerpoint/2010/main" val="187337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Adviesorganisatie </a:t>
            </a:r>
            <a:r>
              <a:rPr lang="nl-NL" sz="2000" dirty="0"/>
              <a:t>Team </a:t>
            </a:r>
            <a:r>
              <a:rPr lang="nl-NL" sz="2000" dirty="0" smtClean="0"/>
              <a:t>Techniek </a:t>
            </a:r>
            <a:r>
              <a:rPr lang="nl-NL" sz="2000" dirty="0"/>
              <a:t>organiseren. </a:t>
            </a:r>
            <a:r>
              <a:rPr lang="nl-NL" sz="2000" dirty="0" smtClean="0"/>
              <a:t>De </a:t>
            </a:r>
            <a:r>
              <a:rPr lang="nl-NL" sz="2000" dirty="0"/>
              <a:t>Adviesorganisatie Team Techniek levert deskundigheid en vervaardigt producten voor het </a:t>
            </a:r>
            <a:r>
              <a:rPr lang="nl-NL" sz="2000" dirty="0" smtClean="0"/>
              <a:t>project (verdeeld in werkpakketten). 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De sleutelfunctionaris van de Opdrachtnemer is onderdeel van het Technisch Team en rapporteert aan de Technisch Manager van het </a:t>
            </a:r>
            <a:r>
              <a:rPr lang="nl-NL" sz="2000" dirty="0" smtClean="0"/>
              <a:t>project. </a:t>
            </a:r>
            <a:endParaRPr lang="nl-NL" sz="20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Uitvraag A6L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505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ijdelijke aanduiding voor inhoud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08964311"/>
              </p:ext>
            </p:extLst>
          </p:nvPr>
        </p:nvGraphicFramePr>
        <p:xfrm>
          <a:off x="1875064" y="2604698"/>
          <a:ext cx="8954032" cy="2272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5183">
                  <a:extLst>
                    <a:ext uri="{9D8B030D-6E8A-4147-A177-3AD203B41FA5}">
                      <a16:colId xmlns:a16="http://schemas.microsoft.com/office/drawing/2014/main" val="1110254893"/>
                    </a:ext>
                  </a:extLst>
                </a:gridCol>
                <a:gridCol w="1729127">
                  <a:extLst>
                    <a:ext uri="{9D8B030D-6E8A-4147-A177-3AD203B41FA5}">
                      <a16:colId xmlns:a16="http://schemas.microsoft.com/office/drawing/2014/main" val="4292410795"/>
                    </a:ext>
                  </a:extLst>
                </a:gridCol>
                <a:gridCol w="1729127">
                  <a:extLst>
                    <a:ext uri="{9D8B030D-6E8A-4147-A177-3AD203B41FA5}">
                      <a16:colId xmlns:a16="http://schemas.microsoft.com/office/drawing/2014/main" val="37818331"/>
                    </a:ext>
                  </a:extLst>
                </a:gridCol>
                <a:gridCol w="1660595">
                  <a:extLst>
                    <a:ext uri="{9D8B030D-6E8A-4147-A177-3AD203B41FA5}">
                      <a16:colId xmlns:a16="http://schemas.microsoft.com/office/drawing/2014/main" val="3478418765"/>
                    </a:ext>
                  </a:extLst>
                </a:gridCol>
              </a:tblGrid>
              <a:tr h="913320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Werkpakket </a:t>
                      </a:r>
                      <a:r>
                        <a:rPr lang="nl-NL" sz="1400" dirty="0">
                          <a:effectLst/>
                        </a:rPr>
                        <a:t>1 Algemene ondersteuning  / Projectmanagement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Aantal </a:t>
                      </a:r>
                      <a:r>
                        <a:rPr lang="nl-NL" sz="1400" dirty="0">
                          <a:effectLst/>
                        </a:rPr>
                        <a:t>stuks contractperiode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661463"/>
                  </a:ext>
                </a:extLst>
              </a:tr>
              <a:tr h="856496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Vaste </a:t>
                      </a:r>
                      <a:r>
                        <a:rPr lang="nl-NL" sz="1400" dirty="0">
                          <a:effectLst/>
                        </a:rPr>
                        <a:t>scope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2022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Totaal </a:t>
                      </a:r>
                      <a:r>
                        <a:rPr lang="nl-NL" sz="1400" dirty="0">
                          <a:effectLst/>
                        </a:rPr>
                        <a:t>aantal producten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5532619"/>
                  </a:ext>
                </a:extLst>
              </a:tr>
              <a:tr h="502287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Werkpakket </a:t>
                      </a:r>
                      <a:r>
                        <a:rPr lang="nl-NL" sz="1400" dirty="0">
                          <a:effectLst/>
                        </a:rPr>
                        <a:t>1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0,67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1,67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0707735"/>
                  </a:ext>
                </a:extLst>
              </a:tr>
            </a:tbl>
          </a:graphicData>
        </a:graphic>
      </p:graphicFrame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85480" y="1216943"/>
            <a:ext cx="10933200" cy="592570"/>
          </a:xfrm>
        </p:spPr>
        <p:txBody>
          <a:bodyPr/>
          <a:lstStyle/>
          <a:p>
            <a:r>
              <a:rPr lang="nl-NL" dirty="0" smtClean="0"/>
              <a:t>Uitvraag A6L</a:t>
            </a:r>
            <a:endParaRPr lang="nl-NL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757840" y="5671986"/>
            <a:ext cx="893064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*Voor meer informatie verwijst aanbesteder naar de productcatalogus vraagspecificatie bijlage C.</a:t>
            </a:r>
            <a:endParaRPr kumimoji="0" lang="nl-NL" altLang="nl-N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De genoemde aantallen zijn indicatief, Inschrijver kan hier geen rechten aan ontleden.  </a:t>
            </a:r>
            <a:endParaRPr kumimoji="0" lang="nl-NL" altLang="nl-N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1113596" y="5089727"/>
            <a:ext cx="971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De doorlooptijd van de vaste scope is </a:t>
            </a:r>
            <a:r>
              <a:rPr lang="nl-NL" dirty="0" smtClean="0"/>
              <a:t>1 mei 2021 </a:t>
            </a:r>
            <a:r>
              <a:rPr lang="nl-NL" dirty="0"/>
              <a:t>– </a:t>
            </a:r>
            <a:r>
              <a:rPr lang="nl-NL" dirty="0" smtClean="0"/>
              <a:t>31 december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9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/>
            <a:endParaRPr lang="nl-NL" dirty="0" smtClean="0"/>
          </a:p>
          <a:p>
            <a:pPr lvl="1"/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19200" y="640144"/>
            <a:ext cx="10933200" cy="1069200"/>
          </a:xfrm>
        </p:spPr>
        <p:txBody>
          <a:bodyPr/>
          <a:lstStyle/>
          <a:p>
            <a:r>
              <a:rPr lang="nl-NL" dirty="0"/>
              <a:t>Uitvraag A6L </a:t>
            </a:r>
          </a:p>
        </p:txBody>
      </p:sp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62660"/>
              </p:ext>
            </p:extLst>
          </p:nvPr>
        </p:nvGraphicFramePr>
        <p:xfrm>
          <a:off x="507960" y="1151698"/>
          <a:ext cx="11155680" cy="5357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20149">
                  <a:extLst>
                    <a:ext uri="{9D8B030D-6E8A-4147-A177-3AD203B41FA5}">
                      <a16:colId xmlns:a16="http://schemas.microsoft.com/office/drawing/2014/main" val="3154421020"/>
                    </a:ext>
                  </a:extLst>
                </a:gridCol>
                <a:gridCol w="2488810">
                  <a:extLst>
                    <a:ext uri="{9D8B030D-6E8A-4147-A177-3AD203B41FA5}">
                      <a16:colId xmlns:a16="http://schemas.microsoft.com/office/drawing/2014/main" val="1089335789"/>
                    </a:ext>
                  </a:extLst>
                </a:gridCol>
                <a:gridCol w="378277">
                  <a:extLst>
                    <a:ext uri="{9D8B030D-6E8A-4147-A177-3AD203B41FA5}">
                      <a16:colId xmlns:a16="http://schemas.microsoft.com/office/drawing/2014/main" val="3289842691"/>
                    </a:ext>
                  </a:extLst>
                </a:gridCol>
                <a:gridCol w="378277">
                  <a:extLst>
                    <a:ext uri="{9D8B030D-6E8A-4147-A177-3AD203B41FA5}">
                      <a16:colId xmlns:a16="http://schemas.microsoft.com/office/drawing/2014/main" val="606393549"/>
                    </a:ext>
                  </a:extLst>
                </a:gridCol>
                <a:gridCol w="2390167">
                  <a:extLst>
                    <a:ext uri="{9D8B030D-6E8A-4147-A177-3AD203B41FA5}">
                      <a16:colId xmlns:a16="http://schemas.microsoft.com/office/drawing/2014/main" val="3353442368"/>
                    </a:ext>
                  </a:extLst>
                </a:gridCol>
              </a:tblGrid>
              <a:tr h="389070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Productencatalogus </a:t>
                      </a:r>
                      <a:r>
                        <a:rPr lang="nl-NL" sz="1400" dirty="0">
                          <a:effectLst/>
                        </a:rPr>
                        <a:t>urenbasis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ctr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Aantal </a:t>
                      </a:r>
                      <a:r>
                        <a:rPr lang="nl-NL" sz="1400" dirty="0">
                          <a:effectLst/>
                        </a:rPr>
                        <a:t>stuks contractperiode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627564"/>
                  </a:ext>
                </a:extLst>
              </a:tr>
              <a:tr h="396379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Vaste </a:t>
                      </a:r>
                      <a:r>
                        <a:rPr lang="nl-NL" sz="1400" dirty="0">
                          <a:effectLst/>
                        </a:rPr>
                        <a:t>scope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2022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Totaal </a:t>
                      </a:r>
                      <a:r>
                        <a:rPr lang="nl-NL" sz="1400" dirty="0">
                          <a:effectLst/>
                        </a:rPr>
                        <a:t>aantal producten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8636222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 </a:t>
                      </a:r>
                      <a:r>
                        <a:rPr lang="nl-NL" sz="1400" dirty="0">
                          <a:effectLst/>
                        </a:rPr>
                        <a:t>1 – Technisch advies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47287"/>
                  </a:ext>
                </a:extLst>
              </a:tr>
              <a:tr h="198189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Eenvoudige </a:t>
                      </a:r>
                      <a:r>
                        <a:rPr lang="nl-NL" sz="1400" dirty="0">
                          <a:effectLst/>
                        </a:rPr>
                        <a:t>advisering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30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1832310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Middel </a:t>
                      </a:r>
                      <a:r>
                        <a:rPr lang="nl-NL" sz="1400" dirty="0">
                          <a:effectLst/>
                        </a:rPr>
                        <a:t>complexe advisering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3107101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Complexe </a:t>
                      </a:r>
                      <a:r>
                        <a:rPr lang="nl-NL" sz="1400" dirty="0">
                          <a:effectLst/>
                        </a:rPr>
                        <a:t>advisering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6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7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13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6022844"/>
                  </a:ext>
                </a:extLst>
              </a:tr>
              <a:tr h="198189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Complexe </a:t>
                      </a:r>
                      <a:r>
                        <a:rPr lang="nl-NL" sz="1400" dirty="0">
                          <a:effectLst/>
                        </a:rPr>
                        <a:t>advisering langdurig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2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4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0522713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 </a:t>
                      </a:r>
                      <a:r>
                        <a:rPr lang="nl-NL" sz="1400" dirty="0">
                          <a:effectLst/>
                        </a:rPr>
                        <a:t>2 – Adviesdocument review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984442"/>
                  </a:ext>
                </a:extLst>
              </a:tr>
              <a:tr h="198189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Eenvoudige </a:t>
                      </a:r>
                      <a:r>
                        <a:rPr lang="nl-NL" sz="1400" dirty="0">
                          <a:effectLst/>
                        </a:rPr>
                        <a:t>review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4888807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Middel </a:t>
                      </a:r>
                      <a:r>
                        <a:rPr lang="nl-NL" sz="1400" dirty="0">
                          <a:effectLst/>
                        </a:rPr>
                        <a:t>complexe review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9133387"/>
                  </a:ext>
                </a:extLst>
              </a:tr>
              <a:tr h="198189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Complexe </a:t>
                      </a:r>
                      <a:r>
                        <a:rPr lang="nl-NL" sz="1400" dirty="0">
                          <a:effectLst/>
                        </a:rPr>
                        <a:t>review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4277705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 </a:t>
                      </a:r>
                      <a:r>
                        <a:rPr lang="nl-NL" sz="1400" dirty="0">
                          <a:effectLst/>
                        </a:rPr>
                        <a:t>3 – Tekening 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1243606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Categorie </a:t>
                      </a:r>
                      <a:r>
                        <a:rPr lang="nl-NL" sz="1400" dirty="0">
                          <a:effectLst/>
                        </a:rPr>
                        <a:t>klein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1242097"/>
                  </a:ext>
                </a:extLst>
              </a:tr>
              <a:tr h="198189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Categorie </a:t>
                      </a:r>
                      <a:r>
                        <a:rPr lang="nl-NL" sz="1400" dirty="0">
                          <a:effectLst/>
                        </a:rPr>
                        <a:t>middel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5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20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459507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Categorie </a:t>
                      </a:r>
                      <a:r>
                        <a:rPr lang="nl-NL" sz="1400" dirty="0">
                          <a:effectLst/>
                        </a:rPr>
                        <a:t>groot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7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3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10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3975377"/>
                  </a:ext>
                </a:extLst>
              </a:tr>
              <a:tr h="198189"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Product </a:t>
                      </a:r>
                      <a:r>
                        <a:rPr lang="nl-NL" sz="1400" dirty="0">
                          <a:effectLst/>
                        </a:rPr>
                        <a:t>4 – Update </a:t>
                      </a:r>
                      <a:r>
                        <a:rPr lang="nl-NL" sz="1400" dirty="0" err="1">
                          <a:effectLst/>
                        </a:rPr>
                        <a:t>Dubocalc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0475197"/>
                  </a:ext>
                </a:extLst>
              </a:tr>
              <a:tr h="208016">
                <a:tc>
                  <a:txBody>
                    <a:bodyPr/>
                    <a:lstStyle/>
                    <a:p>
                      <a:pPr marL="365760"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-914400" algn="l"/>
                          <a:tab pos="-457200" algn="l"/>
                          <a:tab pos="365760" algn="l"/>
                          <a:tab pos="548640" algn="l"/>
                          <a:tab pos="731520" algn="l"/>
                          <a:tab pos="914400" algn="l"/>
                          <a:tab pos="1097280" algn="l"/>
                          <a:tab pos="1280160" algn="l"/>
                          <a:tab pos="1463040" algn="l"/>
                          <a:tab pos="1645920" algn="l"/>
                          <a:tab pos="1828800" algn="l"/>
                          <a:tab pos="2011680" algn="l"/>
                          <a:tab pos="2194560" algn="l"/>
                          <a:tab pos="2377440" algn="l"/>
                          <a:tab pos="2560320" algn="l"/>
                          <a:tab pos="2743200" algn="l"/>
                          <a:tab pos="2926080" algn="l"/>
                          <a:tab pos="3108960" algn="l"/>
                          <a:tab pos="3291840" algn="l"/>
                          <a:tab pos="3474720" algn="l"/>
                          <a:tab pos="3657600" algn="l"/>
                        </a:tabLst>
                      </a:pPr>
                      <a:r>
                        <a:rPr lang="nl-NL" sz="1400" dirty="0" smtClean="0">
                          <a:effectLst/>
                        </a:rPr>
                        <a:t>0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nl-NL" sz="1400" dirty="0" smtClean="0">
                        <a:effectLst/>
                      </a:endParaRPr>
                    </a:p>
                    <a:p>
                      <a:pPr algn="l" hangingPunct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1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1002322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005965" y="6504423"/>
            <a:ext cx="893064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*Voor meer informatie verwijst aanbesteder naar de productcatalogus vraagspecificatie bijlage C.</a:t>
            </a:r>
            <a:endParaRPr kumimoji="0" lang="nl-NL" altLang="nl-N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14400" algn="l"/>
                <a:tab pos="-457200" algn="l"/>
                <a:tab pos="365125" algn="l"/>
                <a:tab pos="549275" algn="l"/>
                <a:tab pos="731838" algn="l"/>
                <a:tab pos="914400" algn="l"/>
                <a:tab pos="1096963" algn="l"/>
                <a:tab pos="1279525" algn="l"/>
                <a:tab pos="1463675" algn="l"/>
                <a:tab pos="1646238" algn="l"/>
                <a:tab pos="1828800" algn="l"/>
                <a:tab pos="2011363" algn="l"/>
                <a:tab pos="2193925" algn="l"/>
                <a:tab pos="2378075" algn="l"/>
                <a:tab pos="2560638" algn="l"/>
                <a:tab pos="2743200" algn="l"/>
                <a:tab pos="2925763" algn="l"/>
                <a:tab pos="3108325" algn="l"/>
                <a:tab pos="3292475" algn="l"/>
                <a:tab pos="3475038" algn="l"/>
                <a:tab pos="3657600" algn="l"/>
              </a:tabLst>
            </a:pPr>
            <a:r>
              <a:rPr kumimoji="0" lang="nl-NL" altLang="nl-NL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De genoemde aantallen zijn indicatief, Inschrijver kan hier geen rechten aan ontleden.  </a:t>
            </a:r>
            <a:endParaRPr kumimoji="0" lang="nl-NL" altLang="nl-N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42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402</TotalTime>
  <Words>840</Words>
  <Application>Microsoft Office PowerPoint</Application>
  <PresentationFormat>Breedbeeld</PresentationFormat>
  <Paragraphs>401</Paragraphs>
  <Slides>13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Wingdings</vt:lpstr>
      <vt:lpstr>RWS 16:9 NL</vt:lpstr>
      <vt:lpstr>Inlichtingenbijeenkomst (aanmeldingsfase)</vt:lpstr>
      <vt:lpstr>Onderwerpen</vt:lpstr>
      <vt:lpstr>Korte introductie &amp; kennismaking</vt:lpstr>
      <vt:lpstr>Het project</vt:lpstr>
      <vt:lpstr>Team A6L</vt:lpstr>
      <vt:lpstr>Project inhoudelijk </vt:lpstr>
      <vt:lpstr>Uitvraag A6L</vt:lpstr>
      <vt:lpstr>Uitvraag A6L</vt:lpstr>
      <vt:lpstr>Uitvraag A6L </vt:lpstr>
      <vt:lpstr>Uitvraag A6L – optionele verlenging</vt:lpstr>
      <vt:lpstr>Uitvraag A6L – optionele verlenging</vt:lpstr>
      <vt:lpstr>3. De procedure</vt:lpstr>
      <vt:lpstr>Tot slot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Inlichtenbijeenkomst</dc:title>
  <dc:creator>Schrader, Koen (GPO)</dc:creator>
  <dc:description>Template by Orange Pepper_x000d_
2018</dc:description>
  <cp:lastModifiedBy>Bruijn, Naomi de (GPO)</cp:lastModifiedBy>
  <cp:revision>39</cp:revision>
  <dcterms:created xsi:type="dcterms:W3CDTF">2020-06-05T05:53:28Z</dcterms:created>
  <dcterms:modified xsi:type="dcterms:W3CDTF">2020-11-17T10:00:19Z</dcterms:modified>
</cp:coreProperties>
</file>