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0"/>
  </p:notesMasterIdLst>
  <p:sldIdLst>
    <p:sldId id="293" r:id="rId5"/>
    <p:sldId id="358" r:id="rId6"/>
    <p:sldId id="359" r:id="rId7"/>
    <p:sldId id="360" r:id="rId8"/>
    <p:sldId id="361" r:id="rId9"/>
    <p:sldId id="363" r:id="rId10"/>
    <p:sldId id="278" r:id="rId11"/>
    <p:sldId id="369" r:id="rId12"/>
    <p:sldId id="317" r:id="rId13"/>
    <p:sldId id="364" r:id="rId14"/>
    <p:sldId id="356" r:id="rId15"/>
    <p:sldId id="365" r:id="rId16"/>
    <p:sldId id="367" r:id="rId17"/>
    <p:sldId id="366" r:id="rId18"/>
    <p:sldId id="368" r:id="rId19"/>
  </p:sldIdLst>
  <p:sldSz cx="12192000" cy="6858000"/>
  <p:notesSz cx="6858000" cy="91440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D327B"/>
    <a:srgbClr val="FFFFCC"/>
    <a:srgbClr val="FFFF99"/>
    <a:srgbClr val="DEEBF7"/>
    <a:srgbClr val="FBE5D6"/>
    <a:srgbClr val="FF9966"/>
    <a:srgbClr val="516FD6"/>
    <a:srgbClr val="B9D8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316F66-27B8-490E-BC2F-A394BE427D33}" v="27" dt="2020-08-31T12:39:25.2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17" autoAdjust="0"/>
    <p:restoredTop sz="95258" autoAdjust="0"/>
  </p:normalViewPr>
  <p:slideViewPr>
    <p:cSldViewPr snapToGrid="0" snapToObjects="1">
      <p:cViewPr varScale="1">
        <p:scale>
          <a:sx n="74" d="100"/>
          <a:sy n="74" d="100"/>
        </p:scale>
        <p:origin x="-576" y="-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r, Martin van der" userId="f3535a05-ebd4-468e-aa92-6db359da6e35" providerId="ADAL" clId="{3F316F66-27B8-490E-BC2F-A394BE427D33}"/>
    <pc:docChg chg="undo custSel modSld">
      <pc:chgData name="Meer, Martin van der" userId="f3535a05-ebd4-468e-aa92-6db359da6e35" providerId="ADAL" clId="{3F316F66-27B8-490E-BC2F-A394BE427D33}" dt="2020-08-31T12:43:08.487" v="1250" actId="20577"/>
      <pc:docMkLst>
        <pc:docMk/>
      </pc:docMkLst>
      <pc:sldChg chg="modSp">
        <pc:chgData name="Meer, Martin van der" userId="f3535a05-ebd4-468e-aa92-6db359da6e35" providerId="ADAL" clId="{3F316F66-27B8-490E-BC2F-A394BE427D33}" dt="2020-08-31T12:25:38.633" v="651" actId="6549"/>
        <pc:sldMkLst>
          <pc:docMk/>
          <pc:sldMk cId="2048314113" sldId="278"/>
        </pc:sldMkLst>
        <pc:spChg chg="mod">
          <ac:chgData name="Meer, Martin van der" userId="f3535a05-ebd4-468e-aa92-6db359da6e35" providerId="ADAL" clId="{3F316F66-27B8-490E-BC2F-A394BE427D33}" dt="2020-08-31T11:39:55.530" v="0" actId="108"/>
          <ac:spMkLst>
            <pc:docMk/>
            <pc:sldMk cId="2048314113" sldId="278"/>
            <ac:spMk id="2" creationId="{0315EAFD-0AD2-4878-B48F-E28C4778482A}"/>
          </ac:spMkLst>
        </pc:spChg>
        <pc:spChg chg="mod">
          <ac:chgData name="Meer, Martin van der" userId="f3535a05-ebd4-468e-aa92-6db359da6e35" providerId="ADAL" clId="{3F316F66-27B8-490E-BC2F-A394BE427D33}" dt="2020-08-31T12:25:38.633" v="651" actId="6549"/>
          <ac:spMkLst>
            <pc:docMk/>
            <pc:sldMk cId="2048314113" sldId="278"/>
            <ac:spMk id="3" creationId="{5A079265-DE8F-4B03-B953-F5EC69B1F3AC}"/>
          </ac:spMkLst>
        </pc:spChg>
      </pc:sldChg>
      <pc:sldChg chg="modSp">
        <pc:chgData name="Meer, Martin van der" userId="f3535a05-ebd4-468e-aa92-6db359da6e35" providerId="ADAL" clId="{3F316F66-27B8-490E-BC2F-A394BE427D33}" dt="2020-08-31T12:27:30.581" v="761" actId="20577"/>
        <pc:sldMkLst>
          <pc:docMk/>
          <pc:sldMk cId="2919373438" sldId="293"/>
        </pc:sldMkLst>
        <pc:spChg chg="mod">
          <ac:chgData name="Meer, Martin van der" userId="f3535a05-ebd4-468e-aa92-6db359da6e35" providerId="ADAL" clId="{3F316F66-27B8-490E-BC2F-A394BE427D33}" dt="2020-08-31T12:27:30.581" v="761" actId="20577"/>
          <ac:spMkLst>
            <pc:docMk/>
            <pc:sldMk cId="2919373438" sldId="293"/>
            <ac:spMk id="5" creationId="{CA31FF8E-0C40-4ED1-92AA-F1F0E52E9184}"/>
          </ac:spMkLst>
        </pc:spChg>
        <pc:spChg chg="mod">
          <ac:chgData name="Meer, Martin van der" userId="f3535a05-ebd4-468e-aa92-6db359da6e35" providerId="ADAL" clId="{3F316F66-27B8-490E-BC2F-A394BE427D33}" dt="2020-08-31T11:40:04.107" v="2" actId="20577"/>
          <ac:spMkLst>
            <pc:docMk/>
            <pc:sldMk cId="2919373438" sldId="293"/>
            <ac:spMk id="7" creationId="{9977529F-2169-4F55-B676-E46E74B819F6}"/>
          </ac:spMkLst>
        </pc:spChg>
      </pc:sldChg>
      <pc:sldChg chg="modSp">
        <pc:chgData name="Meer, Martin van der" userId="f3535a05-ebd4-468e-aa92-6db359da6e35" providerId="ADAL" clId="{3F316F66-27B8-490E-BC2F-A394BE427D33}" dt="2020-08-31T12:20:56.454" v="398" actId="6549"/>
        <pc:sldMkLst>
          <pc:docMk/>
          <pc:sldMk cId="625989173" sldId="317"/>
        </pc:sldMkLst>
        <pc:spChg chg="mod">
          <ac:chgData name="Meer, Martin van der" userId="f3535a05-ebd4-468e-aa92-6db359da6e35" providerId="ADAL" clId="{3F316F66-27B8-490E-BC2F-A394BE427D33}" dt="2020-08-31T12:20:56.454" v="398" actId="6549"/>
          <ac:spMkLst>
            <pc:docMk/>
            <pc:sldMk cId="625989173" sldId="317"/>
            <ac:spMk id="7" creationId="{5C2022B0-1FFE-4F6B-AEEF-5BD8520158B6}"/>
          </ac:spMkLst>
        </pc:spChg>
        <pc:spChg chg="mod">
          <ac:chgData name="Meer, Martin van der" userId="f3535a05-ebd4-468e-aa92-6db359da6e35" providerId="ADAL" clId="{3F316F66-27B8-490E-BC2F-A394BE427D33}" dt="2020-08-31T12:20:48.117" v="377" actId="20577"/>
          <ac:spMkLst>
            <pc:docMk/>
            <pc:sldMk cId="625989173" sldId="317"/>
            <ac:spMk id="25" creationId="{74359711-ED99-4163-B302-A700994CCB82}"/>
          </ac:spMkLst>
        </pc:spChg>
      </pc:sldChg>
      <pc:sldChg chg="modSp">
        <pc:chgData name="Meer, Martin van der" userId="f3535a05-ebd4-468e-aa92-6db359da6e35" providerId="ADAL" clId="{3F316F66-27B8-490E-BC2F-A394BE427D33}" dt="2020-08-31T12:26:44.950" v="715" actId="6549"/>
        <pc:sldMkLst>
          <pc:docMk/>
          <pc:sldMk cId="1348183541" sldId="322"/>
        </pc:sldMkLst>
        <pc:spChg chg="mod">
          <ac:chgData name="Meer, Martin van der" userId="f3535a05-ebd4-468e-aa92-6db359da6e35" providerId="ADAL" clId="{3F316F66-27B8-490E-BC2F-A394BE427D33}" dt="2020-08-31T12:26:44.950" v="715" actId="6549"/>
          <ac:spMkLst>
            <pc:docMk/>
            <pc:sldMk cId="1348183541" sldId="322"/>
            <ac:spMk id="25" creationId="{74359711-ED99-4163-B302-A700994CCB82}"/>
          </ac:spMkLst>
        </pc:spChg>
      </pc:sldChg>
      <pc:sldChg chg="modSp">
        <pc:chgData name="Meer, Martin van der" userId="f3535a05-ebd4-468e-aa92-6db359da6e35" providerId="ADAL" clId="{3F316F66-27B8-490E-BC2F-A394BE427D33}" dt="2020-08-31T12:35:12.477" v="997" actId="1036"/>
        <pc:sldMkLst>
          <pc:docMk/>
          <pc:sldMk cId="326945566" sldId="353"/>
        </pc:sldMkLst>
        <pc:spChg chg="mod">
          <ac:chgData name="Meer, Martin van der" userId="f3535a05-ebd4-468e-aa92-6db359da6e35" providerId="ADAL" clId="{3F316F66-27B8-490E-BC2F-A394BE427D33}" dt="2020-08-31T12:35:12.477" v="997" actId="1036"/>
          <ac:spMkLst>
            <pc:docMk/>
            <pc:sldMk cId="326945566" sldId="353"/>
            <ac:spMk id="8" creationId="{30F27595-032E-4882-9F8F-44E7C87CDAC5}"/>
          </ac:spMkLst>
        </pc:spChg>
      </pc:sldChg>
      <pc:sldChg chg="addSp delSp modSp">
        <pc:chgData name="Meer, Martin van der" userId="f3535a05-ebd4-468e-aa92-6db359da6e35" providerId="ADAL" clId="{3F316F66-27B8-490E-BC2F-A394BE427D33}" dt="2020-08-31T12:42:28.149" v="1202" actId="478"/>
        <pc:sldMkLst>
          <pc:docMk/>
          <pc:sldMk cId="1432407467" sldId="354"/>
        </pc:sldMkLst>
        <pc:spChg chg="add del mod">
          <ac:chgData name="Meer, Martin van der" userId="f3535a05-ebd4-468e-aa92-6db359da6e35" providerId="ADAL" clId="{3F316F66-27B8-490E-BC2F-A394BE427D33}" dt="2020-08-31T12:42:25.761" v="1201" actId="478"/>
          <ac:spMkLst>
            <pc:docMk/>
            <pc:sldMk cId="1432407467" sldId="354"/>
            <ac:spMk id="3" creationId="{95D1C253-9FE2-4659-8042-5EEB4C88B6E6}"/>
          </ac:spMkLst>
        </pc:spChg>
        <pc:spChg chg="add del mod">
          <ac:chgData name="Meer, Martin van der" userId="f3535a05-ebd4-468e-aa92-6db359da6e35" providerId="ADAL" clId="{3F316F66-27B8-490E-BC2F-A394BE427D33}" dt="2020-08-31T12:42:28.149" v="1202" actId="478"/>
          <ac:spMkLst>
            <pc:docMk/>
            <pc:sldMk cId="1432407467" sldId="354"/>
            <ac:spMk id="5" creationId="{C0F68B91-6112-4A84-8C10-8CAC2AF3EFF6}"/>
          </ac:spMkLst>
        </pc:spChg>
        <pc:spChg chg="del">
          <ac:chgData name="Meer, Martin van der" userId="f3535a05-ebd4-468e-aa92-6db359da6e35" providerId="ADAL" clId="{3F316F66-27B8-490E-BC2F-A394BE427D33}" dt="2020-08-31T11:43:40.100" v="60" actId="478"/>
          <ac:spMkLst>
            <pc:docMk/>
            <pc:sldMk cId="1432407467" sldId="354"/>
            <ac:spMk id="7" creationId="{13561610-A200-4099-9B5D-FA713B971EFF}"/>
          </ac:spMkLst>
        </pc:spChg>
        <pc:spChg chg="add del mod">
          <ac:chgData name="Meer, Martin van der" userId="f3535a05-ebd4-468e-aa92-6db359da6e35" providerId="ADAL" clId="{3F316F66-27B8-490E-BC2F-A394BE427D33}" dt="2020-08-31T12:42:21.837" v="1199" actId="478"/>
          <ac:spMkLst>
            <pc:docMk/>
            <pc:sldMk cId="1432407467" sldId="354"/>
            <ac:spMk id="9" creationId="{20CC54CD-46FB-417C-9C5D-8F24680317BD}"/>
          </ac:spMkLst>
        </pc:spChg>
        <pc:spChg chg="add del mod">
          <ac:chgData name="Meer, Martin van der" userId="f3535a05-ebd4-468e-aa92-6db359da6e35" providerId="ADAL" clId="{3F316F66-27B8-490E-BC2F-A394BE427D33}" dt="2020-08-31T12:42:24.325" v="1200" actId="478"/>
          <ac:spMkLst>
            <pc:docMk/>
            <pc:sldMk cId="1432407467" sldId="354"/>
            <ac:spMk id="11" creationId="{92E4CE51-DBAD-481F-A8BB-0EAB497474DF}"/>
          </ac:spMkLst>
        </pc:spChg>
        <pc:spChg chg="mod">
          <ac:chgData name="Meer, Martin van der" userId="f3535a05-ebd4-468e-aa92-6db359da6e35" providerId="ADAL" clId="{3F316F66-27B8-490E-BC2F-A394BE427D33}" dt="2020-08-31T12:41:46.702" v="1198" actId="6549"/>
          <ac:spMkLst>
            <pc:docMk/>
            <pc:sldMk cId="1432407467" sldId="354"/>
            <ac:spMk id="13" creationId="{FA00FC69-4683-4E34-972F-D311691B7875}"/>
          </ac:spMkLst>
        </pc:spChg>
        <pc:spChg chg="mod">
          <ac:chgData name="Meer, Martin van der" userId="f3535a05-ebd4-468e-aa92-6db359da6e35" providerId="ADAL" clId="{3F316F66-27B8-490E-BC2F-A394BE427D33}" dt="2020-08-31T11:41:17.070" v="8" actId="404"/>
          <ac:spMkLst>
            <pc:docMk/>
            <pc:sldMk cId="1432407467" sldId="354"/>
            <ac:spMk id="14" creationId="{FBC89192-170F-4E70-9E75-E5F457CEDA7C}"/>
          </ac:spMkLst>
        </pc:spChg>
        <pc:picChg chg="mod">
          <ac:chgData name="Meer, Martin van der" userId="f3535a05-ebd4-468e-aa92-6db359da6e35" providerId="ADAL" clId="{3F316F66-27B8-490E-BC2F-A394BE427D33}" dt="2020-08-31T11:44:12.272" v="67" actId="1076"/>
          <ac:picMkLst>
            <pc:docMk/>
            <pc:sldMk cId="1432407467" sldId="354"/>
            <ac:picMk id="6" creationId="{7635022D-CF04-4ADD-8595-2B2B9A53F2D3}"/>
          </ac:picMkLst>
        </pc:picChg>
      </pc:sldChg>
      <pc:sldChg chg="modSp">
        <pc:chgData name="Meer, Martin van der" userId="f3535a05-ebd4-468e-aa92-6db359da6e35" providerId="ADAL" clId="{3F316F66-27B8-490E-BC2F-A394BE427D33}" dt="2020-08-31T12:43:08.487" v="1250" actId="20577"/>
        <pc:sldMkLst>
          <pc:docMk/>
          <pc:sldMk cId="1841614392" sldId="356"/>
        </pc:sldMkLst>
        <pc:spChg chg="mod">
          <ac:chgData name="Meer, Martin van der" userId="f3535a05-ebd4-468e-aa92-6db359da6e35" providerId="ADAL" clId="{3F316F66-27B8-490E-BC2F-A394BE427D33}" dt="2020-08-31T12:43:08.487" v="1250" actId="20577"/>
          <ac:spMkLst>
            <pc:docMk/>
            <pc:sldMk cId="1841614392" sldId="356"/>
            <ac:spMk id="13" creationId="{FA00FC69-4683-4E34-972F-D311691B7875}"/>
          </ac:spMkLst>
        </pc:spChg>
      </pc:sldChg>
      <pc:sldChg chg="modSp">
        <pc:chgData name="Meer, Martin van der" userId="f3535a05-ebd4-468e-aa92-6db359da6e35" providerId="ADAL" clId="{3F316F66-27B8-490E-BC2F-A394BE427D33}" dt="2020-08-31T12:25:55.126" v="682" actId="20577"/>
        <pc:sldMkLst>
          <pc:docMk/>
          <pc:sldMk cId="2842179476" sldId="357"/>
        </pc:sldMkLst>
        <pc:spChg chg="mod">
          <ac:chgData name="Meer, Martin van der" userId="f3535a05-ebd4-468e-aa92-6db359da6e35" providerId="ADAL" clId="{3F316F66-27B8-490E-BC2F-A394BE427D33}" dt="2020-08-31T12:24:52.389" v="559" actId="20577"/>
          <ac:spMkLst>
            <pc:docMk/>
            <pc:sldMk cId="2842179476" sldId="357"/>
            <ac:spMk id="2" creationId="{3B79853C-341C-4620-8353-5B37C9BC553A}"/>
          </ac:spMkLst>
        </pc:spChg>
        <pc:spChg chg="mod">
          <ac:chgData name="Meer, Martin van der" userId="f3535a05-ebd4-468e-aa92-6db359da6e35" providerId="ADAL" clId="{3F316F66-27B8-490E-BC2F-A394BE427D33}" dt="2020-08-31T12:25:55.126" v="682" actId="20577"/>
          <ac:spMkLst>
            <pc:docMk/>
            <pc:sldMk cId="2842179476" sldId="357"/>
            <ac:spMk id="3" creationId="{88B7C326-A759-4956-A871-024D1AB3FEC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="" xmlns:a16="http://schemas.microsoft.com/office/drawing/2014/main" id="{1AF010A6-27DE-4309-8876-9CA7A642A5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="" xmlns:a16="http://schemas.microsoft.com/office/drawing/2014/main" id="{28E22057-8112-4B3A-BBE9-97C9027168D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40F478F-9D57-40CA-82FD-083E8231805D}" type="datetimeFigureOut">
              <a:rPr lang="en-GB"/>
              <a:pPr>
                <a:defRPr/>
              </a:pPr>
              <a:t>26/10/2020</a:t>
            </a:fld>
            <a:endParaRPr lang="en-GB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="" xmlns:a16="http://schemas.microsoft.com/office/drawing/2014/main" id="{7E1EA4B9-A9C4-4AE8-9CF5-A8F18735CD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="" xmlns:a16="http://schemas.microsoft.com/office/drawing/2014/main" id="{8D89CA1E-5984-4046-A634-85BD129A98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="" xmlns:a16="http://schemas.microsoft.com/office/drawing/2014/main" id="{0EF822F3-5F89-40A6-9997-039F28C052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="" xmlns:a16="http://schemas.microsoft.com/office/drawing/2014/main" id="{096115CA-1C3C-4AD0-BA93-561537FF83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B147EFA-3734-4599-B84C-B0D5E6B5EE7E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1515831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Doel volgens RHDHV is optimaliseren grondstromen binnen het gebied, want minder transport en werk </a:t>
            </a:r>
            <a:r>
              <a:rPr lang="nl-NL"/>
              <a:t>met werk maken.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EE5683-6FB1-4085-8D0D-782D6F6967A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371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Doel volgens RHDHV is optimaliseren grondstromen binnen het gebied, want minder transport en werk </a:t>
            </a:r>
            <a:r>
              <a:rPr lang="nl-NL"/>
              <a:t>met werk maken.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EE5683-6FB1-4085-8D0D-782D6F6967A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371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="" xmlns:a16="http://schemas.microsoft.com/office/drawing/2014/main" id="{DCE29E00-3802-41D9-A3E9-349E751394FA}"/>
              </a:ext>
            </a:extLst>
          </p:cNvPr>
          <p:cNvSpPr/>
          <p:nvPr userDrawn="1"/>
        </p:nvSpPr>
        <p:spPr>
          <a:xfrm>
            <a:off x="0" y="0"/>
            <a:ext cx="12192000" cy="5876925"/>
          </a:xfrm>
          <a:prstGeom prst="rect">
            <a:avLst/>
          </a:prstGeom>
          <a:solidFill>
            <a:srgbClr val="1D3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>
              <a:solidFill>
                <a:srgbClr val="FF0000"/>
              </a:solidFill>
            </a:endParaRPr>
          </a:p>
        </p:txBody>
      </p:sp>
      <p:pic>
        <p:nvPicPr>
          <p:cNvPr id="5" name="Afbeelding 10">
            <a:extLst>
              <a:ext uri="{FF2B5EF4-FFF2-40B4-BE49-F238E27FC236}">
                <a16:creationId xmlns="" xmlns:a16="http://schemas.microsoft.com/office/drawing/2014/main" id="{8E4B1096-E646-4EE9-8659-3FB49D60D6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725" y="4105275"/>
            <a:ext cx="258127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323" y="630304"/>
            <a:ext cx="10555357" cy="2510463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319670"/>
            <a:ext cx="9144000" cy="15703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9E450F-C8E1-4579-A248-C5E6A7FAFE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BB6D91-4283-4E56-9748-CE7F5E455A37}" type="slidenum">
              <a:rPr lang="nl-BE" altLang="nl-NL"/>
              <a:pPr/>
              <a:t>‹nr.›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560471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="" xmlns:a16="http://schemas.microsoft.com/office/drawing/2014/main" id="{FE0B8D7B-1482-4E22-AF82-CB19964D0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6"/>
          <a:stretch>
            <a:fillRect/>
          </a:stretch>
        </p:blipFill>
        <p:spPr bwMode="auto">
          <a:xfrm>
            <a:off x="0" y="0"/>
            <a:ext cx="12209463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="" xmlns:a16="http://schemas.microsoft.com/office/drawing/2014/main" id="{3920B693-10A3-4390-8D0D-669979ACEF60}"/>
              </a:ext>
            </a:extLst>
          </p:cNvPr>
          <p:cNvSpPr/>
          <p:nvPr userDrawn="1"/>
        </p:nvSpPr>
        <p:spPr>
          <a:xfrm>
            <a:off x="0" y="0"/>
            <a:ext cx="12192000" cy="5876925"/>
          </a:xfrm>
          <a:prstGeom prst="rect">
            <a:avLst/>
          </a:prstGeom>
          <a:solidFill>
            <a:srgbClr val="1D327B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7359" y="2938461"/>
            <a:ext cx="6268277" cy="8193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1157288" y="1092530"/>
            <a:ext cx="6269037" cy="17100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56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24CB109-7988-4CE8-8B4E-BA407C29064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1882F7E1-EC61-4E37-96D5-FABD88C757E8}" type="slidenum">
              <a:rPr lang="nl-BE" altLang="nl-NL"/>
              <a:pPr/>
              <a:t>‹nr.›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27025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638934"/>
            <a:ext cx="10538884" cy="589031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87577"/>
            <a:ext cx="10538884" cy="4051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000" b="1"/>
            </a:lvl2pPr>
            <a:lvl3pPr>
              <a:defRPr sz="1800"/>
            </a:lvl3pPr>
            <a:lvl4pPr>
              <a:defRPr sz="1600"/>
            </a:lvl4pPr>
            <a:lvl5pPr>
              <a:defRPr sz="1600" b="1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4EBB4B2C-591F-44D4-97D7-78CCEF1DE4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286DEB-A66B-461B-96E5-362D5B1B588B}" type="slidenum">
              <a:rPr lang="nl-BE" altLang="nl-NL"/>
              <a:pPr/>
              <a:t>‹nr.›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410070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6381750" y="1687513"/>
            <a:ext cx="4995863" cy="4067175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5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638934"/>
            <a:ext cx="10538884" cy="589031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687577"/>
            <a:ext cx="5059017" cy="4051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/>
            </a:lvl2pPr>
            <a:lvl3pPr>
              <a:defRPr sz="1600" b="1"/>
            </a:lvl3pPr>
            <a:lvl4pPr>
              <a:defRPr sz="1600"/>
            </a:lvl4pPr>
            <a:lvl5pPr>
              <a:defRPr sz="15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E61A04-DCB6-48DD-9DE4-AA5BD1264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DF914B39-980E-4DE5-BFF6-837DC4DC538B}" type="slidenum">
              <a:rPr lang="nl-BE" altLang="nl-NL"/>
              <a:pPr/>
              <a:t>‹nr.›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222602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831850" y="1481138"/>
            <a:ext cx="10545763" cy="4395787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5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nl-NL" noProof="0"/>
              <a:t>Klik op het pictogram als u een afbeelding wilt toevoegen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638934"/>
            <a:ext cx="10538884" cy="589031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F63A3052-45B8-4B1E-BDEE-409C9E738B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FD905EF-2518-4EEA-94CA-912BDDD364BB}" type="slidenum">
              <a:rPr lang="nl-BE" altLang="nl-NL"/>
              <a:pPr/>
              <a:t>‹nr.›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1502492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61692" y="1679713"/>
            <a:ext cx="10515393" cy="40054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rgbClr val="092827"/>
                </a:solidFill>
                <a:latin typeface="+mj-lt"/>
                <a:ea typeface="Helvetica Neue Light" panose="02000403000000020004" pitchFamily="2" charset="0"/>
                <a:cs typeface="Calibri" panose="020F050202020403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199" y="638934"/>
            <a:ext cx="10538884" cy="589031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2F03B25E-99B0-483C-BA88-585EDBA4C4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2D0644-2CF8-46B1-B4A7-BE32E4D1B9B0}" type="slidenum">
              <a:rPr lang="nl-BE" altLang="nl-NL"/>
              <a:pPr/>
              <a:t>‹nr.›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380899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tussen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4888" y="2047461"/>
            <a:ext cx="10542197" cy="363772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rgbClr val="092827"/>
                </a:solidFill>
                <a:latin typeface="+mj-lt"/>
                <a:ea typeface="Helvetica Neue Light" panose="02000403000000020004" pitchFamily="2" charset="0"/>
                <a:cs typeface="Calibri" panose="020F050202020403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838199" y="1226116"/>
            <a:ext cx="10538884" cy="4825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600" b="1" i="0">
                <a:solidFill>
                  <a:srgbClr val="FF0000"/>
                </a:solidFill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199" y="638934"/>
            <a:ext cx="10538884" cy="589031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C528D4-9894-412B-8C33-4821607ED9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391C60-2E37-4385-9CFA-E90A37262A17}" type="slidenum">
              <a:rPr lang="nl-BE" altLang="nl-NL"/>
              <a:pPr/>
              <a:t>‹nr.›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240955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E7470C-D7A8-4C35-B47C-287E89B52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4413" y="6165850"/>
            <a:ext cx="2743200" cy="3524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1D327B"/>
                </a:solidFill>
              </a:defRPr>
            </a:lvl1pPr>
          </a:lstStyle>
          <a:p>
            <a:fld id="{8A3F95B6-CDC0-471D-B76E-EEB12D8A7CED}" type="slidenum">
              <a:rPr lang="nl-BE" altLang="nl-NL"/>
              <a:pPr/>
              <a:t>‹nr.›</a:t>
            </a:fld>
            <a:endParaRPr lang="nl-BE" altLang="nl-NL"/>
          </a:p>
        </p:txBody>
      </p:sp>
      <p:sp>
        <p:nvSpPr>
          <p:cNvPr id="1027" name="Title Placeholder 1">
            <a:extLst>
              <a:ext uri="{FF2B5EF4-FFF2-40B4-BE49-F238E27FC236}">
                <a16:creationId xmlns="" xmlns:a16="http://schemas.microsoft.com/office/drawing/2014/main" id="{636F3F3D-3388-4F00-A2AB-3E51CC936E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630238"/>
            <a:ext cx="105156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Titelniveau 1</a:t>
            </a:r>
            <a:endParaRPr lang="en-US" altLang="nl-NL"/>
          </a:p>
        </p:txBody>
      </p:sp>
      <p:sp>
        <p:nvSpPr>
          <p:cNvPr id="1028" name="Text Placeholder 2">
            <a:extLst>
              <a:ext uri="{FF2B5EF4-FFF2-40B4-BE49-F238E27FC236}">
                <a16:creationId xmlns="" xmlns:a16="http://schemas.microsoft.com/office/drawing/2014/main" id="{FBCC2919-1A65-4D4D-B82E-3BE0FAD747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500188" y="1592263"/>
            <a:ext cx="9853612" cy="369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US" altLang="nl-NL"/>
          </a:p>
        </p:txBody>
      </p:sp>
      <p:pic>
        <p:nvPicPr>
          <p:cNvPr id="1029" name="Afbeelding 9">
            <a:extLst>
              <a:ext uri="{FF2B5EF4-FFF2-40B4-BE49-F238E27FC236}">
                <a16:creationId xmlns="" xmlns:a16="http://schemas.microsoft.com/office/drawing/2014/main" id="{4E7B0667-56BC-45B0-9D23-9F474C680D9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6110288"/>
            <a:ext cx="19669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rgbClr val="1D327B"/>
          </a:solidFill>
          <a:latin typeface="+mn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1D327B"/>
          </a:solidFill>
          <a:latin typeface="Calibri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FF0000"/>
        </a:buClr>
        <a:buSzPct val="8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F0000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F0000"/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F0000"/>
        </a:buClr>
        <a:buSzPct val="8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F0000"/>
        </a:buClr>
        <a:buSzPct val="8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="" xmlns:a16="http://schemas.microsoft.com/office/drawing/2014/main" id="{9977529F-2169-4F55-B676-E46E74B819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POV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Dijkversterking met Gebiedseigen Grond</a:t>
            </a:r>
            <a:endParaRPr lang="nl-NL" dirty="0"/>
          </a:p>
        </p:txBody>
      </p:sp>
      <p:sp>
        <p:nvSpPr>
          <p:cNvPr id="5" name="Ondertitel 4">
            <a:extLst>
              <a:ext uri="{FF2B5EF4-FFF2-40B4-BE49-F238E27FC236}">
                <a16:creationId xmlns="" xmlns:a16="http://schemas.microsoft.com/office/drawing/2014/main" id="{CA31FF8E-0C40-4ED1-92AA-F1F0E52E9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19670"/>
            <a:ext cx="9144000" cy="1813582"/>
          </a:xfrm>
        </p:spPr>
        <p:txBody>
          <a:bodyPr>
            <a:normAutofit/>
          </a:bodyPr>
          <a:lstStyle/>
          <a:p>
            <a:r>
              <a:rPr lang="nl-NL" sz="3600" b="1" dirty="0" smtClean="0"/>
              <a:t>Gebruik Gebiedseigen Grond!</a:t>
            </a:r>
          </a:p>
          <a:p>
            <a:r>
              <a:rPr lang="nl-NL" sz="1800" dirty="0" smtClean="0"/>
              <a:t>contactpersonen</a:t>
            </a:r>
            <a:endParaRPr lang="nl-NL" sz="1800" dirty="0"/>
          </a:p>
          <a:p>
            <a:r>
              <a:rPr lang="nl-NL" sz="1800" dirty="0" smtClean="0"/>
              <a:t>16 oktober 2020</a:t>
            </a:r>
            <a:endParaRPr lang="nl-NL" sz="1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8776C7C8-7840-425F-9292-0460D1DD83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86DEB-A66B-461B-96E5-362D5B1B588B}" type="slidenum">
              <a:rPr lang="nl-BE" altLang="nl-NL" smtClean="0"/>
              <a:pPr/>
              <a:t>1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2919373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67C286D-6D1C-4717-A693-214BF28DA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4.3 Principes </a:t>
            </a:r>
            <a:r>
              <a:rPr lang="nl-NL" dirty="0"/>
              <a:t>en valkuilen bij </a:t>
            </a:r>
            <a:r>
              <a:rPr lang="nl-NL" dirty="0" err="1"/>
              <a:t>Grondgestuurd</a:t>
            </a:r>
            <a:r>
              <a:rPr lang="nl-NL" dirty="0"/>
              <a:t> ontwerpen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E0BA330D-70DA-43A1-AE4F-E599E41026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86DEB-A66B-461B-96E5-362D5B1B588B}" type="slidenum">
              <a:rPr lang="nl-BE" altLang="nl-NL" smtClean="0"/>
              <a:pPr/>
              <a:t>10</a:t>
            </a:fld>
            <a:endParaRPr lang="nl-BE" altLang="nl-NL"/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="" xmlns:a16="http://schemas.microsoft.com/office/drawing/2014/main" id="{FA00FC69-4683-4E34-972F-D311691B7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227965"/>
            <a:ext cx="11353801" cy="453008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68288" algn="l"/>
                <a:tab pos="1881188" algn="l"/>
              </a:tabLst>
            </a:pPr>
            <a:r>
              <a:rPr lang="nl-NL" dirty="0"/>
              <a:t>Principes: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dirty="0"/>
              <a:t>Basisspecificatie Dijk: functionele eisen, gebonden aan faalmechanismen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dirty="0" smtClean="0"/>
              <a:t>Denk bij specificeren eisen in functies, niet in oplossingen</a:t>
            </a:r>
            <a:endParaRPr lang="nl-NL" dirty="0"/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dirty="0"/>
              <a:t>Onderscheid objecteisen (het werk dient …) en proceseisen (de ON dient …)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dirty="0"/>
              <a:t>Er is meer dan alleen functionaliteit (aspecteisen, randvoorwaarden)</a:t>
            </a:r>
          </a:p>
          <a:p>
            <a:pPr marL="0" indent="0">
              <a:buNone/>
              <a:tabLst>
                <a:tab pos="268288" algn="l"/>
                <a:tab pos="1881188" algn="l"/>
              </a:tabLst>
            </a:pPr>
            <a:endParaRPr lang="nl-NL" dirty="0"/>
          </a:p>
          <a:p>
            <a:pPr marL="0" indent="0">
              <a:buNone/>
              <a:tabLst>
                <a:tab pos="268288" algn="l"/>
                <a:tab pos="1881188" algn="l"/>
              </a:tabLst>
            </a:pPr>
            <a:r>
              <a:rPr lang="nl-NL" dirty="0"/>
              <a:t>Valkuilen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dirty="0"/>
              <a:t>Z.s.m. stokje overgeven aan markt (maar wat is z.s.m.?)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dirty="0"/>
              <a:t>Specificeren van technische eisen leidt tot standaardoplossingen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dirty="0" smtClean="0"/>
              <a:t>Technische </a:t>
            </a:r>
            <a:r>
              <a:rPr lang="nl-NL" dirty="0"/>
              <a:t>grondeigenschappen voorschrijven i.p.v. functionele eis aan de dijk</a:t>
            </a:r>
          </a:p>
          <a:p>
            <a:pPr marL="0" indent="0">
              <a:buNone/>
              <a:tabLst>
                <a:tab pos="268288" algn="l"/>
              </a:tabLst>
            </a:pPr>
            <a:endParaRPr lang="nl-NL" i="1" dirty="0"/>
          </a:p>
          <a:p>
            <a:endParaRPr lang="nl-NL" dirty="0"/>
          </a:p>
        </p:txBody>
      </p:sp>
      <p:pic>
        <p:nvPicPr>
          <p:cNvPr id="6" name="Tijdelijke aanduiding voor inhoud 4">
            <a:extLst>
              <a:ext uri="{FF2B5EF4-FFF2-40B4-BE49-F238E27FC236}">
                <a16:creationId xmlns="" xmlns:a16="http://schemas.microsoft.com/office/drawing/2014/main" id="{7635022D-CF04-4ADD-8595-2B2B9A53F2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72" r="3640" b="9638"/>
          <a:stretch/>
        </p:blipFill>
        <p:spPr bwMode="auto">
          <a:xfrm>
            <a:off x="8456158" y="3589453"/>
            <a:ext cx="3735842" cy="1355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92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67C286D-6D1C-4717-A693-214BF28DA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4.4 Dilemma’s </a:t>
            </a:r>
            <a:r>
              <a:rPr lang="nl-NL" dirty="0"/>
              <a:t>en keuzes</a:t>
            </a:r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="" xmlns:a16="http://schemas.microsoft.com/office/drawing/2014/main" id="{FA00FC69-4683-4E34-972F-D311691B7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30454"/>
            <a:ext cx="11353801" cy="4134324"/>
          </a:xfrm>
        </p:spPr>
        <p:txBody>
          <a:bodyPr>
            <a:normAutofit fontScale="85000" lnSpcReduction="20000"/>
          </a:bodyPr>
          <a:lstStyle/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dirty="0"/>
              <a:t>Standaard instrumentarium BOI is niet bedoeld voor ‘maatwerk’ ontwerpen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dirty="0"/>
              <a:t>Verwijzen naar normen en richtlijnen is verwijzen naar oplossingen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dirty="0"/>
              <a:t>Zowel </a:t>
            </a:r>
            <a:r>
              <a:rPr lang="nl-NL" sz="2800" dirty="0" err="1"/>
              <a:t>grondgestuurd</a:t>
            </a:r>
            <a:r>
              <a:rPr lang="nl-NL" sz="2800" dirty="0"/>
              <a:t> ontwerp als RAW-aanpak leiden tot een functioneel ontwerp</a:t>
            </a:r>
          </a:p>
          <a:p>
            <a:pPr marL="0" indent="0">
              <a:buNone/>
              <a:tabLst>
                <a:tab pos="268288" algn="l"/>
                <a:tab pos="1881188" algn="l"/>
              </a:tabLst>
            </a:pPr>
            <a:endParaRPr lang="nl-NL" sz="2800" dirty="0"/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dirty="0"/>
              <a:t>Bestuurder: belang ‘maatwerkruimte’ in </a:t>
            </a:r>
            <a:r>
              <a:rPr lang="nl-NL" sz="2800" dirty="0" err="1"/>
              <a:t>storylines</a:t>
            </a:r>
            <a:r>
              <a:rPr lang="nl-NL" sz="2800" dirty="0"/>
              <a:t> laten zien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dirty="0">
                <a:solidFill>
                  <a:srgbClr val="1D327B"/>
                </a:solidFill>
              </a:rPr>
              <a:t>Techniek en Contract: functioneel specificeren i.p.v. voorschrijven (gebruik HEEL, ADO)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dirty="0"/>
              <a:t>Ontwerper: </a:t>
            </a:r>
            <a:r>
              <a:rPr lang="nl-NL" sz="2800" dirty="0" err="1"/>
              <a:t>grondgestuurd</a:t>
            </a:r>
            <a:r>
              <a:rPr lang="nl-NL" sz="2800" dirty="0"/>
              <a:t> ontwerpen vergt kennis en creativiteit</a:t>
            </a:r>
            <a:endParaRPr lang="nl-NL" sz="2800" strike="sngStrike" dirty="0"/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dirty="0"/>
              <a:t>Grondaanbieder: technische grondeigenschappen </a:t>
            </a:r>
            <a:r>
              <a:rPr lang="nl-NL" sz="2800" dirty="0">
                <a:solidFill>
                  <a:srgbClr val="1D327B"/>
                </a:solidFill>
              </a:rPr>
              <a:t>op tafel die ontwerper nodig heeft</a:t>
            </a:r>
            <a:endParaRPr lang="nl-NL" sz="2800" strike="sngStrike" dirty="0">
              <a:solidFill>
                <a:srgbClr val="1D327B"/>
              </a:solidFill>
            </a:endParaRPr>
          </a:p>
          <a:p>
            <a:pPr>
              <a:buSzPct val="100000"/>
              <a:tabLst>
                <a:tab pos="268288" algn="l"/>
                <a:tab pos="1881188" algn="l"/>
              </a:tabLst>
            </a:pPr>
            <a:endParaRPr lang="nl-NL" sz="2800" dirty="0"/>
          </a:p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800" b="1" dirty="0">
                <a:solidFill>
                  <a:srgbClr val="FF0000"/>
                </a:solidFill>
              </a:rPr>
              <a:t>Begripsverwarring ligt op de loer …</a:t>
            </a:r>
          </a:p>
          <a:p>
            <a:pPr>
              <a:buFont typeface="Wingdings" panose="05000000000000000000" pitchFamily="2" charset="2"/>
              <a:buChar char="§"/>
              <a:tabLst>
                <a:tab pos="268288" algn="l"/>
                <a:tab pos="1881188" algn="l"/>
              </a:tabLst>
            </a:pPr>
            <a:endParaRPr lang="nl-NL" sz="2800" dirty="0"/>
          </a:p>
          <a:p>
            <a:pPr>
              <a:buFont typeface="Wingdings" panose="05000000000000000000" pitchFamily="2" charset="2"/>
              <a:buChar char="§"/>
              <a:tabLst>
                <a:tab pos="268288" algn="l"/>
                <a:tab pos="1881188" algn="l"/>
              </a:tabLst>
            </a:pPr>
            <a:endParaRPr lang="nl-NL" sz="2800" dirty="0"/>
          </a:p>
          <a:p>
            <a:pPr marL="0" indent="0">
              <a:buNone/>
              <a:tabLst>
                <a:tab pos="268288" algn="l"/>
                <a:tab pos="1881188" algn="l"/>
              </a:tabLst>
            </a:pPr>
            <a:endParaRPr lang="nl-NL" sz="2800" dirty="0"/>
          </a:p>
          <a:p>
            <a:pPr marL="0" indent="0">
              <a:buNone/>
              <a:tabLst>
                <a:tab pos="268288" algn="l"/>
              </a:tabLst>
            </a:pPr>
            <a:endParaRPr lang="nl-NL" sz="2000" i="1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E0BA330D-70DA-43A1-AE4F-E599E41026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86DEB-A66B-461B-96E5-362D5B1B588B}" type="slidenum">
              <a:rPr lang="nl-BE" altLang="nl-NL" smtClean="0"/>
              <a:pPr/>
              <a:t>11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1841614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5.1 Het opstellen van het Technisch Kader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D0644-2CF8-46B1-B4A7-BE32E4D1B9B0}" type="slidenum">
              <a:rPr lang="nl-BE" altLang="nl-NL" smtClean="0"/>
              <a:pPr/>
              <a:t>12</a:t>
            </a:fld>
            <a:endParaRPr lang="nl-BE" altLang="nl-NL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="" xmlns:a16="http://schemas.microsoft.com/office/drawing/2014/main" id="{FA00FC69-4683-4E34-972F-D311691B7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00000"/>
              <a:tabLst>
                <a:tab pos="268288" algn="l"/>
                <a:tab pos="1881188" algn="l"/>
              </a:tabLst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De insteek van de POV-DGG om te komen tot een technisch kader is:</a:t>
            </a:r>
          </a:p>
          <a:p>
            <a:pPr marL="228600" indent="-2286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  <a:tabLst>
                <a:tab pos="268288" algn="l"/>
                <a:tab pos="1881188" algn="l"/>
              </a:tabLst>
            </a:pPr>
            <a:r>
              <a:rPr lang="nl-NL" sz="2400" dirty="0" smtClean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Een </a:t>
            </a: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regisseur vanuit het kernteam POV-DGG</a:t>
            </a:r>
          </a:p>
          <a:p>
            <a:pPr marL="228600" indent="-2286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  <a:tabLst>
                <a:tab pos="268288" algn="l"/>
                <a:tab pos="1881188" algn="l"/>
              </a:tabLst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Experts die de inhoud leveren</a:t>
            </a:r>
          </a:p>
          <a:p>
            <a:pPr marL="228600" indent="-2286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  <a:tabLst>
                <a:tab pos="268288" algn="l"/>
                <a:tab pos="1881188" algn="l"/>
              </a:tabLst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Ontwerpers die de toepasbaarheid bewaken</a:t>
            </a:r>
          </a:p>
          <a:p>
            <a:pPr>
              <a:buSzPct val="100000"/>
              <a:tabLst>
                <a:tab pos="268288" algn="l"/>
                <a:tab pos="1881188" algn="l"/>
              </a:tabLst>
            </a:pPr>
            <a:endParaRPr lang="nl-NL" sz="2800" strike="sngStrike" dirty="0">
              <a:solidFill>
                <a:schemeClr val="accent4"/>
              </a:solidFill>
            </a:endParaRPr>
          </a:p>
          <a:p>
            <a:pPr>
              <a:tabLst>
                <a:tab pos="268288" algn="l"/>
                <a:tab pos="1881188" algn="l"/>
              </a:tabLst>
            </a:pPr>
            <a:endParaRPr lang="nl-NL" sz="2800" dirty="0" smtClean="0"/>
          </a:p>
          <a:p>
            <a:pPr>
              <a:buFont typeface="Wingdings" panose="05000000000000000000" pitchFamily="2" charset="2"/>
              <a:buChar char="§"/>
              <a:tabLst>
                <a:tab pos="268288" algn="l"/>
                <a:tab pos="1881188" algn="l"/>
              </a:tabLst>
            </a:pPr>
            <a:endParaRPr lang="nl-NL" sz="2800" dirty="0"/>
          </a:p>
          <a:p>
            <a:pPr marL="0" indent="0">
              <a:buNone/>
              <a:tabLst>
                <a:tab pos="268288" algn="l"/>
                <a:tab pos="1881188" algn="l"/>
              </a:tabLst>
            </a:pPr>
            <a:endParaRPr lang="nl-NL" sz="2800" dirty="0"/>
          </a:p>
          <a:p>
            <a:pPr marL="0" indent="0">
              <a:buNone/>
              <a:tabLst>
                <a:tab pos="268288" algn="l"/>
              </a:tabLst>
            </a:pPr>
            <a:endParaRPr lang="nl-NL" sz="2000" i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5146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6.1 </a:t>
            </a:r>
            <a:r>
              <a:rPr lang="nl-NL" dirty="0" err="1" smtClean="0"/>
              <a:t>Toetsvragen</a:t>
            </a:r>
            <a:r>
              <a:rPr lang="nl-NL" dirty="0" smtClean="0"/>
              <a:t> aan de markt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is een technisch kader het gewenste resultaat om </a:t>
            </a:r>
            <a:r>
              <a:rPr lang="nl-NL" dirty="0" err="1" smtClean="0"/>
              <a:t>grondgestuurd</a:t>
            </a:r>
            <a:r>
              <a:rPr lang="nl-NL" dirty="0" smtClean="0"/>
              <a:t> </a:t>
            </a:r>
            <a:r>
              <a:rPr lang="nl-NL" dirty="0"/>
              <a:t>ontwerpen te stimuleren?</a:t>
            </a:r>
          </a:p>
          <a:p>
            <a:pPr lvl="0"/>
            <a:r>
              <a:rPr lang="nl-NL" dirty="0"/>
              <a:t>welke onderwerpen zouden onderdeel moeten zijn van een technisch kader?</a:t>
            </a:r>
          </a:p>
          <a:p>
            <a:pPr lvl="0"/>
            <a:r>
              <a:rPr lang="nl-NL" dirty="0"/>
              <a:t>is er een betere </a:t>
            </a:r>
            <a:r>
              <a:rPr lang="nl-NL" dirty="0" err="1"/>
              <a:t>framing</a:t>
            </a:r>
            <a:r>
              <a:rPr lang="nl-NL" dirty="0"/>
              <a:t>/titel mogelijk dan technisch </a:t>
            </a:r>
            <a:r>
              <a:rPr lang="nl-NL" dirty="0" smtClean="0"/>
              <a:t>kader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86DEB-A66B-461B-96E5-362D5B1B588B}" type="slidenum">
              <a:rPr lang="nl-BE" altLang="nl-NL" smtClean="0"/>
              <a:pPr/>
              <a:t>13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349797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is de werkwijze waarbij één persoon de regie over een schrijversteam van experts heeft om te komen tot een eindresultaat een aanpak waar marktpartijen invulling aan kunnen geven?</a:t>
            </a:r>
          </a:p>
          <a:p>
            <a:pPr marL="342900" lvl="0" indent="-342900"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wat zijn alternatieven?</a:t>
            </a:r>
          </a:p>
          <a:p>
            <a:pPr marL="342900" lvl="0" indent="-342900"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hoe komen we tot een goede vertegenwoordiging van ontwerpleiders en specialisten?</a:t>
            </a:r>
          </a:p>
          <a:p>
            <a:pPr marL="342900" lvl="0" indent="-342900"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wat heeft de markt nodig ?</a:t>
            </a:r>
          </a:p>
          <a:p>
            <a:pPr marL="342900" lvl="0" indent="-342900"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wat is de rol die van de POV DGG verwacht wordt?</a:t>
            </a:r>
          </a:p>
          <a:p>
            <a:pPr marL="342900" lvl="0" indent="-342900"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hoe zorgen we er voor dat het technisch kader gevuld blijft worden met nieuwe best </a:t>
            </a:r>
            <a:r>
              <a:rPr lang="nl-NL" sz="2400" dirty="0" err="1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practices</a:t>
            </a:r>
            <a:r>
              <a:rPr lang="nl-NL" sz="24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</a:rPr>
              <a:t>?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6.2 </a:t>
            </a:r>
            <a:r>
              <a:rPr lang="nl-NL" dirty="0" err="1" smtClean="0"/>
              <a:t>Toetsvragen</a:t>
            </a:r>
            <a:r>
              <a:rPr lang="nl-NL" dirty="0" smtClean="0"/>
              <a:t> aan de markt (2)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D0644-2CF8-46B1-B4A7-BE32E4D1B9B0}" type="slidenum">
              <a:rPr lang="nl-BE" altLang="nl-NL" smtClean="0"/>
              <a:pPr/>
              <a:t>14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2395179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  <a:tabLst>
                <a:tab pos="268288" algn="l"/>
                <a:tab pos="1881188" algn="l"/>
              </a:tabLst>
            </a:pPr>
            <a:r>
              <a:rPr lang="nl-NL" sz="28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Welke kansen laten we liggen met de voorgestelde aanpak?</a:t>
            </a:r>
          </a:p>
          <a:p>
            <a:pPr marL="228600" indent="-2286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  <a:tabLst>
                <a:tab pos="268288" algn="l"/>
                <a:tab pos="1881188" algn="l"/>
              </a:tabLst>
            </a:pPr>
            <a:r>
              <a:rPr lang="nl-NL" sz="2800" dirty="0">
                <a:solidFill>
                  <a:srgbClr val="1D327B"/>
                </a:solidFill>
                <a:latin typeface="Calibri Light" panose="020F0302020204030204" pitchFamily="34" charset="0"/>
                <a:ea typeface="+mn-ea"/>
                <a:cs typeface="Arial" panose="020B0604020202020204" pitchFamily="34" charset="0"/>
              </a:rPr>
              <a:t>Welke personen zouden zeker moeten bijdragen?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6.3 </a:t>
            </a:r>
            <a:r>
              <a:rPr lang="nl-NL" dirty="0" err="1" smtClean="0"/>
              <a:t>Toetsvragen</a:t>
            </a:r>
            <a:r>
              <a:rPr lang="nl-NL" dirty="0" smtClean="0"/>
              <a:t> aan de markt (3)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D0644-2CF8-46B1-B4A7-BE32E4D1B9B0}" type="slidenum">
              <a:rPr lang="nl-BE" altLang="nl-NL" smtClean="0"/>
              <a:pPr/>
              <a:t>15</a:t>
            </a:fld>
            <a:endParaRPr lang="nl-BE" altLang="nl-NL"/>
          </a:p>
        </p:txBody>
      </p:sp>
    </p:spTree>
    <p:extLst>
      <p:ext uri="{BB962C8B-B14F-4D97-AF65-F5344CB8AC3E}">
        <p14:creationId xmlns:p14="http://schemas.microsoft.com/office/powerpoint/2010/main" val="90304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Marktconsultatie: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 Technisch Kader Dijkversterking met gebiedseigen grond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Bouwen met wat je hebt i.p.v. wat je kan kopen</a:t>
            </a:r>
          </a:p>
        </p:txBody>
      </p:sp>
    </p:spTree>
    <p:extLst>
      <p:ext uri="{BB962C8B-B14F-4D97-AF65-F5344CB8AC3E}">
        <p14:creationId xmlns:p14="http://schemas.microsoft.com/office/powerpoint/2010/main" val="4210117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SzPct val="100000"/>
              <a:buNone/>
            </a:pPr>
            <a:r>
              <a:rPr lang="nl-NL" dirty="0" smtClean="0"/>
              <a:t>Wat vooraf ging: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Achtergrond POV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Fase 1: Resultaat tot op heden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Fase 2: de volgende stap: focus op techniek</a:t>
            </a:r>
          </a:p>
          <a:p>
            <a:pPr marL="0" indent="0">
              <a:buSzPct val="100000"/>
              <a:buNone/>
            </a:pPr>
            <a:endParaRPr lang="nl-NL" dirty="0"/>
          </a:p>
          <a:p>
            <a:pPr marL="0" indent="0">
              <a:buSzPct val="100000"/>
              <a:buNone/>
            </a:pPr>
            <a:r>
              <a:rPr lang="nl-NL" dirty="0" smtClean="0"/>
              <a:t>Het vervolg:</a:t>
            </a:r>
          </a:p>
          <a:p>
            <a:pPr marL="457200" indent="-457200">
              <a:buSzPct val="100000"/>
              <a:buFont typeface="+mj-lt"/>
              <a:buAutoNum type="arabicPeriod" startAt="4"/>
            </a:pPr>
            <a:r>
              <a:rPr lang="nl-NL" dirty="0" smtClean="0"/>
              <a:t>Technisch kader als werkwijzer</a:t>
            </a:r>
            <a:endParaRPr lang="nl-NL" dirty="0"/>
          </a:p>
          <a:p>
            <a:pPr marL="457200" indent="-457200">
              <a:buSzPct val="100000"/>
              <a:buFont typeface="+mj-lt"/>
              <a:buAutoNum type="arabicPeriod" startAt="4"/>
            </a:pPr>
            <a:r>
              <a:rPr lang="nl-NL" dirty="0" smtClean="0"/>
              <a:t>Het opstellen van een Technisch kader</a:t>
            </a:r>
          </a:p>
          <a:p>
            <a:pPr marL="457200" indent="-457200">
              <a:buSzPct val="100000"/>
              <a:buFont typeface="+mj-lt"/>
              <a:buAutoNum type="arabicPeriod" startAt="4"/>
            </a:pPr>
            <a:r>
              <a:rPr lang="nl-NL" dirty="0" err="1" smtClean="0"/>
              <a:t>Toetsvragen</a:t>
            </a:r>
            <a:r>
              <a:rPr lang="nl-NL" dirty="0" smtClean="0"/>
              <a:t> aan de markt o.b.v. voorgestelde aanpak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6315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2D96F33-9F24-A246-99A8-632F634A2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899" y="639053"/>
            <a:ext cx="10538884" cy="589031"/>
          </a:xfrm>
        </p:spPr>
        <p:txBody>
          <a:bodyPr/>
          <a:lstStyle/>
          <a:p>
            <a:r>
              <a:rPr lang="nl-NL" sz="3200" dirty="0" smtClean="0"/>
              <a:t>1. POV </a:t>
            </a:r>
            <a:r>
              <a:rPr lang="nl-NL" sz="3200" dirty="0"/>
              <a:t>Dijkversterking met Gebiedseigen </a:t>
            </a:r>
            <a:r>
              <a:rPr lang="nl-NL" sz="3200" dirty="0" smtClean="0"/>
              <a:t>Grond (POV-DGG)</a:t>
            </a:r>
            <a:endParaRPr lang="nl-NL" sz="32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E86E2E70-3C87-EC4C-9DE2-948F74A5B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2675467"/>
            <a:ext cx="10538884" cy="3107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dirty="0" smtClean="0"/>
              <a:t>Aanpak in 2 fasen:</a:t>
            </a:r>
          </a:p>
          <a:p>
            <a:r>
              <a:rPr lang="nl-NL" sz="2000" dirty="0" smtClean="0"/>
              <a:t>Fase 1: Verkennen mogelijkheden</a:t>
            </a:r>
          </a:p>
          <a:p>
            <a:r>
              <a:rPr lang="nl-NL" sz="2000" dirty="0" smtClean="0"/>
              <a:t>Fase 2: Uitwerken aantal speerpunten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 smtClean="0"/>
              <a:t>Verschillende producten</a:t>
            </a:r>
            <a:endParaRPr lang="nl-NL" sz="2000" dirty="0"/>
          </a:p>
          <a:p>
            <a:pPr marL="342900" lvl="1" indent="-342900"/>
            <a:r>
              <a:rPr lang="nl-NL" b="0" dirty="0" smtClean="0"/>
              <a:t>Technisch kader (Werkwijzer)</a:t>
            </a:r>
            <a:endParaRPr lang="nl-NL" b="0" dirty="0"/>
          </a:p>
          <a:p>
            <a:pPr marL="342900" lvl="1" indent="-342900"/>
            <a:r>
              <a:rPr lang="nl-NL" b="0" dirty="0"/>
              <a:t>Samenwerking (kansenscan vraag en aanbod grond)</a:t>
            </a:r>
          </a:p>
          <a:p>
            <a:pPr marL="342900" lvl="1" indent="-342900"/>
            <a:r>
              <a:rPr lang="nl-NL" b="0" dirty="0"/>
              <a:t>Proces (Handreiking)</a:t>
            </a:r>
          </a:p>
          <a:p>
            <a:pPr marL="342900" lvl="1" indent="-342900"/>
            <a:r>
              <a:rPr lang="nl-NL" b="0" dirty="0"/>
              <a:t>Ondernemerschap (opleiding</a:t>
            </a:r>
            <a:r>
              <a:rPr lang="nl-NL" b="0" dirty="0" smtClean="0"/>
              <a:t>)</a:t>
            </a:r>
            <a:endParaRPr lang="nl-NL" b="0" dirty="0"/>
          </a:p>
          <a:p>
            <a:pPr lvl="1"/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904" y="1228083"/>
            <a:ext cx="10594879" cy="141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993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="" xmlns:a16="http://schemas.microsoft.com/office/drawing/2014/main" id="{18547579-130C-4A16-ABC2-D636C112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2.1 Resultaat </a:t>
            </a:r>
            <a:r>
              <a:rPr lang="nl-NL" dirty="0"/>
              <a:t>fase 1 POV DGG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127" y="1438275"/>
            <a:ext cx="11265275" cy="4536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315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="" xmlns:a16="http://schemas.microsoft.com/office/drawing/2014/main" id="{18547579-130C-4A16-ABC2-D636C112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3.1 Inhoud van fase 2 POV DGG</a:t>
            </a: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1692" y="1679713"/>
            <a:ext cx="8417200" cy="275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1692" y="4436346"/>
            <a:ext cx="8417200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32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315EAFD-0AD2-4878-B48F-E28C47784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4.1 Technisch kader Dijkversterking met gebiedseigen grond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5A079265-DE8F-4B03-B953-F5EC69B1F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8059"/>
            <a:ext cx="10847202" cy="4368004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268288" algn="l"/>
              </a:tabLst>
            </a:pPr>
            <a:r>
              <a:rPr lang="nl-NL" sz="2800" dirty="0" err="1" smtClean="0"/>
              <a:t>Grondgestuurd</a:t>
            </a:r>
            <a:r>
              <a:rPr lang="nl-NL" sz="2800" dirty="0" smtClean="0"/>
              <a:t> ontwerpen: bouwen met wat je hebt</a:t>
            </a:r>
          </a:p>
          <a:p>
            <a:pPr>
              <a:buSzPct val="100000"/>
              <a:tabLst>
                <a:tab pos="268288" algn="l"/>
              </a:tabLst>
            </a:pPr>
            <a:r>
              <a:rPr lang="nl-NL" sz="2800" dirty="0" smtClean="0"/>
              <a:t>Nog geen standaard praktijk</a:t>
            </a:r>
          </a:p>
          <a:p>
            <a:pPr>
              <a:buSzPct val="100000"/>
              <a:tabLst>
                <a:tab pos="268288" algn="l"/>
              </a:tabLst>
            </a:pPr>
            <a:r>
              <a:rPr lang="nl-NL" sz="2800" dirty="0" smtClean="0"/>
              <a:t>Huidig gebruik van normen richtlijnen sorteert voor op oplossingen</a:t>
            </a:r>
          </a:p>
          <a:p>
            <a:pPr>
              <a:buSzPct val="100000"/>
              <a:tabLst>
                <a:tab pos="268288" algn="l"/>
              </a:tabLst>
            </a:pPr>
            <a:endParaRPr lang="nl-NL" sz="2800" dirty="0" smtClean="0"/>
          </a:p>
          <a:p>
            <a:pPr marL="0" indent="0">
              <a:buSzPct val="100000"/>
              <a:buNone/>
              <a:tabLst>
                <a:tab pos="268288" algn="l"/>
              </a:tabLst>
            </a:pPr>
            <a:r>
              <a:rPr lang="nl-NL" sz="2800" dirty="0" smtClean="0"/>
              <a:t>Belangrijkste doelen voor een technisch kader:</a:t>
            </a:r>
          </a:p>
          <a:p>
            <a:pPr>
              <a:buSzPct val="100000"/>
              <a:tabLst>
                <a:tab pos="268288" algn="l"/>
              </a:tabLst>
            </a:pPr>
            <a:r>
              <a:rPr lang="nl-NL" sz="2800" dirty="0" smtClean="0"/>
              <a:t>Ontsluiten van beschikbare informatie</a:t>
            </a:r>
          </a:p>
          <a:p>
            <a:pPr>
              <a:buSzPct val="100000"/>
              <a:tabLst>
                <a:tab pos="268288" algn="l"/>
              </a:tabLst>
            </a:pPr>
            <a:r>
              <a:rPr lang="nl-NL" sz="2800" dirty="0" smtClean="0"/>
              <a:t>Richting en comfort geven aan creativiteit</a:t>
            </a:r>
          </a:p>
          <a:p>
            <a:pPr>
              <a:buSzPct val="100000"/>
              <a:tabLst>
                <a:tab pos="268288" algn="l"/>
              </a:tabLst>
            </a:pPr>
            <a:r>
              <a:rPr lang="nl-NL" sz="2800" dirty="0" smtClean="0"/>
              <a:t>Delen van nieuwe kennis</a:t>
            </a:r>
          </a:p>
          <a:p>
            <a:pPr marL="0" indent="0">
              <a:buNone/>
              <a:tabLst>
                <a:tab pos="268288" algn="l"/>
              </a:tabLst>
            </a:pPr>
            <a:endParaRPr lang="nl-NL" sz="2100" dirty="0"/>
          </a:p>
          <a:p>
            <a:pPr marL="0" indent="0">
              <a:buNone/>
              <a:tabLst>
                <a:tab pos="268288" algn="l"/>
              </a:tabLst>
            </a:pPr>
            <a:endParaRPr lang="nl-NL" sz="2000" i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8314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D0644-2CF8-46B1-B4A7-BE32E4D1B9B0}" type="slidenum">
              <a:rPr lang="nl-BE" altLang="nl-NL" smtClean="0"/>
              <a:pPr/>
              <a:t>8</a:t>
            </a:fld>
            <a:endParaRPr lang="nl-BE" altLang="nl-NL"/>
          </a:p>
        </p:txBody>
      </p:sp>
      <p:pic>
        <p:nvPicPr>
          <p:cNvPr id="1026" name="Afbeelding 1" descr="image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38" y="137787"/>
            <a:ext cx="11947048" cy="672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72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1">
            <a:extLst>
              <a:ext uri="{FF2B5EF4-FFF2-40B4-BE49-F238E27FC236}">
                <a16:creationId xmlns="" xmlns:a16="http://schemas.microsoft.com/office/drawing/2014/main" id="{74359711-ED99-4163-B302-A700994CC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4.2 Ingrediënten voor een Technisch kader</a:t>
            </a:r>
            <a:endParaRPr lang="nl-NL" dirty="0"/>
          </a:p>
        </p:txBody>
      </p:sp>
      <p:sp>
        <p:nvSpPr>
          <p:cNvPr id="9220" name="Tijdelijke aanduiding voor dianummer 3">
            <a:extLst>
              <a:ext uri="{FF2B5EF4-FFF2-40B4-BE49-F238E27FC236}">
                <a16:creationId xmlns="" xmlns:a16="http://schemas.microsoft.com/office/drawing/2014/main" id="{EBF1DBCF-4786-4966-A0CD-33A9B5EBBF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32F41C-A60D-4B69-9695-6371D263F309}" type="slidenum">
              <a:rPr kumimoji="0" lang="nl-BE" altLang="nl-NL" sz="1200" b="0" i="0" u="none" strike="noStrike" kern="1200" cap="none" spc="0" normalizeH="0" baseline="0" noProof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BE" altLang="nl-NL" sz="1200" b="0" i="0" u="none" strike="noStrike" kern="1200" cap="none" spc="0" normalizeH="0" baseline="0" noProof="0" dirty="0">
              <a:ln>
                <a:noFill/>
              </a:ln>
              <a:solidFill>
                <a:srgbClr val="1D327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="" xmlns:a16="http://schemas.microsoft.com/office/drawing/2014/main" id="{5C2022B0-1FFE-4F6B-AEEF-5BD8520158B6}"/>
              </a:ext>
            </a:extLst>
          </p:cNvPr>
          <p:cNvSpPr/>
          <p:nvPr/>
        </p:nvSpPr>
        <p:spPr>
          <a:xfrm>
            <a:off x="936704" y="1524832"/>
            <a:ext cx="2899315" cy="923330"/>
          </a:xfrm>
          <a:prstGeom prst="rect">
            <a:avLst/>
          </a:prstGeom>
          <a:ln>
            <a:solidFill>
              <a:srgbClr val="1D327B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Technische eigenschappen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17663" algn="l"/>
              </a:tabLst>
              <a:defRPr/>
            </a:pPr>
            <a:r>
              <a:rPr lang="nl-NL" dirty="0">
                <a:solidFill>
                  <a:srgbClr val="1D327B"/>
                </a:solidFill>
              </a:rPr>
              <a:t>- g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rondeigenschappen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17663" algn="l"/>
              </a:tabLst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relatie met </a:t>
            </a:r>
            <a:r>
              <a:rPr lang="nl-NL" dirty="0" err="1">
                <a:solidFill>
                  <a:srgbClr val="1D327B"/>
                </a:solidFill>
              </a:rPr>
              <a:t>funct</a:t>
            </a:r>
            <a:r>
              <a:rPr lang="nl-NL" dirty="0">
                <a:solidFill>
                  <a:srgbClr val="1D327B"/>
                </a:solidFill>
              </a:rPr>
              <a:t>. eisen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="" xmlns:a16="http://schemas.microsoft.com/office/drawing/2014/main" id="{081A15F7-24E6-4C64-81EC-B0F0434A313A}"/>
              </a:ext>
            </a:extLst>
          </p:cNvPr>
          <p:cNvSpPr/>
          <p:nvPr/>
        </p:nvSpPr>
        <p:spPr>
          <a:xfrm>
            <a:off x="7929105" y="1524832"/>
            <a:ext cx="2893738" cy="923330"/>
          </a:xfrm>
          <a:prstGeom prst="rect">
            <a:avLst/>
          </a:prstGeom>
          <a:ln>
            <a:solidFill>
              <a:srgbClr val="1D327B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Ontwerpverificatie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project-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storylines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1D327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nl-NL" dirty="0">
                <a:solidFill>
                  <a:srgbClr val="1D327B"/>
                </a:solidFill>
              </a:rPr>
              <a:t>referentie-ontwerpen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="" xmlns:a16="http://schemas.microsoft.com/office/drawing/2014/main" id="{3273E457-0BA1-4F4C-8B85-FD580C479349}"/>
              </a:ext>
            </a:extLst>
          </p:cNvPr>
          <p:cNvSpPr/>
          <p:nvPr/>
        </p:nvSpPr>
        <p:spPr>
          <a:xfrm>
            <a:off x="4427043" y="1524832"/>
            <a:ext cx="2899314" cy="923330"/>
          </a:xfrm>
          <a:prstGeom prst="rect">
            <a:avLst/>
          </a:prstGeom>
          <a:ln>
            <a:solidFill>
              <a:srgbClr val="1D327B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Ontwerpparameters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nl-NL" dirty="0">
                <a:solidFill>
                  <a:srgbClr val="1D327B"/>
                </a:solidFill>
              </a:rPr>
              <a:t>referentie-grondsoorten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1D327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nl-NL" dirty="0">
                <a:solidFill>
                  <a:srgbClr val="1D327B"/>
                </a:solidFill>
              </a:rPr>
              <a:t>gevoeligheidsindicatoren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="" xmlns:a16="http://schemas.microsoft.com/office/drawing/2014/main" id="{7E8D4616-A49A-4B9B-8D08-5DAE2EFE2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779" b="15827"/>
          <a:stretch/>
        </p:blipFill>
        <p:spPr>
          <a:xfrm>
            <a:off x="936705" y="2560890"/>
            <a:ext cx="2899314" cy="1750991"/>
          </a:xfrm>
          <a:prstGeom prst="rect">
            <a:avLst/>
          </a:prstGeom>
        </p:spPr>
      </p:pic>
      <p:pic>
        <p:nvPicPr>
          <p:cNvPr id="1026" name="Picture 2" descr="https://www.eyelidsleesbrillen.nl/images/detailed/3/mag1a_l.jpg">
            <a:extLst>
              <a:ext uri="{FF2B5EF4-FFF2-40B4-BE49-F238E27FC236}">
                <a16:creationId xmlns="" xmlns:a16="http://schemas.microsoft.com/office/drawing/2014/main" id="{DE42D53C-7A64-4009-B09A-EE061D00D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043" y="2556514"/>
            <a:ext cx="2899314" cy="175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="" xmlns:a16="http://schemas.microsoft.com/office/drawing/2014/main" id="{75894725-0508-4CF4-AF8D-C99571988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7953" y="2634264"/>
            <a:ext cx="2907702" cy="1654115"/>
          </a:xfrm>
          <a:prstGeom prst="rect">
            <a:avLst/>
          </a:prstGeom>
        </p:spPr>
      </p:pic>
      <p:sp>
        <p:nvSpPr>
          <p:cNvPr id="10" name="Pijl: links/rechts 9">
            <a:extLst>
              <a:ext uri="{FF2B5EF4-FFF2-40B4-BE49-F238E27FC236}">
                <a16:creationId xmlns="" xmlns:a16="http://schemas.microsoft.com/office/drawing/2014/main" id="{76FCBED9-33AE-4044-9846-1352EF1C4EF9}"/>
              </a:ext>
            </a:extLst>
          </p:cNvPr>
          <p:cNvSpPr/>
          <p:nvPr/>
        </p:nvSpPr>
        <p:spPr>
          <a:xfrm>
            <a:off x="3872265" y="1824804"/>
            <a:ext cx="512956" cy="32338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ijl: links/rechts 14">
            <a:extLst>
              <a:ext uri="{FF2B5EF4-FFF2-40B4-BE49-F238E27FC236}">
                <a16:creationId xmlns="" xmlns:a16="http://schemas.microsoft.com/office/drawing/2014/main" id="{E57111A1-30C1-4E88-B5B3-5A4E1F0CC1EA}"/>
              </a:ext>
            </a:extLst>
          </p:cNvPr>
          <p:cNvSpPr/>
          <p:nvPr/>
        </p:nvSpPr>
        <p:spPr>
          <a:xfrm>
            <a:off x="7362603" y="1824804"/>
            <a:ext cx="512956" cy="32338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="" xmlns:a16="http://schemas.microsoft.com/office/drawing/2014/main" id="{550A3D6C-987E-442A-8AFC-0DA9DE782DFC}"/>
              </a:ext>
            </a:extLst>
          </p:cNvPr>
          <p:cNvSpPr txBox="1"/>
          <p:nvPr/>
        </p:nvSpPr>
        <p:spPr>
          <a:xfrm>
            <a:off x="4772728" y="4545227"/>
            <a:ext cx="2553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Natuurlijke grond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Verbeterde grond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="" xmlns:a16="http://schemas.microsoft.com/office/drawing/2014/main" id="{01FD1F09-30FE-47AA-8C60-CBD141C28826}"/>
              </a:ext>
            </a:extLst>
          </p:cNvPr>
          <p:cNvSpPr txBox="1"/>
          <p:nvPr/>
        </p:nvSpPr>
        <p:spPr>
          <a:xfrm>
            <a:off x="8322207" y="4545227"/>
            <a:ext cx="2553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Technisch ontwerp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Beheer en onderhoud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1D327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="" xmlns:a16="http://schemas.microsoft.com/office/drawing/2014/main" id="{C85C0A64-BAF1-4952-BE9D-403C46DC8A0E}"/>
              </a:ext>
            </a:extLst>
          </p:cNvPr>
          <p:cNvSpPr txBox="1"/>
          <p:nvPr/>
        </p:nvSpPr>
        <p:spPr>
          <a:xfrm>
            <a:off x="1215467" y="4545226"/>
            <a:ext cx="2553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Technisch comfort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D32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Vraag en aanbod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1D327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="" xmlns:a16="http://schemas.microsoft.com/office/drawing/2014/main" id="{9445FF59-0515-48BA-9804-0434653B688B}"/>
              </a:ext>
            </a:extLst>
          </p:cNvPr>
          <p:cNvSpPr txBox="1"/>
          <p:nvPr/>
        </p:nvSpPr>
        <p:spPr>
          <a:xfrm rot="21398402">
            <a:off x="4352869" y="2733940"/>
            <a:ext cx="3050433" cy="830997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177800" indent="-177800">
              <a:buFont typeface="Courier New" panose="02070309020205020404" pitchFamily="49" charset="0"/>
              <a:buChar char="o"/>
              <a:defRPr sz="1200">
                <a:solidFill>
                  <a:srgbClr val="FF0000"/>
                </a:solidFill>
              </a:defRPr>
            </a:lvl1pPr>
          </a:lstStyle>
          <a:p>
            <a:pPr marL="180975" indent="-180975">
              <a:buFont typeface="Symbol" panose="05050102010706020507" pitchFamily="18" charset="2"/>
              <a:buChar char="-"/>
              <a:defRPr/>
            </a:pPr>
            <a:r>
              <a:rPr lang="nl-NL" dirty="0"/>
              <a:t>Referentie-grondsoort + ontwerp/ervaring</a:t>
            </a:r>
          </a:p>
          <a:p>
            <a:pPr marL="180975" indent="-180975">
              <a:buFont typeface="Symbol" panose="05050102010706020507" pitchFamily="18" charset="2"/>
              <a:buChar char="-"/>
              <a:defRPr/>
            </a:pPr>
            <a:r>
              <a:rPr lang="nl-NL" dirty="0"/>
              <a:t>Effect afwijkingen op eigenschappen </a:t>
            </a:r>
          </a:p>
          <a:p>
            <a:pPr marL="180975" indent="-180975">
              <a:buFont typeface="Symbol" panose="05050102010706020507" pitchFamily="18" charset="2"/>
              <a:buChar char="-"/>
              <a:defRPr/>
            </a:pPr>
            <a:r>
              <a:rPr lang="nl-NL" dirty="0"/>
              <a:t>Vertaling naar ontwerpparameters</a:t>
            </a:r>
          </a:p>
          <a:p>
            <a:pPr marL="180975" indent="-180975">
              <a:buFont typeface="Symbol" panose="05050102010706020507" pitchFamily="18" charset="2"/>
              <a:buChar char="-"/>
              <a:defRPr/>
            </a:pPr>
            <a:r>
              <a:rPr lang="nl-NL" dirty="0"/>
              <a:t>Effect op uitvoering en beheer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="" xmlns:a16="http://schemas.microsoft.com/office/drawing/2014/main" id="{F6E807C6-1ACC-4A25-8B35-B8CB18B8F75F}"/>
              </a:ext>
            </a:extLst>
          </p:cNvPr>
          <p:cNvSpPr/>
          <p:nvPr/>
        </p:nvSpPr>
        <p:spPr>
          <a:xfrm>
            <a:off x="2810337" y="2538170"/>
            <a:ext cx="10682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TRWG2001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="" xmlns:a16="http://schemas.microsoft.com/office/drawing/2014/main" id="{87AE4764-ABC9-4685-AB11-4E5CF6157495}"/>
              </a:ext>
            </a:extLst>
          </p:cNvPr>
          <p:cNvSpPr/>
          <p:nvPr/>
        </p:nvSpPr>
        <p:spPr>
          <a:xfrm>
            <a:off x="900542" y="4008420"/>
            <a:ext cx="16882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nl-N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NEN-EN-ISO 14688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="" xmlns:a16="http://schemas.microsoft.com/office/drawing/2014/main" id="{6EB61D44-59E8-4824-AE0D-BDC8948536AA}"/>
              </a:ext>
            </a:extLst>
          </p:cNvPr>
          <p:cNvSpPr txBox="1"/>
          <p:nvPr/>
        </p:nvSpPr>
        <p:spPr>
          <a:xfrm rot="822788">
            <a:off x="2350738" y="2998882"/>
            <a:ext cx="1630182" cy="1200329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285750" indent="-285750">
              <a:buFont typeface="Courier New" panose="02070309020205020404" pitchFamily="49" charset="0"/>
              <a:buChar char="o"/>
              <a:defRPr sz="1400">
                <a:solidFill>
                  <a:srgbClr val="FF0000"/>
                </a:solidFill>
              </a:defRPr>
            </a:lvl1pPr>
          </a:lstStyle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Classificatie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Volumegewicht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Sterkte en stijfheid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Doorlatendheid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Erosiebestendigheid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Veroudering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="" xmlns:a16="http://schemas.microsoft.com/office/drawing/2014/main" id="{2655EEBE-6CBD-483C-B605-E7F1E714C51D}"/>
              </a:ext>
            </a:extLst>
          </p:cNvPr>
          <p:cNvSpPr/>
          <p:nvPr/>
        </p:nvSpPr>
        <p:spPr>
          <a:xfrm>
            <a:off x="7929105" y="2556515"/>
            <a:ext cx="2893738" cy="175974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="" xmlns:a16="http://schemas.microsoft.com/office/drawing/2014/main" id="{595CE90B-31F8-41CC-8E0A-5D5371401E8C}"/>
              </a:ext>
            </a:extLst>
          </p:cNvPr>
          <p:cNvSpPr txBox="1"/>
          <p:nvPr/>
        </p:nvSpPr>
        <p:spPr>
          <a:xfrm rot="20947385">
            <a:off x="7771418" y="3788924"/>
            <a:ext cx="1303033" cy="461665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285750" indent="-285750">
              <a:buFont typeface="Courier New" panose="02070309020205020404" pitchFamily="49" charset="0"/>
              <a:buChar char="o"/>
              <a:defRPr sz="1400">
                <a:solidFill>
                  <a:srgbClr val="FF0000"/>
                </a:solidFill>
              </a:defRPr>
            </a:lvl1pPr>
          </a:lstStyle>
          <a:p>
            <a:pPr marL="180975" marR="0" lvl="0" indent="-180975" defTabSz="914400" eaLnBrk="1" latinLnBrk="0" hangingPunct="1">
              <a:lnSpc>
                <a:spcPct val="100000"/>
              </a:lnSpc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lang="nl-NL" sz="1200" dirty="0" err="1"/>
              <a:t>Kleiïge</a:t>
            </a:r>
            <a:r>
              <a:rPr lang="nl-NL" sz="1200" dirty="0"/>
              <a:t> dijken</a:t>
            </a:r>
          </a:p>
          <a:p>
            <a:pPr marL="180975" marR="0" lvl="0" indent="-180975" defTabSz="914400" eaLnBrk="1" latinLnBrk="0" hangingPunct="1">
              <a:lnSpc>
                <a:spcPct val="100000"/>
              </a:lnSpc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lang="nl-NL" sz="1200" dirty="0"/>
              <a:t>Zandige dijken</a:t>
            </a:r>
          </a:p>
        </p:txBody>
      </p:sp>
      <p:cxnSp>
        <p:nvCxnSpPr>
          <p:cNvPr id="21" name="Rechte verbindingslijn 20">
            <a:extLst>
              <a:ext uri="{FF2B5EF4-FFF2-40B4-BE49-F238E27FC236}">
                <a16:creationId xmlns="" xmlns:a16="http://schemas.microsoft.com/office/drawing/2014/main" id="{6E0885B7-9E11-4B90-BCB9-58A20168C615}"/>
              </a:ext>
            </a:extLst>
          </p:cNvPr>
          <p:cNvCxnSpPr>
            <a:cxnSpLocks/>
          </p:cNvCxnSpPr>
          <p:nvPr/>
        </p:nvCxnSpPr>
        <p:spPr>
          <a:xfrm flipV="1">
            <a:off x="939517" y="5516484"/>
            <a:ext cx="9886138" cy="22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989173"/>
      </p:ext>
    </p:extLst>
  </p:cSld>
  <p:clrMapOvr>
    <a:masterClrMapping/>
  </p:clrMapOvr>
</p:sld>
</file>

<file path=ppt/theme/theme1.xml><?xml version="1.0" encoding="utf-8"?>
<a:theme xmlns:a="http://schemas.openxmlformats.org/drawingml/2006/main" name="POV Presentatie">
  <a:themeElements>
    <a:clrScheme name="POV">
      <a:dk1>
        <a:srgbClr val="1D327B"/>
      </a:dk1>
      <a:lt1>
        <a:srgbClr val="FFFFFF"/>
      </a:lt1>
      <a:dk2>
        <a:srgbClr val="1D327B"/>
      </a:dk2>
      <a:lt2>
        <a:srgbClr val="FEFFFF"/>
      </a:lt2>
      <a:accent1>
        <a:srgbClr val="1D327B"/>
      </a:accent1>
      <a:accent2>
        <a:srgbClr val="FF0000"/>
      </a:accent2>
      <a:accent3>
        <a:srgbClr val="FEFFFF"/>
      </a:accent3>
      <a:accent4>
        <a:srgbClr val="000000"/>
      </a:accent4>
      <a:accent5>
        <a:srgbClr val="797979"/>
      </a:accent5>
      <a:accent6>
        <a:srgbClr val="A9A9A9"/>
      </a:accent6>
      <a:hlink>
        <a:srgbClr val="1D327B"/>
      </a:hlink>
      <a:folHlink>
        <a:srgbClr val="1D327B"/>
      </a:folHlink>
    </a:clrScheme>
    <a:fontScheme name="POV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VDDG_powerpoint_02" id="{DCFCE79B-DF24-4B49-9799-2784D187A83B}" vid="{73E047AF-D64F-4645-8CA7-9E0990E421A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OV">
    <a:dk1>
      <a:srgbClr val="1D327B"/>
    </a:dk1>
    <a:lt1>
      <a:srgbClr val="FFFFFF"/>
    </a:lt1>
    <a:dk2>
      <a:srgbClr val="1D327B"/>
    </a:dk2>
    <a:lt2>
      <a:srgbClr val="FEFFFF"/>
    </a:lt2>
    <a:accent1>
      <a:srgbClr val="1D327B"/>
    </a:accent1>
    <a:accent2>
      <a:srgbClr val="FF0000"/>
    </a:accent2>
    <a:accent3>
      <a:srgbClr val="FEFFFF"/>
    </a:accent3>
    <a:accent4>
      <a:srgbClr val="000000"/>
    </a:accent4>
    <a:accent5>
      <a:srgbClr val="797979"/>
    </a:accent5>
    <a:accent6>
      <a:srgbClr val="A9A9A9"/>
    </a:accent6>
    <a:hlink>
      <a:srgbClr val="1D327B"/>
    </a:hlink>
    <a:folHlink>
      <a:srgbClr val="1D327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E8738845995F468BB0DD9991F2AC63" ma:contentTypeVersion="13" ma:contentTypeDescription="Create a new document." ma:contentTypeScope="" ma:versionID="3308384636fad68fdab18b441e290b96">
  <xsd:schema xmlns:xsd="http://www.w3.org/2001/XMLSchema" xmlns:xs="http://www.w3.org/2001/XMLSchema" xmlns:p="http://schemas.microsoft.com/office/2006/metadata/properties" xmlns:ns3="aed8c802-2298-47b9-86c0-1a7ccd825ed5" xmlns:ns4="4299e476-f105-4974-b6a6-73ed89633cc9" targetNamespace="http://schemas.microsoft.com/office/2006/metadata/properties" ma:root="true" ma:fieldsID="1bc653ac2506efa39715a628573138b1" ns3:_="" ns4:_="">
    <xsd:import namespace="aed8c802-2298-47b9-86c0-1a7ccd825ed5"/>
    <xsd:import namespace="4299e476-f105-4974-b6a6-73ed89633cc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d8c802-2298-47b9-86c0-1a7ccd825e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99e476-f105-4974-b6a6-73ed89633cc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EE6675-27E3-4101-96D7-87A357E7D0E7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ed8c802-2298-47b9-86c0-1a7ccd825ed5"/>
    <ds:schemaRef ds:uri="http://purl.org/dc/elements/1.1/"/>
    <ds:schemaRef ds:uri="http://schemas.microsoft.com/office/2006/metadata/properties"/>
    <ds:schemaRef ds:uri="4299e476-f105-4974-b6a6-73ed89633cc9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D8F8EF6-B721-4D0E-A7B5-B688B7A6B5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710C33-5B84-437A-B52B-11A5EE3EDD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d8c802-2298-47b9-86c0-1a7ccd825ed5"/>
    <ds:schemaRef ds:uri="4299e476-f105-4974-b6a6-73ed89633c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9920</TotalTime>
  <Words>654</Words>
  <Application>Microsoft Office PowerPoint</Application>
  <PresentationFormat>Aangepast</PresentationFormat>
  <Paragraphs>129</Paragraphs>
  <Slides>15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POV Presentatie</vt:lpstr>
      <vt:lpstr>POV  Dijkversterking met Gebiedseigen Grond</vt:lpstr>
      <vt:lpstr>Marktconsultatie:  Technisch Kader Dijkversterking met gebiedseigen grond</vt:lpstr>
      <vt:lpstr>Inhoud</vt:lpstr>
      <vt:lpstr>1. POV Dijkversterking met Gebiedseigen Grond (POV-DGG)</vt:lpstr>
      <vt:lpstr>2.1 Resultaat fase 1 POV DGG</vt:lpstr>
      <vt:lpstr>3.1 Inhoud van fase 2 POV DGG</vt:lpstr>
      <vt:lpstr>4.1 Technisch kader Dijkversterking met gebiedseigen grond</vt:lpstr>
      <vt:lpstr>PowerPoint-presentatie</vt:lpstr>
      <vt:lpstr>4.2 Ingrediënten voor een Technisch kader</vt:lpstr>
      <vt:lpstr>4.3 Principes en valkuilen bij Grondgestuurd ontwerpen</vt:lpstr>
      <vt:lpstr>4.4 Dilemma’s en keuzes</vt:lpstr>
      <vt:lpstr>5.1 Het opstellen van het Technisch Kader</vt:lpstr>
      <vt:lpstr>6.1 Toetsvragen aan de markt (1)</vt:lpstr>
      <vt:lpstr>6.2 Toetsvragen aan de markt (2)</vt:lpstr>
      <vt:lpstr>6.3 Toetsvragen aan de markt (3)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Pieter Baeyens</dc:creator>
  <cp:lastModifiedBy>Renée Hekers</cp:lastModifiedBy>
  <cp:revision>248</cp:revision>
  <dcterms:created xsi:type="dcterms:W3CDTF">2019-09-10T12:27:05Z</dcterms:created>
  <dcterms:modified xsi:type="dcterms:W3CDTF">2020-10-26T13:15:30Z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0x010100AFE8738845995F468BB0DD9991F2AC63</vt:lpwstr>
  </property>
</Properties>
</file>