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"/>
  </p:notesMasterIdLst>
  <p:sldIdLst>
    <p:sldId id="876" r:id="rId2"/>
    <p:sldId id="888" r:id="rId3"/>
  </p:sldIdLst>
  <p:sldSz cx="12192000" cy="6858000"/>
  <p:notesSz cx="6858000" cy="9144000"/>
  <p:defaultTextStyle>
    <a:defPPr>
      <a:defRPr lang="en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8"/>
    <p:restoredTop sz="96208"/>
  </p:normalViewPr>
  <p:slideViewPr>
    <p:cSldViewPr snapToGrid="0" snapToObjects="1" showGuides="1">
      <p:cViewPr varScale="1">
        <p:scale>
          <a:sx n="116" d="100"/>
          <a:sy n="116" d="100"/>
        </p:scale>
        <p:origin x="200" y="2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L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F41907-CCD4-BE47-A1C4-371957135425}" type="datetimeFigureOut">
              <a:rPr lang="en-NL" smtClean="0"/>
              <a:t>14/06/2021</a:t>
            </a:fld>
            <a:endParaRPr lang="en-NL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NL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E7734D-0ED3-5E47-A673-D9F9A0C33B29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6992746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6F0E209-8A39-4845-9EEF-8F25153C7503}" type="slidenum">
              <a:rPr lang="nl-NL" altLang="nl-NL" smtClean="0"/>
              <a:pPr>
                <a:defRPr/>
              </a:pPr>
              <a:t>1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6997406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6F0E209-8A39-4845-9EEF-8F25153C7503}" type="slidenum">
              <a:rPr lang="nl-NL" altLang="nl-NL" smtClean="0"/>
              <a:pPr>
                <a:defRPr/>
              </a:pPr>
              <a:t>2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895959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0DEF3B-4253-AD4C-AC72-5F841FEED1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5155CA7-2EA6-464E-82FA-BA00DD15931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618D90-A2E7-0D4F-A962-EC88B2C604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B3F52-62FC-9440-9A4B-B0DCE110A8A3}" type="datetimeFigureOut">
              <a:rPr lang="en-NL" smtClean="0"/>
              <a:t>14/06/2021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B436EB-BE88-F84E-823F-939A76BA42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31BF65-8FE3-324A-96C6-D75F2E4EB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877396-9238-F540-8E5E-6DF83741BE91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8403609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45EF2E-7EEF-0244-B6BD-AA83B530BA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0C699C5-4FF4-824E-A909-26B4BC963A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568730-8488-7E42-A803-52D8EAC3C5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B3F52-62FC-9440-9A4B-B0DCE110A8A3}" type="datetimeFigureOut">
              <a:rPr lang="en-NL" smtClean="0"/>
              <a:t>14/06/2021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4F7E6B-4870-DA41-8D15-7DC45C4FC6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1CF852-F862-294B-93DE-E0EAD3910D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877396-9238-F540-8E5E-6DF83741BE91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3306266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4E1EF25-E817-3346-BF3B-548818E3E47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ADBABB0-BD75-3D4F-A05B-52DD620282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FBBF1D-1FA7-3943-B916-89308E3793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B3F52-62FC-9440-9A4B-B0DCE110A8A3}" type="datetimeFigureOut">
              <a:rPr lang="en-NL" smtClean="0"/>
              <a:t>14/06/2021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282B8A-96D0-A240-B2C7-E35A8F1923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0C07EF-BBD7-2146-8447-FDFC83412B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877396-9238-F540-8E5E-6DF83741BE91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7149888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FC95D4-9FAD-A244-B64D-BF82DA7F0F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AB5260-8D1A-E74E-8082-7F2A17E220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21D217-DAD1-BE40-93D5-200A7DC726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B3F52-62FC-9440-9A4B-B0DCE110A8A3}" type="datetimeFigureOut">
              <a:rPr lang="en-NL" smtClean="0"/>
              <a:t>14/06/2021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CB854D-8863-B748-8792-A691295A43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D5919B-FD63-6C4E-905E-F39C758D01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877396-9238-F540-8E5E-6DF83741BE91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5621693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FB5D51-C2BE-F549-AA16-F48E27ED44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95FE3F-73B4-8043-B904-95432BD702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8ACF4C-E251-B643-8B0E-6D830EDD0A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B3F52-62FC-9440-9A4B-B0DCE110A8A3}" type="datetimeFigureOut">
              <a:rPr lang="en-NL" smtClean="0"/>
              <a:t>14/06/2021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818367-25D8-8F4B-8B50-500C472C9C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2BA8F8-5EB9-EB41-8B77-578555E8F8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877396-9238-F540-8E5E-6DF83741BE91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0365590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3164AC-5583-4349-A0C1-0A0050237F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200C6F-CF70-C148-9C32-6992CEA7CEF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9092E90-7285-D541-A4B5-E14937CD052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E18AC3A-D960-C144-ABFD-7B037937C7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B3F52-62FC-9440-9A4B-B0DCE110A8A3}" type="datetimeFigureOut">
              <a:rPr lang="en-NL" smtClean="0"/>
              <a:t>14/06/2021</a:t>
            </a:fld>
            <a:endParaRPr lang="en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0186E99-A12C-E44F-9330-888602594A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7614D7-6D42-B64B-A375-DB1E5A60E2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877396-9238-F540-8E5E-6DF83741BE91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1893487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36F458-3EA4-8C47-9AA7-75D24146C1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3FA2CC-8D17-6047-8396-4B0A4C2C8D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1BBB306-279B-AE47-9200-13B00D3B7C9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31D59B8-4B8A-734E-8A86-87546BD83D1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9DCC6E3-75C2-2845-9F5A-08E77CF9EA2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4AF95ED-F746-A94B-92DF-5D2FFF0753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B3F52-62FC-9440-9A4B-B0DCE110A8A3}" type="datetimeFigureOut">
              <a:rPr lang="en-NL" smtClean="0"/>
              <a:t>14/06/2021</a:t>
            </a:fld>
            <a:endParaRPr lang="en-NL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35D3E53-2AA3-C246-A0D7-621207D074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9B8E48-847E-8740-A110-433DB8502E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877396-9238-F540-8E5E-6DF83741BE91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40872845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2463CC-2E5E-B044-AD6C-5899979DD0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63ABA50-CC7F-B343-A993-A51172D3EE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B3F52-62FC-9440-9A4B-B0DCE110A8A3}" type="datetimeFigureOut">
              <a:rPr lang="en-NL" smtClean="0"/>
              <a:t>14/06/2021</a:t>
            </a:fld>
            <a:endParaRPr lang="en-N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58181D7-B152-0247-B1F7-DDA980DDFC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D752D74-92AF-E046-B3FA-BC3CCC125A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877396-9238-F540-8E5E-6DF83741BE91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8420740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CF78478-078A-6942-99DB-614DA3202D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B3F52-62FC-9440-9A4B-B0DCE110A8A3}" type="datetimeFigureOut">
              <a:rPr lang="en-NL" smtClean="0"/>
              <a:t>14/06/2021</a:t>
            </a:fld>
            <a:endParaRPr lang="en-NL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A5F4FAC-08CA-3447-9E83-280A5791F2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7BDD531-20CD-C14A-8567-0BAA3D9D87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877396-9238-F540-8E5E-6DF83741BE91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3596947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EA0C44-84CD-5943-80D3-54B51380E7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09B038-2A4B-9443-8959-330A7389D1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BC0824E-49AA-124A-BC2A-99386F72391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49200FC-9E0A-9645-B39F-738D4FCD2A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B3F52-62FC-9440-9A4B-B0DCE110A8A3}" type="datetimeFigureOut">
              <a:rPr lang="en-NL" smtClean="0"/>
              <a:t>14/06/2021</a:t>
            </a:fld>
            <a:endParaRPr lang="en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702D4F-162E-8445-92B5-26B1A151E4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56649D1-8C8D-5F4C-9123-B0BC1832E1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877396-9238-F540-8E5E-6DF83741BE91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9098776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70101D-075E-DC46-AECC-4BFD0AE1DA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DEBE007-E09F-8543-BC2F-ADE97797EE9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N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B9F69DE-C53C-974A-BA3F-37B73A13951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7737651-E464-894F-88AD-410053C633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B3F52-62FC-9440-9A4B-B0DCE110A8A3}" type="datetimeFigureOut">
              <a:rPr lang="en-NL" smtClean="0"/>
              <a:t>14/06/2021</a:t>
            </a:fld>
            <a:endParaRPr lang="en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C6E3828-2CC0-9448-887A-B9AD2ED0EB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E9ED20E-3C28-BC48-8E85-F4E9ED2AAF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877396-9238-F540-8E5E-6DF83741BE91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4958269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65D6378-F53E-B648-BDE0-B73518EAFD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64DEEAB-E952-4347-A603-F2E6AAB069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CE7AE9-4262-5248-9C55-44F94EFE23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AB3F52-62FC-9440-9A4B-B0DCE110A8A3}" type="datetimeFigureOut">
              <a:rPr lang="en-NL" smtClean="0"/>
              <a:t>14/06/2021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D7BD9A-A524-5649-8DFE-4D3317E244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BA19B9-80AC-0044-91CA-592F326131B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877396-9238-F540-8E5E-6DF83741BE91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252345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hoek 2">
            <a:extLst>
              <a:ext uri="{FF2B5EF4-FFF2-40B4-BE49-F238E27FC236}">
                <a16:creationId xmlns:a16="http://schemas.microsoft.com/office/drawing/2014/main" id="{3D0AFE62-1D90-8449-A69E-72C3BD440A7E}"/>
              </a:ext>
            </a:extLst>
          </p:cNvPr>
          <p:cNvSpPr/>
          <p:nvPr/>
        </p:nvSpPr>
        <p:spPr>
          <a:xfrm>
            <a:off x="1" y="0"/>
            <a:ext cx="12225867" cy="6885517"/>
          </a:xfrm>
          <a:prstGeom prst="rect">
            <a:avLst/>
          </a:prstGeom>
          <a:solidFill>
            <a:srgbClr val="000000">
              <a:alpha val="69804"/>
            </a:srgb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 anchor="ctr"/>
          <a:lstStyle/>
          <a:p>
            <a:pPr>
              <a:defRPr/>
            </a:pPr>
            <a:endParaRPr lang="nl-NL" altLang="nl-NL" sz="24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B1D09F0-3E81-7548-B070-DC531AB5EC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>
                <a:solidFill>
                  <a:schemeClr val="bg1"/>
                </a:solidFill>
              </a:rPr>
              <a:t>Reacties</a:t>
            </a:r>
            <a:r>
              <a:rPr lang="en-GB" dirty="0">
                <a:solidFill>
                  <a:schemeClr val="bg1"/>
                </a:solidFill>
              </a:rPr>
              <a:t> m</a:t>
            </a:r>
            <a:r>
              <a:rPr lang="en-NL" dirty="0">
                <a:solidFill>
                  <a:schemeClr val="bg1"/>
                </a:solidFill>
              </a:rPr>
              <a:t>arktconsultatie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944FD5-3C92-514C-A3D8-321A73D81D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600200"/>
            <a:ext cx="11582400" cy="5573216"/>
          </a:xfrm>
        </p:spPr>
        <p:txBody>
          <a:bodyPr/>
          <a:lstStyle/>
          <a:p>
            <a:pPr marL="0" indent="0">
              <a:buNone/>
            </a:pPr>
            <a:endParaRPr lang="en-NL" sz="2200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nl-NL" sz="2200" dirty="0">
                <a:solidFill>
                  <a:schemeClr val="bg1"/>
                </a:solidFill>
              </a:rPr>
              <a:t> </a:t>
            </a:r>
            <a:endParaRPr lang="en-NL" sz="2200" dirty="0">
              <a:solidFill>
                <a:schemeClr val="bg1"/>
              </a:solidFill>
            </a:endParaRPr>
          </a:p>
        </p:txBody>
      </p:sp>
      <p:graphicFrame>
        <p:nvGraphicFramePr>
          <p:cNvPr id="7" name="Table 9">
            <a:extLst>
              <a:ext uri="{FF2B5EF4-FFF2-40B4-BE49-F238E27FC236}">
                <a16:creationId xmlns:a16="http://schemas.microsoft.com/office/drawing/2014/main" id="{AD650158-C96C-4DE4-8126-C02CEE52EAF2}"/>
              </a:ext>
            </a:extLst>
          </p:cNvPr>
          <p:cNvGraphicFramePr>
            <a:graphicFrameLocks noGrp="1"/>
          </p:cNvGraphicFramePr>
          <p:nvPr/>
        </p:nvGraphicFramePr>
        <p:xfrm>
          <a:off x="1" y="1316767"/>
          <a:ext cx="12191998" cy="5613400"/>
        </p:xfrm>
        <a:graphic>
          <a:graphicData uri="http://schemas.openxmlformats.org/drawingml/2006/table">
            <a:tbl>
              <a:tblPr firstRow="1" bandRow="1">
                <a:tableStyleId>{5202B0CA-FC54-4496-8BCA-5EF66A818D29}</a:tableStyleId>
              </a:tblPr>
              <a:tblGrid>
                <a:gridCol w="6576053">
                  <a:extLst>
                    <a:ext uri="{9D8B030D-6E8A-4147-A177-3AD203B41FA5}">
                      <a16:colId xmlns:a16="http://schemas.microsoft.com/office/drawing/2014/main" val="2574084306"/>
                    </a:ext>
                  </a:extLst>
                </a:gridCol>
                <a:gridCol w="5615945">
                  <a:extLst>
                    <a:ext uri="{9D8B030D-6E8A-4147-A177-3AD203B41FA5}">
                      <a16:colId xmlns:a16="http://schemas.microsoft.com/office/drawing/2014/main" val="1671557456"/>
                    </a:ext>
                  </a:extLst>
                </a:gridCol>
              </a:tblGrid>
              <a:tr h="528320">
                <a:tc>
                  <a:txBody>
                    <a:bodyPr/>
                    <a:lstStyle/>
                    <a:p>
                      <a:r>
                        <a:rPr lang="nl-NL" sz="2700" dirty="0"/>
                        <a:t>Vraag</a:t>
                      </a:r>
                      <a:endParaRPr lang="nl-NL" sz="27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nl-NL" sz="2700" kern="1200" dirty="0">
                          <a:solidFill>
                            <a:schemeClr val="accent6"/>
                          </a:solidFill>
                          <a:latin typeface="+mn-lt"/>
                          <a:ea typeface="ＭＳ Ｐゴシック" panose="020B0600070205080204" pitchFamily="34" charset="-128"/>
                        </a:rPr>
                        <a:t>Algemene reacties</a:t>
                      </a: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4249797935"/>
                  </a:ext>
                </a:extLst>
              </a:tr>
              <a:tr h="2072640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nl-NL" sz="2100" dirty="0"/>
                        <a:t>Hoe kan volgens u een 3D model bijdragen aan inzicht in cascade effecten van falende infrastructuur? </a:t>
                      </a:r>
                      <a:endParaRPr lang="nl-NL" sz="21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2100" kern="1200" dirty="0" err="1">
                          <a:solidFill>
                            <a:sysClr val="windowText" lastClr="000000"/>
                          </a:solidFill>
                          <a:latin typeface="+mn-lt"/>
                          <a:ea typeface="+mn-ea"/>
                          <a:cs typeface="+mn-cs"/>
                        </a:rPr>
                        <a:t>wisselende</a:t>
                      </a:r>
                      <a:r>
                        <a:rPr lang="en-GB" sz="2100" kern="1200" dirty="0">
                          <a:solidFill>
                            <a:sysClr val="windowText" lastClr="000000"/>
                          </a:solidFill>
                          <a:latin typeface="+mn-lt"/>
                          <a:ea typeface="+mn-ea"/>
                          <a:cs typeface="+mn-cs"/>
                        </a:rPr>
                        <a:t> focus </a:t>
                      </a:r>
                      <a:r>
                        <a:rPr lang="en-GB" sz="2100" kern="1200" dirty="0" err="1">
                          <a:solidFill>
                            <a:sysClr val="windowText" lastClr="000000"/>
                          </a:solidFill>
                          <a:latin typeface="+mn-lt"/>
                          <a:ea typeface="+mn-ea"/>
                          <a:cs typeface="+mn-cs"/>
                        </a:rPr>
                        <a:t>bij</a:t>
                      </a:r>
                      <a:r>
                        <a:rPr lang="en-GB" sz="2100" kern="1200" dirty="0">
                          <a:solidFill>
                            <a:sysClr val="windowText" lastClr="000000"/>
                          </a:solidFill>
                          <a:latin typeface="+mn-lt"/>
                          <a:ea typeface="+mn-ea"/>
                          <a:cs typeface="+mn-cs"/>
                        </a:rPr>
                        <a:t> de </a:t>
                      </a:r>
                      <a:r>
                        <a:rPr lang="en-GB" sz="2100" kern="1200" dirty="0" err="1">
                          <a:solidFill>
                            <a:sysClr val="windowText" lastClr="000000"/>
                          </a:solidFill>
                          <a:latin typeface="+mn-lt"/>
                          <a:ea typeface="+mn-ea"/>
                          <a:cs typeface="+mn-cs"/>
                        </a:rPr>
                        <a:t>verschillende</a:t>
                      </a:r>
                      <a:r>
                        <a:rPr lang="en-GB" sz="2100" kern="1200" dirty="0">
                          <a:solidFill>
                            <a:sysClr val="windowText" lastClr="00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2100" kern="1200" dirty="0" err="1">
                          <a:solidFill>
                            <a:sysClr val="windowText" lastClr="000000"/>
                          </a:solidFill>
                          <a:latin typeface="+mn-lt"/>
                          <a:ea typeface="+mn-ea"/>
                          <a:cs typeface="+mn-cs"/>
                        </a:rPr>
                        <a:t>partijen</a:t>
                      </a:r>
                      <a:r>
                        <a:rPr lang="en-GB" sz="2100" kern="1200" dirty="0">
                          <a:solidFill>
                            <a:sysClr val="windowText" lastClr="00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2100" kern="1200" dirty="0" err="1">
                          <a:solidFill>
                            <a:sysClr val="windowText" lastClr="000000"/>
                          </a:solidFill>
                          <a:latin typeface="+mn-lt"/>
                          <a:ea typeface="+mn-ea"/>
                          <a:cs typeface="+mn-cs"/>
                        </a:rPr>
                        <a:t>tussen</a:t>
                      </a:r>
                      <a:r>
                        <a:rPr lang="en-GB" sz="2100" kern="1200" dirty="0">
                          <a:solidFill>
                            <a:sysClr val="windowText" lastClr="000000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2100" kern="1200" dirty="0" err="1">
                          <a:solidFill>
                            <a:sysClr val="windowText" lastClr="000000"/>
                          </a:solidFill>
                          <a:latin typeface="+mn-lt"/>
                          <a:ea typeface="+mn-ea"/>
                          <a:cs typeface="+mn-cs"/>
                        </a:rPr>
                        <a:t>enerzijds</a:t>
                      </a:r>
                      <a:r>
                        <a:rPr lang="en-GB" sz="2100" kern="1200" dirty="0">
                          <a:solidFill>
                            <a:sysClr val="windowText" lastClr="00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2100" kern="1200" dirty="0" err="1">
                          <a:solidFill>
                            <a:sysClr val="windowText" lastClr="000000"/>
                          </a:solidFill>
                          <a:latin typeface="+mn-lt"/>
                          <a:ea typeface="+mn-ea"/>
                          <a:cs typeface="+mn-cs"/>
                        </a:rPr>
                        <a:t>ruimtelijke</a:t>
                      </a:r>
                      <a:r>
                        <a:rPr lang="en-GB" sz="2100" kern="1200" dirty="0">
                          <a:solidFill>
                            <a:sysClr val="windowText" lastClr="00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2100" kern="1200" dirty="0" err="1">
                          <a:solidFill>
                            <a:sysClr val="windowText" lastClr="000000"/>
                          </a:solidFill>
                          <a:latin typeface="+mn-lt"/>
                          <a:ea typeface="+mn-ea"/>
                          <a:cs typeface="+mn-cs"/>
                        </a:rPr>
                        <a:t>inrichting</a:t>
                      </a:r>
                      <a:r>
                        <a:rPr lang="en-GB" sz="2100" kern="1200" dirty="0">
                          <a:solidFill>
                            <a:sysClr val="windowText" lastClr="00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2100" kern="1200" dirty="0" err="1">
                          <a:solidFill>
                            <a:sysClr val="windowText" lastClr="000000"/>
                          </a:solidFill>
                          <a:latin typeface="+mn-lt"/>
                          <a:ea typeface="+mn-ea"/>
                          <a:cs typeface="+mn-cs"/>
                        </a:rPr>
                        <a:t>en</a:t>
                      </a:r>
                      <a:r>
                        <a:rPr lang="en-GB" sz="2100" kern="1200" dirty="0">
                          <a:solidFill>
                            <a:sysClr val="windowText" lastClr="000000"/>
                          </a:solidFill>
                          <a:latin typeface="+mn-lt"/>
                          <a:ea typeface="+mn-ea"/>
                          <a:cs typeface="+mn-cs"/>
                        </a:rPr>
                        <a:t> analyse </a:t>
                      </a:r>
                      <a:r>
                        <a:rPr lang="en-GB" sz="2100" kern="1200" dirty="0" err="1">
                          <a:solidFill>
                            <a:sysClr val="windowText" lastClr="000000"/>
                          </a:solidFill>
                          <a:latin typeface="+mn-lt"/>
                          <a:ea typeface="+mn-ea"/>
                          <a:cs typeface="+mn-cs"/>
                        </a:rPr>
                        <a:t>t.b.v</a:t>
                      </a:r>
                      <a:r>
                        <a:rPr lang="en-GB" sz="2100" kern="1200" dirty="0">
                          <a:solidFill>
                            <a:sysClr val="windowText" lastClr="000000"/>
                          </a:solidFill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  <a:r>
                        <a:rPr lang="en-GB" sz="2100" kern="1200">
                          <a:solidFill>
                            <a:sysClr val="windowText" lastClr="000000"/>
                          </a:solidFill>
                          <a:latin typeface="+mn-lt"/>
                          <a:ea typeface="+mn-ea"/>
                          <a:cs typeface="+mn-cs"/>
                        </a:rPr>
                        <a:t>verbeteren </a:t>
                      </a:r>
                      <a:r>
                        <a:rPr lang="en-GB" sz="2100" kern="1200" dirty="0">
                          <a:solidFill>
                            <a:sysClr val="windowText" lastClr="000000"/>
                          </a:solidFill>
                          <a:latin typeface="+mn-lt"/>
                          <a:ea typeface="+mn-ea"/>
                          <a:cs typeface="+mn-cs"/>
                        </a:rPr>
                        <a:t>resilience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nl-NL" sz="2100" dirty="0">
                          <a:solidFill>
                            <a:sysClr val="windowText" lastClr="000000"/>
                          </a:solidFill>
                        </a:rPr>
                        <a:t>Geeft meer inzicht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nl-NL" sz="2100" dirty="0">
                          <a:solidFill>
                            <a:sysClr val="windowText" lastClr="000000"/>
                          </a:solidFill>
                        </a:rPr>
                        <a:t>De berekeningen in 3d geven meer informatie, voor visualisatie niet essentieel</a:t>
                      </a: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3526594300"/>
                  </a:ext>
                </a:extLst>
              </a:tr>
              <a:tr h="1422400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AutoNum type="arabicPeriod" startAt="2"/>
                      </a:pPr>
                      <a:r>
                        <a:rPr lang="nl-NL" sz="2100" dirty="0"/>
                        <a:t>Wat zijn de belangrijkste drempels / valkuilen op technisch, organisatorisch, juridisch, beveiliging of op een geheel ander vlak om te komen tot een werkende omgeving voor dit model? </a:t>
                      </a:r>
                      <a:endParaRPr lang="nl-NL" sz="21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nl-NL" sz="2100" dirty="0">
                          <a:solidFill>
                            <a:sysClr val="windowText" lastClr="000000"/>
                          </a:solidFill>
                        </a:rPr>
                        <a:t>Technisch is het mogelijk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nl-NL" sz="2100" dirty="0">
                          <a:solidFill>
                            <a:sysClr val="windowText" lastClr="000000"/>
                          </a:solidFill>
                        </a:rPr>
                        <a:t>Organisatorisch: commitment van partijen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nl-NL" sz="2100" dirty="0">
                          <a:solidFill>
                            <a:sysClr val="windowText" lastClr="000000"/>
                          </a:solidFill>
                        </a:rPr>
                        <a:t>Beveiliging essentieel, kan in verkeerde handen vallen.</a:t>
                      </a: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2347736161"/>
                  </a:ext>
                </a:extLst>
              </a:tr>
              <a:tr h="1584960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AutoNum type="arabicPeriod" startAt="3"/>
                      </a:pPr>
                      <a:r>
                        <a:rPr lang="nl-NL" sz="2100" dirty="0"/>
                        <a:t>Wat zijn de belangrijkste oplossingsrichtingen op technisch, organisatorisch, juridisch, beveiliging of op een geheel ander vlak om te komen tot een werkende omgeving voor dit model? </a:t>
                      </a:r>
                      <a:endParaRPr lang="nl-NL" sz="21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nl-NL" sz="2100" dirty="0">
                          <a:solidFill>
                            <a:sysClr val="windowText" lastClr="000000"/>
                          </a:solidFill>
                        </a:rPr>
                        <a:t>Begin klein en laat meerwaarde zien voordat je opschaalt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nl-NL" sz="2100" dirty="0">
                          <a:solidFill>
                            <a:sysClr val="windowText" lastClr="000000"/>
                          </a:solidFill>
                        </a:rPr>
                        <a:t>Bronhouder verantwoordelijk voor updates data</a:t>
                      </a: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36209183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122667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hoek 2">
            <a:extLst>
              <a:ext uri="{FF2B5EF4-FFF2-40B4-BE49-F238E27FC236}">
                <a16:creationId xmlns:a16="http://schemas.microsoft.com/office/drawing/2014/main" id="{3D0AFE62-1D90-8449-A69E-72C3BD440A7E}"/>
              </a:ext>
            </a:extLst>
          </p:cNvPr>
          <p:cNvSpPr/>
          <p:nvPr/>
        </p:nvSpPr>
        <p:spPr>
          <a:xfrm>
            <a:off x="1" y="0"/>
            <a:ext cx="12225867" cy="6885517"/>
          </a:xfrm>
          <a:prstGeom prst="rect">
            <a:avLst/>
          </a:prstGeom>
          <a:solidFill>
            <a:srgbClr val="000000">
              <a:alpha val="69804"/>
            </a:srgb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 anchor="ctr"/>
          <a:lstStyle/>
          <a:p>
            <a:pPr>
              <a:defRPr/>
            </a:pPr>
            <a:endParaRPr lang="nl-NL" altLang="nl-NL" sz="24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B1D09F0-3E81-7548-B070-DC531AB5EC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>
                <a:solidFill>
                  <a:schemeClr val="bg1"/>
                </a:solidFill>
              </a:rPr>
              <a:t>Reactie</a:t>
            </a:r>
            <a:r>
              <a:rPr lang="en-GB" dirty="0">
                <a:solidFill>
                  <a:schemeClr val="bg1"/>
                </a:solidFill>
              </a:rPr>
              <a:t> m</a:t>
            </a:r>
            <a:r>
              <a:rPr lang="en-NL" dirty="0">
                <a:solidFill>
                  <a:schemeClr val="bg1"/>
                </a:solidFill>
              </a:rPr>
              <a:t>arktconsultatie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944FD5-3C92-514C-A3D8-321A73D81D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600200"/>
            <a:ext cx="11582400" cy="5573216"/>
          </a:xfrm>
        </p:spPr>
        <p:txBody>
          <a:bodyPr/>
          <a:lstStyle/>
          <a:p>
            <a:pPr marL="0" indent="0">
              <a:buNone/>
            </a:pPr>
            <a:endParaRPr lang="en-NL" sz="2200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nl-NL" sz="2200" dirty="0">
                <a:solidFill>
                  <a:schemeClr val="bg1"/>
                </a:solidFill>
              </a:rPr>
              <a:t> </a:t>
            </a:r>
            <a:endParaRPr lang="en-NL" sz="2200" dirty="0">
              <a:solidFill>
                <a:schemeClr val="bg1"/>
              </a:solidFill>
            </a:endParaRPr>
          </a:p>
        </p:txBody>
      </p:sp>
      <p:graphicFrame>
        <p:nvGraphicFramePr>
          <p:cNvPr id="7" name="Table 9">
            <a:extLst>
              <a:ext uri="{FF2B5EF4-FFF2-40B4-BE49-F238E27FC236}">
                <a16:creationId xmlns:a16="http://schemas.microsoft.com/office/drawing/2014/main" id="{AD650158-C96C-4DE4-8126-C02CEE52EAF2}"/>
              </a:ext>
            </a:extLst>
          </p:cNvPr>
          <p:cNvGraphicFramePr>
            <a:graphicFrameLocks noGrp="1"/>
          </p:cNvGraphicFramePr>
          <p:nvPr/>
        </p:nvGraphicFramePr>
        <p:xfrm>
          <a:off x="1" y="1316767"/>
          <a:ext cx="12225867" cy="5318096"/>
        </p:xfrm>
        <a:graphic>
          <a:graphicData uri="http://schemas.openxmlformats.org/drawingml/2006/table">
            <a:tbl>
              <a:tblPr firstRow="1" bandRow="1">
                <a:tableStyleId>{5202B0CA-FC54-4496-8BCA-5EF66A818D29}</a:tableStyleId>
              </a:tblPr>
              <a:tblGrid>
                <a:gridCol w="6576052">
                  <a:extLst>
                    <a:ext uri="{9D8B030D-6E8A-4147-A177-3AD203B41FA5}">
                      <a16:colId xmlns:a16="http://schemas.microsoft.com/office/drawing/2014/main" val="2574084306"/>
                    </a:ext>
                  </a:extLst>
                </a:gridCol>
                <a:gridCol w="5649815">
                  <a:extLst>
                    <a:ext uri="{9D8B030D-6E8A-4147-A177-3AD203B41FA5}">
                      <a16:colId xmlns:a16="http://schemas.microsoft.com/office/drawing/2014/main" val="1671557456"/>
                    </a:ext>
                  </a:extLst>
                </a:gridCol>
              </a:tblGrid>
              <a:tr h="52832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nl-NL" sz="27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Vraag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nl-NL" sz="2700" b="1" kern="1200" dirty="0">
                          <a:solidFill>
                            <a:schemeClr val="accent6"/>
                          </a:solidFill>
                          <a:latin typeface="+mn-lt"/>
                          <a:ea typeface="ＭＳ Ｐゴシック" panose="020B0600070205080204" pitchFamily="34" charset="-128"/>
                          <a:cs typeface="+mn-cs"/>
                        </a:rPr>
                        <a:t>Algemene reacties</a:t>
                      </a: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4249797935"/>
                  </a:ext>
                </a:extLst>
              </a:tr>
              <a:tr h="1487903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AutoNum type="arabicPeriod" startAt="4"/>
                      </a:pPr>
                      <a:r>
                        <a:rPr lang="nl-NL" sz="2100" dirty="0"/>
                        <a:t>Welk onderzoek / voorbereidende stappen op technisch, organisatorisch, juridisch gebied of op een geheel ander vlak zijn nodig om tot die oplossing te komen?</a:t>
                      </a:r>
                      <a:endParaRPr lang="nl-NL" sz="21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nl-NL" sz="2100" dirty="0">
                          <a:solidFill>
                            <a:sysClr val="windowText" lastClr="000000"/>
                          </a:solidFill>
                        </a:rPr>
                        <a:t>Begin met een case of kleiner deel van de stad om te testen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nl-NL" sz="2100" dirty="0">
                          <a:solidFill>
                            <a:sysClr val="windowText" lastClr="000000"/>
                          </a:solidFill>
                        </a:rPr>
                        <a:t>Interactie tussen de data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nl-NL" sz="2100" dirty="0">
                          <a:solidFill>
                            <a:sysClr val="windowText" lastClr="000000"/>
                          </a:solidFill>
                        </a:rPr>
                        <a:t>Wie heeft het model in eigendom?</a:t>
                      </a: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2899194690"/>
                  </a:ext>
                </a:extLst>
              </a:tr>
              <a:tr h="2204593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AutoNum type="arabicPeriod" startAt="5"/>
                      </a:pPr>
                      <a:r>
                        <a:rPr lang="nl-NL" sz="2100" dirty="0"/>
                        <a:t>Heeft uw bedrijf/ organisatie ervaring met het ontwikkelen van</a:t>
                      </a:r>
                    </a:p>
                    <a:p>
                      <a:pPr marL="457200" lvl="1" indent="0">
                        <a:buFont typeface="+mj-lt"/>
                        <a:buNone/>
                      </a:pPr>
                      <a:r>
                        <a:rPr lang="nl-NL" sz="2100" dirty="0"/>
                        <a:t>a)	3D GIS modellen?</a:t>
                      </a:r>
                    </a:p>
                    <a:p>
                      <a:pPr marL="895350" lvl="1" indent="-438150">
                        <a:buFont typeface="+mj-lt"/>
                        <a:buNone/>
                      </a:pPr>
                      <a:r>
                        <a:rPr lang="nl-NL" sz="2100" dirty="0"/>
                        <a:t>b)	Inzichtelijk maken van cascade-effecten in 3D modellen?</a:t>
                      </a:r>
                    </a:p>
                    <a:p>
                      <a:pPr marL="457200" lvl="1" indent="0">
                        <a:buFont typeface="+mj-lt"/>
                        <a:buNone/>
                      </a:pPr>
                      <a:r>
                        <a:rPr lang="nl-NL" sz="2100" dirty="0"/>
                        <a:t>c)	</a:t>
                      </a:r>
                      <a:r>
                        <a:rPr lang="nl-NL" sz="2100" dirty="0" err="1"/>
                        <a:t>Realtime</a:t>
                      </a:r>
                      <a:r>
                        <a:rPr lang="nl-NL" sz="2100" dirty="0"/>
                        <a:t> simulaties/ digital </a:t>
                      </a:r>
                      <a:r>
                        <a:rPr lang="nl-NL" sz="2100" dirty="0" err="1"/>
                        <a:t>twin</a:t>
                      </a:r>
                      <a:r>
                        <a:rPr lang="nl-NL" sz="2100" dirty="0"/>
                        <a:t>?</a:t>
                      </a:r>
                      <a:endParaRPr lang="nl-NL" sz="21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nl-NL" sz="2100" dirty="0">
                          <a:solidFill>
                            <a:sysClr val="windowText" lastClr="000000"/>
                          </a:solidFill>
                        </a:rPr>
                        <a:t>Wisselende antwoorden, veel verschillende kennis en expertise aan tafel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nl-NL" sz="2100" dirty="0">
                          <a:solidFill>
                            <a:sysClr val="windowText" lastClr="000000"/>
                          </a:solidFill>
                        </a:rPr>
                        <a:t>Veel vragen of </a:t>
                      </a:r>
                      <a:r>
                        <a:rPr lang="nl-NL" sz="2100" dirty="0" err="1">
                          <a:solidFill>
                            <a:sysClr val="windowText" lastClr="000000"/>
                          </a:solidFill>
                        </a:rPr>
                        <a:t>realtime</a:t>
                      </a:r>
                      <a:r>
                        <a:rPr lang="nl-NL" sz="2100" dirty="0">
                          <a:solidFill>
                            <a:sysClr val="windowText" lastClr="000000"/>
                          </a:solidFill>
                        </a:rPr>
                        <a:t> simulatie (wat is dat?)</a:t>
                      </a: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4028011009"/>
                  </a:ext>
                </a:extLst>
              </a:tr>
              <a:tr h="1097280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AutoNum type="arabicPeriod" startAt="6"/>
                      </a:pPr>
                      <a:r>
                        <a:rPr lang="nl-NL" sz="2100" dirty="0"/>
                        <a:t>Wat verwacht u ten aanzien van de kosten van de ontwikkeling van de </a:t>
                      </a:r>
                      <a:r>
                        <a:rPr lang="nl-NL" sz="2100" dirty="0" err="1"/>
                        <a:t>Proof</a:t>
                      </a:r>
                      <a:r>
                        <a:rPr lang="nl-NL" sz="2100" dirty="0"/>
                        <a:t> of Concept?</a:t>
                      </a:r>
                      <a:endParaRPr lang="nl-NL" sz="21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nl-NL" sz="2100" dirty="0">
                          <a:solidFill>
                            <a:sysClr val="windowText" lastClr="000000"/>
                          </a:solidFill>
                        </a:rPr>
                        <a:t>Veel van u gaven aan geen inzicht te kunnen geven omdat het afhankelijk is van de uitwerking van het model</a:t>
                      </a: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7018079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15547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308</Words>
  <Application>Microsoft Macintosh PowerPoint</Application>
  <PresentationFormat>Widescreen</PresentationFormat>
  <Paragraphs>35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Reacties marktconsultatie </vt:lpstr>
      <vt:lpstr>Reactie marktconsultatie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Reacties marktconsultatie </dc:title>
  <dc:creator>Anne-Marie Hitipeuw</dc:creator>
  <cp:lastModifiedBy>Anne-Marie Hitipeuw</cp:lastModifiedBy>
  <cp:revision>1</cp:revision>
  <dcterms:created xsi:type="dcterms:W3CDTF">2021-06-14T16:02:28Z</dcterms:created>
  <dcterms:modified xsi:type="dcterms:W3CDTF">2021-06-14T16:02:51Z</dcterms:modified>
</cp:coreProperties>
</file>