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92" r:id="rId2"/>
    <p:sldId id="315" r:id="rId3"/>
    <p:sldId id="333" r:id="rId4"/>
    <p:sldId id="343" r:id="rId5"/>
    <p:sldId id="355" r:id="rId6"/>
    <p:sldId id="344" r:id="rId7"/>
    <p:sldId id="345" r:id="rId8"/>
    <p:sldId id="346" r:id="rId9"/>
    <p:sldId id="347" r:id="rId10"/>
    <p:sldId id="348" r:id="rId11"/>
    <p:sldId id="349" r:id="rId12"/>
    <p:sldId id="350" r:id="rId13"/>
    <p:sldId id="351" r:id="rId14"/>
    <p:sldId id="352" r:id="rId15"/>
    <p:sldId id="353" r:id="rId16"/>
    <p:sldId id="356" r:id="rId17"/>
    <p:sldId id="354" r:id="rId18"/>
    <p:sldId id="342" r:id="rId19"/>
  </p:sldIdLst>
  <p:sldSz cx="9144000" cy="6858000" type="screen4x3"/>
  <p:notesSz cx="9926638" cy="6797675"/>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uwe Sibma" initials="DS" lastIdx="13" clrIdx="0"/>
  <p:cmAuthor id="1" name="Boudien Janssen" initials="BJ" lastIdx="5" clrIdx="1"/>
  <p:cmAuthor id="2" name="Tilly Berkenbosch" initials="TB" lastIdx="24" clrIdx="2"/>
  <p:cmAuthor id="3" name="Janneke Bakker" initials="JB" lastIdx="4" clrIdx="3"/>
  <p:cmAuthor id="4" name="Ymie Kamsma" initials="YK" lastIdx="4"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B45"/>
    <a:srgbClr val="C20031"/>
    <a:srgbClr val="BF004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ijl, donker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07"/>
    <p:restoredTop sz="95940"/>
  </p:normalViewPr>
  <p:slideViewPr>
    <p:cSldViewPr snapToGrid="0" snapToObjects="1">
      <p:cViewPr varScale="1">
        <p:scale>
          <a:sx n="85" d="100"/>
          <a:sy n="85" d="100"/>
        </p:scale>
        <p:origin x="-208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F3316F8A-4A27-ED49-A712-60D7B4B79C87}" type="datetimeFigureOut">
              <a:rPr lang="nl-NL" smtClean="0"/>
              <a:t>10-1-2021</a:t>
            </a:fld>
            <a:endParaRPr lang="nl-NL"/>
          </a:p>
        </p:txBody>
      </p:sp>
      <p:sp>
        <p:nvSpPr>
          <p:cNvPr id="4" name="Tijdelijke aanduiding voor dia-afbeelding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992665" y="3228896"/>
            <a:ext cx="7941310" cy="3058954"/>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09B8282B-E46E-F44E-B81B-A2844BC1D2F8}" type="slidenum">
              <a:rPr lang="nl-NL" smtClean="0"/>
              <a:t>‹nr.›</a:t>
            </a:fld>
            <a:endParaRPr lang="nl-NL"/>
          </a:p>
        </p:txBody>
      </p:sp>
    </p:spTree>
    <p:extLst>
      <p:ext uri="{BB962C8B-B14F-4D97-AF65-F5344CB8AC3E}">
        <p14:creationId xmlns:p14="http://schemas.microsoft.com/office/powerpoint/2010/main" val="4775917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a:t>
            </a:fld>
            <a:endParaRPr lang="nl-NL"/>
          </a:p>
        </p:txBody>
      </p:sp>
    </p:spTree>
    <p:extLst>
      <p:ext uri="{BB962C8B-B14F-4D97-AF65-F5344CB8AC3E}">
        <p14:creationId xmlns:p14="http://schemas.microsoft.com/office/powerpoint/2010/main" val="1479875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10</a:t>
            </a:fld>
            <a:endParaRPr lang="nl-NL"/>
          </a:p>
        </p:txBody>
      </p:sp>
    </p:spTree>
    <p:extLst>
      <p:ext uri="{BB962C8B-B14F-4D97-AF65-F5344CB8AC3E}">
        <p14:creationId xmlns:p14="http://schemas.microsoft.com/office/powerpoint/2010/main" val="732323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11</a:t>
            </a:fld>
            <a:endParaRPr lang="nl-NL"/>
          </a:p>
        </p:txBody>
      </p:sp>
    </p:spTree>
    <p:extLst>
      <p:ext uri="{BB962C8B-B14F-4D97-AF65-F5344CB8AC3E}">
        <p14:creationId xmlns:p14="http://schemas.microsoft.com/office/powerpoint/2010/main" val="3348320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12</a:t>
            </a:fld>
            <a:endParaRPr lang="nl-NL"/>
          </a:p>
        </p:txBody>
      </p:sp>
    </p:spTree>
    <p:extLst>
      <p:ext uri="{BB962C8B-B14F-4D97-AF65-F5344CB8AC3E}">
        <p14:creationId xmlns:p14="http://schemas.microsoft.com/office/powerpoint/2010/main" val="2601607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13</a:t>
            </a:fld>
            <a:endParaRPr lang="nl-NL"/>
          </a:p>
        </p:txBody>
      </p:sp>
    </p:spTree>
    <p:extLst>
      <p:ext uri="{BB962C8B-B14F-4D97-AF65-F5344CB8AC3E}">
        <p14:creationId xmlns:p14="http://schemas.microsoft.com/office/powerpoint/2010/main" val="2030233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14</a:t>
            </a:fld>
            <a:endParaRPr lang="nl-NL"/>
          </a:p>
        </p:txBody>
      </p:sp>
    </p:spTree>
    <p:extLst>
      <p:ext uri="{BB962C8B-B14F-4D97-AF65-F5344CB8AC3E}">
        <p14:creationId xmlns:p14="http://schemas.microsoft.com/office/powerpoint/2010/main" val="959267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15</a:t>
            </a:fld>
            <a:endParaRPr lang="nl-NL"/>
          </a:p>
        </p:txBody>
      </p:sp>
    </p:spTree>
    <p:extLst>
      <p:ext uri="{BB962C8B-B14F-4D97-AF65-F5344CB8AC3E}">
        <p14:creationId xmlns:p14="http://schemas.microsoft.com/office/powerpoint/2010/main" val="136045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16</a:t>
            </a:fld>
            <a:endParaRPr lang="nl-NL"/>
          </a:p>
        </p:txBody>
      </p:sp>
    </p:spTree>
    <p:extLst>
      <p:ext uri="{BB962C8B-B14F-4D97-AF65-F5344CB8AC3E}">
        <p14:creationId xmlns:p14="http://schemas.microsoft.com/office/powerpoint/2010/main" val="2709163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17</a:t>
            </a:fld>
            <a:endParaRPr lang="nl-NL"/>
          </a:p>
        </p:txBody>
      </p:sp>
    </p:spTree>
    <p:extLst>
      <p:ext uri="{BB962C8B-B14F-4D97-AF65-F5344CB8AC3E}">
        <p14:creationId xmlns:p14="http://schemas.microsoft.com/office/powerpoint/2010/main" val="4188076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18</a:t>
            </a:fld>
            <a:endParaRPr lang="nl-NL"/>
          </a:p>
        </p:txBody>
      </p:sp>
    </p:spTree>
    <p:extLst>
      <p:ext uri="{BB962C8B-B14F-4D97-AF65-F5344CB8AC3E}">
        <p14:creationId xmlns:p14="http://schemas.microsoft.com/office/powerpoint/2010/main" val="207410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2</a:t>
            </a:fld>
            <a:endParaRPr lang="nl-NL"/>
          </a:p>
        </p:txBody>
      </p:sp>
    </p:spTree>
    <p:extLst>
      <p:ext uri="{BB962C8B-B14F-4D97-AF65-F5344CB8AC3E}">
        <p14:creationId xmlns:p14="http://schemas.microsoft.com/office/powerpoint/2010/main" val="207410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3</a:t>
            </a:fld>
            <a:endParaRPr lang="nl-NL"/>
          </a:p>
        </p:txBody>
      </p:sp>
    </p:spTree>
    <p:extLst>
      <p:ext uri="{BB962C8B-B14F-4D97-AF65-F5344CB8AC3E}">
        <p14:creationId xmlns:p14="http://schemas.microsoft.com/office/powerpoint/2010/main" val="207410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4</a:t>
            </a:fld>
            <a:endParaRPr lang="nl-NL"/>
          </a:p>
        </p:txBody>
      </p:sp>
    </p:spTree>
    <p:extLst>
      <p:ext uri="{BB962C8B-B14F-4D97-AF65-F5344CB8AC3E}">
        <p14:creationId xmlns:p14="http://schemas.microsoft.com/office/powerpoint/2010/main" val="2563357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5</a:t>
            </a:fld>
            <a:endParaRPr lang="nl-NL"/>
          </a:p>
        </p:txBody>
      </p:sp>
    </p:spTree>
    <p:extLst>
      <p:ext uri="{BB962C8B-B14F-4D97-AF65-F5344CB8AC3E}">
        <p14:creationId xmlns:p14="http://schemas.microsoft.com/office/powerpoint/2010/main" val="3178254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6</a:t>
            </a:fld>
            <a:endParaRPr lang="nl-NL"/>
          </a:p>
        </p:txBody>
      </p:sp>
    </p:spTree>
    <p:extLst>
      <p:ext uri="{BB962C8B-B14F-4D97-AF65-F5344CB8AC3E}">
        <p14:creationId xmlns:p14="http://schemas.microsoft.com/office/powerpoint/2010/main" val="343029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7</a:t>
            </a:fld>
            <a:endParaRPr lang="nl-NL"/>
          </a:p>
        </p:txBody>
      </p:sp>
    </p:spTree>
    <p:extLst>
      <p:ext uri="{BB962C8B-B14F-4D97-AF65-F5344CB8AC3E}">
        <p14:creationId xmlns:p14="http://schemas.microsoft.com/office/powerpoint/2010/main" val="3910686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8</a:t>
            </a:fld>
            <a:endParaRPr lang="nl-NL"/>
          </a:p>
        </p:txBody>
      </p:sp>
    </p:spTree>
    <p:extLst>
      <p:ext uri="{BB962C8B-B14F-4D97-AF65-F5344CB8AC3E}">
        <p14:creationId xmlns:p14="http://schemas.microsoft.com/office/powerpoint/2010/main" val="3084740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p:txBody>
      </p:sp>
      <p:sp>
        <p:nvSpPr>
          <p:cNvPr id="4" name="Tijdelijke aanduiding voor dianummer 3"/>
          <p:cNvSpPr>
            <a:spLocks noGrp="1"/>
          </p:cNvSpPr>
          <p:nvPr>
            <p:ph type="sldNum" sz="quarter" idx="10"/>
          </p:nvPr>
        </p:nvSpPr>
        <p:spPr/>
        <p:txBody>
          <a:bodyPr/>
          <a:lstStyle/>
          <a:p>
            <a:fld id="{09B8282B-E46E-F44E-B81B-A2844BC1D2F8}" type="slidenum">
              <a:rPr lang="nl-NL" smtClean="0"/>
              <a:t>9</a:t>
            </a:fld>
            <a:endParaRPr lang="nl-NL"/>
          </a:p>
        </p:txBody>
      </p:sp>
    </p:spTree>
    <p:extLst>
      <p:ext uri="{BB962C8B-B14F-4D97-AF65-F5344CB8AC3E}">
        <p14:creationId xmlns:p14="http://schemas.microsoft.com/office/powerpoint/2010/main" val="3643301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546629" y="4226863"/>
            <a:ext cx="7772400" cy="861996"/>
          </a:xfrm>
        </p:spPr>
        <p:txBody>
          <a:bodyPr>
            <a:normAutofit/>
          </a:bodyPr>
          <a:lstStyle>
            <a:lvl1pPr algn="l">
              <a:defRPr sz="4000" baseline="0">
                <a:solidFill>
                  <a:schemeClr val="accent4"/>
                </a:solidFill>
                <a:latin typeface="Calluna Sans Light"/>
              </a:defRPr>
            </a:lvl1pPr>
          </a:lstStyle>
          <a:p>
            <a:r>
              <a:rPr lang="nl-NL"/>
              <a:t>Klik om de stijl te bewerken</a:t>
            </a:r>
            <a:endParaRPr lang="nl-NL" dirty="0"/>
          </a:p>
        </p:txBody>
      </p:sp>
      <p:sp>
        <p:nvSpPr>
          <p:cNvPr id="3" name="Subtitel 2"/>
          <p:cNvSpPr>
            <a:spLocks noGrp="1"/>
          </p:cNvSpPr>
          <p:nvPr>
            <p:ph type="subTitle" idx="1"/>
          </p:nvPr>
        </p:nvSpPr>
        <p:spPr>
          <a:xfrm>
            <a:off x="553968" y="4990962"/>
            <a:ext cx="8142890" cy="776412"/>
          </a:xfrm>
        </p:spPr>
        <p:txBody>
          <a:bodyPr>
            <a:normAutofit/>
          </a:bodyPr>
          <a:lstStyle>
            <a:lvl1pPr marL="0" indent="0" algn="l">
              <a:buNone/>
              <a:defRPr sz="2500" b="0" i="0" baseline="0">
                <a:solidFill>
                  <a:schemeClr val="tx1">
                    <a:tint val="75000"/>
                  </a:schemeClr>
                </a:solidFill>
                <a:latin typeface="Calluna San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Tree>
    <p:extLst>
      <p:ext uri="{BB962C8B-B14F-4D97-AF65-F5344CB8AC3E}">
        <p14:creationId xmlns:p14="http://schemas.microsoft.com/office/powerpoint/2010/main" val="2935716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b="0" i="0" baseline="0">
                <a:solidFill>
                  <a:schemeClr val="accent4"/>
                </a:solidFill>
                <a:latin typeface="Calluna Sans Light"/>
              </a:defRPr>
            </a:lvl1pPr>
          </a:lstStyle>
          <a:p>
            <a:r>
              <a:rPr lang="nl-NL"/>
              <a:t>Klik om de stijl te bewerken</a:t>
            </a:r>
            <a:endParaRPr lang="nl-NL" dirty="0"/>
          </a:p>
        </p:txBody>
      </p:sp>
      <p:sp>
        <p:nvSpPr>
          <p:cNvPr id="3" name="Tijdelijke aanduiding voor inhoud 2"/>
          <p:cNvSpPr>
            <a:spLocks noGrp="1"/>
          </p:cNvSpPr>
          <p:nvPr>
            <p:ph idx="1"/>
          </p:nvPr>
        </p:nvSpPr>
        <p:spPr/>
        <p:txBody>
          <a:bodyPr/>
          <a:lstStyle>
            <a:lvl1pPr>
              <a:buClr>
                <a:schemeClr val="accent4"/>
              </a:buClr>
              <a:defRPr sz="3000">
                <a:solidFill>
                  <a:schemeClr val="bg2"/>
                </a:solidFill>
              </a:defRPr>
            </a:lvl1pPr>
            <a:lvl2pPr>
              <a:buClr>
                <a:schemeClr val="accent4"/>
              </a:buClr>
              <a:defRPr sz="2500">
                <a:solidFill>
                  <a:schemeClr val="bg2"/>
                </a:solidFill>
              </a:defRPr>
            </a:lvl2pPr>
            <a:lvl3pPr>
              <a:buClr>
                <a:schemeClr val="accent4"/>
              </a:buClr>
              <a:defRPr sz="2000">
                <a:solidFill>
                  <a:schemeClr val="bg2"/>
                </a:solidFill>
              </a:defRPr>
            </a:lvl3pPr>
            <a:lvl4pPr>
              <a:buClr>
                <a:schemeClr val="accent4"/>
              </a:buClr>
              <a:defRPr>
                <a:solidFill>
                  <a:schemeClr val="bg2"/>
                </a:solidFill>
              </a:defRPr>
            </a:lvl4pPr>
            <a:lvl5pPr>
              <a:buClr>
                <a:schemeClr val="accent4"/>
              </a:buClr>
              <a:defRPr>
                <a:solidFill>
                  <a:schemeClr val="bg2"/>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4" name="Afbeelding 3"/>
          <p:cNvPicPr>
            <a:picLocks noChangeAspect="1"/>
          </p:cNvPicPr>
          <p:nvPr userDrawn="1"/>
        </p:nvPicPr>
        <p:blipFill>
          <a:blip r:embed="rId2"/>
          <a:stretch>
            <a:fillRect/>
          </a:stretch>
        </p:blipFill>
        <p:spPr>
          <a:xfrm>
            <a:off x="5786538" y="5897714"/>
            <a:ext cx="2910320" cy="435188"/>
          </a:xfrm>
          <a:prstGeom prst="rect">
            <a:avLst/>
          </a:prstGeom>
        </p:spPr>
      </p:pic>
    </p:spTree>
    <p:extLst>
      <p:ext uri="{BB962C8B-B14F-4D97-AF65-F5344CB8AC3E}">
        <p14:creationId xmlns:p14="http://schemas.microsoft.com/office/powerpoint/2010/main" val="41959043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4" name="Afbeelding 3"/>
          <p:cNvPicPr>
            <a:picLocks noChangeAspect="1"/>
          </p:cNvPicPr>
          <p:nvPr/>
        </p:nvPicPr>
        <p:blipFill>
          <a:blip r:embed="rId4"/>
          <a:stretch>
            <a:fillRect/>
          </a:stretch>
        </p:blipFill>
        <p:spPr>
          <a:xfrm>
            <a:off x="5786538" y="5897714"/>
            <a:ext cx="2910320" cy="435188"/>
          </a:xfrm>
          <a:prstGeom prst="rect">
            <a:avLst/>
          </a:prstGeom>
        </p:spPr>
      </p:pic>
    </p:spTree>
    <p:extLst>
      <p:ext uri="{BB962C8B-B14F-4D97-AF65-F5344CB8AC3E}">
        <p14:creationId xmlns:p14="http://schemas.microsoft.com/office/powerpoint/2010/main" val="1721779728"/>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3">
            <a:extLst>
              <a:ext uri="{28A0092B-C50C-407E-A947-70E740481C1C}">
                <a14:useLocalDpi xmlns:a14="http://schemas.microsoft.com/office/drawing/2010/main" val="0"/>
              </a:ext>
            </a:extLst>
          </a:blip>
          <a:srcRect t="10085" r="2023"/>
          <a:stretch/>
        </p:blipFill>
        <p:spPr>
          <a:xfrm>
            <a:off x="501807" y="2143"/>
            <a:ext cx="8642193" cy="5293089"/>
          </a:xfrm>
          <a:prstGeom prst="rect">
            <a:avLst/>
          </a:prstGeom>
        </p:spPr>
      </p:pic>
      <p:pic>
        <p:nvPicPr>
          <p:cNvPr id="9" name="Afbeelding 8" descr="Visual_GemeenteSWF_Achtergrondvor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44"/>
            <a:ext cx="9144000" cy="6855858"/>
          </a:xfrm>
          <a:prstGeom prst="rect">
            <a:avLst/>
          </a:prstGeom>
        </p:spPr>
      </p:pic>
      <p:sp>
        <p:nvSpPr>
          <p:cNvPr id="3" name="Subtitel 2"/>
          <p:cNvSpPr>
            <a:spLocks noGrp="1"/>
          </p:cNvSpPr>
          <p:nvPr>
            <p:ph type="subTitle" idx="1"/>
          </p:nvPr>
        </p:nvSpPr>
        <p:spPr>
          <a:xfrm>
            <a:off x="553968" y="5406013"/>
            <a:ext cx="8142890" cy="955558"/>
          </a:xfrm>
        </p:spPr>
        <p:txBody>
          <a:bodyPr>
            <a:normAutofit/>
          </a:bodyPr>
          <a:lstStyle/>
          <a:p>
            <a:r>
              <a:rPr lang="nl-NL" sz="2400" dirty="0">
                <a:solidFill>
                  <a:schemeClr val="tx1"/>
                </a:solidFill>
              </a:rPr>
              <a:t>Gebiedsgericht inkoop van de </a:t>
            </a:r>
            <a:r>
              <a:rPr lang="nl-NL" sz="2400" dirty="0" err="1" smtClean="0">
                <a:solidFill>
                  <a:schemeClr val="tx1"/>
                </a:solidFill>
              </a:rPr>
              <a:t>Wmo</a:t>
            </a:r>
            <a:r>
              <a:rPr lang="nl-NL" sz="2400" dirty="0" smtClean="0">
                <a:solidFill>
                  <a:schemeClr val="tx1"/>
                </a:solidFill>
              </a:rPr>
              <a:t> </a:t>
            </a:r>
            <a:r>
              <a:rPr lang="nl-NL" sz="2400" dirty="0">
                <a:solidFill>
                  <a:schemeClr val="tx1"/>
                </a:solidFill>
              </a:rPr>
              <a:t>ondersteuning vanaf 2022</a:t>
            </a:r>
          </a:p>
          <a:p>
            <a:r>
              <a:rPr lang="nl-NL" sz="2400" dirty="0">
                <a:solidFill>
                  <a:schemeClr val="tx1"/>
                </a:solidFill>
              </a:rPr>
              <a:t>Bijeenkomst 11 januari 2021</a:t>
            </a:r>
          </a:p>
        </p:txBody>
      </p:sp>
      <p:pic>
        <p:nvPicPr>
          <p:cNvPr id="23" name="Afbeelding 22"/>
          <p:cNvPicPr>
            <a:picLocks noChangeAspect="1"/>
          </p:cNvPicPr>
          <p:nvPr/>
        </p:nvPicPr>
        <p:blipFill>
          <a:blip r:embed="rId5"/>
          <a:stretch>
            <a:fillRect/>
          </a:stretch>
        </p:blipFill>
        <p:spPr>
          <a:xfrm>
            <a:off x="5786538" y="5897714"/>
            <a:ext cx="2910320" cy="435188"/>
          </a:xfrm>
          <a:prstGeom prst="rect">
            <a:avLst/>
          </a:prstGeom>
        </p:spPr>
      </p:pic>
      <p:sp>
        <p:nvSpPr>
          <p:cNvPr id="6" name="Titel 5"/>
          <p:cNvSpPr>
            <a:spLocks noGrp="1"/>
          </p:cNvSpPr>
          <p:nvPr>
            <p:ph type="ctrTitle"/>
          </p:nvPr>
        </p:nvSpPr>
        <p:spPr>
          <a:xfrm>
            <a:off x="553968" y="4427585"/>
            <a:ext cx="7772400" cy="861996"/>
          </a:xfrm>
        </p:spPr>
        <p:txBody>
          <a:bodyPr>
            <a:noAutofit/>
          </a:bodyPr>
          <a:lstStyle/>
          <a:p>
            <a:r>
              <a:rPr lang="nl-NL" b="1" dirty="0">
                <a:solidFill>
                  <a:schemeClr val="tx1">
                    <a:lumMod val="75000"/>
                    <a:lumOff val="25000"/>
                  </a:schemeClr>
                </a:solidFill>
              </a:rPr>
              <a:t>Transformatie-effecten en budget</a:t>
            </a:r>
            <a:endParaRPr lang="nl-NL" dirty="0">
              <a:latin typeface="Calluna Sans" pitchFamily="50" charset="0"/>
            </a:endParaRPr>
          </a:p>
        </p:txBody>
      </p:sp>
    </p:spTree>
    <p:extLst>
      <p:ext uri="{BB962C8B-B14F-4D97-AF65-F5344CB8AC3E}">
        <p14:creationId xmlns:p14="http://schemas.microsoft.com/office/powerpoint/2010/main" val="1562214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77378"/>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Begeleiding</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73660"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8132497" cy="53052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600" dirty="0">
                <a:latin typeface="Calluna Sans" pitchFamily="50" charset="0"/>
              </a:rPr>
              <a:t>Transformatie-effecten (#clienten | omvang):</a:t>
            </a:r>
          </a:p>
          <a:p>
            <a:pPr>
              <a:buClr>
                <a:srgbClr val="00B0F0"/>
              </a:buClr>
            </a:pPr>
            <a:endParaRPr lang="nl-NL" sz="2600" dirty="0">
              <a:latin typeface="Calluna Sans" pitchFamily="50" charset="0"/>
            </a:endParaRPr>
          </a:p>
          <a:p>
            <a:pPr>
              <a:buClr>
                <a:srgbClr val="00B0F0"/>
              </a:buClr>
            </a:pPr>
            <a:endParaRPr lang="nl-NL" sz="2600" dirty="0">
              <a:latin typeface="Calluna Sans" pitchFamily="50" charset="0"/>
            </a:endParaRPr>
          </a:p>
        </p:txBody>
      </p:sp>
      <p:graphicFrame>
        <p:nvGraphicFramePr>
          <p:cNvPr id="3" name="Tabel 2">
            <a:extLst>
              <a:ext uri="{FF2B5EF4-FFF2-40B4-BE49-F238E27FC236}">
                <a16:creationId xmlns:a16="http://schemas.microsoft.com/office/drawing/2014/main" xmlns="" id="{2E43F329-7C16-1646-AE6C-B1CBCDB3C925}"/>
              </a:ext>
            </a:extLst>
          </p:cNvPr>
          <p:cNvGraphicFramePr>
            <a:graphicFrameLocks noGrp="1"/>
          </p:cNvGraphicFramePr>
          <p:nvPr>
            <p:extLst>
              <p:ext uri="{D42A27DB-BD31-4B8C-83A1-F6EECF244321}">
                <p14:modId xmlns:p14="http://schemas.microsoft.com/office/powerpoint/2010/main" val="2335120735"/>
              </p:ext>
            </p:extLst>
          </p:nvPr>
        </p:nvGraphicFramePr>
        <p:xfrm>
          <a:off x="457200" y="1897640"/>
          <a:ext cx="7899724" cy="3719300"/>
        </p:xfrm>
        <a:graphic>
          <a:graphicData uri="http://schemas.openxmlformats.org/drawingml/2006/table">
            <a:tbl>
              <a:tblPr>
                <a:tableStyleId>{2D5ABB26-0587-4C30-8999-92F81FD0307C}</a:tableStyleId>
              </a:tblPr>
              <a:tblGrid>
                <a:gridCol w="3026780">
                  <a:extLst>
                    <a:ext uri="{9D8B030D-6E8A-4147-A177-3AD203B41FA5}">
                      <a16:colId xmlns:a16="http://schemas.microsoft.com/office/drawing/2014/main" xmlns="" val="2574829337"/>
                    </a:ext>
                  </a:extLst>
                </a:gridCol>
                <a:gridCol w="1218236">
                  <a:extLst>
                    <a:ext uri="{9D8B030D-6E8A-4147-A177-3AD203B41FA5}">
                      <a16:colId xmlns:a16="http://schemas.microsoft.com/office/drawing/2014/main" xmlns="" val="3964894154"/>
                    </a:ext>
                  </a:extLst>
                </a:gridCol>
                <a:gridCol w="1218236">
                  <a:extLst>
                    <a:ext uri="{9D8B030D-6E8A-4147-A177-3AD203B41FA5}">
                      <a16:colId xmlns:a16="http://schemas.microsoft.com/office/drawing/2014/main" xmlns="" val="2533948001"/>
                    </a:ext>
                  </a:extLst>
                </a:gridCol>
                <a:gridCol w="1218236">
                  <a:extLst>
                    <a:ext uri="{9D8B030D-6E8A-4147-A177-3AD203B41FA5}">
                      <a16:colId xmlns:a16="http://schemas.microsoft.com/office/drawing/2014/main" xmlns="" val="3726181743"/>
                    </a:ext>
                  </a:extLst>
                </a:gridCol>
                <a:gridCol w="1218236">
                  <a:extLst>
                    <a:ext uri="{9D8B030D-6E8A-4147-A177-3AD203B41FA5}">
                      <a16:colId xmlns:a16="http://schemas.microsoft.com/office/drawing/2014/main" xmlns="" val="1415880750"/>
                    </a:ext>
                  </a:extLst>
                </a:gridCol>
              </a:tblGrid>
              <a:tr h="371930">
                <a:tc>
                  <a:txBody>
                    <a:bodyPr/>
                    <a:lstStyle/>
                    <a:p>
                      <a:pPr algn="l" fontAlgn="b"/>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ctr" fontAlgn="b"/>
                      <a:r>
                        <a:rPr lang="nl-NL" sz="1600" u="none" strike="noStrike">
                          <a:solidFill>
                            <a:schemeClr val="bg1"/>
                          </a:solidFill>
                          <a:effectLst/>
                        </a:rPr>
                        <a:t>Ouderen</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ctr" fontAlgn="b"/>
                      <a:r>
                        <a:rPr lang="nl-NL" sz="1600" u="none" strike="noStrike">
                          <a:solidFill>
                            <a:schemeClr val="bg1"/>
                          </a:solidFill>
                          <a:effectLst/>
                        </a:rPr>
                        <a:t>GGZ</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ctr" fontAlgn="b"/>
                      <a:r>
                        <a:rPr lang="nl-NL" sz="1600" u="none" strike="noStrike">
                          <a:solidFill>
                            <a:schemeClr val="bg1"/>
                          </a:solidFill>
                          <a:effectLst/>
                        </a:rPr>
                        <a:t>VG</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ctr" fontAlgn="b"/>
                      <a:r>
                        <a:rPr lang="nl-NL" sz="1600" u="none" strike="noStrike">
                          <a:solidFill>
                            <a:schemeClr val="bg1"/>
                          </a:solidFill>
                          <a:effectLst/>
                        </a:rPr>
                        <a:t>LG</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extLst>
                  <a:ext uri="{0D108BD9-81ED-4DB2-BD59-A6C34878D82A}">
                    <a16:rowId xmlns:a16="http://schemas.microsoft.com/office/drawing/2014/main" xmlns="" val="310321004"/>
                  </a:ext>
                </a:extLst>
              </a:tr>
              <a:tr h="371930">
                <a:tc>
                  <a:txBody>
                    <a:bodyPr/>
                    <a:lstStyle/>
                    <a:p>
                      <a:pPr algn="l" fontAlgn="b"/>
                      <a:r>
                        <a:rPr lang="nl-NL" sz="1600" u="none" strike="noStrike">
                          <a:solidFill>
                            <a:schemeClr val="bg1"/>
                          </a:solidFill>
                          <a:effectLst/>
                        </a:rPr>
                        <a:t>Individuele begeleiding basis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ctr" fontAlgn="b"/>
                      <a:r>
                        <a:rPr lang="nl-NL" sz="1600" b="0" i="0" u="none" strike="noStrike">
                          <a:solidFill>
                            <a:srgbClr val="000000"/>
                          </a:solidFill>
                          <a:effectLst/>
                          <a:latin typeface="Calibri" panose="020F0502020204030204" pitchFamily="34" charset="0"/>
                        </a:rPr>
                        <a:t>50%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70175674"/>
                  </a:ext>
                </a:extLst>
              </a:tr>
              <a:tr h="371930">
                <a:tc>
                  <a:txBody>
                    <a:bodyPr/>
                    <a:lstStyle/>
                    <a:p>
                      <a:pPr algn="l" fontAlgn="b"/>
                      <a:r>
                        <a:rPr lang="nl-NL" sz="1600" u="none" strike="noStrike">
                          <a:solidFill>
                            <a:schemeClr val="bg1"/>
                          </a:solidFill>
                          <a:effectLst/>
                        </a:rPr>
                        <a:t>Individuele begeleiding plus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15%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 | 5%</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15712979"/>
                  </a:ext>
                </a:extLst>
              </a:tr>
              <a:tr h="371930">
                <a:tc>
                  <a:txBody>
                    <a:bodyPr/>
                    <a:lstStyle/>
                    <a:p>
                      <a:pPr algn="l" fontAlgn="b"/>
                      <a:r>
                        <a:rPr lang="nl-NL" sz="1600" u="none" strike="noStrike">
                          <a:solidFill>
                            <a:schemeClr val="bg1"/>
                          </a:solidFill>
                          <a:effectLst/>
                        </a:rPr>
                        <a:t>Dagbesteding basis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70%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40%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671366534"/>
                  </a:ext>
                </a:extLst>
              </a:tr>
              <a:tr h="371930">
                <a:tc>
                  <a:txBody>
                    <a:bodyPr/>
                    <a:lstStyle/>
                    <a:p>
                      <a:pPr algn="l" fontAlgn="b"/>
                      <a:r>
                        <a:rPr lang="nl-NL" sz="1600" u="none" strike="noStrike">
                          <a:solidFill>
                            <a:schemeClr val="bg1"/>
                          </a:solidFill>
                          <a:effectLst/>
                        </a:rPr>
                        <a:t>Dagbesteding plus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1567473874"/>
                  </a:ext>
                </a:extLst>
              </a:tr>
              <a:tr h="371930">
                <a:tc>
                  <a:txBody>
                    <a:bodyPr/>
                    <a:lstStyle/>
                    <a:p>
                      <a:pPr algn="l" fontAlgn="b"/>
                      <a:r>
                        <a:rPr lang="nl-NL" sz="1600" u="none" strike="noStrike">
                          <a:solidFill>
                            <a:schemeClr val="bg1"/>
                          </a:solidFill>
                          <a:effectLst/>
                        </a:rPr>
                        <a:t>Persoonlijke verzorging</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75434448"/>
                  </a:ext>
                </a:extLst>
              </a:tr>
              <a:tr h="371930">
                <a:tc>
                  <a:txBody>
                    <a:bodyPr/>
                    <a:lstStyle/>
                    <a:p>
                      <a:pPr algn="l" fontAlgn="b"/>
                      <a:r>
                        <a:rPr lang="nl-NL" sz="1600" u="none" strike="noStrike">
                          <a:solidFill>
                            <a:schemeClr val="bg1"/>
                          </a:solidFill>
                          <a:effectLst/>
                        </a:rPr>
                        <a:t>Kortdurend verblijf (alleen verblijf)</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01849676"/>
                  </a:ext>
                </a:extLst>
              </a:tr>
              <a:tr h="371930">
                <a:tc>
                  <a:txBody>
                    <a:bodyPr/>
                    <a:lstStyle/>
                    <a:p>
                      <a:pPr algn="l" fontAlgn="b"/>
                      <a:r>
                        <a:rPr lang="nl-NL" sz="1600" u="none" strike="noStrike">
                          <a:solidFill>
                            <a:schemeClr val="bg1"/>
                          </a:solidFill>
                          <a:effectLst/>
                        </a:rPr>
                        <a:t>Kortdurend verblijf (all-in)</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91759887"/>
                  </a:ext>
                </a:extLst>
              </a:tr>
              <a:tr h="371930">
                <a:tc>
                  <a:txBody>
                    <a:bodyPr/>
                    <a:lstStyle/>
                    <a:p>
                      <a:pPr algn="l" fontAlgn="b"/>
                      <a:r>
                        <a:rPr lang="nl-NL" sz="1600" u="none" strike="noStrike">
                          <a:solidFill>
                            <a:schemeClr val="bg1"/>
                          </a:solidFill>
                          <a:effectLst/>
                        </a:rPr>
                        <a:t>Vervoersdiensten basis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56% | 2%</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33% | 2%</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9%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1122406789"/>
                  </a:ext>
                </a:extLst>
              </a:tr>
              <a:tr h="371930">
                <a:tc>
                  <a:txBody>
                    <a:bodyPr/>
                    <a:lstStyle/>
                    <a:p>
                      <a:pPr algn="l" fontAlgn="b"/>
                      <a:r>
                        <a:rPr lang="nl-NL" sz="1600" u="none" strike="noStrike">
                          <a:solidFill>
                            <a:schemeClr val="bg1"/>
                          </a:solidFill>
                          <a:effectLst/>
                        </a:rPr>
                        <a:t>Vervoersdiensten rolstoel</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56% | 2%</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 | 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33% | 2%</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9% | 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264726265"/>
                  </a:ext>
                </a:extLst>
              </a:tr>
            </a:tbl>
          </a:graphicData>
        </a:graphic>
      </p:graphicFrame>
    </p:spTree>
    <p:extLst>
      <p:ext uri="{BB962C8B-B14F-4D97-AF65-F5344CB8AC3E}">
        <p14:creationId xmlns:p14="http://schemas.microsoft.com/office/powerpoint/2010/main" val="27570633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6"/>
            <a:ext cx="9144000" cy="5812119"/>
          </a:xfrm>
        </p:spPr>
      </p:pic>
      <p:sp>
        <p:nvSpPr>
          <p:cNvPr id="7" name="Titel 1"/>
          <p:cNvSpPr txBox="1">
            <a:spLocks/>
          </p:cNvSpPr>
          <p:nvPr/>
        </p:nvSpPr>
        <p:spPr>
          <a:xfrm>
            <a:off x="673660" y="145686"/>
            <a:ext cx="8229600" cy="995774"/>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Kostenverhogende effecten</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141460"/>
            <a:ext cx="8077643" cy="54419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Uitvoeringskosten tbv onderlinge samenwerking:</a:t>
            </a:r>
            <a:br>
              <a:rPr lang="nl-NL" sz="2800" dirty="0">
                <a:latin typeface="Calluna Sans" pitchFamily="50" charset="0"/>
              </a:rPr>
            </a:br>
            <a:r>
              <a:rPr lang="nl-NL" sz="2800" dirty="0">
                <a:latin typeface="Calluna Sans" pitchFamily="50" charset="0"/>
              </a:rPr>
              <a:t>- HbH: +2%</a:t>
            </a:r>
            <a:br>
              <a:rPr lang="nl-NL" sz="2800" dirty="0">
                <a:latin typeface="Calluna Sans" pitchFamily="50" charset="0"/>
              </a:rPr>
            </a:br>
            <a:r>
              <a:rPr lang="nl-NL" sz="2800" dirty="0">
                <a:latin typeface="Calluna Sans" pitchFamily="50" charset="0"/>
              </a:rPr>
              <a:t>- begeleidingsfuncties: +5%</a:t>
            </a:r>
          </a:p>
          <a:p>
            <a:pPr>
              <a:buClr>
                <a:srgbClr val="00B0F0"/>
              </a:buClr>
            </a:pPr>
            <a:r>
              <a:rPr lang="nl-NL" sz="2800" dirty="0">
                <a:latin typeface="Calluna Sans" pitchFamily="50" charset="0"/>
              </a:rPr>
              <a:t>Kosten van alternatieven (innovatie)</a:t>
            </a:r>
            <a:br>
              <a:rPr lang="nl-NL" sz="2800" dirty="0">
                <a:latin typeface="Calluna Sans" pitchFamily="50" charset="0"/>
              </a:rPr>
            </a:br>
            <a:r>
              <a:rPr lang="nl-NL" sz="2800" dirty="0">
                <a:latin typeface="Calluna Sans" pitchFamily="50" charset="0"/>
              </a:rPr>
              <a:t>- Ouderen: +9%</a:t>
            </a:r>
            <a:br>
              <a:rPr lang="nl-NL" sz="2800" dirty="0">
                <a:latin typeface="Calluna Sans" pitchFamily="50" charset="0"/>
              </a:rPr>
            </a:br>
            <a:r>
              <a:rPr lang="nl-NL" sz="2800" dirty="0">
                <a:latin typeface="Calluna Sans" pitchFamily="50" charset="0"/>
              </a:rPr>
              <a:t>- GGZ: +5%</a:t>
            </a:r>
            <a:br>
              <a:rPr lang="nl-NL" sz="2800" dirty="0">
                <a:latin typeface="Calluna Sans" pitchFamily="50" charset="0"/>
              </a:rPr>
            </a:br>
            <a:r>
              <a:rPr lang="nl-NL" sz="2800" dirty="0">
                <a:latin typeface="Calluna Sans" pitchFamily="50" charset="0"/>
              </a:rPr>
              <a:t>- VG: +5%</a:t>
            </a:r>
            <a:br>
              <a:rPr lang="nl-NL" sz="2800" dirty="0">
                <a:latin typeface="Calluna Sans" pitchFamily="50" charset="0"/>
              </a:rPr>
            </a:br>
            <a:r>
              <a:rPr lang="nl-NL" sz="2800" dirty="0">
                <a:latin typeface="Calluna Sans" pitchFamily="50" charset="0"/>
              </a:rPr>
              <a:t>- LG: +2%</a:t>
            </a:r>
          </a:p>
          <a:p>
            <a:pPr>
              <a:buClr>
                <a:srgbClr val="00B0F0"/>
              </a:buClr>
            </a:pPr>
            <a:r>
              <a:rPr lang="nl-NL" sz="2800" dirty="0">
                <a:latin typeface="Calluna Sans" pitchFamily="50" charset="0"/>
              </a:rPr>
              <a:t>Vergrijzing (obv analyse van de gemeente SWF)</a:t>
            </a:r>
            <a:br>
              <a:rPr lang="nl-NL" sz="2800" dirty="0">
                <a:latin typeface="Calluna Sans" pitchFamily="50" charset="0"/>
              </a:rPr>
            </a:br>
            <a:r>
              <a:rPr lang="nl-NL" sz="2800" dirty="0">
                <a:latin typeface="Calluna Sans" pitchFamily="50" charset="0"/>
              </a:rPr>
              <a:t>- vergrijzing 2022 – 2026: +12% (HbH)</a:t>
            </a:r>
            <a:br>
              <a:rPr lang="nl-NL" sz="2800" dirty="0">
                <a:latin typeface="Calluna Sans" pitchFamily="50" charset="0"/>
              </a:rPr>
            </a:br>
            <a:r>
              <a:rPr lang="nl-NL" sz="2800" dirty="0">
                <a:latin typeface="Calluna Sans" pitchFamily="50" charset="0"/>
              </a:rPr>
              <a:t>- “dubbele” vergrijzing: +15% (BG)</a:t>
            </a:r>
          </a:p>
        </p:txBody>
      </p:sp>
    </p:spTree>
    <p:extLst>
      <p:ext uri="{BB962C8B-B14F-4D97-AF65-F5344CB8AC3E}">
        <p14:creationId xmlns:p14="http://schemas.microsoft.com/office/powerpoint/2010/main" val="12770264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6"/>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Ingroeimodel tbv budgetten</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graphicFrame>
        <p:nvGraphicFramePr>
          <p:cNvPr id="13" name="Tabel 12">
            <a:extLst>
              <a:ext uri="{FF2B5EF4-FFF2-40B4-BE49-F238E27FC236}">
                <a16:creationId xmlns:a16="http://schemas.microsoft.com/office/drawing/2014/main" xmlns="" id="{5092EB03-AD94-4D4A-8DDA-3BB1066D719A}"/>
              </a:ext>
            </a:extLst>
          </p:cNvPr>
          <p:cNvGraphicFramePr>
            <a:graphicFrameLocks noGrp="1"/>
          </p:cNvGraphicFramePr>
          <p:nvPr>
            <p:extLst>
              <p:ext uri="{D42A27DB-BD31-4B8C-83A1-F6EECF244321}">
                <p14:modId xmlns:p14="http://schemas.microsoft.com/office/powerpoint/2010/main" val="1314644657"/>
              </p:ext>
            </p:extLst>
          </p:nvPr>
        </p:nvGraphicFramePr>
        <p:xfrm>
          <a:off x="457200" y="1897640"/>
          <a:ext cx="8229606" cy="2887355"/>
        </p:xfrm>
        <a:graphic>
          <a:graphicData uri="http://schemas.openxmlformats.org/drawingml/2006/table">
            <a:tbl>
              <a:tblPr>
                <a:tableStyleId>{2D5ABB26-0587-4C30-8999-92F81FD0307C}</a:tableStyleId>
              </a:tblPr>
              <a:tblGrid>
                <a:gridCol w="3721261">
                  <a:extLst>
                    <a:ext uri="{9D8B030D-6E8A-4147-A177-3AD203B41FA5}">
                      <a16:colId xmlns:a16="http://schemas.microsoft.com/office/drawing/2014/main" xmlns="" val="2574829337"/>
                    </a:ext>
                  </a:extLst>
                </a:gridCol>
                <a:gridCol w="901669">
                  <a:extLst>
                    <a:ext uri="{9D8B030D-6E8A-4147-A177-3AD203B41FA5}">
                      <a16:colId xmlns:a16="http://schemas.microsoft.com/office/drawing/2014/main" xmlns="" val="3964894154"/>
                    </a:ext>
                  </a:extLst>
                </a:gridCol>
                <a:gridCol w="901669">
                  <a:extLst>
                    <a:ext uri="{9D8B030D-6E8A-4147-A177-3AD203B41FA5}">
                      <a16:colId xmlns:a16="http://schemas.microsoft.com/office/drawing/2014/main" xmlns="" val="2533948001"/>
                    </a:ext>
                  </a:extLst>
                </a:gridCol>
                <a:gridCol w="901669">
                  <a:extLst>
                    <a:ext uri="{9D8B030D-6E8A-4147-A177-3AD203B41FA5}">
                      <a16:colId xmlns:a16="http://schemas.microsoft.com/office/drawing/2014/main" xmlns="" val="3726181743"/>
                    </a:ext>
                  </a:extLst>
                </a:gridCol>
                <a:gridCol w="901669">
                  <a:extLst>
                    <a:ext uri="{9D8B030D-6E8A-4147-A177-3AD203B41FA5}">
                      <a16:colId xmlns:a16="http://schemas.microsoft.com/office/drawing/2014/main" xmlns="" val="1415880750"/>
                    </a:ext>
                  </a:extLst>
                </a:gridCol>
                <a:gridCol w="901669">
                  <a:extLst>
                    <a:ext uri="{9D8B030D-6E8A-4147-A177-3AD203B41FA5}">
                      <a16:colId xmlns:a16="http://schemas.microsoft.com/office/drawing/2014/main" xmlns="" val="3250517153"/>
                    </a:ext>
                  </a:extLst>
                </a:gridCol>
              </a:tblGrid>
              <a:tr h="371930">
                <a:tc>
                  <a:txBody>
                    <a:bodyPr/>
                    <a:lstStyle/>
                    <a:p>
                      <a:pPr algn="l" fontAlgn="b"/>
                      <a:endParaRPr lang="nl-NL" sz="1800" b="1" i="0" u="none" strike="noStrike">
                        <a:solidFill>
                          <a:schemeClr val="bg1"/>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1" i="0" u="none" strike="noStrike">
                          <a:solidFill>
                            <a:schemeClr val="bg1"/>
                          </a:solidFill>
                          <a:effectLst/>
                          <a:latin typeface="Calibri" panose="020F0502020204030204" pitchFamily="34" charset="0"/>
                        </a:rPr>
                        <a:t>2022</a:t>
                      </a: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800" b="1" i="0" u="none" strike="noStrike">
                          <a:solidFill>
                            <a:schemeClr val="bg1"/>
                          </a:solidFill>
                          <a:effectLst/>
                          <a:latin typeface="Calibri" panose="020F0502020204030204" pitchFamily="34" charset="0"/>
                        </a:rPr>
                        <a:t>2023</a:t>
                      </a: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800" b="1" i="0" u="none" strike="noStrike">
                          <a:solidFill>
                            <a:schemeClr val="bg1"/>
                          </a:solidFill>
                          <a:effectLst/>
                          <a:latin typeface="Calibri" panose="020F0502020204030204" pitchFamily="34" charset="0"/>
                        </a:rPr>
                        <a:t>2024</a:t>
                      </a: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800" b="1" i="0" u="none" strike="noStrike">
                          <a:solidFill>
                            <a:schemeClr val="bg1"/>
                          </a:solidFill>
                          <a:effectLst/>
                          <a:latin typeface="Calibri" panose="020F0502020204030204" pitchFamily="34" charset="0"/>
                        </a:rPr>
                        <a:t>2025</a:t>
                      </a: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800" b="1" i="0" u="none" strike="noStrike">
                          <a:solidFill>
                            <a:schemeClr val="bg1"/>
                          </a:solidFill>
                          <a:effectLst/>
                          <a:latin typeface="Calibri" panose="020F0502020204030204" pitchFamily="34" charset="0"/>
                        </a:rPr>
                        <a:t>2025</a:t>
                      </a:r>
                    </a:p>
                  </a:txBody>
                  <a:tcPr marL="9525" marR="81525" marT="9525" marB="0" anchor="ctr">
                    <a:lnL w="9525" cap="flat" cmpd="sng" algn="ctr">
                      <a:solidFill>
                        <a:schemeClr val="bg1"/>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extLst>
                  <a:ext uri="{0D108BD9-81ED-4DB2-BD59-A6C34878D82A}">
                    <a16:rowId xmlns:a16="http://schemas.microsoft.com/office/drawing/2014/main" xmlns="" val="310321004"/>
                  </a:ext>
                </a:extLst>
              </a:tr>
              <a:tr h="371930">
                <a:tc>
                  <a:txBody>
                    <a:bodyPr/>
                    <a:lstStyle/>
                    <a:p>
                      <a:pPr algn="l" fontAlgn="b"/>
                      <a:r>
                        <a:rPr lang="nl-NL" sz="1800" b="1" i="0" u="none" strike="noStrike">
                          <a:solidFill>
                            <a:schemeClr val="bg1"/>
                          </a:solidFill>
                          <a:effectLst/>
                          <a:latin typeface="Calibri" panose="020F0502020204030204" pitchFamily="34" charset="0"/>
                        </a:rPr>
                        <a:t>Transformatie-effecten</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0" i="0" u="none" strike="noStrike">
                          <a:solidFill>
                            <a:srgbClr val="000000"/>
                          </a:solidFill>
                          <a:effectLst/>
                          <a:latin typeface="Calibri" panose="020F0502020204030204" pitchFamily="34" charset="0"/>
                        </a:rPr>
                        <a:t>5%</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50%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75%</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70175674"/>
                  </a:ext>
                </a:extLst>
              </a:tr>
              <a:tr h="371930">
                <a:tc>
                  <a:txBody>
                    <a:bodyPr/>
                    <a:lstStyle/>
                    <a:p>
                      <a:pPr algn="l" fontAlgn="b"/>
                      <a:r>
                        <a:rPr lang="nl-NL" sz="1800" b="1" i="0" u="none" strike="noStrike">
                          <a:solidFill>
                            <a:schemeClr val="bg1"/>
                          </a:solidFill>
                          <a:effectLst/>
                          <a:latin typeface="Calibri" panose="020F0502020204030204" pitchFamily="34" charset="0"/>
                        </a:rPr>
                        <a:t>Uitvoeringskosten</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50%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15712979"/>
                  </a:ext>
                </a:extLst>
              </a:tr>
              <a:tr h="371930">
                <a:tc>
                  <a:txBody>
                    <a:bodyPr/>
                    <a:lstStyle/>
                    <a:p>
                      <a:pPr algn="l" fontAlgn="b"/>
                      <a:r>
                        <a:rPr lang="nl-NL" sz="1800" b="1" i="0" u="none" strike="noStrike">
                          <a:solidFill>
                            <a:schemeClr val="bg1"/>
                          </a:solidFill>
                          <a:effectLst/>
                          <a:latin typeface="Calibri" panose="020F0502020204030204" pitchFamily="34" charset="0"/>
                        </a:rPr>
                        <a:t>Innovatiebudget</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0" i="0" u="none" strike="noStrike">
                          <a:solidFill>
                            <a:srgbClr val="000000"/>
                          </a:solidFill>
                          <a:effectLst/>
                          <a:latin typeface="Calibri" panose="020F0502020204030204" pitchFamily="34" charset="0"/>
                        </a:rPr>
                        <a:t>10%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671366534"/>
                  </a:ext>
                </a:extLst>
              </a:tr>
              <a:tr h="371930">
                <a:tc>
                  <a:txBody>
                    <a:bodyPr/>
                    <a:lstStyle/>
                    <a:p>
                      <a:pPr algn="l" fontAlgn="b"/>
                      <a:r>
                        <a:rPr lang="nl-NL" sz="1800" b="1" i="0" u="none" strike="noStrike">
                          <a:solidFill>
                            <a:schemeClr val="bg1"/>
                          </a:solidFill>
                          <a:effectLst/>
                          <a:latin typeface="Calibri" panose="020F0502020204030204" pitchFamily="34" charset="0"/>
                        </a:rPr>
                        <a:t>Vergrijzing</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0" i="0" u="none" strike="noStrike">
                          <a:solidFill>
                            <a:srgbClr val="000000"/>
                          </a:solidFill>
                          <a:effectLst/>
                          <a:latin typeface="Calibri" panose="020F0502020204030204" pitchFamily="34" charset="0"/>
                        </a:rPr>
                        <a:t>20%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1567473874"/>
                  </a:ext>
                </a:extLst>
              </a:tr>
              <a:tr h="0">
                <a:tc>
                  <a:txBody>
                    <a:bodyPr/>
                    <a:lstStyle/>
                    <a:p>
                      <a:pPr algn="l" fontAlgn="b"/>
                      <a:endParaRPr lang="nl-NL" sz="18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endParaRPr lang="nl-NL" sz="18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75434448"/>
                  </a:ext>
                </a:extLst>
              </a:tr>
              <a:tr h="371930">
                <a:tc>
                  <a:txBody>
                    <a:bodyPr/>
                    <a:lstStyle/>
                    <a:p>
                      <a:pPr algn="l" fontAlgn="b"/>
                      <a:r>
                        <a:rPr lang="nl-NL" sz="1800" b="1" i="0" u="none" strike="noStrike">
                          <a:solidFill>
                            <a:schemeClr val="bg1"/>
                          </a:solidFill>
                          <a:effectLst/>
                          <a:latin typeface="Calibri" panose="020F0502020204030204" pitchFamily="34" charset="0"/>
                        </a:rPr>
                        <a:t>Effect tov budget 2019 (Begeleiding)</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0" i="0" u="none" strike="noStrike">
                          <a:solidFill>
                            <a:srgbClr val="000000"/>
                          </a:solidFill>
                          <a:effectLst/>
                          <a:latin typeface="Calibri" panose="020F0502020204030204" pitchFamily="34" charset="0"/>
                        </a:rPr>
                        <a:t>112%</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104%</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93%</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83%</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84%</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01849676"/>
                  </a:ext>
                </a:extLst>
              </a:tr>
              <a:tr h="371930">
                <a:tc>
                  <a:txBody>
                    <a:bodyPr/>
                    <a:lstStyle/>
                    <a:p>
                      <a:pPr algn="l" fontAlgn="b"/>
                      <a:r>
                        <a:rPr lang="nl-NL" sz="1800" b="1" i="0" u="none" strike="noStrike">
                          <a:solidFill>
                            <a:schemeClr val="bg1"/>
                          </a:solidFill>
                          <a:effectLst/>
                          <a:latin typeface="Calibri" panose="020F0502020204030204" pitchFamily="34" charset="0"/>
                        </a:rPr>
                        <a:t>Effect tov budget 2020 (HbH)</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800" b="0" i="0" u="none" strike="noStrike">
                          <a:solidFill>
                            <a:srgbClr val="000000"/>
                          </a:solidFill>
                          <a:effectLst/>
                          <a:latin typeface="Calibri" panose="020F0502020204030204" pitchFamily="34" charset="0"/>
                        </a:rPr>
                        <a:t>109%</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108%</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106%</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105%</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800" b="0" i="0" u="none" strike="noStrike">
                          <a:solidFill>
                            <a:srgbClr val="000000"/>
                          </a:solidFill>
                          <a:effectLst/>
                          <a:latin typeface="Calibri" panose="020F0502020204030204" pitchFamily="34" charset="0"/>
                        </a:rPr>
                        <a:t>106%</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91759887"/>
                  </a:ext>
                </a:extLst>
              </a:tr>
            </a:tbl>
          </a:graphicData>
        </a:graphic>
      </p:graphicFrame>
    </p:spTree>
    <p:extLst>
      <p:ext uri="{BB962C8B-B14F-4D97-AF65-F5344CB8AC3E}">
        <p14:creationId xmlns:p14="http://schemas.microsoft.com/office/powerpoint/2010/main" val="2199989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6"/>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Opbouw rekenmodel</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8077643" cy="53052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Virtuele tarieven prijspeil 2021</a:t>
            </a:r>
          </a:p>
          <a:p>
            <a:pPr>
              <a:buClr>
                <a:srgbClr val="00B0F0"/>
              </a:buClr>
            </a:pPr>
            <a:r>
              <a:rPr lang="nl-NL" sz="2800" dirty="0">
                <a:latin typeface="Calluna Sans" pitchFamily="50" charset="0"/>
              </a:rPr>
              <a:t>Splitsing productie per gebied naar doelgroepen</a:t>
            </a:r>
          </a:p>
          <a:p>
            <a:pPr>
              <a:buClr>
                <a:srgbClr val="00B0F0"/>
              </a:buClr>
            </a:pPr>
            <a:endParaRPr lang="nl-NL" sz="2800" dirty="0">
              <a:latin typeface="Calluna Sans" pitchFamily="50" charset="0"/>
            </a:endParaRPr>
          </a:p>
          <a:p>
            <a:pPr>
              <a:buClr>
                <a:srgbClr val="00B0F0"/>
              </a:buClr>
            </a:pPr>
            <a:endParaRPr lang="nl-NL" sz="2800" dirty="0">
              <a:latin typeface="Calluna Sans" pitchFamily="50" charset="0"/>
            </a:endParaRPr>
          </a:p>
          <a:p>
            <a:pPr>
              <a:buClr>
                <a:srgbClr val="00B0F0"/>
              </a:buClr>
            </a:pPr>
            <a:endParaRPr lang="nl-NL" sz="2800" dirty="0">
              <a:latin typeface="Calluna Sans" pitchFamily="50" charset="0"/>
            </a:endParaRPr>
          </a:p>
          <a:p>
            <a:pPr>
              <a:buClr>
                <a:srgbClr val="00B0F0"/>
              </a:buClr>
            </a:pPr>
            <a:endParaRPr lang="nl-NL" sz="2800" dirty="0">
              <a:latin typeface="Calluna Sans" pitchFamily="50" charset="0"/>
            </a:endParaRPr>
          </a:p>
          <a:p>
            <a:pPr>
              <a:buClr>
                <a:srgbClr val="00B0F0"/>
              </a:buClr>
            </a:pPr>
            <a:r>
              <a:rPr lang="nl-NL" sz="2800" dirty="0">
                <a:latin typeface="Calluna Sans" pitchFamily="50" charset="0"/>
              </a:rPr>
              <a:t>Doorrekening per gebied per doelgroep/product</a:t>
            </a:r>
          </a:p>
          <a:p>
            <a:pPr>
              <a:buClr>
                <a:srgbClr val="00B0F0"/>
              </a:buClr>
            </a:pPr>
            <a:r>
              <a:rPr lang="nl-NL" sz="2800" dirty="0">
                <a:latin typeface="Calluna Sans" pitchFamily="50" charset="0"/>
              </a:rPr>
              <a:t>Opbouw gebiedsbudgetten obv ingroeimodel</a:t>
            </a:r>
          </a:p>
          <a:p>
            <a:pPr>
              <a:buClr>
                <a:srgbClr val="00B0F0"/>
              </a:buClr>
            </a:pPr>
            <a:endParaRPr lang="nl-NL" sz="2800" dirty="0">
              <a:latin typeface="Calluna Sans" pitchFamily="50" charset="0"/>
            </a:endParaRPr>
          </a:p>
        </p:txBody>
      </p:sp>
      <p:graphicFrame>
        <p:nvGraphicFramePr>
          <p:cNvPr id="13" name="Tabel 12">
            <a:extLst>
              <a:ext uri="{FF2B5EF4-FFF2-40B4-BE49-F238E27FC236}">
                <a16:creationId xmlns:a16="http://schemas.microsoft.com/office/drawing/2014/main" xmlns="" id="{6CD1288E-822C-C943-8A56-7C20B87A7E29}"/>
              </a:ext>
            </a:extLst>
          </p:cNvPr>
          <p:cNvGraphicFramePr>
            <a:graphicFrameLocks noGrp="1"/>
          </p:cNvGraphicFramePr>
          <p:nvPr>
            <p:extLst>
              <p:ext uri="{D42A27DB-BD31-4B8C-83A1-F6EECF244321}">
                <p14:modId xmlns:p14="http://schemas.microsoft.com/office/powerpoint/2010/main" val="580192251"/>
              </p:ext>
            </p:extLst>
          </p:nvPr>
        </p:nvGraphicFramePr>
        <p:xfrm>
          <a:off x="1115648" y="2380185"/>
          <a:ext cx="7193665" cy="1859650"/>
        </p:xfrm>
        <a:graphic>
          <a:graphicData uri="http://schemas.openxmlformats.org/drawingml/2006/table">
            <a:tbl>
              <a:tblPr>
                <a:tableStyleId>{2D5ABB26-0587-4C30-8999-92F81FD0307C}</a:tableStyleId>
              </a:tblPr>
              <a:tblGrid>
                <a:gridCol w="1438733">
                  <a:extLst>
                    <a:ext uri="{9D8B030D-6E8A-4147-A177-3AD203B41FA5}">
                      <a16:colId xmlns:a16="http://schemas.microsoft.com/office/drawing/2014/main" xmlns="" val="2574829337"/>
                    </a:ext>
                  </a:extLst>
                </a:gridCol>
                <a:gridCol w="1438733">
                  <a:extLst>
                    <a:ext uri="{9D8B030D-6E8A-4147-A177-3AD203B41FA5}">
                      <a16:colId xmlns:a16="http://schemas.microsoft.com/office/drawing/2014/main" xmlns="" val="3964894154"/>
                    </a:ext>
                  </a:extLst>
                </a:gridCol>
                <a:gridCol w="1438733">
                  <a:extLst>
                    <a:ext uri="{9D8B030D-6E8A-4147-A177-3AD203B41FA5}">
                      <a16:colId xmlns:a16="http://schemas.microsoft.com/office/drawing/2014/main" xmlns="" val="2533948001"/>
                    </a:ext>
                  </a:extLst>
                </a:gridCol>
                <a:gridCol w="1438733">
                  <a:extLst>
                    <a:ext uri="{9D8B030D-6E8A-4147-A177-3AD203B41FA5}">
                      <a16:colId xmlns:a16="http://schemas.microsoft.com/office/drawing/2014/main" xmlns="" val="3726181743"/>
                    </a:ext>
                  </a:extLst>
                </a:gridCol>
                <a:gridCol w="1438733">
                  <a:extLst>
                    <a:ext uri="{9D8B030D-6E8A-4147-A177-3AD203B41FA5}">
                      <a16:colId xmlns:a16="http://schemas.microsoft.com/office/drawing/2014/main" xmlns="" val="1415880750"/>
                    </a:ext>
                  </a:extLst>
                </a:gridCol>
              </a:tblGrid>
              <a:tr h="371930">
                <a:tc>
                  <a:txBody>
                    <a:bodyPr/>
                    <a:lstStyle/>
                    <a:p>
                      <a:pPr algn="l" fontAlgn="b"/>
                      <a:endParaRPr lang="nl-NL" sz="18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ctr" fontAlgn="b"/>
                      <a:r>
                        <a:rPr lang="nl-NL" sz="1800" b="1" u="none" strike="noStrike">
                          <a:solidFill>
                            <a:schemeClr val="bg1"/>
                          </a:solidFill>
                          <a:effectLst/>
                        </a:rPr>
                        <a:t>Ouderen</a:t>
                      </a:r>
                      <a:endParaRPr lang="nl-NL" sz="18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ctr" fontAlgn="b"/>
                      <a:r>
                        <a:rPr lang="nl-NL" sz="1800" b="1" u="none" strike="noStrike">
                          <a:solidFill>
                            <a:schemeClr val="bg1"/>
                          </a:solidFill>
                          <a:effectLst/>
                        </a:rPr>
                        <a:t>GGZ</a:t>
                      </a:r>
                      <a:endParaRPr lang="nl-NL" sz="18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ctr" fontAlgn="b"/>
                      <a:r>
                        <a:rPr lang="nl-NL" sz="1800" b="1" u="none" strike="noStrike">
                          <a:solidFill>
                            <a:schemeClr val="bg1"/>
                          </a:solidFill>
                          <a:effectLst/>
                        </a:rPr>
                        <a:t>VG</a:t>
                      </a:r>
                      <a:endParaRPr lang="nl-NL" sz="18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ctr" fontAlgn="b"/>
                      <a:r>
                        <a:rPr lang="nl-NL" sz="1800" b="1" u="none" strike="noStrike">
                          <a:solidFill>
                            <a:schemeClr val="bg1"/>
                          </a:solidFill>
                          <a:effectLst/>
                        </a:rPr>
                        <a:t>LG</a:t>
                      </a:r>
                      <a:endParaRPr lang="nl-NL" sz="18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extLst>
                  <a:ext uri="{0D108BD9-81ED-4DB2-BD59-A6C34878D82A}">
                    <a16:rowId xmlns:a16="http://schemas.microsoft.com/office/drawing/2014/main" xmlns="" val="310321004"/>
                  </a:ext>
                </a:extLst>
              </a:tr>
              <a:tr h="371930">
                <a:tc>
                  <a:txBody>
                    <a:bodyPr/>
                    <a:lstStyle/>
                    <a:p>
                      <a:pPr algn="l" fontAlgn="b"/>
                      <a:r>
                        <a:rPr lang="nl-NL" sz="1800" b="1" i="0" u="none" strike="noStrike">
                          <a:solidFill>
                            <a:schemeClr val="bg1"/>
                          </a:solidFill>
                          <a:effectLst/>
                          <a:latin typeface="Calibri" panose="020F0502020204030204" pitchFamily="34" charset="0"/>
                        </a:rPr>
                        <a:t>Bolsward</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ctr" fontAlgn="b"/>
                      <a:r>
                        <a:rPr lang="nl-NL" sz="1800" b="0" i="0" u="none" strike="noStrike">
                          <a:solidFill>
                            <a:srgbClr val="000000"/>
                          </a:solidFill>
                          <a:effectLst/>
                          <a:latin typeface="Calibri" panose="020F0502020204030204" pitchFamily="34" charset="0"/>
                        </a:rPr>
                        <a:t>26%</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44%</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23%</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7%</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70175674"/>
                  </a:ext>
                </a:extLst>
              </a:tr>
              <a:tr h="371930">
                <a:tc>
                  <a:txBody>
                    <a:bodyPr/>
                    <a:lstStyle/>
                    <a:p>
                      <a:pPr algn="l" fontAlgn="b"/>
                      <a:r>
                        <a:rPr lang="nl-NL" sz="1800" b="1" i="0" u="none" strike="noStrike">
                          <a:solidFill>
                            <a:schemeClr val="bg1"/>
                          </a:solidFill>
                          <a:effectLst/>
                          <a:latin typeface="Calibri" panose="020F0502020204030204" pitchFamily="34" charset="0"/>
                        </a:rPr>
                        <a:t>Sneek Noord</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21%</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47%</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23%</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9%</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15712979"/>
                  </a:ext>
                </a:extLst>
              </a:tr>
              <a:tr h="371930">
                <a:tc>
                  <a:txBody>
                    <a:bodyPr/>
                    <a:lstStyle/>
                    <a:p>
                      <a:pPr algn="l" fontAlgn="b"/>
                      <a:r>
                        <a:rPr lang="nl-NL" sz="1800" b="1" i="0" u="none" strike="noStrike">
                          <a:solidFill>
                            <a:schemeClr val="bg1"/>
                          </a:solidFill>
                          <a:effectLst/>
                          <a:latin typeface="Calibri" panose="020F0502020204030204" pitchFamily="34" charset="0"/>
                        </a:rPr>
                        <a:t>Sneek Zuid</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51%</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18%</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9%</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671366534"/>
                  </a:ext>
                </a:extLst>
              </a:tr>
              <a:tr h="371930">
                <a:tc>
                  <a:txBody>
                    <a:bodyPr/>
                    <a:lstStyle/>
                    <a:p>
                      <a:pPr algn="l" fontAlgn="b"/>
                      <a:r>
                        <a:rPr lang="nl-NL" sz="1800" b="1" i="0" u="none" strike="noStrike">
                          <a:solidFill>
                            <a:schemeClr val="bg1"/>
                          </a:solidFill>
                          <a:effectLst/>
                          <a:latin typeface="Calibri" panose="020F0502020204030204" pitchFamily="34" charset="0"/>
                        </a:rPr>
                        <a:t>Buitengebied</a:t>
                      </a: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36%</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39%</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a:t>
                      </a: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1567473874"/>
                  </a:ext>
                </a:extLst>
              </a:tr>
            </a:tbl>
          </a:graphicData>
        </a:graphic>
      </p:graphicFrame>
    </p:spTree>
    <p:extLst>
      <p:ext uri="{BB962C8B-B14F-4D97-AF65-F5344CB8AC3E}">
        <p14:creationId xmlns:p14="http://schemas.microsoft.com/office/powerpoint/2010/main" val="2636143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20672"/>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Voorbeeld rekenmodel</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pic>
        <p:nvPicPr>
          <p:cNvPr id="6" name="Afbeelding 5" descr="Afbeelding met tekst, computer, elektronica, scherm&#10;&#10;Automatisch gegenereerde beschrijving">
            <a:extLst>
              <a:ext uri="{FF2B5EF4-FFF2-40B4-BE49-F238E27FC236}">
                <a16:creationId xmlns:a16="http://schemas.microsoft.com/office/drawing/2014/main" xmlns="" id="{00699C8B-FA8B-C34B-8A7D-F58CD190D877}"/>
              </a:ext>
            </a:extLst>
          </p:cNvPr>
          <p:cNvPicPr>
            <a:picLocks noChangeAspect="1"/>
          </p:cNvPicPr>
          <p:nvPr/>
        </p:nvPicPr>
        <p:blipFill>
          <a:blip r:embed="rId4"/>
          <a:stretch>
            <a:fillRect/>
          </a:stretch>
        </p:blipFill>
        <p:spPr>
          <a:xfrm>
            <a:off x="0" y="986916"/>
            <a:ext cx="9144000" cy="5532356"/>
          </a:xfrm>
          <a:prstGeom prst="rect">
            <a:avLst/>
          </a:prstGeom>
        </p:spPr>
      </p:pic>
    </p:spTree>
    <p:extLst>
      <p:ext uri="{BB962C8B-B14F-4D97-AF65-F5344CB8AC3E}">
        <p14:creationId xmlns:p14="http://schemas.microsoft.com/office/powerpoint/2010/main" val="385435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86349"/>
            <a:ext cx="9144000" cy="3773466"/>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Werking ‘ventiel’ gebiedsbudget</a:t>
            </a:r>
          </a:p>
          <a:p>
            <a:pPr algn="ctr"/>
            <a:r>
              <a:rPr lang="nl-NL" sz="2400" dirty="0">
                <a:latin typeface="Calluna Sans" pitchFamily="50" charset="0"/>
              </a:rPr>
              <a:t>Voorlopige versie</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392129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7"/>
            <a:ext cx="8077643" cy="35407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endParaRPr lang="nl-NL" sz="2800" dirty="0">
              <a:latin typeface="Calluna Sans" pitchFamily="50" charset="0"/>
            </a:endParaRPr>
          </a:p>
        </p:txBody>
      </p:sp>
      <p:sp>
        <p:nvSpPr>
          <p:cNvPr id="13" name="Tekstvak 12">
            <a:extLst>
              <a:ext uri="{FF2B5EF4-FFF2-40B4-BE49-F238E27FC236}">
                <a16:creationId xmlns:a16="http://schemas.microsoft.com/office/drawing/2014/main" xmlns="" id="{C3D57CCA-6207-43E8-8652-7B699C62DE74}"/>
              </a:ext>
            </a:extLst>
          </p:cNvPr>
          <p:cNvSpPr txBox="1"/>
          <p:nvPr/>
        </p:nvSpPr>
        <p:spPr>
          <a:xfrm>
            <a:off x="1216152" y="1278126"/>
            <a:ext cx="6455664" cy="2308324"/>
          </a:xfrm>
          <a:prstGeom prst="rect">
            <a:avLst/>
          </a:prstGeom>
          <a:noFill/>
        </p:spPr>
        <p:txBody>
          <a:bodyPr wrap="square">
            <a:spAutoFit/>
          </a:bodyPr>
          <a:lstStyle/>
          <a:p>
            <a:pPr marL="228600"/>
            <a:r>
              <a:rPr lang="nl-NL" sz="1200" dirty="0">
                <a:solidFill>
                  <a:schemeClr val="tx2"/>
                </a:solidFill>
                <a:effectLst/>
                <a:ea typeface="Calibri" panose="020F0502020204030204" pitchFamily="34" charset="0"/>
              </a:rPr>
              <a:t>Indien zich in enig jaar een toename voordoet in het aantal geïndiceerde personen van 10% of meer ten opzichte van het daaraan voorafgaande jaar (daaronder begrepen het referentiejaar)  komen aanbieders in aanmerking voor een vergoeding boven het gebiedsbudget wanneer:</a:t>
            </a:r>
          </a:p>
          <a:p>
            <a:pPr marL="685800" indent="-228600"/>
            <a:r>
              <a:rPr lang="nl-NL" sz="1200" dirty="0">
                <a:solidFill>
                  <a:schemeClr val="tx2"/>
                </a:solidFill>
                <a:effectLst/>
                <a:ea typeface="Calibri" panose="020F0502020204030204" pitchFamily="34" charset="0"/>
              </a:rPr>
              <a:t>-       die toename niet te wijten is aan een door de aanbieder te beïnvloeden omstandigheid,</a:t>
            </a:r>
          </a:p>
          <a:p>
            <a:pPr marL="685800" indent="-228600"/>
            <a:r>
              <a:rPr lang="nl-NL" sz="1200" dirty="0">
                <a:solidFill>
                  <a:schemeClr val="tx2"/>
                </a:solidFill>
                <a:effectLst/>
                <a:ea typeface="Calibri" panose="020F0502020204030204" pitchFamily="34" charset="0"/>
              </a:rPr>
              <a:t>-       de aanbieder aantoonbaar en tijdig beheersmaatregelen heeft genomen om de gevolgen van die toename op te vangen, en</a:t>
            </a:r>
          </a:p>
          <a:p>
            <a:pPr marL="685800" indent="-228600"/>
            <a:r>
              <a:rPr lang="nl-NL" sz="1200" dirty="0">
                <a:solidFill>
                  <a:schemeClr val="tx2"/>
                </a:solidFill>
                <a:effectLst/>
                <a:ea typeface="Calibri" panose="020F0502020204030204" pitchFamily="34" charset="0"/>
              </a:rPr>
              <a:t>-       als gevolg van die toename de kosten van de uitvoering in dat jaar groter zijn dan het gebiedsbudget.</a:t>
            </a:r>
          </a:p>
          <a:p>
            <a:pPr marL="228600"/>
            <a:r>
              <a:rPr lang="nl-NL" sz="1200" dirty="0">
                <a:solidFill>
                  <a:schemeClr val="tx2"/>
                </a:solidFill>
                <a:effectLst/>
                <a:ea typeface="Calibri" panose="020F0502020204030204" pitchFamily="34" charset="0"/>
              </a:rPr>
              <a:t>De vergoeding bedraagt het verschil tussen de kosten van uitvoering en het gebiedsbudget, verminderd met het bedrag waarmee het gebiedsbudget zou zijn overschreden als de onvoorziene ontwikkeling wordt weggedacht.</a:t>
            </a:r>
          </a:p>
        </p:txBody>
      </p:sp>
      <p:sp>
        <p:nvSpPr>
          <p:cNvPr id="14" name="Tekstvak 13">
            <a:extLst>
              <a:ext uri="{FF2B5EF4-FFF2-40B4-BE49-F238E27FC236}">
                <a16:creationId xmlns:a16="http://schemas.microsoft.com/office/drawing/2014/main" xmlns="" id="{E3E6877C-9CF2-4248-BB99-DEA3EC5F4D1B}"/>
              </a:ext>
            </a:extLst>
          </p:cNvPr>
          <p:cNvSpPr txBox="1"/>
          <p:nvPr/>
        </p:nvSpPr>
        <p:spPr>
          <a:xfrm>
            <a:off x="1456182" y="3863181"/>
            <a:ext cx="6231636" cy="1015663"/>
          </a:xfrm>
          <a:prstGeom prst="rect">
            <a:avLst/>
          </a:prstGeom>
          <a:noFill/>
        </p:spPr>
        <p:txBody>
          <a:bodyPr wrap="square">
            <a:spAutoFit/>
          </a:bodyPr>
          <a:lstStyle/>
          <a:p>
            <a:r>
              <a:rPr lang="nl-NL" sz="1200" dirty="0">
                <a:solidFill>
                  <a:schemeClr val="tx2"/>
                </a:solidFill>
                <a:effectLst/>
                <a:ea typeface="Calibri" panose="020F0502020204030204" pitchFamily="34" charset="0"/>
              </a:rPr>
              <a:t>Indien zich in enig jaar een afname voordoet in het aantal geïndiceerde personen van 10% of meer ten opzichte van het voorafgaande jaar betalen aanbieders een deel van het gebiedsbudget terug indien sprake is van overwinst. Overwinst doet zich voor als de kosten van de uitvoering minder dan 90% bedragen van het gebiedsbudget. Het bedrag van de terugbetaling beloopt het verschil tussen 90% van het gebiedsbudget en de uitvoeringskosten.”</a:t>
            </a:r>
            <a:endParaRPr lang="nl-NL" sz="1200" dirty="0">
              <a:solidFill>
                <a:schemeClr val="tx2"/>
              </a:solidFill>
            </a:endParaRPr>
          </a:p>
        </p:txBody>
      </p:sp>
    </p:spTree>
    <p:extLst>
      <p:ext uri="{BB962C8B-B14F-4D97-AF65-F5344CB8AC3E}">
        <p14:creationId xmlns:p14="http://schemas.microsoft.com/office/powerpoint/2010/main" val="1222260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5"/>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Indexering gebiedsbudget BG</a:t>
            </a:r>
          </a:p>
        </p:txBody>
      </p:sp>
      <p:sp>
        <p:nvSpPr>
          <p:cNvPr id="9" name="Tijdelijke aanduiding voor inhoud 2"/>
          <p:cNvSpPr txBox="1">
            <a:spLocks/>
          </p:cNvSpPr>
          <p:nvPr/>
        </p:nvSpPr>
        <p:spPr>
          <a:xfrm>
            <a:off x="432921" y="1629548"/>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8077643" cy="53052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Jaarlijkse indexering gebiedsbudgetten</a:t>
            </a:r>
          </a:p>
          <a:p>
            <a:pPr>
              <a:buClr>
                <a:srgbClr val="00B0F0"/>
              </a:buClr>
            </a:pPr>
            <a:r>
              <a:rPr lang="nl-NL" sz="2800" dirty="0">
                <a:latin typeface="Calluna Sans" pitchFamily="50" charset="0"/>
              </a:rPr>
              <a:t>Begeleiding: 85% loon (OVA) en 15% materieel (CPI)</a:t>
            </a:r>
          </a:p>
          <a:p>
            <a:pPr>
              <a:buClr>
                <a:srgbClr val="00B0F0"/>
              </a:buClr>
            </a:pPr>
            <a:r>
              <a:rPr lang="nl-NL" sz="2800" dirty="0">
                <a:latin typeface="Calluna Sans" pitchFamily="50" charset="0"/>
              </a:rPr>
              <a:t>CPI voor materiële kosten en kapitaalslasten </a:t>
            </a:r>
          </a:p>
          <a:p>
            <a:pPr>
              <a:buClr>
                <a:srgbClr val="00B0F0"/>
              </a:buClr>
            </a:pPr>
            <a:r>
              <a:rPr lang="nl-NL" sz="2800" dirty="0">
                <a:latin typeface="Calluna Sans" pitchFamily="50" charset="0"/>
              </a:rPr>
              <a:t>Voorcalculatie in november jaar T voor jaar T+1</a:t>
            </a:r>
          </a:p>
          <a:p>
            <a:pPr>
              <a:buClr>
                <a:srgbClr val="00B0F0"/>
              </a:buClr>
            </a:pPr>
            <a:r>
              <a:rPr lang="nl-NL" sz="2800" dirty="0">
                <a:latin typeface="Calluna Sans" pitchFamily="50" charset="0"/>
              </a:rPr>
              <a:t>Nacalculatie in november jaar T+1 </a:t>
            </a:r>
            <a:r>
              <a:rPr lang="nl-NL" sz="2800" dirty="0" err="1">
                <a:latin typeface="Calluna Sans" pitchFamily="50" charset="0"/>
              </a:rPr>
              <a:t>tbv</a:t>
            </a:r>
            <a:r>
              <a:rPr lang="nl-NL" sz="2800" dirty="0">
                <a:latin typeface="Calluna Sans" pitchFamily="50" charset="0"/>
              </a:rPr>
              <a:t> jaar T+2</a:t>
            </a:r>
          </a:p>
          <a:p>
            <a:pPr>
              <a:buClr>
                <a:srgbClr val="00B0F0"/>
              </a:buClr>
            </a:pPr>
            <a:r>
              <a:rPr lang="nl-NL" sz="2800" dirty="0">
                <a:latin typeface="Calluna Sans" pitchFamily="50" charset="0"/>
              </a:rPr>
              <a:t>Voor- en nacalculatie voor CPI en OVA</a:t>
            </a:r>
          </a:p>
        </p:txBody>
      </p:sp>
    </p:spTree>
    <p:extLst>
      <p:ext uri="{BB962C8B-B14F-4D97-AF65-F5344CB8AC3E}">
        <p14:creationId xmlns:p14="http://schemas.microsoft.com/office/powerpoint/2010/main" val="14633159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24279" y="145686"/>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Indexering gebiedsbudget HH</a:t>
            </a:r>
          </a:p>
        </p:txBody>
      </p:sp>
      <p:sp>
        <p:nvSpPr>
          <p:cNvPr id="9" name="Tijdelijke aanduiding voor inhoud 2"/>
          <p:cNvSpPr txBox="1">
            <a:spLocks/>
          </p:cNvSpPr>
          <p:nvPr/>
        </p:nvSpPr>
        <p:spPr>
          <a:xfrm>
            <a:off x="432921" y="1629548"/>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8077643" cy="53052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Jaarlijkse indexering gebiedsbudgetten</a:t>
            </a:r>
          </a:p>
          <a:p>
            <a:pPr>
              <a:buClr>
                <a:srgbClr val="00B0F0"/>
              </a:buClr>
            </a:pPr>
            <a:r>
              <a:rPr lang="nl-NL" sz="2800" dirty="0">
                <a:latin typeface="Calluna Sans" pitchFamily="50" charset="0"/>
              </a:rPr>
              <a:t>Huishoudelijke hulp: Indexering o.b.v.  CAO-VVT</a:t>
            </a:r>
          </a:p>
          <a:p>
            <a:pPr>
              <a:buClr>
                <a:srgbClr val="00B0F0"/>
              </a:buClr>
            </a:pPr>
            <a:r>
              <a:rPr lang="nl-NL" sz="2800" dirty="0">
                <a:latin typeface="Calluna Sans" pitchFamily="50" charset="0"/>
              </a:rPr>
              <a:t>Voorcalculatie in november jaar T voor jaar T+1</a:t>
            </a:r>
          </a:p>
          <a:p>
            <a:pPr>
              <a:buClr>
                <a:srgbClr val="00B0F0"/>
              </a:buClr>
            </a:pPr>
            <a:r>
              <a:rPr lang="nl-NL" sz="2800" dirty="0">
                <a:latin typeface="Calluna Sans" pitchFamily="50" charset="0"/>
              </a:rPr>
              <a:t>Nacalculatie jaar in november T+1 </a:t>
            </a:r>
            <a:r>
              <a:rPr lang="nl-NL" sz="2800" dirty="0" err="1">
                <a:latin typeface="Calluna Sans" pitchFamily="50" charset="0"/>
              </a:rPr>
              <a:t>tbv</a:t>
            </a:r>
            <a:r>
              <a:rPr lang="nl-NL" sz="2800" dirty="0">
                <a:latin typeface="Calluna Sans" pitchFamily="50" charset="0"/>
              </a:rPr>
              <a:t> jaar T+2</a:t>
            </a:r>
          </a:p>
          <a:p>
            <a:pPr>
              <a:buClr>
                <a:srgbClr val="00B0F0"/>
              </a:buClr>
            </a:pPr>
            <a:r>
              <a:rPr lang="nl-NL" sz="2800" dirty="0">
                <a:latin typeface="Calluna Sans" pitchFamily="50" charset="0"/>
              </a:rPr>
              <a:t>Indien CAO-index VVT voor T+1 in november jaar T niet beschikbaar: dan indexeren gedurende het jaar T, zodra bekend. </a:t>
            </a:r>
          </a:p>
        </p:txBody>
      </p:sp>
    </p:spTree>
    <p:extLst>
      <p:ext uri="{BB962C8B-B14F-4D97-AF65-F5344CB8AC3E}">
        <p14:creationId xmlns:p14="http://schemas.microsoft.com/office/powerpoint/2010/main" val="2379359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80852"/>
            <a:ext cx="9144000" cy="5812119"/>
          </a:xfrm>
        </p:spPr>
      </p:pic>
      <p:sp>
        <p:nvSpPr>
          <p:cNvPr id="7" name="Titel 1"/>
          <p:cNvSpPr txBox="1">
            <a:spLocks/>
          </p:cNvSpPr>
          <p:nvPr/>
        </p:nvSpPr>
        <p:spPr>
          <a:xfrm>
            <a:off x="673660" y="116089"/>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Afsluiting</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25408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nl-NL" dirty="0">
              <a:latin typeface="Calluna Sans" pitchFamily="50" charset="0"/>
            </a:endParaRPr>
          </a:p>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inhoud 2"/>
          <p:cNvSpPr txBox="1">
            <a:spLocks/>
          </p:cNvSpPr>
          <p:nvPr/>
        </p:nvSpPr>
        <p:spPr>
          <a:xfrm>
            <a:off x="772921" y="1090668"/>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nl-NL" sz="2800" dirty="0">
              <a:solidFill>
                <a:schemeClr val="tx1"/>
              </a:solidFill>
              <a:latin typeface="Calluna Sans" pitchFamily="50" charset="0"/>
            </a:endParaRPr>
          </a:p>
        </p:txBody>
      </p:sp>
      <p:sp>
        <p:nvSpPr>
          <p:cNvPr id="13" name="Tijdelijke aanduiding voor inhoud 2"/>
          <p:cNvSpPr txBox="1">
            <a:spLocks/>
          </p:cNvSpPr>
          <p:nvPr/>
        </p:nvSpPr>
        <p:spPr>
          <a:xfrm>
            <a:off x="673660" y="1254080"/>
            <a:ext cx="8229600" cy="452596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2800" dirty="0">
                <a:solidFill>
                  <a:schemeClr val="tx1"/>
                </a:solidFill>
                <a:latin typeface="Calluna Sans" pitchFamily="50" charset="0"/>
              </a:rPr>
              <a:t> </a:t>
            </a:r>
          </a:p>
        </p:txBody>
      </p:sp>
      <p:sp>
        <p:nvSpPr>
          <p:cNvPr id="15" name="Titel 1">
            <a:extLst>
              <a:ext uri="{FF2B5EF4-FFF2-40B4-BE49-F238E27FC236}">
                <a16:creationId xmlns:a16="http://schemas.microsoft.com/office/drawing/2014/main" xmlns="" id="{D845EC42-CEB8-E341-9C48-EF28212A6774}"/>
              </a:ext>
            </a:extLst>
          </p:cNvPr>
          <p:cNvSpPr txBox="1">
            <a:spLocks/>
          </p:cNvSpPr>
          <p:nvPr/>
        </p:nvSpPr>
        <p:spPr>
          <a:xfrm>
            <a:off x="618806" y="1424587"/>
            <a:ext cx="9630228" cy="86141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endParaRPr lang="nl-NL" sz="3200" b="1" dirty="0">
              <a:solidFill>
                <a:schemeClr val="tx1">
                  <a:lumMod val="75000"/>
                  <a:lumOff val="25000"/>
                </a:schemeClr>
              </a:solidFill>
            </a:endParaRPr>
          </a:p>
        </p:txBody>
      </p:sp>
      <p:sp>
        <p:nvSpPr>
          <p:cNvPr id="3" name="Tekstvak 2"/>
          <p:cNvSpPr txBox="1"/>
          <p:nvPr/>
        </p:nvSpPr>
        <p:spPr>
          <a:xfrm>
            <a:off x="673660" y="1252116"/>
            <a:ext cx="7697419" cy="1077218"/>
          </a:xfrm>
          <a:prstGeom prst="rect">
            <a:avLst/>
          </a:prstGeom>
          <a:noFill/>
        </p:spPr>
        <p:txBody>
          <a:bodyPr wrap="square" rtlCol="0">
            <a:spAutoFit/>
          </a:bodyPr>
          <a:lstStyle/>
          <a:p>
            <a:r>
              <a:rPr lang="nl-NL" sz="3200" b="1" dirty="0">
                <a:latin typeface="Calluna Sans" pitchFamily="50" charset="0"/>
              </a:rPr>
              <a:t>Bedankt voor uw betrokkenheid tijdens deze bijeenkomst!</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30" y="2451763"/>
            <a:ext cx="4592390" cy="306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736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80852"/>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Welkom &amp; introductie  </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inhoud 2"/>
          <p:cNvSpPr txBox="1">
            <a:spLocks/>
          </p:cNvSpPr>
          <p:nvPr/>
        </p:nvSpPr>
        <p:spPr>
          <a:xfrm>
            <a:off x="793018" y="1301683"/>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sz="2800" dirty="0">
                <a:solidFill>
                  <a:schemeClr val="tx1"/>
                </a:solidFill>
                <a:latin typeface="Calluna Sans" pitchFamily="50" charset="0"/>
              </a:rPr>
              <a:t>Stand van zaken gebiedsgerichte inkoop </a:t>
            </a:r>
            <a:r>
              <a:rPr lang="nl-NL" sz="2800" dirty="0" err="1" smtClean="0">
                <a:solidFill>
                  <a:schemeClr val="tx1"/>
                </a:solidFill>
                <a:latin typeface="Calluna Sans" pitchFamily="50" charset="0"/>
              </a:rPr>
              <a:t>Wmo</a:t>
            </a:r>
            <a:endParaRPr lang="nl-NL" sz="2800" dirty="0">
              <a:solidFill>
                <a:schemeClr val="tx1"/>
              </a:solidFill>
              <a:latin typeface="Calluna Sans" pitchFamily="50" charset="0"/>
            </a:endParaRPr>
          </a:p>
          <a:p>
            <a:r>
              <a:rPr lang="nl-NL" sz="2800" dirty="0">
                <a:solidFill>
                  <a:schemeClr val="tx1"/>
                </a:solidFill>
                <a:latin typeface="Calluna Sans" pitchFamily="50" charset="0"/>
              </a:rPr>
              <a:t>Waarom deze bijeenkomst?</a:t>
            </a:r>
          </a:p>
          <a:p>
            <a:r>
              <a:rPr lang="nl-NL" sz="2800" dirty="0">
                <a:solidFill>
                  <a:schemeClr val="tx1"/>
                </a:solidFill>
                <a:latin typeface="Calluna Sans" pitchFamily="50" charset="0"/>
              </a:rPr>
              <a:t>Vervolgroute van de inkoop</a:t>
            </a:r>
          </a:p>
          <a:p>
            <a:endParaRPr lang="nl-NL" sz="2800" dirty="0">
              <a:solidFill>
                <a:schemeClr val="tx1"/>
              </a:solidFill>
              <a:latin typeface="Calluna Sans" pitchFamily="50" charset="0"/>
            </a:endParaRPr>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08" y="3051019"/>
            <a:ext cx="3870552" cy="2580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5357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80852"/>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Programma </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3" name="Tijdelijke aanduiding voor inhoud 2"/>
          <p:cNvSpPr txBox="1">
            <a:spLocks/>
          </p:cNvSpPr>
          <p:nvPr/>
        </p:nvSpPr>
        <p:spPr>
          <a:xfrm>
            <a:off x="673660" y="1310355"/>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sz="2800" dirty="0">
                <a:solidFill>
                  <a:schemeClr val="tx1"/>
                </a:solidFill>
                <a:latin typeface="Calluna Sans" pitchFamily="50" charset="0"/>
              </a:rPr>
              <a:t>Transformatie-effecten achtergronden en keuzes</a:t>
            </a:r>
          </a:p>
          <a:p>
            <a:r>
              <a:rPr lang="nl-NL" sz="2800" dirty="0">
                <a:solidFill>
                  <a:schemeClr val="tx1"/>
                </a:solidFill>
                <a:latin typeface="Calluna Sans" pitchFamily="50" charset="0"/>
              </a:rPr>
              <a:t>Uitkomsten en ingroeimodel: HH en begeleiding</a:t>
            </a:r>
          </a:p>
          <a:p>
            <a:r>
              <a:rPr lang="nl-NL" sz="2800" dirty="0">
                <a:solidFill>
                  <a:schemeClr val="tx1"/>
                </a:solidFill>
                <a:latin typeface="Calluna Sans" pitchFamily="50" charset="0"/>
              </a:rPr>
              <a:t>Uitvoeringskosten en transformatiebudget</a:t>
            </a:r>
          </a:p>
          <a:p>
            <a:r>
              <a:rPr lang="nl-NL" sz="2800" dirty="0">
                <a:solidFill>
                  <a:schemeClr val="tx1"/>
                </a:solidFill>
                <a:latin typeface="Calluna Sans" pitchFamily="50" charset="0"/>
              </a:rPr>
              <a:t>Demografische correctie</a:t>
            </a:r>
          </a:p>
          <a:p>
            <a:r>
              <a:rPr lang="nl-NL" sz="2800" dirty="0">
                <a:solidFill>
                  <a:schemeClr val="tx1"/>
                </a:solidFill>
                <a:latin typeface="Calluna Sans" pitchFamily="50" charset="0"/>
              </a:rPr>
              <a:t>Rekenmodel (</a:t>
            </a:r>
            <a:r>
              <a:rPr lang="nl-NL" sz="2800" i="1" dirty="0">
                <a:solidFill>
                  <a:schemeClr val="tx1"/>
                </a:solidFill>
                <a:latin typeface="Calluna Sans" pitchFamily="50" charset="0"/>
              </a:rPr>
              <a:t>voorbeeld</a:t>
            </a:r>
            <a:r>
              <a:rPr lang="nl-NL" sz="2800" dirty="0">
                <a:solidFill>
                  <a:schemeClr val="tx1"/>
                </a:solidFill>
                <a:latin typeface="Calluna Sans" pitchFamily="50" charset="0"/>
              </a:rPr>
              <a:t>)</a:t>
            </a:r>
          </a:p>
          <a:p>
            <a:r>
              <a:rPr lang="nl-NL" sz="2800" dirty="0">
                <a:solidFill>
                  <a:schemeClr val="tx1"/>
                </a:solidFill>
                <a:latin typeface="Calluna Sans" pitchFamily="50" charset="0"/>
              </a:rPr>
              <a:t>‘Ventiel’ tbv budgetcorrecties</a:t>
            </a:r>
          </a:p>
          <a:p>
            <a:r>
              <a:rPr lang="nl-NL" sz="2800" dirty="0">
                <a:solidFill>
                  <a:schemeClr val="tx1"/>
                </a:solidFill>
                <a:latin typeface="Calluna Sans" pitchFamily="50" charset="0"/>
              </a:rPr>
              <a:t>Indexering van de gebiedsbudgetten</a:t>
            </a:r>
          </a:p>
          <a:p>
            <a:endParaRPr lang="nl-NL" sz="2800" dirty="0">
              <a:solidFill>
                <a:schemeClr val="tx1"/>
              </a:solidFill>
              <a:latin typeface="Calluna Sans" pitchFamily="50" charset="0"/>
            </a:endParaRPr>
          </a:p>
          <a:p>
            <a:endParaRPr lang="nl-NL" sz="2800" dirty="0">
              <a:solidFill>
                <a:schemeClr val="tx1"/>
              </a:solidFill>
              <a:latin typeface="Calluna Sans" pitchFamily="50" charset="0"/>
            </a:endParaRPr>
          </a:p>
          <a:p>
            <a:endParaRPr lang="nl-NL" sz="2800" dirty="0">
              <a:solidFill>
                <a:schemeClr val="tx1"/>
              </a:solidFill>
              <a:latin typeface="Calluna Sans" pitchFamily="50" charset="0"/>
            </a:endParaRPr>
          </a:p>
        </p:txBody>
      </p:sp>
    </p:spTree>
    <p:extLst>
      <p:ext uri="{BB962C8B-B14F-4D97-AF65-F5344CB8AC3E}">
        <p14:creationId xmlns:p14="http://schemas.microsoft.com/office/powerpoint/2010/main" val="14367730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80852"/>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Transformatie-effecten </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7"/>
            <a:ext cx="7807565" cy="471137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2800" i="1" dirty="0">
                <a:latin typeface="Calluna Sans" pitchFamily="50" charset="0"/>
              </a:rPr>
              <a:t>Kostenverhogende effecten</a:t>
            </a:r>
          </a:p>
          <a:p>
            <a:pPr>
              <a:buClr>
                <a:srgbClr val="00B0F0"/>
              </a:buClr>
            </a:pPr>
            <a:r>
              <a:rPr lang="nl-NL" sz="2800" dirty="0">
                <a:latin typeface="Calluna Sans" pitchFamily="50" charset="0"/>
              </a:rPr>
              <a:t>Uitvoeringskosten</a:t>
            </a:r>
          </a:p>
          <a:p>
            <a:pPr>
              <a:buClr>
                <a:srgbClr val="00B0F0"/>
              </a:buClr>
            </a:pPr>
            <a:r>
              <a:rPr lang="nl-NL" sz="2800" dirty="0">
                <a:latin typeface="Calluna Sans" pitchFamily="50" charset="0"/>
              </a:rPr>
              <a:t>Transformatiebudget voor alternatieven</a:t>
            </a:r>
          </a:p>
          <a:p>
            <a:pPr>
              <a:buClr>
                <a:srgbClr val="00B0F0"/>
              </a:buClr>
            </a:pPr>
            <a:r>
              <a:rPr lang="nl-NL" sz="2800" dirty="0">
                <a:latin typeface="Calluna Sans" pitchFamily="50" charset="0"/>
              </a:rPr>
              <a:t>Gevolgen van de (dubbele) vergrijzing</a:t>
            </a:r>
          </a:p>
          <a:p>
            <a:pPr marL="0" indent="0">
              <a:buFont typeface="Arial"/>
              <a:buNone/>
            </a:pPr>
            <a:endParaRPr lang="nl-NL" sz="2800" i="1" dirty="0">
              <a:latin typeface="Calluna Sans" pitchFamily="50" charset="0"/>
            </a:endParaRPr>
          </a:p>
          <a:p>
            <a:pPr marL="0" indent="0">
              <a:buFont typeface="Arial"/>
              <a:buNone/>
            </a:pPr>
            <a:r>
              <a:rPr lang="nl-NL" sz="2800" i="1" dirty="0">
                <a:latin typeface="Calluna Sans" pitchFamily="50" charset="0"/>
              </a:rPr>
              <a:t>Kostenverlagende effecten</a:t>
            </a:r>
          </a:p>
          <a:p>
            <a:pPr>
              <a:buClr>
                <a:srgbClr val="00B0F0"/>
              </a:buClr>
            </a:pPr>
            <a:r>
              <a:rPr lang="nl-NL" sz="2800" dirty="0">
                <a:latin typeface="Calluna Sans" pitchFamily="50" charset="0"/>
              </a:rPr>
              <a:t>Minder inwoners maken gebruik van ‘maatwerk’</a:t>
            </a:r>
          </a:p>
          <a:p>
            <a:pPr>
              <a:buClr>
                <a:srgbClr val="00B0F0"/>
              </a:buClr>
            </a:pPr>
            <a:r>
              <a:rPr lang="nl-NL" sz="2800" dirty="0">
                <a:latin typeface="Calluna Sans" pitchFamily="50" charset="0"/>
              </a:rPr>
              <a:t>De omvang van dat gebruik per cliënt neemt af</a:t>
            </a:r>
          </a:p>
          <a:p>
            <a:endParaRPr lang="nl-NL" dirty="0"/>
          </a:p>
          <a:p>
            <a:endParaRPr lang="nl-NL" dirty="0">
              <a:solidFill>
                <a:schemeClr val="tx1">
                  <a:lumMod val="75000"/>
                  <a:lumOff val="25000"/>
                </a:schemeClr>
              </a:solidFill>
            </a:endParaRPr>
          </a:p>
        </p:txBody>
      </p:sp>
    </p:spTree>
    <p:extLst>
      <p:ext uri="{BB962C8B-B14F-4D97-AF65-F5344CB8AC3E}">
        <p14:creationId xmlns:p14="http://schemas.microsoft.com/office/powerpoint/2010/main" val="2450906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80852"/>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fontScale="92500"/>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Al beschikbaar voor de transformatie </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7807565" cy="494893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sz="2800" dirty="0" err="1"/>
              <a:t>Stipepunten</a:t>
            </a:r>
            <a:r>
              <a:rPr lang="nl-NL" sz="2800" dirty="0"/>
              <a:t> </a:t>
            </a:r>
            <a:r>
              <a:rPr lang="nl-NL" sz="2800" dirty="0" smtClean="0"/>
              <a:t> Sociaal Collectief (</a:t>
            </a:r>
            <a:r>
              <a:rPr lang="nl-NL" sz="2800" dirty="0" err="1" smtClean="0"/>
              <a:t>Soco</a:t>
            </a:r>
            <a:r>
              <a:rPr lang="nl-NL" sz="2800" dirty="0" smtClean="0"/>
              <a:t>) </a:t>
            </a:r>
            <a:endParaRPr lang="nl-NL" sz="2800" dirty="0"/>
          </a:p>
          <a:p>
            <a:r>
              <a:rPr lang="nl-NL" sz="2800" dirty="0"/>
              <a:t>Papierwinkel (</a:t>
            </a:r>
            <a:r>
              <a:rPr lang="nl-NL" sz="2800" dirty="0" err="1"/>
              <a:t>SoCo</a:t>
            </a:r>
            <a:r>
              <a:rPr lang="nl-NL" sz="2800" dirty="0"/>
              <a:t>), Budgetmaatjes</a:t>
            </a:r>
          </a:p>
          <a:p>
            <a:r>
              <a:rPr lang="nl-NL" sz="2800" dirty="0"/>
              <a:t>Inloop-/ontmoetingsvoorzieningen (bijv. Full House, Jong &amp; Mama, café Kronkel, </a:t>
            </a:r>
            <a:r>
              <a:rPr lang="nl-NL" sz="2800" dirty="0" err="1"/>
              <a:t>Waldrikhiem</a:t>
            </a:r>
            <a:r>
              <a:rPr lang="nl-NL" sz="2800" dirty="0"/>
              <a:t>)</a:t>
            </a:r>
          </a:p>
          <a:p>
            <a:r>
              <a:rPr lang="nl-NL" sz="2800" dirty="0"/>
              <a:t>Dorpsinitiatieven (bijv. </a:t>
            </a:r>
            <a:r>
              <a:rPr lang="nl-NL" sz="2800" dirty="0" err="1"/>
              <a:t>Foar</a:t>
            </a:r>
            <a:r>
              <a:rPr lang="nl-NL" sz="2800" dirty="0"/>
              <a:t> </a:t>
            </a:r>
            <a:r>
              <a:rPr lang="nl-NL" sz="2800" dirty="0" err="1"/>
              <a:t>Elkoar</a:t>
            </a:r>
            <a:r>
              <a:rPr lang="nl-NL" sz="2800" dirty="0"/>
              <a:t> in Allingawier/Exmorra, Dorpstuin Makkum, Burenhulp Abbega, </a:t>
            </a:r>
            <a:r>
              <a:rPr lang="nl-NL" sz="2800" dirty="0" err="1"/>
              <a:t>etc</a:t>
            </a:r>
            <a:r>
              <a:rPr lang="nl-NL" sz="2800" dirty="0"/>
              <a:t>, etc.)</a:t>
            </a:r>
          </a:p>
          <a:p>
            <a:r>
              <a:rPr lang="nl-NL" sz="2800" dirty="0"/>
              <a:t>Bewonersplannen in Warns, Woudsend, Kimswerd om de sociale structuur te versterken.</a:t>
            </a:r>
          </a:p>
          <a:p>
            <a:endParaRPr lang="nl-NL" dirty="0">
              <a:solidFill>
                <a:schemeClr val="tx1">
                  <a:lumMod val="75000"/>
                  <a:lumOff val="25000"/>
                </a:schemeClr>
              </a:solidFill>
            </a:endParaRPr>
          </a:p>
        </p:txBody>
      </p:sp>
    </p:spTree>
    <p:extLst>
      <p:ext uri="{BB962C8B-B14F-4D97-AF65-F5344CB8AC3E}">
        <p14:creationId xmlns:p14="http://schemas.microsoft.com/office/powerpoint/2010/main" val="3678184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6"/>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Herkomst cijfers</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7"/>
            <a:ext cx="8348958" cy="500180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Bronnen:</a:t>
            </a:r>
            <a:br>
              <a:rPr lang="nl-NL" sz="2800" dirty="0">
                <a:latin typeface="Calluna Sans" pitchFamily="50" charset="0"/>
              </a:rPr>
            </a:br>
            <a:r>
              <a:rPr lang="nl-NL" sz="2800" dirty="0">
                <a:latin typeface="Calluna Sans" pitchFamily="50" charset="0"/>
              </a:rPr>
              <a:t>- voorbereiding decentralisaties 2015 (VWS/VNG)</a:t>
            </a:r>
            <a:br>
              <a:rPr lang="nl-NL" sz="2800" dirty="0">
                <a:latin typeface="Calluna Sans" pitchFamily="50" charset="0"/>
              </a:rPr>
            </a:br>
            <a:r>
              <a:rPr lang="nl-NL" sz="2800" dirty="0">
                <a:latin typeface="Calluna Sans" pitchFamily="50" charset="0"/>
              </a:rPr>
              <a:t>- intensieve dialoog met veldpartijen</a:t>
            </a:r>
            <a:br>
              <a:rPr lang="nl-NL" sz="2800" dirty="0">
                <a:latin typeface="Calluna Sans" pitchFamily="50" charset="0"/>
              </a:rPr>
            </a:br>
            <a:r>
              <a:rPr lang="nl-NL" sz="2800" dirty="0">
                <a:latin typeface="Calluna Sans" pitchFamily="50" charset="0"/>
              </a:rPr>
              <a:t>- doorrekening in diverse regio’s</a:t>
            </a:r>
            <a:br>
              <a:rPr lang="nl-NL" sz="2800" dirty="0">
                <a:latin typeface="Calluna Sans" pitchFamily="50" charset="0"/>
              </a:rPr>
            </a:br>
            <a:r>
              <a:rPr lang="nl-NL" sz="2800" dirty="0">
                <a:latin typeface="Calluna Sans" pitchFamily="50" charset="0"/>
              </a:rPr>
              <a:t>- vergelijkbare toepassingen elders (gebiedsbudget)</a:t>
            </a:r>
          </a:p>
          <a:p>
            <a:pPr>
              <a:buClr>
                <a:srgbClr val="00B0F0"/>
              </a:buClr>
            </a:pPr>
            <a:r>
              <a:rPr lang="nl-NL" sz="2800" dirty="0">
                <a:latin typeface="Calluna Sans" pitchFamily="50" charset="0"/>
              </a:rPr>
              <a:t>Ambtelijke toets actuele situatie SWF</a:t>
            </a:r>
          </a:p>
          <a:p>
            <a:pPr>
              <a:buClr>
                <a:srgbClr val="00B0F0"/>
              </a:buClr>
            </a:pPr>
            <a:r>
              <a:rPr lang="nl-NL" sz="2800" dirty="0">
                <a:latin typeface="Calluna Sans" pitchFamily="50" charset="0"/>
              </a:rPr>
              <a:t>Toets op regionale uitvoeringswerkelijkheid in bijeenkomsten 26/27 oktober</a:t>
            </a:r>
          </a:p>
          <a:p>
            <a:pPr>
              <a:buClr>
                <a:srgbClr val="00B0F0"/>
              </a:buClr>
            </a:pPr>
            <a:r>
              <a:rPr lang="nl-NL" sz="2800" dirty="0">
                <a:latin typeface="Calluna Sans" pitchFamily="50" charset="0"/>
              </a:rPr>
              <a:t>Inmiddels: beeld van lokale initiatieven</a:t>
            </a:r>
          </a:p>
          <a:p>
            <a:pPr>
              <a:buClr>
                <a:srgbClr val="00B0F0"/>
              </a:buClr>
            </a:pPr>
            <a:r>
              <a:rPr lang="nl-NL" sz="2800" dirty="0">
                <a:latin typeface="Calluna Sans" pitchFamily="50" charset="0"/>
              </a:rPr>
              <a:t>Conclusie: SWF weinig transformatie; cijfers bruikbaar</a:t>
            </a:r>
          </a:p>
        </p:txBody>
      </p:sp>
    </p:spTree>
    <p:extLst>
      <p:ext uri="{BB962C8B-B14F-4D97-AF65-F5344CB8AC3E}">
        <p14:creationId xmlns:p14="http://schemas.microsoft.com/office/powerpoint/2010/main" val="1430116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6"/>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Algemene werkwijze</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7"/>
            <a:ext cx="8077643" cy="500180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L = p * q * t </a:t>
            </a:r>
          </a:p>
          <a:p>
            <a:pPr>
              <a:buClr>
                <a:srgbClr val="00B0F0"/>
              </a:buClr>
            </a:pPr>
            <a:r>
              <a:rPr lang="nl-NL" sz="2800" dirty="0">
                <a:latin typeface="Calluna Sans" pitchFamily="50" charset="0"/>
              </a:rPr>
              <a:t>Feitelijke productie 2019 als basis (HbH: 2020) </a:t>
            </a:r>
          </a:p>
          <a:p>
            <a:pPr>
              <a:buClr>
                <a:srgbClr val="00B0F0"/>
              </a:buClr>
            </a:pPr>
            <a:r>
              <a:rPr lang="nl-NL" sz="2800" dirty="0">
                <a:latin typeface="Calluna Sans" pitchFamily="50" charset="0"/>
              </a:rPr>
              <a:t>Doorgerekend met nieuwe ‘virtuele tarieven’</a:t>
            </a:r>
          </a:p>
          <a:p>
            <a:pPr>
              <a:buClr>
                <a:srgbClr val="00B0F0"/>
              </a:buClr>
            </a:pPr>
            <a:r>
              <a:rPr lang="nl-NL" sz="2800" dirty="0">
                <a:latin typeface="Calluna Sans" pitchFamily="50" charset="0"/>
              </a:rPr>
              <a:t>Per gebied uitgesplitst naar doelgroep en ‘product’</a:t>
            </a:r>
          </a:p>
          <a:p>
            <a:pPr>
              <a:buClr>
                <a:srgbClr val="00B0F0"/>
              </a:buClr>
            </a:pPr>
            <a:r>
              <a:rPr lang="nl-NL" sz="2800" dirty="0">
                <a:latin typeface="Calluna Sans" pitchFamily="50" charset="0"/>
              </a:rPr>
              <a:t>Transformatie-effecten per doelgroep per gebied</a:t>
            </a:r>
          </a:p>
          <a:p>
            <a:pPr>
              <a:buClr>
                <a:srgbClr val="00B0F0"/>
              </a:buClr>
            </a:pPr>
            <a:r>
              <a:rPr lang="nl-NL" sz="2800" dirty="0">
                <a:latin typeface="Calluna Sans" pitchFamily="50" charset="0"/>
              </a:rPr>
              <a:t>Ingroeimodel voor de komende 5 jaren</a:t>
            </a:r>
          </a:p>
          <a:p>
            <a:pPr>
              <a:buClr>
                <a:srgbClr val="00B0F0"/>
              </a:buClr>
            </a:pPr>
            <a:r>
              <a:rPr lang="nl-NL" sz="2800" dirty="0">
                <a:latin typeface="Calluna Sans" pitchFamily="50" charset="0"/>
              </a:rPr>
              <a:t>Advies gebiedsbudgetten 2022-2026 (prijspeil 2021)</a:t>
            </a:r>
          </a:p>
          <a:p>
            <a:pPr marL="0" indent="0">
              <a:buClr>
                <a:srgbClr val="00B0F0"/>
              </a:buClr>
              <a:buNone/>
            </a:pPr>
            <a:endParaRPr lang="nl-NL" sz="2800" dirty="0">
              <a:latin typeface="Calluna Sans" pitchFamily="50" charset="0"/>
            </a:endParaRPr>
          </a:p>
        </p:txBody>
      </p:sp>
    </p:spTree>
    <p:extLst>
      <p:ext uri="{BB962C8B-B14F-4D97-AF65-F5344CB8AC3E}">
        <p14:creationId xmlns:p14="http://schemas.microsoft.com/office/powerpoint/2010/main" val="37670014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232246"/>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Hulp bij het Huishouden</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8132497" cy="53052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800" dirty="0">
                <a:latin typeface="Calluna Sans" pitchFamily="50" charset="0"/>
              </a:rPr>
              <a:t>Productie 2020 in plaats van 2019: </a:t>
            </a:r>
            <a:br>
              <a:rPr lang="nl-NL" sz="2800" dirty="0">
                <a:latin typeface="Calluna Sans" pitchFamily="50" charset="0"/>
              </a:rPr>
            </a:br>
            <a:r>
              <a:rPr lang="nl-NL" sz="2800" dirty="0">
                <a:latin typeface="Calluna Sans" pitchFamily="50" charset="0"/>
              </a:rPr>
              <a:t>294.000 uren HbH aan 3.000 cliënten (voorlopig)</a:t>
            </a:r>
            <a:br>
              <a:rPr lang="nl-NL" sz="2800" dirty="0">
                <a:latin typeface="Calluna Sans" pitchFamily="50" charset="0"/>
              </a:rPr>
            </a:br>
            <a:r>
              <a:rPr lang="nl-NL" sz="2800" dirty="0">
                <a:latin typeface="Calluna Sans" pitchFamily="50" charset="0"/>
              </a:rPr>
              <a:t>waarvan 189.000 uren aan 1.925 ‘ouderen 75+’</a:t>
            </a:r>
          </a:p>
          <a:p>
            <a:pPr>
              <a:buClr>
                <a:srgbClr val="00B0F0"/>
              </a:buClr>
            </a:pPr>
            <a:r>
              <a:rPr lang="nl-NL" sz="2800" dirty="0">
                <a:latin typeface="Calluna Sans" pitchFamily="50" charset="0"/>
              </a:rPr>
              <a:t>Vergrijzing (bron: SWF) 12% in komende 5 jaar</a:t>
            </a:r>
            <a:br>
              <a:rPr lang="nl-NL" sz="2800" dirty="0">
                <a:latin typeface="Calluna Sans" pitchFamily="50" charset="0"/>
              </a:rPr>
            </a:br>
            <a:r>
              <a:rPr lang="nl-NL" sz="2800" dirty="0">
                <a:latin typeface="Calluna Sans" pitchFamily="50" charset="0"/>
              </a:rPr>
              <a:t>Overige cliënten: </a:t>
            </a:r>
            <a:r>
              <a:rPr lang="nl-NL" sz="2800" i="1" dirty="0">
                <a:latin typeface="Calluna Sans" pitchFamily="50" charset="0"/>
              </a:rPr>
              <a:t>ceterus paribus</a:t>
            </a:r>
          </a:p>
          <a:p>
            <a:pPr>
              <a:buClr>
                <a:srgbClr val="00B0F0"/>
              </a:buClr>
            </a:pPr>
            <a:r>
              <a:rPr lang="nl-NL" sz="2800" dirty="0">
                <a:latin typeface="Calluna Sans" pitchFamily="50" charset="0"/>
              </a:rPr>
              <a:t>Transformatie-effecten (mede obv pilot):</a:t>
            </a:r>
            <a:br>
              <a:rPr lang="nl-NL" sz="2800" dirty="0">
                <a:latin typeface="Calluna Sans" pitchFamily="50" charset="0"/>
              </a:rPr>
            </a:br>
            <a:r>
              <a:rPr lang="nl-NL" sz="2800" dirty="0">
                <a:latin typeface="Calluna Sans" pitchFamily="50" charset="0"/>
              </a:rPr>
              <a:t>- geen effect op bestaande cliënten</a:t>
            </a:r>
            <a:br>
              <a:rPr lang="nl-NL" sz="2800" dirty="0">
                <a:latin typeface="Calluna Sans" pitchFamily="50" charset="0"/>
              </a:rPr>
            </a:br>
            <a:r>
              <a:rPr lang="nl-NL" sz="2800" dirty="0">
                <a:latin typeface="Calluna Sans" pitchFamily="50" charset="0"/>
              </a:rPr>
              <a:t>- jaarlijks instroom ca. 825 cliënten</a:t>
            </a:r>
            <a:br>
              <a:rPr lang="nl-NL" sz="2800" dirty="0">
                <a:latin typeface="Calluna Sans" pitchFamily="50" charset="0"/>
              </a:rPr>
            </a:br>
            <a:r>
              <a:rPr lang="nl-NL" sz="2800" dirty="0">
                <a:latin typeface="Calluna Sans" pitchFamily="50" charset="0"/>
              </a:rPr>
              <a:t>- daarvan re-ablement bij ca. 125 cliënten (4%)</a:t>
            </a:r>
            <a:br>
              <a:rPr lang="nl-NL" sz="2800" dirty="0">
                <a:latin typeface="Calluna Sans" pitchFamily="50" charset="0"/>
              </a:rPr>
            </a:br>
            <a:r>
              <a:rPr lang="nl-NL" sz="2800" dirty="0">
                <a:latin typeface="Calluna Sans" pitchFamily="50" charset="0"/>
              </a:rPr>
              <a:t>- effect op gemiddelde ureninzet (2%) </a:t>
            </a:r>
          </a:p>
        </p:txBody>
      </p:sp>
    </p:spTree>
    <p:extLst>
      <p:ext uri="{BB962C8B-B14F-4D97-AF65-F5344CB8AC3E}">
        <p14:creationId xmlns:p14="http://schemas.microsoft.com/office/powerpoint/2010/main" val="1005134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 name="Tijdelijke aanduiding voor inhoud 9"/>
          <p:cNvPicPr>
            <a:picLocks noGrp="1" noChangeAspect="1"/>
          </p:cNvPicPr>
          <p:nvPr>
            <p:ph idx="1"/>
          </p:nvPr>
        </p:nvPicPr>
        <p:blipFill>
          <a:blip r:embed="rId3"/>
          <a:srcRect t="13336" b="13336"/>
          <a:stretch>
            <a:fillRect/>
          </a:stretch>
        </p:blipFill>
        <p:spPr>
          <a:xfrm>
            <a:off x="0" y="177378"/>
            <a:ext cx="9144000" cy="5812119"/>
          </a:xfrm>
        </p:spPr>
      </p:pic>
      <p:sp>
        <p:nvSpPr>
          <p:cNvPr id="7" name="Titel 1"/>
          <p:cNvSpPr txBox="1">
            <a:spLocks/>
          </p:cNvSpPr>
          <p:nvPr/>
        </p:nvSpPr>
        <p:spPr>
          <a:xfrm>
            <a:off x="673660" y="145686"/>
            <a:ext cx="8229600" cy="1143000"/>
          </a:xfrm>
          <a:prstGeom prst="rect">
            <a:avLst/>
          </a:prstGeom>
        </p:spPr>
        <p:txBody>
          <a:bodyPr vert="horz" lIns="91228" tIns="45613" rIns="91228" bIns="45613" rtlCol="0" anchor="ctr">
            <a:normAutofit/>
          </a:bodyPr>
          <a:lstStyle>
            <a:lvl1pPr algn="l" defTabSz="457200" rtl="0" eaLnBrk="1" latinLnBrk="0" hangingPunct="1">
              <a:spcBef>
                <a:spcPct val="0"/>
              </a:spcBef>
              <a:buNone/>
              <a:defRPr sz="4400" b="0" i="0" kern="1200" baseline="0">
                <a:solidFill>
                  <a:schemeClr val="accent4"/>
                </a:solidFill>
                <a:latin typeface="Calluna Sans Light"/>
                <a:ea typeface="+mj-ea"/>
                <a:cs typeface="+mj-cs"/>
              </a:defRPr>
            </a:lvl1pPr>
          </a:lstStyle>
          <a:p>
            <a:r>
              <a:rPr lang="nl-NL" dirty="0">
                <a:latin typeface="Calluna Sans" pitchFamily="50" charset="0"/>
              </a:rPr>
              <a:t>Begeleiding</a:t>
            </a:r>
          </a:p>
        </p:txBody>
      </p:sp>
      <p:sp>
        <p:nvSpPr>
          <p:cNvPr id="9" name="Tijdelijke aanduiding voor inhoud 2"/>
          <p:cNvSpPr txBox="1">
            <a:spLocks/>
          </p:cNvSpPr>
          <p:nvPr/>
        </p:nvSpPr>
        <p:spPr>
          <a:xfrm>
            <a:off x="457200" y="1600200"/>
            <a:ext cx="8229600" cy="4525963"/>
          </a:xfrm>
          <a:prstGeom prst="rect">
            <a:avLst/>
          </a:prstGeom>
        </p:spPr>
        <p:txBody>
          <a:bodyPr vert="horz" lIns="91228" tIns="45613" rIns="91228" bIns="45613" rtlCol="0">
            <a:norm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latin typeface="Calluna Sans" pitchFamily="50" charset="0"/>
            </a:endParaRPr>
          </a:p>
        </p:txBody>
      </p:sp>
      <p:sp>
        <p:nvSpPr>
          <p:cNvPr id="8" name="Tijdelijke aanduiding voor inhoud 2">
            <a:extLst>
              <a:ext uri="{FF2B5EF4-FFF2-40B4-BE49-F238E27FC236}">
                <a16:creationId xmlns:a16="http://schemas.microsoft.com/office/drawing/2014/main" xmlns="" id="{608B9E86-44F0-4574-B3B2-B7A4FA8B86B7}"/>
              </a:ext>
            </a:extLst>
          </p:cNvPr>
          <p:cNvSpPr txBox="1">
            <a:spLocks/>
          </p:cNvSpPr>
          <p:nvPr/>
        </p:nvSpPr>
        <p:spPr>
          <a:xfrm>
            <a:off x="554303" y="974698"/>
            <a:ext cx="8468315" cy="515146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4"/>
              </a:buClr>
              <a:buFont typeface="Arial"/>
              <a:buChar char="•"/>
              <a:defRPr sz="3000" kern="1200">
                <a:solidFill>
                  <a:schemeClr val="bg2"/>
                </a:solidFill>
                <a:latin typeface="+mn-lt"/>
                <a:ea typeface="+mn-ea"/>
                <a:cs typeface="+mn-cs"/>
              </a:defRPr>
            </a:lvl1pPr>
            <a:lvl2pPr marL="742950" indent="-285750" algn="l" defTabSz="457200" rtl="0" eaLnBrk="1" latinLnBrk="0" hangingPunct="1">
              <a:spcBef>
                <a:spcPct val="20000"/>
              </a:spcBef>
              <a:buClr>
                <a:schemeClr val="accent4"/>
              </a:buClr>
              <a:buFont typeface="Arial"/>
              <a:buChar char="–"/>
              <a:defRPr sz="2500" kern="1200">
                <a:solidFill>
                  <a:schemeClr val="bg2"/>
                </a:solidFill>
                <a:latin typeface="+mn-lt"/>
                <a:ea typeface="+mn-ea"/>
                <a:cs typeface="+mn-cs"/>
              </a:defRPr>
            </a:lvl2pPr>
            <a:lvl3pPr marL="11430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4pPr>
            <a:lvl5pPr marL="2057400" indent="-228600" algn="l" defTabSz="457200" rtl="0" eaLnBrk="1" latinLnBrk="0" hangingPunct="1">
              <a:spcBef>
                <a:spcPct val="20000"/>
              </a:spcBef>
              <a:buClr>
                <a:schemeClr val="accent4"/>
              </a:buClr>
              <a:buFont typeface="Arial"/>
              <a:buChar char="»"/>
              <a:defRPr sz="20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nl-NL" sz="2000" dirty="0"/>
          </a:p>
        </p:txBody>
      </p:sp>
      <p:sp>
        <p:nvSpPr>
          <p:cNvPr id="11" name="Tijdelijke aanduiding voor tekst 2">
            <a:extLst>
              <a:ext uri="{FF2B5EF4-FFF2-40B4-BE49-F238E27FC236}">
                <a16:creationId xmlns:a16="http://schemas.microsoft.com/office/drawing/2014/main" xmlns="" id="{6BFE05EF-24FE-3740-B36F-CE552457E54B}"/>
              </a:ext>
            </a:extLst>
          </p:cNvPr>
          <p:cNvSpPr txBox="1">
            <a:spLocks/>
          </p:cNvSpPr>
          <p:nvPr/>
        </p:nvSpPr>
        <p:spPr>
          <a:xfrm>
            <a:off x="618806" y="1454700"/>
            <a:ext cx="9630228" cy="453479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solidFill>
                <a:schemeClr val="tx1">
                  <a:lumMod val="75000"/>
                  <a:lumOff val="25000"/>
                </a:schemeClr>
              </a:solidFill>
            </a:endParaRPr>
          </a:p>
          <a:p>
            <a:endParaRPr lang="nl-NL" dirty="0">
              <a:solidFill>
                <a:schemeClr val="tx1">
                  <a:lumMod val="75000"/>
                  <a:lumOff val="25000"/>
                </a:schemeClr>
              </a:solidFill>
            </a:endParaRPr>
          </a:p>
        </p:txBody>
      </p:sp>
      <p:sp>
        <p:nvSpPr>
          <p:cNvPr id="12" name="Tijdelijke aanduiding voor tekst 2">
            <a:extLst>
              <a:ext uri="{FF2B5EF4-FFF2-40B4-BE49-F238E27FC236}">
                <a16:creationId xmlns:a16="http://schemas.microsoft.com/office/drawing/2014/main" xmlns="" id="{57FBD638-D9E6-E040-8380-3F5162DA06B8}"/>
              </a:ext>
            </a:extLst>
          </p:cNvPr>
          <p:cNvSpPr txBox="1">
            <a:spLocks/>
          </p:cNvSpPr>
          <p:nvPr/>
        </p:nvSpPr>
        <p:spPr>
          <a:xfrm>
            <a:off x="673660" y="1278126"/>
            <a:ext cx="8132497" cy="53052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00B0F0"/>
              </a:buClr>
            </a:pPr>
            <a:r>
              <a:rPr lang="nl-NL" sz="2600" dirty="0">
                <a:latin typeface="Calluna Sans" pitchFamily="50" charset="0"/>
              </a:rPr>
              <a:t>Productie 2019:</a:t>
            </a:r>
          </a:p>
          <a:p>
            <a:pPr>
              <a:buClr>
                <a:srgbClr val="00B0F0"/>
              </a:buClr>
            </a:pPr>
            <a:endParaRPr lang="nl-NL" sz="2600" dirty="0">
              <a:latin typeface="Calluna Sans" pitchFamily="50" charset="0"/>
            </a:endParaRPr>
          </a:p>
          <a:p>
            <a:pPr>
              <a:buClr>
                <a:srgbClr val="00B0F0"/>
              </a:buClr>
            </a:pPr>
            <a:endParaRPr lang="nl-NL" sz="2600" dirty="0">
              <a:latin typeface="Calluna Sans" pitchFamily="50" charset="0"/>
            </a:endParaRPr>
          </a:p>
        </p:txBody>
      </p:sp>
      <p:graphicFrame>
        <p:nvGraphicFramePr>
          <p:cNvPr id="3" name="Tabel 2">
            <a:extLst>
              <a:ext uri="{FF2B5EF4-FFF2-40B4-BE49-F238E27FC236}">
                <a16:creationId xmlns:a16="http://schemas.microsoft.com/office/drawing/2014/main" xmlns="" id="{2E43F329-7C16-1646-AE6C-B1CBCDB3C925}"/>
              </a:ext>
            </a:extLst>
          </p:cNvPr>
          <p:cNvGraphicFramePr>
            <a:graphicFrameLocks noGrp="1"/>
          </p:cNvGraphicFramePr>
          <p:nvPr>
            <p:extLst>
              <p:ext uri="{D42A27DB-BD31-4B8C-83A1-F6EECF244321}">
                <p14:modId xmlns:p14="http://schemas.microsoft.com/office/powerpoint/2010/main" val="2762810242"/>
              </p:ext>
            </p:extLst>
          </p:nvPr>
        </p:nvGraphicFramePr>
        <p:xfrm>
          <a:off x="457200" y="1897640"/>
          <a:ext cx="8229604" cy="3719300"/>
        </p:xfrm>
        <a:graphic>
          <a:graphicData uri="http://schemas.openxmlformats.org/drawingml/2006/table">
            <a:tbl>
              <a:tblPr>
                <a:tableStyleId>{2D5ABB26-0587-4C30-8999-92F81FD0307C}</a:tableStyleId>
              </a:tblPr>
              <a:tblGrid>
                <a:gridCol w="3028884">
                  <a:extLst>
                    <a:ext uri="{9D8B030D-6E8A-4147-A177-3AD203B41FA5}">
                      <a16:colId xmlns:a16="http://schemas.microsoft.com/office/drawing/2014/main" xmlns="" val="2574829337"/>
                    </a:ext>
                  </a:extLst>
                </a:gridCol>
                <a:gridCol w="1040144">
                  <a:extLst>
                    <a:ext uri="{9D8B030D-6E8A-4147-A177-3AD203B41FA5}">
                      <a16:colId xmlns:a16="http://schemas.microsoft.com/office/drawing/2014/main" xmlns="" val="3964894154"/>
                    </a:ext>
                  </a:extLst>
                </a:gridCol>
                <a:gridCol w="1040144">
                  <a:extLst>
                    <a:ext uri="{9D8B030D-6E8A-4147-A177-3AD203B41FA5}">
                      <a16:colId xmlns:a16="http://schemas.microsoft.com/office/drawing/2014/main" xmlns="" val="2533948001"/>
                    </a:ext>
                  </a:extLst>
                </a:gridCol>
                <a:gridCol w="1040144">
                  <a:extLst>
                    <a:ext uri="{9D8B030D-6E8A-4147-A177-3AD203B41FA5}">
                      <a16:colId xmlns:a16="http://schemas.microsoft.com/office/drawing/2014/main" xmlns="" val="3726181743"/>
                    </a:ext>
                  </a:extLst>
                </a:gridCol>
                <a:gridCol w="1040144">
                  <a:extLst>
                    <a:ext uri="{9D8B030D-6E8A-4147-A177-3AD203B41FA5}">
                      <a16:colId xmlns:a16="http://schemas.microsoft.com/office/drawing/2014/main" xmlns="" val="1415880750"/>
                    </a:ext>
                  </a:extLst>
                </a:gridCol>
                <a:gridCol w="1040144">
                  <a:extLst>
                    <a:ext uri="{9D8B030D-6E8A-4147-A177-3AD203B41FA5}">
                      <a16:colId xmlns:a16="http://schemas.microsoft.com/office/drawing/2014/main" xmlns="" val="3250517153"/>
                    </a:ext>
                  </a:extLst>
                </a:gridCol>
              </a:tblGrid>
              <a:tr h="371930">
                <a:tc>
                  <a:txBody>
                    <a:bodyPr/>
                    <a:lstStyle/>
                    <a:p>
                      <a:pPr algn="l" fontAlgn="b"/>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solidFill>
                            <a:schemeClr val="bg1"/>
                          </a:solidFill>
                          <a:effectLst/>
                        </a:rPr>
                        <a:t>Ouderen</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600" u="none" strike="noStrike">
                          <a:solidFill>
                            <a:schemeClr val="bg1"/>
                          </a:solidFill>
                          <a:effectLst/>
                        </a:rPr>
                        <a:t>GGZ</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600" u="none" strike="noStrike">
                          <a:solidFill>
                            <a:schemeClr val="bg1"/>
                          </a:solidFill>
                          <a:effectLst/>
                        </a:rPr>
                        <a:t>VG</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600" u="none" strike="noStrike">
                          <a:solidFill>
                            <a:schemeClr val="bg1"/>
                          </a:solidFill>
                          <a:effectLst/>
                        </a:rPr>
                        <a:t>LG</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600" b="1" u="none" strike="noStrike">
                          <a:solidFill>
                            <a:schemeClr val="bg1"/>
                          </a:solidFill>
                          <a:effectLst/>
                        </a:rPr>
                        <a:t>SOM</a:t>
                      </a:r>
                      <a:endParaRPr lang="nl-NL" sz="1600" b="1" i="0" u="none" strike="noStrike">
                        <a:solidFill>
                          <a:schemeClr val="bg1"/>
                        </a:solidFill>
                        <a:effectLst/>
                        <a:latin typeface="Calibri" panose="020F0502020204030204" pitchFamily="34" charset="0"/>
                      </a:endParaRPr>
                    </a:p>
                  </a:txBody>
                  <a:tcPr marL="9525" marR="81525" marT="9525" marB="0" anchor="ctr">
                    <a:lnL w="9525" cap="flat" cmpd="sng" algn="ctr">
                      <a:solidFill>
                        <a:schemeClr val="bg1"/>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extLst>
                  <a:ext uri="{0D108BD9-81ED-4DB2-BD59-A6C34878D82A}">
                    <a16:rowId xmlns:a16="http://schemas.microsoft.com/office/drawing/2014/main" xmlns="" val="310321004"/>
                  </a:ext>
                </a:extLst>
              </a:tr>
              <a:tr h="371930">
                <a:tc>
                  <a:txBody>
                    <a:bodyPr/>
                    <a:lstStyle/>
                    <a:p>
                      <a:pPr algn="l" fontAlgn="b"/>
                      <a:r>
                        <a:rPr lang="nl-NL" sz="1600" u="none" strike="noStrike">
                          <a:solidFill>
                            <a:schemeClr val="bg1"/>
                          </a:solidFill>
                          <a:effectLst/>
                        </a:rPr>
                        <a:t>Individuele begeleiding basis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14.806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26.493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11.955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4.291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57.546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70175674"/>
                  </a:ext>
                </a:extLst>
              </a:tr>
              <a:tr h="371930">
                <a:tc>
                  <a:txBody>
                    <a:bodyPr/>
                    <a:lstStyle/>
                    <a:p>
                      <a:pPr algn="l" fontAlgn="b"/>
                      <a:r>
                        <a:rPr lang="nl-NL" sz="1600" u="none" strike="noStrike">
                          <a:solidFill>
                            <a:schemeClr val="bg1"/>
                          </a:solidFill>
                          <a:effectLst/>
                        </a:rPr>
                        <a:t>Individuele begeleiding plus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12.887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21.583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11.288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3.246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49.003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15712979"/>
                  </a:ext>
                </a:extLst>
              </a:tr>
              <a:tr h="371930">
                <a:tc>
                  <a:txBody>
                    <a:bodyPr/>
                    <a:lstStyle/>
                    <a:p>
                      <a:pPr algn="l" fontAlgn="b"/>
                      <a:r>
                        <a:rPr lang="nl-NL" sz="1600" u="none" strike="noStrike">
                          <a:solidFill>
                            <a:schemeClr val="bg1"/>
                          </a:solidFill>
                          <a:effectLst/>
                        </a:rPr>
                        <a:t>Dagbesteding basis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9.734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17.140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22.819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3.687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53.381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671366534"/>
                  </a:ext>
                </a:extLst>
              </a:tr>
              <a:tr h="371930">
                <a:tc>
                  <a:txBody>
                    <a:bodyPr/>
                    <a:lstStyle/>
                    <a:p>
                      <a:pPr algn="l" fontAlgn="b"/>
                      <a:r>
                        <a:rPr lang="nl-NL" sz="1600" u="none" strike="noStrike">
                          <a:solidFill>
                            <a:schemeClr val="bg1"/>
                          </a:solidFill>
                          <a:effectLst/>
                        </a:rPr>
                        <a:t>Dagbesteding plus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4.070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10.005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3.180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17.254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1567473874"/>
                  </a:ext>
                </a:extLst>
              </a:tr>
              <a:tr h="371930">
                <a:tc>
                  <a:txBody>
                    <a:bodyPr/>
                    <a:lstStyle/>
                    <a:p>
                      <a:pPr algn="l" fontAlgn="b"/>
                      <a:r>
                        <a:rPr lang="nl-NL" sz="1600" u="none" strike="noStrike">
                          <a:solidFill>
                            <a:schemeClr val="bg1"/>
                          </a:solidFill>
                          <a:effectLst/>
                        </a:rPr>
                        <a:t>Persoonlijke verzorging</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212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356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186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54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808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75434448"/>
                  </a:ext>
                </a:extLst>
              </a:tr>
              <a:tr h="371930">
                <a:tc>
                  <a:txBody>
                    <a:bodyPr/>
                    <a:lstStyle/>
                    <a:p>
                      <a:pPr algn="l" fontAlgn="b"/>
                      <a:r>
                        <a:rPr lang="nl-NL" sz="1600" u="none" strike="noStrike">
                          <a:solidFill>
                            <a:schemeClr val="bg1"/>
                          </a:solidFill>
                          <a:effectLst/>
                        </a:rPr>
                        <a:t>Kortdurend verblijf (alleen verblijf)</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32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54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28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8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122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201849676"/>
                  </a:ext>
                </a:extLst>
              </a:tr>
              <a:tr h="371930">
                <a:tc>
                  <a:txBody>
                    <a:bodyPr/>
                    <a:lstStyle/>
                    <a:p>
                      <a:pPr algn="l" fontAlgn="b"/>
                      <a:r>
                        <a:rPr lang="nl-NL" sz="1600" u="none" strike="noStrike">
                          <a:solidFill>
                            <a:schemeClr val="bg1"/>
                          </a:solidFill>
                          <a:effectLst/>
                        </a:rPr>
                        <a:t>Kortdurend verblijf (all-in)</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218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365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191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55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829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3891759887"/>
                  </a:ext>
                </a:extLst>
              </a:tr>
              <a:tr h="371930">
                <a:tc>
                  <a:txBody>
                    <a:bodyPr/>
                    <a:lstStyle/>
                    <a:p>
                      <a:pPr algn="l" fontAlgn="b"/>
                      <a:r>
                        <a:rPr lang="nl-NL" sz="1600" u="none" strike="noStrike">
                          <a:solidFill>
                            <a:schemeClr val="bg1"/>
                          </a:solidFill>
                          <a:effectLst/>
                        </a:rPr>
                        <a:t>Vervoersdiensten basis</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40B45"/>
                    </a:solidFill>
                  </a:tcPr>
                </a:tc>
                <a:tc>
                  <a:txBody>
                    <a:bodyPr/>
                    <a:lstStyle/>
                    <a:p>
                      <a:pPr algn="r" fontAlgn="b"/>
                      <a:r>
                        <a:rPr lang="nl-NL" sz="1600" u="none" strike="noStrike">
                          <a:effectLst/>
                        </a:rPr>
                        <a:t>        11.793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14.549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28.122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5.785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60.249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1122406789"/>
                  </a:ext>
                </a:extLst>
              </a:tr>
              <a:tr h="371930">
                <a:tc>
                  <a:txBody>
                    <a:bodyPr/>
                    <a:lstStyle/>
                    <a:p>
                      <a:pPr algn="l" fontAlgn="b"/>
                      <a:r>
                        <a:rPr lang="nl-NL" sz="1600" u="none" strike="noStrike">
                          <a:solidFill>
                            <a:schemeClr val="bg1"/>
                          </a:solidFill>
                          <a:effectLst/>
                        </a:rPr>
                        <a:t>Vervoersdiensten rolstoel</a:t>
                      </a:r>
                      <a:endParaRPr lang="nl-NL" sz="1600" b="1" i="0" u="none" strike="noStrike">
                        <a:solidFill>
                          <a:schemeClr val="bg1"/>
                        </a:solidFill>
                        <a:effectLst/>
                        <a:latin typeface="Calibri" panose="020F0502020204030204" pitchFamily="34" charset="0"/>
                      </a:endParaRPr>
                    </a:p>
                  </a:txBody>
                  <a:tcPr marL="81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E40B45"/>
                      </a:solidFill>
                      <a:prstDash val="solid"/>
                      <a:round/>
                      <a:headEnd type="none" w="med" len="med"/>
                      <a:tailEnd type="none" w="med" len="med"/>
                    </a:lnB>
                    <a:solidFill>
                      <a:srgbClr val="E40B45"/>
                    </a:solidFill>
                  </a:tcPr>
                </a:tc>
                <a:tc>
                  <a:txBody>
                    <a:bodyPr/>
                    <a:lstStyle/>
                    <a:p>
                      <a:pPr algn="r" fontAlgn="b"/>
                      <a:r>
                        <a:rPr lang="nl-NL" sz="1600" u="none" strike="noStrike">
                          <a:effectLst/>
                        </a:rPr>
                        <a:t>             701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893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1.704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u="none" strike="noStrike">
                          <a:effectLst/>
                        </a:rPr>
                        <a:t>             374 </a:t>
                      </a:r>
                      <a:endParaRPr lang="nl-NL" sz="1600" b="0"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tc>
                  <a:txBody>
                    <a:bodyPr/>
                    <a:lstStyle/>
                    <a:p>
                      <a:pPr algn="r" fontAlgn="b"/>
                      <a:r>
                        <a:rPr lang="nl-NL" sz="1600" b="1" u="none" strike="noStrike">
                          <a:effectLst/>
                        </a:rPr>
                        <a:t>          3.672 </a:t>
                      </a:r>
                      <a:endParaRPr lang="nl-NL" sz="1600" b="1" i="0" u="none" strike="noStrike">
                        <a:solidFill>
                          <a:srgbClr val="000000"/>
                        </a:solidFill>
                        <a:effectLst/>
                        <a:latin typeface="Calibri" panose="020F0502020204030204" pitchFamily="34" charset="0"/>
                      </a:endParaRPr>
                    </a:p>
                  </a:txBody>
                  <a:tcPr marL="9525" marR="81525" marT="9525" marB="0" anchor="ctr">
                    <a:lnL w="9525" cap="flat" cmpd="sng" algn="ctr">
                      <a:solidFill>
                        <a:srgbClr val="E40B45"/>
                      </a:solidFill>
                      <a:prstDash val="solid"/>
                      <a:round/>
                      <a:headEnd type="none" w="med" len="med"/>
                      <a:tailEnd type="none" w="med" len="med"/>
                    </a:lnL>
                    <a:lnR w="9525" cap="flat" cmpd="sng" algn="ctr">
                      <a:solidFill>
                        <a:srgbClr val="E40B45"/>
                      </a:solidFill>
                      <a:prstDash val="solid"/>
                      <a:round/>
                      <a:headEnd type="none" w="med" len="med"/>
                      <a:tailEnd type="none" w="med" len="med"/>
                    </a:lnR>
                    <a:lnT w="9525" cap="flat" cmpd="sng" algn="ctr">
                      <a:solidFill>
                        <a:srgbClr val="E40B45"/>
                      </a:solidFill>
                      <a:prstDash val="solid"/>
                      <a:round/>
                      <a:headEnd type="none" w="med" len="med"/>
                      <a:tailEnd type="none" w="med" len="med"/>
                    </a:lnT>
                    <a:lnB w="9525" cap="flat" cmpd="sng" algn="ctr">
                      <a:solidFill>
                        <a:srgbClr val="E40B45"/>
                      </a:solidFill>
                      <a:prstDash val="solid"/>
                      <a:round/>
                      <a:headEnd type="none" w="med" len="med"/>
                      <a:tailEnd type="none" w="med" len="med"/>
                    </a:lnB>
                  </a:tcPr>
                </a:tc>
                <a:extLst>
                  <a:ext uri="{0D108BD9-81ED-4DB2-BD59-A6C34878D82A}">
                    <a16:rowId xmlns:a16="http://schemas.microsoft.com/office/drawing/2014/main" xmlns="" val="264726265"/>
                  </a:ext>
                </a:extLst>
              </a:tr>
            </a:tbl>
          </a:graphicData>
        </a:graphic>
      </p:graphicFrame>
    </p:spTree>
    <p:extLst>
      <p:ext uri="{BB962C8B-B14F-4D97-AF65-F5344CB8AC3E}">
        <p14:creationId xmlns:p14="http://schemas.microsoft.com/office/powerpoint/2010/main" val="1813517684"/>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Aangepast 1">
      <a:dk1>
        <a:srgbClr val="000000"/>
      </a:dk1>
      <a:lt1>
        <a:srgbClr val="FFFFFF"/>
      </a:lt1>
      <a:dk2>
        <a:srgbClr val="000000"/>
      </a:dk2>
      <a:lt2>
        <a:srgbClr val="808080"/>
      </a:lt2>
      <a:accent1>
        <a:srgbClr val="91C611"/>
      </a:accent1>
      <a:accent2>
        <a:srgbClr val="7A284E"/>
      </a:accent2>
      <a:accent3>
        <a:srgbClr val="FFFFFF"/>
      </a:accent3>
      <a:accent4>
        <a:srgbClr val="00B1FF"/>
      </a:accent4>
      <a:accent5>
        <a:srgbClr val="BF0042"/>
      </a:accent5>
      <a:accent6>
        <a:srgbClr val="6F6F6E"/>
      </a:accent6>
      <a:hlink>
        <a:srgbClr val="6F6F6E"/>
      </a:hlink>
      <a:folHlink>
        <a:srgbClr val="6F6F6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3432</TotalTime>
  <Words>922</Words>
  <Application>Microsoft Office PowerPoint</Application>
  <PresentationFormat>Diavoorstelling (4:3)</PresentationFormat>
  <Paragraphs>285</Paragraphs>
  <Slides>18</Slides>
  <Notes>18</Notes>
  <HiddenSlides>0</HiddenSlides>
  <MMClips>0</MMClips>
  <ScaleCrop>false</ScaleCrop>
  <HeadingPairs>
    <vt:vector size="4" baseType="variant">
      <vt:variant>
        <vt:lpstr>Thema</vt:lpstr>
      </vt:variant>
      <vt:variant>
        <vt:i4>1</vt:i4>
      </vt:variant>
      <vt:variant>
        <vt:lpstr>Diatitels</vt:lpstr>
      </vt:variant>
      <vt:variant>
        <vt:i4>18</vt:i4>
      </vt:variant>
    </vt:vector>
  </HeadingPairs>
  <TitlesOfParts>
    <vt:vector size="19" baseType="lpstr">
      <vt:lpstr>Blank</vt:lpstr>
      <vt:lpstr>Transformatie-effecten en budget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Ymie Kamsma</dc:creator>
  <cp:lastModifiedBy>Ton Terpstra</cp:lastModifiedBy>
  <cp:revision>166</cp:revision>
  <cp:lastPrinted>2020-11-12T20:07:41Z</cp:lastPrinted>
  <dcterms:created xsi:type="dcterms:W3CDTF">2020-08-17T14:00:19Z</dcterms:created>
  <dcterms:modified xsi:type="dcterms:W3CDTF">2021-01-10T20:03:02Z</dcterms:modified>
</cp:coreProperties>
</file>