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97" r:id="rId2"/>
    <p:sldId id="283" r:id="rId3"/>
    <p:sldId id="284" r:id="rId4"/>
    <p:sldId id="301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4" r:id="rId13"/>
    <p:sldId id="293" r:id="rId14"/>
    <p:sldId id="295" r:id="rId15"/>
    <p:sldId id="296" r:id="rId16"/>
    <p:sldId id="298" r:id="rId17"/>
    <p:sldId id="299" r:id="rId18"/>
    <p:sldId id="300" r:id="rId19"/>
    <p:sldId id="277" r:id="rId20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0031"/>
    <a:srgbClr val="BF00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625" autoAdjust="0"/>
  </p:normalViewPr>
  <p:slideViewPr>
    <p:cSldViewPr snapToGrid="0" snapToObjects="1">
      <p:cViewPr>
        <p:scale>
          <a:sx n="85" d="100"/>
          <a:sy n="85" d="100"/>
        </p:scale>
        <p:origin x="-210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316F8A-4A27-ED49-A712-60D7B4B79C87}" type="datetimeFigureOut">
              <a:rPr lang="nl-NL" smtClean="0"/>
              <a:t>9-12-2020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B8282B-E46E-F44E-B81B-A2844BC1D2F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77591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B8282B-E46E-F44E-B81B-A2844BC1D2F8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98753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dirty="0" smtClean="0"/>
              <a:t>Aanbieder</a:t>
            </a:r>
            <a:r>
              <a:rPr lang="nl-NL" baseline="0" dirty="0" smtClean="0"/>
              <a:t> stelt uitvoeringsplan op. </a:t>
            </a:r>
            <a:endParaRPr lang="nl-NL" dirty="0" smtClean="0"/>
          </a:p>
          <a:p>
            <a:endParaRPr lang="nl-NL" baseline="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B8282B-E46E-F44E-B81B-A2844BC1D2F8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41040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aseline="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B8282B-E46E-F44E-B81B-A2844BC1D2F8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41040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Onafhankelijke</a:t>
            </a:r>
            <a:r>
              <a:rPr lang="nl-NL" baseline="0" dirty="0" smtClean="0"/>
              <a:t> kwaliteitscontrole. Clienttevredenheidsonderzoek. </a:t>
            </a:r>
          </a:p>
          <a:p>
            <a:r>
              <a:rPr lang="nl-NL" baseline="0" dirty="0" smtClean="0"/>
              <a:t>Hoeveelheid zorg monitoren? </a:t>
            </a:r>
          </a:p>
          <a:p>
            <a:endParaRPr lang="nl-NL" baseline="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B8282B-E46E-F44E-B81B-A2844BC1D2F8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41040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aseline="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B8282B-E46E-F44E-B81B-A2844BC1D2F8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41040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aseline="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B8282B-E46E-F44E-B81B-A2844BC1D2F8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41040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aseline="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B8282B-E46E-F44E-B81B-A2844BC1D2F8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41040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aseline="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B8282B-E46E-F44E-B81B-A2844BC1D2F8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41040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aseline="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B8282B-E46E-F44E-B81B-A2844BC1D2F8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41040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aseline="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B8282B-E46E-F44E-B81B-A2844BC1D2F8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410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aseline="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B8282B-E46E-F44E-B81B-A2844BC1D2F8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410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aseline="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B8282B-E46E-F44E-B81B-A2844BC1D2F8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410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aseline="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B8282B-E46E-F44E-B81B-A2844BC1D2F8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4104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aseline="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B8282B-E46E-F44E-B81B-A2844BC1D2F8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4104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aseline="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B8282B-E46E-F44E-B81B-A2844BC1D2F8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41040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B8282B-E46E-F44E-B81B-A2844BC1D2F8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49228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aseline="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B8282B-E46E-F44E-B81B-A2844BC1D2F8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41040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baseline="0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B8282B-E46E-F44E-B81B-A2844BC1D2F8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7410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46629" y="4226863"/>
            <a:ext cx="7772400" cy="861996"/>
          </a:xfrm>
        </p:spPr>
        <p:txBody>
          <a:bodyPr>
            <a:normAutofit/>
          </a:bodyPr>
          <a:lstStyle>
            <a:lvl1pPr algn="l">
              <a:defRPr sz="4000" baseline="0">
                <a:solidFill>
                  <a:schemeClr val="accent4"/>
                </a:solidFill>
                <a:latin typeface="Calluna Sans Light"/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553968" y="4990962"/>
            <a:ext cx="8142890" cy="776412"/>
          </a:xfrm>
        </p:spPr>
        <p:txBody>
          <a:bodyPr>
            <a:normAutofit/>
          </a:bodyPr>
          <a:lstStyle>
            <a:lvl1pPr marL="0" indent="0" algn="l">
              <a:buNone/>
              <a:defRPr sz="2500" b="0" i="0" baseline="0">
                <a:solidFill>
                  <a:schemeClr val="tx1">
                    <a:tint val="75000"/>
                  </a:schemeClr>
                </a:solidFill>
                <a:latin typeface="Calluna San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35716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0" i="0" baseline="0">
                <a:solidFill>
                  <a:schemeClr val="accent4"/>
                </a:solidFill>
                <a:latin typeface="Calluna Sans Light"/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4"/>
              </a:buClr>
              <a:defRPr sz="3000">
                <a:solidFill>
                  <a:schemeClr val="bg2"/>
                </a:solidFill>
              </a:defRPr>
            </a:lvl1pPr>
            <a:lvl2pPr>
              <a:buClr>
                <a:schemeClr val="accent4"/>
              </a:buClr>
              <a:defRPr sz="2500">
                <a:solidFill>
                  <a:schemeClr val="bg2"/>
                </a:solidFill>
              </a:defRPr>
            </a:lvl2pPr>
            <a:lvl3pPr>
              <a:buClr>
                <a:schemeClr val="accent4"/>
              </a:buClr>
              <a:defRPr sz="2000">
                <a:solidFill>
                  <a:schemeClr val="bg2"/>
                </a:solidFill>
              </a:defRPr>
            </a:lvl3pPr>
            <a:lvl4pPr>
              <a:buClr>
                <a:schemeClr val="accent4"/>
              </a:buClr>
              <a:defRPr>
                <a:solidFill>
                  <a:schemeClr val="bg2"/>
                </a:solidFill>
              </a:defRPr>
            </a:lvl4pPr>
            <a:lvl5pPr>
              <a:buClr>
                <a:schemeClr val="accent4"/>
              </a:buCl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86538" y="5897714"/>
            <a:ext cx="2910320" cy="43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904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Titelstijl van model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6538" y="5897714"/>
            <a:ext cx="2910320" cy="43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779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85" r="2023"/>
          <a:stretch/>
        </p:blipFill>
        <p:spPr>
          <a:xfrm>
            <a:off x="501807" y="2143"/>
            <a:ext cx="8642193" cy="5293089"/>
          </a:xfrm>
          <a:prstGeom prst="rect">
            <a:avLst/>
          </a:prstGeom>
        </p:spPr>
      </p:pic>
      <p:pic>
        <p:nvPicPr>
          <p:cNvPr id="9" name="Afbeelding 8" descr="Visual_GemeenteSWF_Achtergrondvor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5858"/>
          </a:xfrm>
          <a:prstGeom prst="rect">
            <a:avLst/>
          </a:prstGeom>
        </p:spPr>
      </p:pic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553968" y="5178126"/>
            <a:ext cx="8142890" cy="955558"/>
          </a:xfrm>
        </p:spPr>
        <p:txBody>
          <a:bodyPr>
            <a:normAutofit/>
          </a:bodyPr>
          <a:lstStyle/>
          <a:p>
            <a:r>
              <a:rPr lang="nl-NL" sz="2400" dirty="0" err="1" smtClean="0">
                <a:solidFill>
                  <a:schemeClr val="tx1"/>
                </a:solidFill>
              </a:rPr>
              <a:t>Wmo</a:t>
            </a:r>
            <a:r>
              <a:rPr lang="nl-NL" sz="2400" dirty="0" smtClean="0">
                <a:solidFill>
                  <a:schemeClr val="tx1"/>
                </a:solidFill>
              </a:rPr>
              <a:t>-ondersteuning vanaf 2022</a:t>
            </a:r>
          </a:p>
          <a:p>
            <a:r>
              <a:rPr lang="nl-NL" sz="2400" dirty="0" smtClean="0">
                <a:solidFill>
                  <a:schemeClr val="tx1"/>
                </a:solidFill>
              </a:rPr>
              <a:t>10 december 2020</a:t>
            </a:r>
          </a:p>
        </p:txBody>
      </p:sp>
      <p:pic>
        <p:nvPicPr>
          <p:cNvPr id="23" name="Afbeelding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6538" y="5897714"/>
            <a:ext cx="2910320" cy="435188"/>
          </a:xfrm>
          <a:prstGeom prst="rect">
            <a:avLst/>
          </a:prstGeom>
        </p:spPr>
      </p:pic>
      <p:sp>
        <p:nvSpPr>
          <p:cNvPr id="10" name="Titel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>
                <a:latin typeface="Calluna Sans" pitchFamily="50" charset="0"/>
              </a:rPr>
              <a:t>Toelichting gebiedsgerichte inkoop</a:t>
            </a:r>
            <a:endParaRPr lang="nl-NL" dirty="0">
              <a:latin typeface="Calluna Sans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04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" name="Tijdelijke aanduiding voor inhoud 9"/>
          <p:cNvPicPr>
            <a:picLocks noGrp="1" noChangeAspect="1"/>
          </p:cNvPicPr>
          <p:nvPr>
            <p:ph idx="1"/>
          </p:nvPr>
        </p:nvPicPr>
        <p:blipFill>
          <a:blip r:embed="rId3"/>
          <a:srcRect t="13336" b="13336"/>
          <a:stretch>
            <a:fillRect/>
          </a:stretch>
        </p:blipFill>
        <p:spPr>
          <a:xfrm>
            <a:off x="0" y="-80369"/>
            <a:ext cx="9144000" cy="5812119"/>
          </a:xfrm>
        </p:spPr>
      </p:pic>
      <p:sp>
        <p:nvSpPr>
          <p:cNvPr id="7" name="Titel 1"/>
          <p:cNvSpPr txBox="1">
            <a:spLocks/>
          </p:cNvSpPr>
          <p:nvPr/>
        </p:nvSpPr>
        <p:spPr>
          <a:xfrm>
            <a:off x="554304" y="427039"/>
            <a:ext cx="8229600" cy="1143000"/>
          </a:xfrm>
          <a:prstGeom prst="rect">
            <a:avLst/>
          </a:prstGeom>
        </p:spPr>
        <p:txBody>
          <a:bodyPr vert="horz" lIns="91228" tIns="45613" rIns="91228" bIns="45613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endParaRPr lang="nl-NL" dirty="0">
              <a:latin typeface="Calluna Sans" pitchFamily="50" charset="0"/>
            </a:endParaRPr>
          </a:p>
        </p:txBody>
      </p:sp>
      <p:sp>
        <p:nvSpPr>
          <p:cNvPr id="9" name="Tijdelijke aanduiding voor inhoud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228" tIns="45613" rIns="91228" bIns="45613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3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»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 smtClean="0">
              <a:latin typeface="Calluna Sans" pitchFamily="50" charset="0"/>
            </a:endParaRP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xmlns="" id="{608B9E86-44F0-4574-B3B2-B7A4FA8B86B7}"/>
              </a:ext>
            </a:extLst>
          </p:cNvPr>
          <p:cNvSpPr txBox="1">
            <a:spLocks/>
          </p:cNvSpPr>
          <p:nvPr/>
        </p:nvSpPr>
        <p:spPr>
          <a:xfrm>
            <a:off x="554304" y="1268955"/>
            <a:ext cx="8468315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3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»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nl-NL" sz="2800" dirty="0"/>
          </a:p>
          <a:p>
            <a:pPr marL="0" indent="0">
              <a:buNone/>
            </a:pPr>
            <a:endParaRPr lang="nl-NL" sz="2400" dirty="0">
              <a:solidFill>
                <a:schemeClr val="tx1"/>
              </a:solidFill>
              <a:latin typeface="Calluna Sans" pitchFamily="50" charset="0"/>
            </a:endParaRPr>
          </a:p>
          <a:p>
            <a:endParaRPr lang="nl-NL" sz="2800" dirty="0">
              <a:solidFill>
                <a:schemeClr val="tx1"/>
              </a:solidFill>
              <a:latin typeface="Calluna Sans" pitchFamily="50" charset="0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>
          <a:xfrm>
            <a:off x="554304" y="12595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r>
              <a:rPr lang="nl-NL" dirty="0" smtClean="0">
                <a:latin typeface="Calluna Sans" pitchFamily="50" charset="0"/>
              </a:rPr>
              <a:t>Geschiktheidseisen</a:t>
            </a:r>
            <a:endParaRPr lang="nl-NL" dirty="0">
              <a:latin typeface="Calluna Sans" pitchFamily="50" charset="0"/>
            </a:endParaRPr>
          </a:p>
        </p:txBody>
      </p:sp>
      <p:sp>
        <p:nvSpPr>
          <p:cNvPr id="11" name="Rechthoek 10"/>
          <p:cNvSpPr/>
          <p:nvPr/>
        </p:nvSpPr>
        <p:spPr>
          <a:xfrm>
            <a:off x="642020" y="1108581"/>
            <a:ext cx="6824134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nl-NL" sz="2000" b="1" dirty="0" smtClean="0"/>
              <a:t>Inschrijver</a:t>
            </a:r>
            <a:r>
              <a:rPr lang="nl-NL" sz="2000" dirty="0" smtClean="0"/>
              <a:t>: in het verleden behaalde kwalificaties</a:t>
            </a:r>
            <a:endParaRPr lang="nl-NL" sz="2000" dirty="0"/>
          </a:p>
          <a:p>
            <a:pPr marL="342900" lvl="0" indent="-342900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nl-NL" sz="2000" dirty="0" smtClean="0"/>
              <a:t>		   Referenties </a:t>
            </a:r>
          </a:p>
          <a:p>
            <a:pPr marL="342900" lvl="0" indent="-342900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nl-NL" sz="2000" dirty="0" smtClean="0"/>
              <a:t>		   Financiële soliditeit / verzekering</a:t>
            </a:r>
            <a:endParaRPr lang="nl-NL" sz="2000" dirty="0"/>
          </a:p>
          <a:p>
            <a:pPr marL="342900" lvl="0" indent="-342900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nl-NL" sz="2000" dirty="0" smtClean="0"/>
              <a:t>		   Kwaliteitsborging</a:t>
            </a:r>
            <a:endParaRPr lang="nl-NL" sz="2000" dirty="0"/>
          </a:p>
          <a:p>
            <a:pPr lvl="0"/>
            <a:endParaRPr lang="nl-NL" sz="2000" dirty="0" smtClean="0"/>
          </a:p>
          <a:p>
            <a:pPr lvl="0"/>
            <a:r>
              <a:rPr lang="nl-NL" sz="2000" b="1" dirty="0" smtClean="0"/>
              <a:t>Beroep op een derde</a:t>
            </a:r>
          </a:p>
          <a:p>
            <a:pPr lvl="0"/>
            <a:r>
              <a:rPr lang="nl-NL" sz="2000" dirty="0" smtClean="0"/>
              <a:t>Beroep </a:t>
            </a:r>
            <a:r>
              <a:rPr lang="nl-NL" sz="2000" dirty="0"/>
              <a:t>een derde om te voldoen </a:t>
            </a:r>
            <a:r>
              <a:rPr lang="nl-NL" sz="2000" dirty="0" smtClean="0"/>
              <a:t>aan geschiktheidscriteria</a:t>
            </a:r>
            <a:endParaRPr lang="nl-NL" sz="2000" dirty="0"/>
          </a:p>
          <a:p>
            <a:pPr marL="342900" lvl="0" indent="-342900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nl-NL" sz="2000" dirty="0"/>
              <a:t>             </a:t>
            </a:r>
            <a:r>
              <a:rPr lang="nl-NL" sz="2000" dirty="0" smtClean="0"/>
              <a:t> Aantonen </a:t>
            </a:r>
            <a:r>
              <a:rPr lang="nl-NL" sz="2000" dirty="0"/>
              <a:t>beschikbaarheid middelen van die derde</a:t>
            </a:r>
          </a:p>
          <a:p>
            <a:pPr marL="342900" lvl="0" indent="-342900">
              <a:buClr>
                <a:srgbClr val="00B0F0"/>
              </a:buClr>
              <a:buFont typeface="Wingdings" panose="05000000000000000000" pitchFamily="2" charset="2"/>
              <a:buChar char="Ø"/>
            </a:pPr>
            <a:r>
              <a:rPr lang="nl-NL" sz="2000" dirty="0"/>
              <a:t>             </a:t>
            </a:r>
            <a:r>
              <a:rPr lang="nl-NL" sz="2000" dirty="0" smtClean="0"/>
              <a:t> Daadwerkelijk </a:t>
            </a:r>
            <a:r>
              <a:rPr lang="nl-NL" sz="2000" dirty="0"/>
              <a:t>gebruik maken van deze </a:t>
            </a:r>
            <a:r>
              <a:rPr lang="nl-NL" sz="2000" dirty="0" smtClean="0"/>
              <a:t>middelen</a:t>
            </a:r>
          </a:p>
          <a:p>
            <a:pPr lvl="0"/>
            <a:endParaRPr lang="nl-NL" sz="2000" dirty="0"/>
          </a:p>
          <a:p>
            <a:r>
              <a:rPr lang="nl-NL" sz="2000" b="1" dirty="0" smtClean="0"/>
              <a:t>Combinatie</a:t>
            </a:r>
          </a:p>
          <a:p>
            <a:pPr marL="342900" lvl="0" indent="-34290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nl-NL" sz="2000" dirty="0" smtClean="0"/>
              <a:t>Referenties </a:t>
            </a:r>
            <a:r>
              <a:rPr lang="nl-NL" sz="2000" dirty="0"/>
              <a:t>optellen om te voldoen aan referentie-eisen</a:t>
            </a:r>
            <a:endParaRPr lang="nl-NL" sz="2000" dirty="0">
              <a:solidFill>
                <a:srgbClr val="0070C0"/>
              </a:solidFill>
            </a:endParaRPr>
          </a:p>
          <a:p>
            <a:pPr marL="342900" lvl="0" indent="-34290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nl-NL" sz="2000" dirty="0" smtClean="0"/>
              <a:t>Elk </a:t>
            </a:r>
            <a:r>
              <a:rPr lang="nl-NL" sz="2000" dirty="0" err="1"/>
              <a:t>combinatielid</a:t>
            </a:r>
            <a:r>
              <a:rPr lang="nl-NL" sz="2000" dirty="0"/>
              <a:t> dient kwaliteitszorgsysteem te hebben</a:t>
            </a:r>
          </a:p>
          <a:p>
            <a:pPr marL="342900" lvl="0" indent="-34290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nl-NL" sz="2000" dirty="0" smtClean="0"/>
              <a:t>Elk </a:t>
            </a:r>
            <a:r>
              <a:rPr lang="nl-NL" sz="2000" dirty="0" err="1"/>
              <a:t>combinatielid</a:t>
            </a:r>
            <a:r>
              <a:rPr lang="nl-NL" sz="2000" dirty="0"/>
              <a:t> dient te voldoen aan financiële </a:t>
            </a:r>
            <a:r>
              <a:rPr lang="nl-NL" sz="2000" dirty="0" smtClean="0">
                <a:solidFill>
                  <a:srgbClr val="002060"/>
                </a:solidFill>
              </a:rPr>
              <a:t>eisen</a:t>
            </a:r>
            <a:endParaRPr lang="nl-NL" sz="2000" dirty="0">
              <a:solidFill>
                <a:srgbClr val="00206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nl-NL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nl-NL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nl-NL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67153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" name="Tijdelijke aanduiding voor inhoud 9"/>
          <p:cNvPicPr>
            <a:picLocks noGrp="1" noChangeAspect="1"/>
          </p:cNvPicPr>
          <p:nvPr>
            <p:ph idx="1"/>
          </p:nvPr>
        </p:nvPicPr>
        <p:blipFill>
          <a:blip r:embed="rId3"/>
          <a:srcRect t="13336" b="13336"/>
          <a:stretch>
            <a:fillRect/>
          </a:stretch>
        </p:blipFill>
        <p:spPr>
          <a:xfrm>
            <a:off x="0" y="-80369"/>
            <a:ext cx="9144000" cy="5812119"/>
          </a:xfrm>
        </p:spPr>
      </p:pic>
      <p:sp>
        <p:nvSpPr>
          <p:cNvPr id="7" name="Titel 1"/>
          <p:cNvSpPr txBox="1">
            <a:spLocks/>
          </p:cNvSpPr>
          <p:nvPr/>
        </p:nvSpPr>
        <p:spPr>
          <a:xfrm>
            <a:off x="554304" y="427039"/>
            <a:ext cx="8229600" cy="1143000"/>
          </a:xfrm>
          <a:prstGeom prst="rect">
            <a:avLst/>
          </a:prstGeom>
        </p:spPr>
        <p:txBody>
          <a:bodyPr vert="horz" lIns="91228" tIns="45613" rIns="91228" bIns="45613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endParaRPr lang="nl-NL" dirty="0">
              <a:latin typeface="Calluna Sans" pitchFamily="50" charset="0"/>
            </a:endParaRPr>
          </a:p>
        </p:txBody>
      </p:sp>
      <p:sp>
        <p:nvSpPr>
          <p:cNvPr id="9" name="Tijdelijke aanduiding voor inhoud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228" tIns="45613" rIns="91228" bIns="45613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3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»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 smtClean="0">
              <a:latin typeface="Calluna Sans" pitchFamily="50" charset="0"/>
            </a:endParaRP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xmlns="" id="{608B9E86-44F0-4574-B3B2-B7A4FA8B86B7}"/>
              </a:ext>
            </a:extLst>
          </p:cNvPr>
          <p:cNvSpPr txBox="1">
            <a:spLocks/>
          </p:cNvSpPr>
          <p:nvPr/>
        </p:nvSpPr>
        <p:spPr>
          <a:xfrm>
            <a:off x="554304" y="1527372"/>
            <a:ext cx="8468315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3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»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nl-NL" sz="2400" dirty="0">
                <a:solidFill>
                  <a:schemeClr val="tx1"/>
                </a:solidFill>
              </a:rPr>
              <a:t>Referenties </a:t>
            </a:r>
            <a:r>
              <a:rPr lang="nl-NL" sz="2400" dirty="0" smtClean="0">
                <a:solidFill>
                  <a:schemeClr val="tx1"/>
                </a:solidFill>
              </a:rPr>
              <a:t>die </a:t>
            </a:r>
            <a:r>
              <a:rPr lang="nl-NL" sz="2400" dirty="0">
                <a:solidFill>
                  <a:schemeClr val="tx1"/>
                </a:solidFill>
              </a:rPr>
              <a:t>voldoende ervaring </a:t>
            </a:r>
            <a:r>
              <a:rPr lang="nl-NL" sz="2400" dirty="0" smtClean="0">
                <a:solidFill>
                  <a:schemeClr val="tx1"/>
                </a:solidFill>
              </a:rPr>
              <a:t>aantonen</a:t>
            </a:r>
          </a:p>
          <a:p>
            <a:pPr lvl="0"/>
            <a:r>
              <a:rPr lang="nl-NL" sz="2400" dirty="0" smtClean="0">
                <a:solidFill>
                  <a:schemeClr val="tx1"/>
                </a:solidFill>
              </a:rPr>
              <a:t>Per </a:t>
            </a:r>
            <a:r>
              <a:rPr lang="nl-NL" sz="2400" dirty="0">
                <a:solidFill>
                  <a:schemeClr val="tx1"/>
                </a:solidFill>
              </a:rPr>
              <a:t>kerncompetentie een door de </a:t>
            </a:r>
            <a:r>
              <a:rPr lang="nl-NL" sz="2400" dirty="0" smtClean="0">
                <a:solidFill>
                  <a:schemeClr val="tx1"/>
                </a:solidFill>
              </a:rPr>
              <a:t>opdrachtgever ondertekende referentie</a:t>
            </a:r>
          </a:p>
          <a:p>
            <a:pPr lvl="0"/>
            <a:r>
              <a:rPr lang="nl-NL" sz="2400" dirty="0" smtClean="0">
                <a:solidFill>
                  <a:schemeClr val="tx1"/>
                </a:solidFill>
              </a:rPr>
              <a:t>Minimale </a:t>
            </a:r>
            <a:r>
              <a:rPr lang="nl-NL" sz="2400" dirty="0">
                <a:solidFill>
                  <a:schemeClr val="tx1"/>
                </a:solidFill>
              </a:rPr>
              <a:t>omvang referentie in omzet </a:t>
            </a:r>
            <a:r>
              <a:rPr lang="nl-NL" sz="2400" dirty="0" smtClean="0">
                <a:solidFill>
                  <a:schemeClr val="tx1"/>
                </a:solidFill>
              </a:rPr>
              <a:t>of cliëntenaantallen</a:t>
            </a:r>
          </a:p>
          <a:p>
            <a:pPr lvl="0"/>
            <a:r>
              <a:rPr lang="nl-NL" sz="2400" dirty="0" smtClean="0">
                <a:solidFill>
                  <a:schemeClr val="tx1"/>
                </a:solidFill>
              </a:rPr>
              <a:t>Meerdere </a:t>
            </a:r>
            <a:r>
              <a:rPr lang="nl-NL" sz="2400" dirty="0">
                <a:solidFill>
                  <a:schemeClr val="tx1"/>
                </a:solidFill>
              </a:rPr>
              <a:t>referenties per </a:t>
            </a:r>
            <a:r>
              <a:rPr lang="nl-NL" sz="2400" dirty="0" smtClean="0">
                <a:solidFill>
                  <a:schemeClr val="tx1"/>
                </a:solidFill>
              </a:rPr>
              <a:t>kerncompetentie toegestaan</a:t>
            </a:r>
            <a:endParaRPr lang="nl-NL" sz="2400" dirty="0">
              <a:solidFill>
                <a:schemeClr val="tx1"/>
              </a:solidFill>
            </a:endParaRPr>
          </a:p>
          <a:p>
            <a:pPr lvl="0"/>
            <a:r>
              <a:rPr lang="nl-NL" sz="2400" dirty="0" smtClean="0">
                <a:solidFill>
                  <a:schemeClr val="tx1"/>
                </a:solidFill>
              </a:rPr>
              <a:t>Referentie </a:t>
            </a:r>
            <a:r>
              <a:rPr lang="nl-NL" sz="2400" dirty="0">
                <a:solidFill>
                  <a:schemeClr val="tx1"/>
                </a:solidFill>
              </a:rPr>
              <a:t>moet gaan over jaaromzet/productie </a:t>
            </a:r>
            <a:r>
              <a:rPr lang="nl-NL" sz="2400" dirty="0" smtClean="0">
                <a:solidFill>
                  <a:schemeClr val="tx1"/>
                </a:solidFill>
              </a:rPr>
              <a:t>in afgelopen </a:t>
            </a:r>
            <a:r>
              <a:rPr lang="nl-NL" sz="2400" dirty="0">
                <a:solidFill>
                  <a:schemeClr val="tx1"/>
                </a:solidFill>
              </a:rPr>
              <a:t>drie </a:t>
            </a:r>
            <a:r>
              <a:rPr lang="nl-NL" sz="2400" dirty="0" smtClean="0">
                <a:solidFill>
                  <a:schemeClr val="tx1"/>
                </a:solidFill>
              </a:rPr>
              <a:t>jaar.</a:t>
            </a:r>
            <a:endParaRPr lang="nl-NL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nl-NL" sz="2400" dirty="0">
              <a:solidFill>
                <a:schemeClr val="tx1"/>
              </a:solidFill>
              <a:latin typeface="Calluna Sans" pitchFamily="50" charset="0"/>
            </a:endParaRPr>
          </a:p>
          <a:p>
            <a:pPr marL="0" indent="0">
              <a:buNone/>
            </a:pPr>
            <a:endParaRPr lang="nl-NL" sz="2800" dirty="0">
              <a:solidFill>
                <a:schemeClr val="tx1"/>
              </a:solidFill>
              <a:latin typeface="Calluna Sans" pitchFamily="50" charset="0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r>
              <a:rPr lang="nl-NL" dirty="0" smtClean="0">
                <a:latin typeface="Calluna Sans" pitchFamily="50" charset="0"/>
              </a:rPr>
              <a:t>Toelichting referenties</a:t>
            </a:r>
            <a:endParaRPr lang="nl-NL" dirty="0">
              <a:latin typeface="Calluna Sans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80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" name="Tijdelijke aanduiding voor inhoud 9"/>
          <p:cNvPicPr>
            <a:picLocks noGrp="1" noChangeAspect="1"/>
          </p:cNvPicPr>
          <p:nvPr>
            <p:ph idx="1"/>
          </p:nvPr>
        </p:nvPicPr>
        <p:blipFill>
          <a:blip r:embed="rId3"/>
          <a:srcRect t="13336" b="13336"/>
          <a:stretch>
            <a:fillRect/>
          </a:stretch>
        </p:blipFill>
        <p:spPr>
          <a:xfrm>
            <a:off x="0" y="-80369"/>
            <a:ext cx="9144000" cy="5812119"/>
          </a:xfrm>
        </p:spPr>
      </p:pic>
      <p:sp>
        <p:nvSpPr>
          <p:cNvPr id="7" name="Titel 1"/>
          <p:cNvSpPr txBox="1">
            <a:spLocks/>
          </p:cNvSpPr>
          <p:nvPr/>
        </p:nvSpPr>
        <p:spPr>
          <a:xfrm>
            <a:off x="554304" y="427039"/>
            <a:ext cx="8229600" cy="1143000"/>
          </a:xfrm>
          <a:prstGeom prst="rect">
            <a:avLst/>
          </a:prstGeom>
        </p:spPr>
        <p:txBody>
          <a:bodyPr vert="horz" lIns="91228" tIns="45613" rIns="91228" bIns="45613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endParaRPr lang="nl-NL" dirty="0">
              <a:latin typeface="Calluna Sans" pitchFamily="50" charset="0"/>
            </a:endParaRPr>
          </a:p>
        </p:txBody>
      </p:sp>
      <p:sp>
        <p:nvSpPr>
          <p:cNvPr id="9" name="Tijdelijke aanduiding voor inhoud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228" tIns="45613" rIns="91228" bIns="45613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3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»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 smtClean="0">
              <a:latin typeface="Calluna Sans" pitchFamily="50" charset="0"/>
            </a:endParaRP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xmlns="" id="{608B9E86-44F0-4574-B3B2-B7A4FA8B86B7}"/>
              </a:ext>
            </a:extLst>
          </p:cNvPr>
          <p:cNvSpPr txBox="1">
            <a:spLocks/>
          </p:cNvSpPr>
          <p:nvPr/>
        </p:nvSpPr>
        <p:spPr>
          <a:xfrm>
            <a:off x="554304" y="1527372"/>
            <a:ext cx="8468315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3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»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400" dirty="0">
                <a:solidFill>
                  <a:schemeClr val="tx1"/>
                </a:solidFill>
              </a:rPr>
              <a:t>Inschrijving: de uitvoering van de </a:t>
            </a:r>
            <a:r>
              <a:rPr lang="nl-NL" sz="2400" dirty="0" smtClean="0">
                <a:solidFill>
                  <a:schemeClr val="tx1"/>
                </a:solidFill>
              </a:rPr>
              <a:t>opdracht</a:t>
            </a:r>
          </a:p>
          <a:p>
            <a:r>
              <a:rPr lang="nl-NL" sz="2400" dirty="0" smtClean="0">
                <a:solidFill>
                  <a:schemeClr val="tx1"/>
                </a:solidFill>
              </a:rPr>
              <a:t>Gunningscriteria </a:t>
            </a:r>
            <a:r>
              <a:rPr lang="nl-NL" sz="2400" dirty="0">
                <a:solidFill>
                  <a:schemeClr val="tx1"/>
                </a:solidFill>
              </a:rPr>
              <a:t>en weging </a:t>
            </a:r>
            <a:r>
              <a:rPr lang="nl-NL" sz="2400" dirty="0" smtClean="0">
                <a:solidFill>
                  <a:schemeClr val="tx1"/>
                </a:solidFill>
              </a:rPr>
              <a:t>staan in het bestek</a:t>
            </a:r>
          </a:p>
          <a:p>
            <a:r>
              <a:rPr lang="nl-NL" sz="2400" dirty="0" smtClean="0">
                <a:solidFill>
                  <a:schemeClr val="tx1"/>
                </a:solidFill>
              </a:rPr>
              <a:t>Multidisciplinair beoordelingsteam</a:t>
            </a:r>
          </a:p>
          <a:p>
            <a:r>
              <a:rPr lang="nl-NL" sz="2400" dirty="0" smtClean="0">
                <a:solidFill>
                  <a:schemeClr val="tx1"/>
                </a:solidFill>
              </a:rPr>
              <a:t>Het </a:t>
            </a:r>
            <a:r>
              <a:rPr lang="nl-NL" sz="2400" dirty="0">
                <a:solidFill>
                  <a:schemeClr val="tx1"/>
                </a:solidFill>
              </a:rPr>
              <a:t>beoordelingsteam beoordeelt: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sz="2400" dirty="0" smtClean="0">
                <a:solidFill>
                  <a:schemeClr val="tx1"/>
                </a:solidFill>
              </a:rPr>
              <a:t>de </a:t>
            </a:r>
            <a:r>
              <a:rPr lang="nl-NL" sz="2400" dirty="0">
                <a:solidFill>
                  <a:schemeClr val="tx1"/>
                </a:solidFill>
              </a:rPr>
              <a:t>inschrijving </a:t>
            </a:r>
            <a:r>
              <a:rPr lang="nl-NL" sz="2400" dirty="0" smtClean="0">
                <a:solidFill>
                  <a:schemeClr val="tx1"/>
                </a:solidFill>
              </a:rPr>
              <a:t>op papier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sz="2400" dirty="0" smtClean="0">
                <a:solidFill>
                  <a:schemeClr val="tx1"/>
                </a:solidFill>
              </a:rPr>
              <a:t>en </a:t>
            </a:r>
            <a:r>
              <a:rPr lang="nl-NL" sz="2400" dirty="0">
                <a:solidFill>
                  <a:schemeClr val="tx1"/>
                </a:solidFill>
              </a:rPr>
              <a:t>mogelijk de mondelinge toelichting </a:t>
            </a:r>
            <a:r>
              <a:rPr lang="nl-NL" sz="2400" dirty="0" smtClean="0">
                <a:solidFill>
                  <a:schemeClr val="tx1"/>
                </a:solidFill>
              </a:rPr>
              <a:t>hierop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2400" dirty="0" smtClean="0">
                <a:solidFill>
                  <a:schemeClr val="tx1"/>
                </a:solidFill>
              </a:rPr>
              <a:t>Prestaties </a:t>
            </a:r>
            <a:r>
              <a:rPr lang="nl-NL" sz="2400" dirty="0">
                <a:solidFill>
                  <a:schemeClr val="tx1"/>
                </a:solidFill>
              </a:rPr>
              <a:t>in vorige of huidige overeenkomsten </a:t>
            </a:r>
            <a:r>
              <a:rPr lang="nl-NL" sz="2400" dirty="0" smtClean="0">
                <a:solidFill>
                  <a:schemeClr val="tx1"/>
                </a:solidFill>
              </a:rPr>
              <a:t>nemen we niet mee in </a:t>
            </a:r>
            <a:r>
              <a:rPr lang="nl-NL" sz="2400" dirty="0">
                <a:solidFill>
                  <a:schemeClr val="tx1"/>
                </a:solidFill>
              </a:rPr>
              <a:t>de </a:t>
            </a:r>
            <a:r>
              <a:rPr lang="nl-NL" sz="2400" dirty="0" smtClean="0">
                <a:solidFill>
                  <a:schemeClr val="tx1"/>
                </a:solidFill>
              </a:rPr>
              <a:t>beoordeling</a:t>
            </a:r>
            <a:endParaRPr lang="nl-NL" sz="2400" dirty="0">
              <a:solidFill>
                <a:schemeClr val="tx1"/>
              </a:solidFill>
            </a:endParaRPr>
          </a:p>
          <a:p>
            <a:r>
              <a:rPr lang="nl-NL" sz="2400" dirty="0" smtClean="0">
                <a:solidFill>
                  <a:schemeClr val="tx1"/>
                </a:solidFill>
              </a:rPr>
              <a:t>De </a:t>
            </a:r>
            <a:r>
              <a:rPr lang="nl-NL" sz="2400" dirty="0">
                <a:solidFill>
                  <a:schemeClr val="tx1"/>
                </a:solidFill>
              </a:rPr>
              <a:t>inschrijver met de hoogste totaalscore krijgt </a:t>
            </a:r>
            <a:r>
              <a:rPr lang="nl-NL" sz="2400" dirty="0" smtClean="0">
                <a:solidFill>
                  <a:schemeClr val="tx1"/>
                </a:solidFill>
              </a:rPr>
              <a:t>de gunning</a:t>
            </a:r>
            <a:endParaRPr lang="nl-NL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nl-NL" sz="2400" dirty="0">
              <a:solidFill>
                <a:schemeClr val="tx1"/>
              </a:solidFill>
            </a:endParaRPr>
          </a:p>
          <a:p>
            <a:endParaRPr lang="nl-NL" sz="2800" dirty="0">
              <a:solidFill>
                <a:schemeClr val="tx1"/>
              </a:solidFill>
              <a:latin typeface="Calluna Sans" pitchFamily="50" charset="0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endParaRPr lang="nl-NL" dirty="0">
              <a:latin typeface="Calluna Sans" pitchFamily="50" charset="0"/>
            </a:endParaRPr>
          </a:p>
        </p:txBody>
      </p:sp>
      <p:sp>
        <p:nvSpPr>
          <p:cNvPr id="13" name="Titel 1"/>
          <p:cNvSpPr txBox="1">
            <a:spLocks/>
          </p:cNvSpPr>
          <p:nvPr/>
        </p:nvSpPr>
        <p:spPr>
          <a:xfrm>
            <a:off x="609600" y="4270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r>
              <a:rPr lang="nl-NL" dirty="0" smtClean="0">
                <a:latin typeface="Calluna Sans" pitchFamily="50" charset="0"/>
              </a:rPr>
              <a:t>Gunningscriteria en beoordeling</a:t>
            </a:r>
            <a:endParaRPr lang="nl-NL" dirty="0">
              <a:latin typeface="Calluna Sans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89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" name="Tijdelijke aanduiding voor inhoud 9"/>
          <p:cNvPicPr>
            <a:picLocks noGrp="1" noChangeAspect="1"/>
          </p:cNvPicPr>
          <p:nvPr>
            <p:ph idx="1"/>
          </p:nvPr>
        </p:nvPicPr>
        <p:blipFill>
          <a:blip r:embed="rId3"/>
          <a:srcRect t="13336" b="13336"/>
          <a:stretch>
            <a:fillRect/>
          </a:stretch>
        </p:blipFill>
        <p:spPr>
          <a:xfrm>
            <a:off x="0" y="-80369"/>
            <a:ext cx="9144000" cy="5812119"/>
          </a:xfrm>
        </p:spPr>
      </p:pic>
      <p:sp>
        <p:nvSpPr>
          <p:cNvPr id="7" name="Titel 1"/>
          <p:cNvSpPr txBox="1">
            <a:spLocks/>
          </p:cNvSpPr>
          <p:nvPr/>
        </p:nvSpPr>
        <p:spPr>
          <a:xfrm>
            <a:off x="554304" y="427039"/>
            <a:ext cx="8229600" cy="1143000"/>
          </a:xfrm>
          <a:prstGeom prst="rect">
            <a:avLst/>
          </a:prstGeom>
        </p:spPr>
        <p:txBody>
          <a:bodyPr vert="horz" lIns="91228" tIns="45613" rIns="91228" bIns="45613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endParaRPr lang="nl-NL" dirty="0">
              <a:latin typeface="Calluna Sans" pitchFamily="50" charset="0"/>
            </a:endParaRPr>
          </a:p>
        </p:txBody>
      </p:sp>
      <p:sp>
        <p:nvSpPr>
          <p:cNvPr id="9" name="Tijdelijke aanduiding voor inhoud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228" tIns="45613" rIns="91228" bIns="45613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3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»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 smtClean="0">
              <a:latin typeface="Calluna Sans" pitchFamily="50" charset="0"/>
            </a:endParaRP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xmlns="" id="{608B9E86-44F0-4574-B3B2-B7A4FA8B86B7}"/>
              </a:ext>
            </a:extLst>
          </p:cNvPr>
          <p:cNvSpPr txBox="1">
            <a:spLocks/>
          </p:cNvSpPr>
          <p:nvPr/>
        </p:nvSpPr>
        <p:spPr>
          <a:xfrm>
            <a:off x="554304" y="1527372"/>
            <a:ext cx="8468315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3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»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nl-NL" sz="2400" b="1" dirty="0" smtClean="0">
                <a:solidFill>
                  <a:schemeClr val="tx1"/>
                </a:solidFill>
                <a:latin typeface="Calluna Sans" pitchFamily="50" charset="0"/>
              </a:rPr>
              <a:t>Algemeen</a:t>
            </a:r>
          </a:p>
          <a:p>
            <a:pPr marL="0" lvl="0" indent="0">
              <a:buNone/>
            </a:pPr>
            <a:endParaRPr lang="nl-NL" sz="2400" b="1" dirty="0" smtClean="0">
              <a:solidFill>
                <a:schemeClr val="tx1"/>
              </a:solidFill>
              <a:latin typeface="Calluna Sans" pitchFamily="50" charset="0"/>
            </a:endParaRPr>
          </a:p>
          <a:p>
            <a:pPr lvl="0"/>
            <a:r>
              <a:rPr lang="nl-NL" sz="2400" dirty="0" smtClean="0">
                <a:solidFill>
                  <a:schemeClr val="tx1"/>
                </a:solidFill>
              </a:rPr>
              <a:t>Na </a:t>
            </a:r>
            <a:r>
              <a:rPr lang="nl-NL" sz="2400" dirty="0">
                <a:solidFill>
                  <a:schemeClr val="tx1"/>
                </a:solidFill>
              </a:rPr>
              <a:t>ontvangst bestek z.s.m. bewijsstukken en </a:t>
            </a:r>
            <a:r>
              <a:rPr lang="nl-NL" sz="2400" dirty="0" err="1" smtClean="0">
                <a:solidFill>
                  <a:schemeClr val="tx1"/>
                </a:solidFill>
              </a:rPr>
              <a:t>TenderNed</a:t>
            </a:r>
            <a:r>
              <a:rPr lang="nl-NL" sz="2400" dirty="0" smtClean="0">
                <a:solidFill>
                  <a:schemeClr val="tx1"/>
                </a:solidFill>
              </a:rPr>
              <a:t>- account </a:t>
            </a:r>
            <a:r>
              <a:rPr lang="nl-NL" sz="2400" dirty="0">
                <a:solidFill>
                  <a:schemeClr val="tx1"/>
                </a:solidFill>
              </a:rPr>
              <a:t>klaar hebben (o.a. </a:t>
            </a:r>
            <a:r>
              <a:rPr lang="nl-NL" sz="2400" dirty="0" smtClean="0">
                <a:solidFill>
                  <a:schemeClr val="tx1"/>
                </a:solidFill>
              </a:rPr>
              <a:t>Gedragsverklaring aanbesteden</a:t>
            </a:r>
            <a:r>
              <a:rPr lang="nl-NL" sz="2400" dirty="0">
                <a:solidFill>
                  <a:schemeClr val="tx1"/>
                </a:solidFill>
              </a:rPr>
              <a:t>, verklaring belastingdienst belastingen en </a:t>
            </a:r>
            <a:r>
              <a:rPr lang="nl-NL" sz="2400" dirty="0" smtClean="0">
                <a:solidFill>
                  <a:schemeClr val="tx1"/>
                </a:solidFill>
              </a:rPr>
              <a:t>sociale </a:t>
            </a:r>
            <a:r>
              <a:rPr lang="nl-NL" sz="2400" dirty="0">
                <a:solidFill>
                  <a:schemeClr val="tx1"/>
                </a:solidFill>
              </a:rPr>
              <a:t>premies, verzekering bedrijfsaansprakelijkheid) </a:t>
            </a:r>
            <a:endParaRPr lang="nl-NL" sz="2400" dirty="0" smtClean="0">
              <a:solidFill>
                <a:schemeClr val="tx1"/>
              </a:solidFill>
            </a:endParaRPr>
          </a:p>
          <a:p>
            <a:pPr lvl="0"/>
            <a:endParaRPr lang="nl-NL" sz="2400" dirty="0">
              <a:solidFill>
                <a:schemeClr val="tx1"/>
              </a:solidFill>
            </a:endParaRPr>
          </a:p>
          <a:p>
            <a:pPr lvl="0"/>
            <a:r>
              <a:rPr lang="nl-NL" sz="2400" dirty="0" smtClean="0">
                <a:solidFill>
                  <a:schemeClr val="tx1"/>
                </a:solidFill>
              </a:rPr>
              <a:t>Voldoen </a:t>
            </a:r>
            <a:r>
              <a:rPr lang="nl-NL" sz="2400" dirty="0">
                <a:solidFill>
                  <a:schemeClr val="tx1"/>
                </a:solidFill>
              </a:rPr>
              <a:t>aan alle gestelde minimum- en </a:t>
            </a:r>
            <a:r>
              <a:rPr lang="nl-NL" sz="2400" dirty="0" smtClean="0">
                <a:solidFill>
                  <a:schemeClr val="tx1"/>
                </a:solidFill>
              </a:rPr>
              <a:t>geschiktheidseisen</a:t>
            </a:r>
          </a:p>
          <a:p>
            <a:pPr lvl="0"/>
            <a:endParaRPr lang="nl-NL" sz="2400" dirty="0">
              <a:solidFill>
                <a:schemeClr val="tx1"/>
              </a:solidFill>
            </a:endParaRPr>
          </a:p>
          <a:p>
            <a:r>
              <a:rPr lang="nl-NL" sz="2400" dirty="0" smtClean="0">
                <a:solidFill>
                  <a:schemeClr val="tx1"/>
                </a:solidFill>
              </a:rPr>
              <a:t>Stel (op tijd) </a:t>
            </a:r>
            <a:r>
              <a:rPr lang="nl-NL" sz="2400" dirty="0">
                <a:solidFill>
                  <a:schemeClr val="tx1"/>
                </a:solidFill>
              </a:rPr>
              <a:t>vragen bij </a:t>
            </a:r>
            <a:r>
              <a:rPr lang="nl-NL" sz="2400" dirty="0" smtClean="0">
                <a:solidFill>
                  <a:schemeClr val="tx1"/>
                </a:solidFill>
              </a:rPr>
              <a:t>onduidelijkheden</a:t>
            </a:r>
            <a:endParaRPr lang="nl-NL" sz="2400" dirty="0">
              <a:solidFill>
                <a:schemeClr val="tx1"/>
              </a:solidFill>
            </a:endParaRPr>
          </a:p>
          <a:p>
            <a:endParaRPr lang="nl-NL" sz="2800" dirty="0">
              <a:solidFill>
                <a:schemeClr val="tx1"/>
              </a:solidFill>
              <a:latin typeface="Calluna Sans" pitchFamily="50" charset="0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endParaRPr lang="nl-NL" dirty="0">
              <a:latin typeface="Calluna Sans" pitchFamily="50" charset="0"/>
            </a:endParaRPr>
          </a:p>
        </p:txBody>
      </p:sp>
      <p:sp>
        <p:nvSpPr>
          <p:cNvPr id="13" name="Titel 1"/>
          <p:cNvSpPr txBox="1">
            <a:spLocks/>
          </p:cNvSpPr>
          <p:nvPr/>
        </p:nvSpPr>
        <p:spPr>
          <a:xfrm>
            <a:off x="609600" y="4270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r>
              <a:rPr lang="nl-NL" dirty="0" smtClean="0">
                <a:latin typeface="Calluna Sans" pitchFamily="50" charset="0"/>
              </a:rPr>
              <a:t>Aandachtspunten inschrijving</a:t>
            </a:r>
            <a:endParaRPr lang="nl-NL" dirty="0">
              <a:latin typeface="Calluna Sans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25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" name="Tijdelijke aanduiding voor inhoud 9"/>
          <p:cNvPicPr>
            <a:picLocks noGrp="1" noChangeAspect="1"/>
          </p:cNvPicPr>
          <p:nvPr>
            <p:ph idx="1"/>
          </p:nvPr>
        </p:nvPicPr>
        <p:blipFill>
          <a:blip r:embed="rId3"/>
          <a:srcRect t="13336" b="13336"/>
          <a:stretch>
            <a:fillRect/>
          </a:stretch>
        </p:blipFill>
        <p:spPr>
          <a:xfrm>
            <a:off x="0" y="-71978"/>
            <a:ext cx="9144000" cy="5812119"/>
          </a:xfrm>
        </p:spPr>
      </p:pic>
      <p:sp>
        <p:nvSpPr>
          <p:cNvPr id="7" name="Titel 1"/>
          <p:cNvSpPr txBox="1">
            <a:spLocks/>
          </p:cNvSpPr>
          <p:nvPr/>
        </p:nvSpPr>
        <p:spPr>
          <a:xfrm>
            <a:off x="554304" y="427039"/>
            <a:ext cx="8229600" cy="1143000"/>
          </a:xfrm>
          <a:prstGeom prst="rect">
            <a:avLst/>
          </a:prstGeom>
        </p:spPr>
        <p:txBody>
          <a:bodyPr vert="horz" lIns="91228" tIns="45613" rIns="91228" bIns="45613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endParaRPr lang="nl-NL" dirty="0">
              <a:latin typeface="Calluna Sans" pitchFamily="50" charset="0"/>
            </a:endParaRPr>
          </a:p>
        </p:txBody>
      </p:sp>
      <p:sp>
        <p:nvSpPr>
          <p:cNvPr id="9" name="Tijdelijke aanduiding voor inhoud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228" tIns="45613" rIns="91228" bIns="45613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3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»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 smtClean="0">
              <a:latin typeface="Calluna Sans" pitchFamily="50" charset="0"/>
            </a:endParaRP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xmlns="" id="{608B9E86-44F0-4574-B3B2-B7A4FA8B86B7}"/>
              </a:ext>
            </a:extLst>
          </p:cNvPr>
          <p:cNvSpPr txBox="1">
            <a:spLocks/>
          </p:cNvSpPr>
          <p:nvPr/>
        </p:nvSpPr>
        <p:spPr>
          <a:xfrm>
            <a:off x="554304" y="1527372"/>
            <a:ext cx="8468315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3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»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2400" b="1" dirty="0" smtClean="0">
                <a:solidFill>
                  <a:schemeClr val="tx1"/>
                </a:solidFill>
              </a:rPr>
              <a:t>Onderdeel kwaliteit</a:t>
            </a:r>
          </a:p>
          <a:p>
            <a:pPr marL="0" indent="0">
              <a:buNone/>
            </a:pPr>
            <a:endParaRPr lang="nl-NL" sz="2400" b="1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nl-NL" sz="2400" dirty="0" smtClean="0">
                <a:solidFill>
                  <a:schemeClr val="tx1"/>
                </a:solidFill>
              </a:rPr>
              <a:t>Ga </a:t>
            </a:r>
            <a:r>
              <a:rPr lang="nl-NL" sz="2400" dirty="0">
                <a:solidFill>
                  <a:schemeClr val="tx1"/>
                </a:solidFill>
              </a:rPr>
              <a:t>in op elke kwaliteitsvraag en </a:t>
            </a:r>
            <a:r>
              <a:rPr lang="nl-NL" sz="2400" dirty="0" smtClean="0">
                <a:solidFill>
                  <a:schemeClr val="tx1"/>
                </a:solidFill>
              </a:rPr>
              <a:t>houd </a:t>
            </a:r>
            <a:r>
              <a:rPr lang="nl-NL" sz="2400" dirty="0">
                <a:solidFill>
                  <a:schemeClr val="tx1"/>
                </a:solidFill>
              </a:rPr>
              <a:t>rekening met </a:t>
            </a:r>
            <a:r>
              <a:rPr lang="nl-NL" sz="2400" dirty="0" smtClean="0">
                <a:solidFill>
                  <a:schemeClr val="tx1"/>
                </a:solidFill>
              </a:rPr>
              <a:t>de beoordelingsaspecten </a:t>
            </a:r>
            <a:r>
              <a:rPr lang="nl-NL" sz="2400" dirty="0">
                <a:solidFill>
                  <a:schemeClr val="tx1"/>
                </a:solidFill>
              </a:rPr>
              <a:t>en onderlinge </a:t>
            </a:r>
            <a:r>
              <a:rPr lang="nl-NL" sz="2400" dirty="0" smtClean="0">
                <a:solidFill>
                  <a:schemeClr val="tx1"/>
                </a:solidFill>
              </a:rPr>
              <a:t>afweging</a:t>
            </a:r>
          </a:p>
          <a:p>
            <a:pPr marL="0" indent="0">
              <a:spcBef>
                <a:spcPts val="0"/>
              </a:spcBef>
              <a:buNone/>
            </a:pPr>
            <a:endParaRPr lang="nl-NL" sz="2400" dirty="0">
              <a:solidFill>
                <a:schemeClr val="tx1"/>
              </a:solidFill>
            </a:endParaRPr>
          </a:p>
          <a:p>
            <a:pPr lvl="0">
              <a:spcBef>
                <a:spcPts val="0"/>
              </a:spcBef>
            </a:pPr>
            <a:r>
              <a:rPr lang="nl-NL" sz="2400" dirty="0" smtClean="0">
                <a:solidFill>
                  <a:schemeClr val="tx1"/>
                </a:solidFill>
              </a:rPr>
              <a:t>Schrijf </a:t>
            </a:r>
            <a:r>
              <a:rPr lang="nl-NL" sz="2400" dirty="0">
                <a:solidFill>
                  <a:schemeClr val="tx1"/>
                </a:solidFill>
              </a:rPr>
              <a:t>in </a:t>
            </a:r>
            <a:r>
              <a:rPr lang="nl-NL" sz="2400" dirty="0" smtClean="0">
                <a:solidFill>
                  <a:schemeClr val="tx1"/>
                </a:solidFill>
              </a:rPr>
              <a:t>duidelijke taal </a:t>
            </a:r>
          </a:p>
          <a:p>
            <a:pPr lvl="0">
              <a:spcBef>
                <a:spcPts val="0"/>
              </a:spcBef>
            </a:pPr>
            <a:endParaRPr lang="nl-NL" sz="2400" dirty="0">
              <a:solidFill>
                <a:schemeClr val="tx1"/>
              </a:solidFill>
            </a:endParaRPr>
          </a:p>
          <a:p>
            <a:pPr lvl="0">
              <a:spcBef>
                <a:spcPts val="0"/>
              </a:spcBef>
            </a:pPr>
            <a:r>
              <a:rPr lang="nl-NL" sz="2400" dirty="0" smtClean="0">
                <a:solidFill>
                  <a:schemeClr val="tx1"/>
                </a:solidFill>
              </a:rPr>
              <a:t>Zorg </a:t>
            </a:r>
            <a:r>
              <a:rPr lang="nl-NL" sz="2400" dirty="0">
                <a:solidFill>
                  <a:schemeClr val="tx1"/>
                </a:solidFill>
              </a:rPr>
              <a:t>er voor dat uw aanbod/plan van aanpak niet </a:t>
            </a:r>
            <a:r>
              <a:rPr lang="nl-NL" sz="2400" dirty="0" smtClean="0">
                <a:solidFill>
                  <a:schemeClr val="tx1"/>
                </a:solidFill>
              </a:rPr>
              <a:t>in strijd is </a:t>
            </a:r>
            <a:r>
              <a:rPr lang="nl-NL" sz="2400" dirty="0">
                <a:solidFill>
                  <a:schemeClr val="tx1"/>
                </a:solidFill>
              </a:rPr>
              <a:t>met </a:t>
            </a:r>
            <a:r>
              <a:rPr lang="nl-NL" sz="2400" dirty="0" smtClean="0">
                <a:solidFill>
                  <a:schemeClr val="tx1"/>
                </a:solidFill>
              </a:rPr>
              <a:t>de uitvoeringseisen</a:t>
            </a:r>
          </a:p>
          <a:p>
            <a:pPr lvl="0">
              <a:spcBef>
                <a:spcPts val="0"/>
              </a:spcBef>
            </a:pPr>
            <a:endParaRPr lang="nl-NL" sz="2400" dirty="0" smtClean="0">
              <a:solidFill>
                <a:schemeClr val="tx1"/>
              </a:solidFill>
            </a:endParaRPr>
          </a:p>
          <a:p>
            <a:pPr lvl="0">
              <a:spcBef>
                <a:spcPts val="0"/>
              </a:spcBef>
            </a:pPr>
            <a:r>
              <a:rPr lang="nl-NL" sz="2400" dirty="0" smtClean="0">
                <a:solidFill>
                  <a:schemeClr val="tx1"/>
                </a:solidFill>
              </a:rPr>
              <a:t>Houd </a:t>
            </a:r>
            <a:r>
              <a:rPr lang="nl-NL" sz="2400" dirty="0">
                <a:solidFill>
                  <a:schemeClr val="tx1"/>
                </a:solidFill>
              </a:rPr>
              <a:t>u aan de vereiste maximale omvang van uw </a:t>
            </a:r>
            <a:r>
              <a:rPr lang="nl-NL" sz="2400" dirty="0" smtClean="0">
                <a:solidFill>
                  <a:schemeClr val="tx1"/>
                </a:solidFill>
              </a:rPr>
              <a:t> antwoord</a:t>
            </a:r>
          </a:p>
          <a:p>
            <a:pPr lvl="0"/>
            <a:endParaRPr lang="nl-NL" sz="2400" dirty="0">
              <a:solidFill>
                <a:schemeClr val="tx1"/>
              </a:solidFill>
            </a:endParaRPr>
          </a:p>
          <a:p>
            <a:endParaRPr lang="nl-NL" sz="2800" dirty="0">
              <a:solidFill>
                <a:schemeClr val="tx1"/>
              </a:solidFill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endParaRPr lang="nl-NL" dirty="0">
              <a:latin typeface="Calluna Sans" pitchFamily="50" charset="0"/>
            </a:endParaRPr>
          </a:p>
        </p:txBody>
      </p:sp>
      <p:sp>
        <p:nvSpPr>
          <p:cNvPr id="13" name="Titel 1"/>
          <p:cNvSpPr txBox="1">
            <a:spLocks/>
          </p:cNvSpPr>
          <p:nvPr/>
        </p:nvSpPr>
        <p:spPr>
          <a:xfrm>
            <a:off x="609600" y="4270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r>
              <a:rPr lang="nl-NL" dirty="0" smtClean="0">
                <a:latin typeface="Calluna Sans" pitchFamily="50" charset="0"/>
              </a:rPr>
              <a:t>Aandachtspunten inschrijving</a:t>
            </a:r>
            <a:endParaRPr lang="nl-NL" dirty="0">
              <a:latin typeface="Calluna Sans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78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" name="Tijdelijke aanduiding voor inhoud 9"/>
          <p:cNvPicPr>
            <a:picLocks noGrp="1" noChangeAspect="1"/>
          </p:cNvPicPr>
          <p:nvPr>
            <p:ph idx="1"/>
          </p:nvPr>
        </p:nvPicPr>
        <p:blipFill>
          <a:blip r:embed="rId3"/>
          <a:srcRect t="13336" b="13336"/>
          <a:stretch>
            <a:fillRect/>
          </a:stretch>
        </p:blipFill>
        <p:spPr>
          <a:xfrm>
            <a:off x="0" y="-80369"/>
            <a:ext cx="9144000" cy="5812119"/>
          </a:xfrm>
        </p:spPr>
      </p:pic>
      <p:sp>
        <p:nvSpPr>
          <p:cNvPr id="7" name="Titel 1"/>
          <p:cNvSpPr txBox="1">
            <a:spLocks/>
          </p:cNvSpPr>
          <p:nvPr/>
        </p:nvSpPr>
        <p:spPr>
          <a:xfrm>
            <a:off x="554304" y="427039"/>
            <a:ext cx="8229600" cy="1143000"/>
          </a:xfrm>
          <a:prstGeom prst="rect">
            <a:avLst/>
          </a:prstGeom>
        </p:spPr>
        <p:txBody>
          <a:bodyPr vert="horz" lIns="91228" tIns="45613" rIns="91228" bIns="45613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endParaRPr lang="nl-NL" dirty="0">
              <a:latin typeface="Calluna Sans" pitchFamily="50" charset="0"/>
            </a:endParaRPr>
          </a:p>
        </p:txBody>
      </p:sp>
      <p:sp>
        <p:nvSpPr>
          <p:cNvPr id="9" name="Tijdelijke aanduiding voor inhoud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228" tIns="45613" rIns="91228" bIns="45613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3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»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 smtClean="0">
              <a:latin typeface="Calluna Sans" pitchFamily="50" charset="0"/>
            </a:endParaRP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xmlns="" id="{608B9E86-44F0-4574-B3B2-B7A4FA8B86B7}"/>
              </a:ext>
            </a:extLst>
          </p:cNvPr>
          <p:cNvSpPr txBox="1">
            <a:spLocks/>
          </p:cNvSpPr>
          <p:nvPr/>
        </p:nvSpPr>
        <p:spPr>
          <a:xfrm>
            <a:off x="554304" y="1417638"/>
            <a:ext cx="8468315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3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»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nl-NL" sz="2400" b="1" dirty="0" smtClean="0">
                <a:solidFill>
                  <a:schemeClr val="tx1"/>
                </a:solidFill>
              </a:rPr>
              <a:t>Officiële aspecten</a:t>
            </a:r>
            <a:endParaRPr lang="nl-NL" sz="2400" b="1" dirty="0">
              <a:solidFill>
                <a:schemeClr val="tx1"/>
              </a:solidFill>
            </a:endParaRPr>
          </a:p>
          <a:p>
            <a:r>
              <a:rPr lang="nl-NL" sz="2400" dirty="0" smtClean="0">
                <a:solidFill>
                  <a:schemeClr val="tx1"/>
                </a:solidFill>
              </a:rPr>
              <a:t>KvK-inschrijving</a:t>
            </a:r>
            <a:r>
              <a:rPr lang="nl-NL" sz="2400" dirty="0">
                <a:solidFill>
                  <a:schemeClr val="tx1"/>
                </a:solidFill>
              </a:rPr>
              <a:t>: actueel en </a:t>
            </a:r>
            <a:r>
              <a:rPr lang="nl-NL" sz="2400" dirty="0" smtClean="0">
                <a:solidFill>
                  <a:schemeClr val="tx1"/>
                </a:solidFill>
              </a:rPr>
              <a:t>voldoet </a:t>
            </a:r>
            <a:r>
              <a:rPr lang="nl-NL" sz="2400" dirty="0">
                <a:solidFill>
                  <a:schemeClr val="tx1"/>
                </a:solidFill>
              </a:rPr>
              <a:t>aan </a:t>
            </a:r>
            <a:r>
              <a:rPr lang="nl-NL" sz="2400" dirty="0" smtClean="0">
                <a:solidFill>
                  <a:schemeClr val="tx1"/>
                </a:solidFill>
              </a:rPr>
              <a:t>ouderdomseis</a:t>
            </a:r>
          </a:p>
          <a:p>
            <a:r>
              <a:rPr lang="nl-NL" sz="2400" dirty="0" smtClean="0">
                <a:solidFill>
                  <a:schemeClr val="tx1"/>
                </a:solidFill>
              </a:rPr>
              <a:t>Bij </a:t>
            </a:r>
            <a:r>
              <a:rPr lang="nl-NL" sz="2400" dirty="0">
                <a:solidFill>
                  <a:schemeClr val="tx1"/>
                </a:solidFill>
              </a:rPr>
              <a:t>inschrijving als combinatie moet elk </a:t>
            </a:r>
            <a:r>
              <a:rPr lang="nl-NL" sz="2400" dirty="0" err="1">
                <a:solidFill>
                  <a:schemeClr val="tx1"/>
                </a:solidFill>
              </a:rPr>
              <a:t>combinatielid</a:t>
            </a:r>
            <a:r>
              <a:rPr lang="nl-NL" sz="2400" dirty="0">
                <a:solidFill>
                  <a:schemeClr val="tx1"/>
                </a:solidFill>
              </a:rPr>
              <a:t> </a:t>
            </a:r>
            <a:r>
              <a:rPr lang="nl-NL" sz="2400" dirty="0" smtClean="0">
                <a:solidFill>
                  <a:schemeClr val="tx1"/>
                </a:solidFill>
              </a:rPr>
              <a:t>een UEA indienen</a:t>
            </a:r>
          </a:p>
          <a:p>
            <a:r>
              <a:rPr lang="nl-NL" sz="2400" dirty="0" smtClean="0">
                <a:solidFill>
                  <a:schemeClr val="tx1"/>
                </a:solidFill>
              </a:rPr>
              <a:t>Wanneer een derde wordt gevraagd om </a:t>
            </a:r>
            <a:r>
              <a:rPr lang="nl-NL" sz="2400" dirty="0">
                <a:solidFill>
                  <a:schemeClr val="tx1"/>
                </a:solidFill>
              </a:rPr>
              <a:t>aan geschiktheidseis </a:t>
            </a:r>
            <a:r>
              <a:rPr lang="nl-NL" sz="2400" dirty="0" smtClean="0">
                <a:solidFill>
                  <a:schemeClr val="tx1"/>
                </a:solidFill>
              </a:rPr>
              <a:t>te voldoen</a:t>
            </a:r>
            <a:r>
              <a:rPr lang="nl-NL" sz="2400" dirty="0">
                <a:solidFill>
                  <a:schemeClr val="tx1"/>
                </a:solidFill>
              </a:rPr>
              <a:t>, moet ook deze </a:t>
            </a:r>
            <a:r>
              <a:rPr lang="nl-NL" sz="2400" dirty="0" smtClean="0">
                <a:solidFill>
                  <a:schemeClr val="tx1"/>
                </a:solidFill>
              </a:rPr>
              <a:t>partij een </a:t>
            </a:r>
            <a:r>
              <a:rPr lang="nl-NL" sz="2400" dirty="0">
                <a:solidFill>
                  <a:schemeClr val="tx1"/>
                </a:solidFill>
              </a:rPr>
              <a:t>UEA </a:t>
            </a:r>
            <a:r>
              <a:rPr lang="nl-NL" sz="2400" dirty="0" smtClean="0">
                <a:solidFill>
                  <a:schemeClr val="tx1"/>
                </a:solidFill>
              </a:rPr>
              <a:t>indienen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2400" dirty="0" smtClean="0">
                <a:solidFill>
                  <a:schemeClr val="tx1"/>
                </a:solidFill>
              </a:rPr>
              <a:t>Let erop:</a:t>
            </a:r>
            <a:br>
              <a:rPr lang="nl-NL" sz="2400" dirty="0" smtClean="0">
                <a:solidFill>
                  <a:schemeClr val="tx1"/>
                </a:solidFill>
              </a:rPr>
            </a:br>
            <a:r>
              <a:rPr lang="nl-NL" sz="2400" dirty="0" smtClean="0">
                <a:solidFill>
                  <a:schemeClr val="tx1"/>
                </a:solidFill>
              </a:rPr>
              <a:t>-  dat </a:t>
            </a:r>
            <a:r>
              <a:rPr lang="nl-NL" sz="2400" dirty="0">
                <a:solidFill>
                  <a:schemeClr val="tx1"/>
                </a:solidFill>
              </a:rPr>
              <a:t>de UEA compleet is </a:t>
            </a:r>
            <a:r>
              <a:rPr lang="nl-NL" sz="2400" dirty="0" smtClean="0">
                <a:solidFill>
                  <a:srgbClr val="002060"/>
                </a:solidFill>
              </a:rPr>
              <a:t>ingevuld </a:t>
            </a:r>
            <a:r>
              <a:rPr lang="nl-NL" sz="2400" dirty="0" smtClean="0">
                <a:solidFill>
                  <a:schemeClr val="tx1"/>
                </a:solidFill>
              </a:rPr>
              <a:t>en ondertekend</a:t>
            </a:r>
          </a:p>
          <a:p>
            <a:pPr marL="0" indent="0">
              <a:buNone/>
            </a:pPr>
            <a:r>
              <a:rPr lang="nl-NL" sz="2400" dirty="0">
                <a:solidFill>
                  <a:schemeClr val="tx1"/>
                </a:solidFill>
              </a:rPr>
              <a:t>	</a:t>
            </a:r>
            <a:r>
              <a:rPr lang="nl-NL" sz="2400" dirty="0" smtClean="0">
                <a:solidFill>
                  <a:schemeClr val="tx1"/>
                </a:solidFill>
              </a:rPr>
              <a:t>- dat referenties </a:t>
            </a:r>
            <a:r>
              <a:rPr lang="nl-NL" sz="2400" dirty="0">
                <a:solidFill>
                  <a:schemeClr val="tx1"/>
                </a:solidFill>
              </a:rPr>
              <a:t>door de </a:t>
            </a:r>
            <a:r>
              <a:rPr lang="nl-NL" sz="2400" dirty="0" smtClean="0">
                <a:solidFill>
                  <a:schemeClr val="tx1"/>
                </a:solidFill>
              </a:rPr>
              <a:t>opdrachtgevers zijn ondertekend</a:t>
            </a:r>
          </a:p>
          <a:p>
            <a:r>
              <a:rPr lang="nl-NL" sz="2400" dirty="0" smtClean="0">
                <a:solidFill>
                  <a:schemeClr val="tx1"/>
                </a:solidFill>
              </a:rPr>
              <a:t>Controleer of </a:t>
            </a:r>
            <a:r>
              <a:rPr lang="nl-NL" sz="2400" dirty="0">
                <a:solidFill>
                  <a:schemeClr val="tx1"/>
                </a:solidFill>
              </a:rPr>
              <a:t>alle gevraagde documenten </a:t>
            </a:r>
            <a:r>
              <a:rPr lang="nl-NL" sz="2400" dirty="0" smtClean="0">
                <a:solidFill>
                  <a:schemeClr val="tx1"/>
                </a:solidFill>
              </a:rPr>
              <a:t>aanwezig zijn</a:t>
            </a:r>
            <a:r>
              <a:rPr lang="nl-NL" sz="2400" dirty="0">
                <a:solidFill>
                  <a:schemeClr val="tx1"/>
                </a:solidFill>
              </a:rPr>
              <a:t>, volledig zijn en </a:t>
            </a:r>
            <a:r>
              <a:rPr lang="nl-NL" sz="2400" dirty="0" smtClean="0">
                <a:solidFill>
                  <a:schemeClr val="tx1"/>
                </a:solidFill>
              </a:rPr>
              <a:t>ondertekend</a:t>
            </a:r>
            <a:endParaRPr lang="nl-NL" sz="2400" dirty="0">
              <a:solidFill>
                <a:schemeClr val="tx1"/>
              </a:solidFill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endParaRPr lang="nl-NL" dirty="0">
              <a:latin typeface="Calluna Sans" pitchFamily="50" charset="0"/>
            </a:endParaRPr>
          </a:p>
        </p:txBody>
      </p:sp>
      <p:sp>
        <p:nvSpPr>
          <p:cNvPr id="13" name="Titel 1"/>
          <p:cNvSpPr txBox="1">
            <a:spLocks/>
          </p:cNvSpPr>
          <p:nvPr/>
        </p:nvSpPr>
        <p:spPr>
          <a:xfrm>
            <a:off x="609600" y="18171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r>
              <a:rPr lang="nl-NL" dirty="0" smtClean="0">
                <a:latin typeface="Calluna Sans" pitchFamily="50" charset="0"/>
              </a:rPr>
              <a:t>Aandachtspunten inschrijving</a:t>
            </a:r>
            <a:endParaRPr lang="nl-NL" dirty="0">
              <a:latin typeface="Calluna Sans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904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" name="Tijdelijke aanduiding voor inhoud 9"/>
          <p:cNvPicPr>
            <a:picLocks noGrp="1" noChangeAspect="1"/>
          </p:cNvPicPr>
          <p:nvPr>
            <p:ph idx="1"/>
          </p:nvPr>
        </p:nvPicPr>
        <p:blipFill>
          <a:blip r:embed="rId3"/>
          <a:srcRect t="13336" b="13336"/>
          <a:stretch>
            <a:fillRect/>
          </a:stretch>
        </p:blipFill>
        <p:spPr>
          <a:xfrm>
            <a:off x="0" y="-80369"/>
            <a:ext cx="9144000" cy="5812119"/>
          </a:xfrm>
        </p:spPr>
      </p:pic>
      <p:sp>
        <p:nvSpPr>
          <p:cNvPr id="7" name="Titel 1"/>
          <p:cNvSpPr txBox="1">
            <a:spLocks/>
          </p:cNvSpPr>
          <p:nvPr/>
        </p:nvSpPr>
        <p:spPr>
          <a:xfrm>
            <a:off x="554304" y="427039"/>
            <a:ext cx="8229600" cy="1143000"/>
          </a:xfrm>
          <a:prstGeom prst="rect">
            <a:avLst/>
          </a:prstGeom>
        </p:spPr>
        <p:txBody>
          <a:bodyPr vert="horz" lIns="91228" tIns="45613" rIns="91228" bIns="45613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endParaRPr lang="nl-NL" dirty="0">
              <a:latin typeface="Calluna Sans" pitchFamily="50" charset="0"/>
            </a:endParaRPr>
          </a:p>
        </p:txBody>
      </p:sp>
      <p:sp>
        <p:nvSpPr>
          <p:cNvPr id="9" name="Tijdelijke aanduiding voor inhoud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228" tIns="45613" rIns="91228" bIns="45613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3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»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 smtClean="0">
              <a:latin typeface="Calluna Sans" pitchFamily="50" charset="0"/>
            </a:endParaRP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xmlns="" id="{608B9E86-44F0-4574-B3B2-B7A4FA8B86B7}"/>
              </a:ext>
            </a:extLst>
          </p:cNvPr>
          <p:cNvSpPr txBox="1">
            <a:spLocks/>
          </p:cNvSpPr>
          <p:nvPr/>
        </p:nvSpPr>
        <p:spPr>
          <a:xfrm>
            <a:off x="554304" y="1527372"/>
            <a:ext cx="8468315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3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»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nl-NL" sz="2400" dirty="0">
                <a:solidFill>
                  <a:schemeClr val="tx1"/>
                </a:solidFill>
              </a:rPr>
              <a:t>Extra consultatie: </a:t>
            </a:r>
            <a:r>
              <a:rPr lang="nl-NL" sz="2400" dirty="0" smtClean="0">
                <a:solidFill>
                  <a:schemeClr val="tx1"/>
                </a:solidFill>
              </a:rPr>
              <a:t>december- januari </a:t>
            </a:r>
            <a:r>
              <a:rPr lang="nl-NL" sz="2400" dirty="0">
                <a:solidFill>
                  <a:schemeClr val="tx1"/>
                </a:solidFill>
              </a:rPr>
              <a:t>2021</a:t>
            </a:r>
          </a:p>
          <a:p>
            <a:pPr lvl="0"/>
            <a:r>
              <a:rPr lang="nl-NL" sz="2400" dirty="0" smtClean="0">
                <a:solidFill>
                  <a:schemeClr val="tx1"/>
                </a:solidFill>
              </a:rPr>
              <a:t>Publicatie bestek: </a:t>
            </a:r>
            <a:r>
              <a:rPr lang="nl-NL" sz="2400" dirty="0">
                <a:solidFill>
                  <a:schemeClr val="tx1"/>
                </a:solidFill>
              </a:rPr>
              <a:t>18 februari 2021</a:t>
            </a:r>
          </a:p>
          <a:p>
            <a:pPr lvl="0"/>
            <a:r>
              <a:rPr lang="nl-NL" sz="2400" dirty="0" smtClean="0">
                <a:solidFill>
                  <a:schemeClr val="tx1"/>
                </a:solidFill>
              </a:rPr>
              <a:t>Stellen vragen</a:t>
            </a:r>
            <a:r>
              <a:rPr lang="nl-NL" sz="2400" dirty="0">
                <a:solidFill>
                  <a:schemeClr val="tx1"/>
                </a:solidFill>
              </a:rPr>
              <a:t>: uiterlijk 19 maart 2021</a:t>
            </a:r>
          </a:p>
          <a:p>
            <a:pPr lvl="0"/>
            <a:r>
              <a:rPr lang="nl-NL" sz="2400" dirty="0" smtClean="0">
                <a:solidFill>
                  <a:schemeClr val="tx1"/>
                </a:solidFill>
              </a:rPr>
              <a:t>Beantwoorden vragen</a:t>
            </a:r>
            <a:r>
              <a:rPr lang="nl-NL" sz="2400" dirty="0">
                <a:solidFill>
                  <a:schemeClr val="tx1"/>
                </a:solidFill>
              </a:rPr>
              <a:t>: uiterlijk 15 april 2021</a:t>
            </a:r>
          </a:p>
          <a:p>
            <a:pPr lvl="0"/>
            <a:r>
              <a:rPr lang="nl-NL" sz="2400" dirty="0" smtClean="0">
                <a:solidFill>
                  <a:schemeClr val="tx1"/>
                </a:solidFill>
              </a:rPr>
              <a:t>Inschrijving</a:t>
            </a:r>
            <a:r>
              <a:rPr lang="nl-NL" sz="2400" dirty="0">
                <a:solidFill>
                  <a:schemeClr val="tx1"/>
                </a:solidFill>
              </a:rPr>
              <a:t>: uiterlijk 7 mei 2021</a:t>
            </a:r>
          </a:p>
          <a:p>
            <a:pPr lvl="0"/>
            <a:r>
              <a:rPr lang="nl-NL" sz="2400" dirty="0">
                <a:solidFill>
                  <a:schemeClr val="tx1"/>
                </a:solidFill>
              </a:rPr>
              <a:t>Toelichting op inschrijving: 20 en 21 mei 2021</a:t>
            </a:r>
          </a:p>
          <a:p>
            <a:pPr lvl="0"/>
            <a:r>
              <a:rPr lang="nl-NL" sz="2400" dirty="0" smtClean="0">
                <a:solidFill>
                  <a:schemeClr val="tx1"/>
                </a:solidFill>
              </a:rPr>
              <a:t>Beoordeling </a:t>
            </a:r>
            <a:r>
              <a:rPr lang="nl-NL" sz="2400" dirty="0">
                <a:solidFill>
                  <a:schemeClr val="tx1"/>
                </a:solidFill>
              </a:rPr>
              <a:t>inschrijvingen: 3 juni 2021</a:t>
            </a:r>
          </a:p>
          <a:p>
            <a:pPr lvl="0"/>
            <a:r>
              <a:rPr lang="nl-NL" sz="2400" dirty="0" smtClean="0">
                <a:solidFill>
                  <a:schemeClr val="tx1"/>
                </a:solidFill>
              </a:rPr>
              <a:t>Voornemens </a:t>
            </a:r>
            <a:r>
              <a:rPr lang="nl-NL" sz="2400" dirty="0">
                <a:solidFill>
                  <a:schemeClr val="tx1"/>
                </a:solidFill>
              </a:rPr>
              <a:t>tot gunning en afwijzing: 9 juni 2021</a:t>
            </a:r>
          </a:p>
          <a:p>
            <a:pPr lvl="0"/>
            <a:r>
              <a:rPr lang="nl-NL" sz="2400" dirty="0">
                <a:solidFill>
                  <a:schemeClr val="tx1"/>
                </a:solidFill>
              </a:rPr>
              <a:t>Definitieve gunning: 30 juni 2021</a:t>
            </a:r>
          </a:p>
          <a:p>
            <a:pPr marL="0" indent="0">
              <a:buNone/>
            </a:pPr>
            <a:endParaRPr lang="nl-NL" sz="2400" dirty="0">
              <a:solidFill>
                <a:schemeClr val="tx1"/>
              </a:solidFill>
              <a:latin typeface="Calluna Sans" pitchFamily="50" charset="0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endParaRPr lang="nl-NL" dirty="0">
              <a:latin typeface="Calluna Sans" pitchFamily="50" charset="0"/>
            </a:endParaRPr>
          </a:p>
        </p:txBody>
      </p:sp>
      <p:sp>
        <p:nvSpPr>
          <p:cNvPr id="13" name="Titel 1"/>
          <p:cNvSpPr txBox="1">
            <a:spLocks/>
          </p:cNvSpPr>
          <p:nvPr/>
        </p:nvSpPr>
        <p:spPr>
          <a:xfrm>
            <a:off x="609600" y="1371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r>
              <a:rPr lang="nl-NL" dirty="0" smtClean="0">
                <a:latin typeface="Calluna Sans" pitchFamily="50" charset="0"/>
              </a:rPr>
              <a:t>Inkoopproces en </a:t>
            </a:r>
            <a:r>
              <a:rPr lang="nl-NL" i="1" dirty="0" smtClean="0">
                <a:latin typeface="Calluna Sans" pitchFamily="50" charset="0"/>
              </a:rPr>
              <a:t>voorlopige planning</a:t>
            </a:r>
            <a:endParaRPr lang="nl-NL" i="1" dirty="0">
              <a:latin typeface="Calluna Sans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08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" name="Tijdelijke aanduiding voor inhoud 9"/>
          <p:cNvPicPr>
            <a:picLocks noGrp="1" noChangeAspect="1"/>
          </p:cNvPicPr>
          <p:nvPr>
            <p:ph idx="1"/>
          </p:nvPr>
        </p:nvPicPr>
        <p:blipFill>
          <a:blip r:embed="rId3"/>
          <a:srcRect t="13336" b="13336"/>
          <a:stretch>
            <a:fillRect/>
          </a:stretch>
        </p:blipFill>
        <p:spPr>
          <a:xfrm>
            <a:off x="0" y="-80369"/>
            <a:ext cx="9144000" cy="5812119"/>
          </a:xfrm>
        </p:spPr>
      </p:pic>
      <p:sp>
        <p:nvSpPr>
          <p:cNvPr id="7" name="Titel 1"/>
          <p:cNvSpPr txBox="1">
            <a:spLocks/>
          </p:cNvSpPr>
          <p:nvPr/>
        </p:nvSpPr>
        <p:spPr>
          <a:xfrm>
            <a:off x="554304" y="427039"/>
            <a:ext cx="8229600" cy="1143000"/>
          </a:xfrm>
          <a:prstGeom prst="rect">
            <a:avLst/>
          </a:prstGeom>
        </p:spPr>
        <p:txBody>
          <a:bodyPr vert="horz" lIns="91228" tIns="45613" rIns="91228" bIns="45613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endParaRPr lang="nl-NL" dirty="0">
              <a:latin typeface="Calluna Sans" pitchFamily="50" charset="0"/>
            </a:endParaRPr>
          </a:p>
        </p:txBody>
      </p:sp>
      <p:sp>
        <p:nvSpPr>
          <p:cNvPr id="9" name="Tijdelijke aanduiding voor inhoud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228" tIns="45613" rIns="91228" bIns="45613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3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»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 smtClean="0">
              <a:latin typeface="Calluna Sans" pitchFamily="50" charset="0"/>
            </a:endParaRP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xmlns="" id="{608B9E86-44F0-4574-B3B2-B7A4FA8B86B7}"/>
              </a:ext>
            </a:extLst>
          </p:cNvPr>
          <p:cNvSpPr txBox="1">
            <a:spLocks/>
          </p:cNvSpPr>
          <p:nvPr/>
        </p:nvSpPr>
        <p:spPr>
          <a:xfrm>
            <a:off x="554304" y="1527372"/>
            <a:ext cx="8468315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3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»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sz="2400" dirty="0">
              <a:solidFill>
                <a:schemeClr val="tx1"/>
              </a:solidFill>
              <a:latin typeface="Calluna Sans" pitchFamily="50" charset="0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endParaRPr lang="nl-NL" dirty="0">
              <a:latin typeface="Calluna Sans" pitchFamily="50" charset="0"/>
            </a:endParaRPr>
          </a:p>
        </p:txBody>
      </p:sp>
      <p:sp>
        <p:nvSpPr>
          <p:cNvPr id="13" name="Titel 1"/>
          <p:cNvSpPr txBox="1">
            <a:spLocks/>
          </p:cNvSpPr>
          <p:nvPr/>
        </p:nvSpPr>
        <p:spPr>
          <a:xfrm>
            <a:off x="554304" y="17385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r>
              <a:rPr lang="nl-NL" dirty="0" smtClean="0">
                <a:latin typeface="Calluna Sans" pitchFamily="50" charset="0"/>
              </a:rPr>
              <a:t>Concept voorstel soepele landing</a:t>
            </a:r>
          </a:p>
          <a:p>
            <a:endParaRPr lang="nl-NL" dirty="0">
              <a:latin typeface="Calluna Sans" pitchFamily="50" charset="0"/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554304" y="1430222"/>
            <a:ext cx="775335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nl-NL" sz="2400" dirty="0"/>
              <a:t>Vanaf </a:t>
            </a:r>
            <a:r>
              <a:rPr lang="nl-NL" sz="2400" dirty="0" smtClean="0"/>
              <a:t>januari 2021: looptijd </a:t>
            </a:r>
            <a:r>
              <a:rPr lang="nl-NL" sz="2400" dirty="0"/>
              <a:t>nieuwe indicaties tot </a:t>
            </a:r>
            <a:r>
              <a:rPr lang="nl-NL" sz="2400" dirty="0" smtClean="0"/>
              <a:t>1 januari 2022</a:t>
            </a:r>
            <a:endParaRPr lang="nl-NL" sz="2400" dirty="0"/>
          </a:p>
          <a:p>
            <a:pPr marL="342900" indent="-34290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nl-NL" sz="2400" dirty="0" smtClean="0"/>
              <a:t>Op 1 januari 2022 gaan lopende </a:t>
            </a:r>
            <a:r>
              <a:rPr lang="nl-NL" sz="2400" dirty="0"/>
              <a:t>indicaties </a:t>
            </a:r>
            <a:r>
              <a:rPr lang="nl-NL" sz="2400" dirty="0" smtClean="0"/>
              <a:t>ongewijzigd over naar </a:t>
            </a:r>
            <a:r>
              <a:rPr lang="nl-NL" sz="2400" dirty="0"/>
              <a:t>de nieuwe </a:t>
            </a:r>
            <a:r>
              <a:rPr lang="nl-NL" sz="2400" dirty="0" smtClean="0"/>
              <a:t>hoofdaanbieder</a:t>
            </a:r>
            <a:endParaRPr lang="nl-NL" sz="2400" dirty="0"/>
          </a:p>
          <a:p>
            <a:pPr marL="342900" indent="-34290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nl-NL" sz="2400" dirty="0" smtClean="0"/>
              <a:t>Hoofdaanbieder </a:t>
            </a:r>
            <a:r>
              <a:rPr lang="nl-NL" sz="2400" dirty="0"/>
              <a:t>sluit contract met onderaannemer </a:t>
            </a:r>
            <a:r>
              <a:rPr lang="nl-NL" sz="2400" dirty="0" smtClean="0"/>
              <a:t>en betaalt </a:t>
            </a:r>
            <a:r>
              <a:rPr lang="nl-NL" sz="2400" dirty="0"/>
              <a:t>dit vanuit </a:t>
            </a:r>
            <a:r>
              <a:rPr lang="nl-NL" sz="2400" dirty="0" smtClean="0"/>
              <a:t>het gebiedsbudget tot einde indicatie (uiterlijk </a:t>
            </a:r>
            <a:r>
              <a:rPr lang="nl-NL" sz="2400" dirty="0"/>
              <a:t>31-12-2022</a:t>
            </a:r>
            <a:r>
              <a:rPr lang="nl-NL" sz="2400" dirty="0" smtClean="0"/>
              <a:t>)</a:t>
            </a:r>
            <a:endParaRPr lang="nl-NL" sz="2400" dirty="0"/>
          </a:p>
          <a:p>
            <a:pPr marL="342900" indent="-34290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nl-NL" sz="2400" dirty="0" smtClean="0"/>
              <a:t>Voor 31 december 2022: een </a:t>
            </a:r>
            <a:r>
              <a:rPr lang="nl-NL" sz="2400" dirty="0"/>
              <a:t>nieuw </a:t>
            </a:r>
            <a:r>
              <a:rPr lang="nl-NL" sz="2400" dirty="0" smtClean="0"/>
              <a:t>uitvoeringsplan </a:t>
            </a:r>
            <a:br>
              <a:rPr lang="nl-NL" sz="2400" dirty="0" smtClean="0"/>
            </a:br>
            <a:r>
              <a:rPr lang="nl-NL" sz="2400" dirty="0" smtClean="0"/>
              <a:t>Deze gaat uiterlijk in op 1 januari 2023 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24501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" name="Tijdelijke aanduiding voor inhoud 9"/>
          <p:cNvPicPr>
            <a:picLocks noGrp="1" noChangeAspect="1"/>
          </p:cNvPicPr>
          <p:nvPr>
            <p:ph idx="1"/>
          </p:nvPr>
        </p:nvPicPr>
        <p:blipFill>
          <a:blip r:embed="rId3"/>
          <a:srcRect t="13336" b="13336"/>
          <a:stretch>
            <a:fillRect/>
          </a:stretch>
        </p:blipFill>
        <p:spPr>
          <a:xfrm>
            <a:off x="0" y="-80369"/>
            <a:ext cx="9144000" cy="5812119"/>
          </a:xfrm>
        </p:spPr>
      </p:pic>
      <p:sp>
        <p:nvSpPr>
          <p:cNvPr id="7" name="Titel 1"/>
          <p:cNvSpPr txBox="1">
            <a:spLocks/>
          </p:cNvSpPr>
          <p:nvPr/>
        </p:nvSpPr>
        <p:spPr>
          <a:xfrm>
            <a:off x="554304" y="427039"/>
            <a:ext cx="8229600" cy="1143000"/>
          </a:xfrm>
          <a:prstGeom prst="rect">
            <a:avLst/>
          </a:prstGeom>
        </p:spPr>
        <p:txBody>
          <a:bodyPr vert="horz" lIns="91228" tIns="45613" rIns="91228" bIns="45613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endParaRPr lang="nl-NL" dirty="0">
              <a:latin typeface="Calluna Sans" pitchFamily="50" charset="0"/>
            </a:endParaRPr>
          </a:p>
        </p:txBody>
      </p:sp>
      <p:sp>
        <p:nvSpPr>
          <p:cNvPr id="9" name="Tijdelijke aanduiding voor inhoud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228" tIns="45613" rIns="91228" bIns="45613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3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»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 smtClean="0">
              <a:latin typeface="Calluna Sans" pitchFamily="50" charset="0"/>
            </a:endParaRP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xmlns="" id="{608B9E86-44F0-4574-B3B2-B7A4FA8B86B7}"/>
              </a:ext>
            </a:extLst>
          </p:cNvPr>
          <p:cNvSpPr txBox="1">
            <a:spLocks/>
          </p:cNvSpPr>
          <p:nvPr/>
        </p:nvSpPr>
        <p:spPr>
          <a:xfrm>
            <a:off x="554304" y="1527372"/>
            <a:ext cx="8468315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3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»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sz="2400" dirty="0">
              <a:solidFill>
                <a:schemeClr val="tx1"/>
              </a:solidFill>
              <a:latin typeface="Calluna Sans" pitchFamily="50" charset="0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endParaRPr lang="nl-NL" dirty="0">
              <a:latin typeface="Calluna Sans" pitchFamily="50" charset="0"/>
            </a:endParaRPr>
          </a:p>
        </p:txBody>
      </p:sp>
      <p:sp>
        <p:nvSpPr>
          <p:cNvPr id="13" name="Titel 1"/>
          <p:cNvSpPr txBox="1">
            <a:spLocks/>
          </p:cNvSpPr>
          <p:nvPr/>
        </p:nvSpPr>
        <p:spPr>
          <a:xfrm>
            <a:off x="609600" y="4270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r>
              <a:rPr lang="nl-NL" dirty="0" smtClean="0">
                <a:latin typeface="Calluna Sans" pitchFamily="50" charset="0"/>
              </a:rPr>
              <a:t>Extra consultatie en </a:t>
            </a:r>
          </a:p>
          <a:p>
            <a:r>
              <a:rPr lang="nl-NL" dirty="0">
                <a:latin typeface="Calluna Sans" pitchFamily="50" charset="0"/>
              </a:rPr>
              <a:t>d</a:t>
            </a:r>
            <a:r>
              <a:rPr lang="nl-NL" dirty="0" smtClean="0">
                <a:latin typeface="Calluna Sans" pitchFamily="50" charset="0"/>
              </a:rPr>
              <a:t>igitaal platform aanbieders</a:t>
            </a:r>
            <a:endParaRPr lang="nl-NL" dirty="0">
              <a:latin typeface="Calluna Sans" pitchFamily="50" charset="0"/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695322" y="1936380"/>
            <a:ext cx="775335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nl-NL" sz="2400" b="1" dirty="0"/>
              <a:t>Extra marktconsultatie</a:t>
            </a:r>
            <a:r>
              <a:rPr lang="nl-NL" sz="2400" b="1" dirty="0" smtClean="0"/>
              <a:t>:</a:t>
            </a:r>
            <a:endParaRPr lang="nl-NL" sz="2400" dirty="0"/>
          </a:p>
          <a:p>
            <a:pPr marL="342900" lvl="0" indent="-34290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nl-NL" sz="2400" dirty="0" smtClean="0"/>
              <a:t>Financiële </a:t>
            </a:r>
            <a:r>
              <a:rPr lang="nl-NL" sz="2400" dirty="0"/>
              <a:t>soliditeit (minimumratio’s)</a:t>
            </a:r>
          </a:p>
          <a:p>
            <a:pPr marL="342900" lvl="0" indent="-34290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nl-NL" sz="2400" dirty="0" smtClean="0"/>
              <a:t>Accountantsverklaring</a:t>
            </a:r>
            <a:endParaRPr lang="nl-NL" sz="2400" dirty="0"/>
          </a:p>
          <a:p>
            <a:pPr marL="342900" lvl="0" indent="-34290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nl-NL" sz="2400" dirty="0" smtClean="0"/>
              <a:t>Overige </a:t>
            </a:r>
            <a:r>
              <a:rPr lang="nl-NL" sz="2400" dirty="0"/>
              <a:t>onderwerpen</a:t>
            </a:r>
          </a:p>
          <a:p>
            <a:endParaRPr lang="nl-NL" sz="2400" dirty="0"/>
          </a:p>
          <a:p>
            <a:r>
              <a:rPr lang="nl-NL" sz="2400" b="1" dirty="0"/>
              <a:t>Digitaal platform aanbieders</a:t>
            </a:r>
            <a:r>
              <a:rPr lang="nl-NL" sz="2400" b="1" dirty="0" smtClean="0"/>
              <a:t>:</a:t>
            </a:r>
            <a:endParaRPr lang="nl-NL" sz="2400" dirty="0"/>
          </a:p>
          <a:p>
            <a:pPr marL="342900" indent="-34290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nl-NL" sz="2400" dirty="0" smtClean="0"/>
              <a:t>op website: </a:t>
            </a:r>
            <a:r>
              <a:rPr lang="nl-NL" sz="2400" u="sng" dirty="0" smtClean="0"/>
              <a:t>www.sudwestfryslan.nl/inkoopsd</a:t>
            </a:r>
            <a:endParaRPr lang="nl-NL" sz="2400" u="sng" dirty="0"/>
          </a:p>
          <a:p>
            <a:pPr marL="342900" indent="-34290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nl-NL" sz="2400" dirty="0" smtClean="0"/>
              <a:t>zoeken </a:t>
            </a:r>
            <a:r>
              <a:rPr lang="nl-NL" sz="2400" dirty="0"/>
              <a:t>naar samenwerking bij inschrijving</a:t>
            </a:r>
          </a:p>
          <a:p>
            <a:pPr marL="342900" indent="-34290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nl-NL" sz="2400" dirty="0" smtClean="0"/>
              <a:t>medio </a:t>
            </a:r>
            <a:r>
              <a:rPr lang="nl-NL" sz="2400" dirty="0"/>
              <a:t>december op </a:t>
            </a:r>
            <a:r>
              <a:rPr lang="nl-NL" sz="2400" dirty="0" smtClean="0"/>
              <a:t>website</a:t>
            </a:r>
          </a:p>
          <a:p>
            <a:pPr marL="342900" indent="-342900">
              <a:buClr>
                <a:srgbClr val="00B0F0"/>
              </a:buClr>
              <a:buFont typeface="Arial" panose="020B0604020202020204" pitchFamily="34" charset="0"/>
              <a:buChar char="•"/>
            </a:pPr>
            <a:endParaRPr lang="nl-NL" sz="2400" dirty="0"/>
          </a:p>
          <a:p>
            <a:pPr>
              <a:buClr>
                <a:srgbClr val="00B0F0"/>
              </a:buClr>
            </a:pPr>
            <a:r>
              <a:rPr lang="nl-NL" sz="2400" i="1" dirty="0" smtClean="0"/>
              <a:t>Aan deze presentatie kunnen geen rechten worden ontleend</a:t>
            </a:r>
            <a:endParaRPr lang="nl-NL" sz="2400" i="1" dirty="0"/>
          </a:p>
        </p:txBody>
      </p:sp>
    </p:spTree>
    <p:extLst>
      <p:ext uri="{BB962C8B-B14F-4D97-AF65-F5344CB8AC3E}">
        <p14:creationId xmlns:p14="http://schemas.microsoft.com/office/powerpoint/2010/main" val="226278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02527" y="457200"/>
            <a:ext cx="8229600" cy="1143000"/>
          </a:xfrm>
        </p:spPr>
        <p:txBody>
          <a:bodyPr>
            <a:normAutofit/>
          </a:bodyPr>
          <a:lstStyle/>
          <a:p>
            <a:r>
              <a:rPr lang="nl-NL" dirty="0" smtClean="0">
                <a:latin typeface="Calluna Sans" pitchFamily="50" charset="0"/>
              </a:rPr>
              <a:t>Afsluiting en vragen</a:t>
            </a:r>
            <a:endParaRPr lang="nl-NL" dirty="0">
              <a:latin typeface="Calluna Sans" pitchFamily="50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02527" y="159462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nl-NL" dirty="0" smtClean="0">
                <a:solidFill>
                  <a:schemeClr val="tx1"/>
                </a:solidFill>
              </a:rPr>
              <a:t>Bedankt voor uw deelname!</a:t>
            </a:r>
            <a:endParaRPr lang="nl-NL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459" y="2439262"/>
            <a:ext cx="4592390" cy="3061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308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" name="Tijdelijke aanduiding voor inhoud 9"/>
          <p:cNvPicPr>
            <a:picLocks noGrp="1" noChangeAspect="1"/>
          </p:cNvPicPr>
          <p:nvPr>
            <p:ph idx="1"/>
          </p:nvPr>
        </p:nvPicPr>
        <p:blipFill>
          <a:blip r:embed="rId3"/>
          <a:srcRect t="13336" b="13336"/>
          <a:stretch>
            <a:fillRect/>
          </a:stretch>
        </p:blipFill>
        <p:spPr>
          <a:xfrm>
            <a:off x="97102" y="0"/>
            <a:ext cx="9144000" cy="5812119"/>
          </a:xfrm>
        </p:spPr>
      </p:pic>
      <p:sp>
        <p:nvSpPr>
          <p:cNvPr id="7" name="Titel 1"/>
          <p:cNvSpPr txBox="1">
            <a:spLocks/>
          </p:cNvSpPr>
          <p:nvPr/>
        </p:nvSpPr>
        <p:spPr>
          <a:xfrm>
            <a:off x="554302" y="436652"/>
            <a:ext cx="8229600" cy="1143000"/>
          </a:xfrm>
          <a:prstGeom prst="rect">
            <a:avLst/>
          </a:prstGeom>
        </p:spPr>
        <p:txBody>
          <a:bodyPr vert="horz" lIns="91228" tIns="45613" rIns="91228" bIns="45613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r>
              <a:rPr lang="nl-NL" dirty="0">
                <a:latin typeface="Calluna Sans" pitchFamily="50" charset="0"/>
              </a:rPr>
              <a:t>Programma </a:t>
            </a:r>
            <a:endParaRPr lang="nl-NL" dirty="0" smtClean="0">
              <a:latin typeface="Calluna Sans" pitchFamily="50" charset="0"/>
            </a:endParaRPr>
          </a:p>
        </p:txBody>
      </p:sp>
      <p:sp>
        <p:nvSpPr>
          <p:cNvPr id="9" name="Tijdelijke aanduiding voor inhoud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228" tIns="45613" rIns="91228" bIns="45613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3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»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 smtClean="0">
              <a:latin typeface="Calluna Sans" pitchFamily="50" charset="0"/>
            </a:endParaRP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="" xmlns:a16="http://schemas.microsoft.com/office/drawing/2014/main" id="{608B9E86-44F0-4574-B3B2-B7A4FA8B86B7}"/>
              </a:ext>
            </a:extLst>
          </p:cNvPr>
          <p:cNvSpPr txBox="1">
            <a:spLocks/>
          </p:cNvSpPr>
          <p:nvPr/>
        </p:nvSpPr>
        <p:spPr>
          <a:xfrm>
            <a:off x="554302" y="1789771"/>
            <a:ext cx="8468315" cy="51514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3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»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nl-NL" sz="2400" dirty="0" smtClean="0">
                <a:solidFill>
                  <a:schemeClr val="tx1"/>
                </a:solidFill>
              </a:rPr>
              <a:t>Aftrap door projectleider Ton Terpstra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sz="2400" dirty="0" smtClean="0">
                <a:solidFill>
                  <a:schemeClr val="tx1"/>
                </a:solidFill>
              </a:rPr>
              <a:t>Stand </a:t>
            </a:r>
            <a:r>
              <a:rPr lang="nl-NL" sz="2400" dirty="0">
                <a:solidFill>
                  <a:schemeClr val="tx1"/>
                </a:solidFill>
              </a:rPr>
              <a:t>van zaken voorbereiding </a:t>
            </a:r>
            <a:r>
              <a:rPr lang="nl-NL" sz="2400" dirty="0" smtClean="0">
                <a:solidFill>
                  <a:schemeClr val="tx1"/>
                </a:solidFill>
              </a:rPr>
              <a:t>aanbesteding</a:t>
            </a:r>
            <a:endParaRPr lang="nl-NL" sz="24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nl-NL" sz="2400" dirty="0" smtClean="0">
                <a:solidFill>
                  <a:schemeClr val="tx1"/>
                </a:solidFill>
              </a:rPr>
              <a:t>Gebiedsgericht inkopen en lumpsum door Wim Bijl</a:t>
            </a:r>
            <a:endParaRPr lang="nl-NL" sz="24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nl-NL" sz="2400" dirty="0" smtClean="0">
                <a:solidFill>
                  <a:schemeClr val="tx1"/>
                </a:solidFill>
              </a:rPr>
              <a:t>Aanbestedingsaspecten en aandachtspunten door Douwe Sibma</a:t>
            </a:r>
            <a:endParaRPr lang="nl-NL" sz="24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nl-NL" sz="2400" dirty="0" smtClean="0">
                <a:solidFill>
                  <a:schemeClr val="tx1"/>
                </a:solidFill>
              </a:rPr>
              <a:t>Vragen</a:t>
            </a:r>
            <a:endParaRPr lang="nl-NL" sz="24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nl-NL" sz="2400" dirty="0" smtClean="0">
                <a:solidFill>
                  <a:schemeClr val="tx1"/>
                </a:solidFill>
              </a:rPr>
              <a:t>Afsluiting</a:t>
            </a:r>
            <a:endParaRPr lang="nl-NL" sz="2400" dirty="0">
              <a:solidFill>
                <a:schemeClr val="tx1"/>
              </a:solidFill>
            </a:endParaRPr>
          </a:p>
          <a:p>
            <a:pPr marL="0" indent="0">
              <a:buFont typeface="Arial"/>
              <a:buNone/>
            </a:pP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303138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" name="Tijdelijke aanduiding voor inhoud 9"/>
          <p:cNvPicPr>
            <a:picLocks noGrp="1" noChangeAspect="1"/>
          </p:cNvPicPr>
          <p:nvPr>
            <p:ph idx="1"/>
          </p:nvPr>
        </p:nvPicPr>
        <p:blipFill>
          <a:blip r:embed="rId3"/>
          <a:srcRect t="13336" b="13336"/>
          <a:stretch>
            <a:fillRect/>
          </a:stretch>
        </p:blipFill>
        <p:spPr>
          <a:xfrm>
            <a:off x="0" y="-80369"/>
            <a:ext cx="9144000" cy="5812119"/>
          </a:xfrm>
        </p:spPr>
      </p:pic>
      <p:sp>
        <p:nvSpPr>
          <p:cNvPr id="7" name="Titel 1"/>
          <p:cNvSpPr txBox="1">
            <a:spLocks/>
          </p:cNvSpPr>
          <p:nvPr/>
        </p:nvSpPr>
        <p:spPr>
          <a:xfrm>
            <a:off x="554304" y="457200"/>
            <a:ext cx="8229600" cy="1143000"/>
          </a:xfrm>
          <a:prstGeom prst="rect">
            <a:avLst/>
          </a:prstGeom>
        </p:spPr>
        <p:txBody>
          <a:bodyPr vert="horz" lIns="91228" tIns="45613" rIns="91228" bIns="45613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r>
              <a:rPr lang="nl-NL" dirty="0" smtClean="0">
                <a:latin typeface="Calluna Sans" pitchFamily="50" charset="0"/>
              </a:rPr>
              <a:t>Aanbesteding begeleiding en HH</a:t>
            </a:r>
            <a:endParaRPr lang="nl-NL" dirty="0">
              <a:latin typeface="Calluna Sans" pitchFamily="50" charset="0"/>
            </a:endParaRPr>
          </a:p>
        </p:txBody>
      </p:sp>
      <p:sp>
        <p:nvSpPr>
          <p:cNvPr id="9" name="Tijdelijke aanduiding voor inhoud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228" tIns="45613" rIns="91228" bIns="45613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3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»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 smtClean="0">
              <a:latin typeface="Calluna Sans" pitchFamily="50" charset="0"/>
            </a:endParaRP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xmlns="" id="{608B9E86-44F0-4574-B3B2-B7A4FA8B86B7}"/>
              </a:ext>
            </a:extLst>
          </p:cNvPr>
          <p:cNvSpPr txBox="1">
            <a:spLocks/>
          </p:cNvSpPr>
          <p:nvPr/>
        </p:nvSpPr>
        <p:spPr>
          <a:xfrm>
            <a:off x="554303" y="1600199"/>
            <a:ext cx="8468315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3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»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nl-NL" sz="2400" dirty="0" smtClean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nl-NL" sz="2400" dirty="0" smtClean="0">
                <a:solidFill>
                  <a:srgbClr val="002060"/>
                </a:solidFill>
              </a:rPr>
              <a:t>     </a:t>
            </a:r>
            <a:r>
              <a:rPr lang="nl-NL" sz="2400" b="1" dirty="0" smtClean="0">
                <a:solidFill>
                  <a:srgbClr val="002060"/>
                </a:solidFill>
              </a:rPr>
              <a:t>Wat komt aan de orde:</a:t>
            </a:r>
            <a:endParaRPr lang="nl-NL" sz="2400" b="1" dirty="0">
              <a:solidFill>
                <a:srgbClr val="002060"/>
              </a:solidFill>
            </a:endParaRPr>
          </a:p>
          <a:p>
            <a:pPr lvl="0"/>
            <a:r>
              <a:rPr lang="nl-NL" sz="2400" dirty="0" smtClean="0">
                <a:solidFill>
                  <a:schemeClr val="tx1"/>
                </a:solidFill>
              </a:rPr>
              <a:t>Gemeente verdeeld in 4 </a:t>
            </a:r>
            <a:r>
              <a:rPr lang="nl-NL" sz="2400" dirty="0">
                <a:solidFill>
                  <a:schemeClr val="tx1"/>
                </a:solidFill>
              </a:rPr>
              <a:t>gebieden</a:t>
            </a:r>
          </a:p>
          <a:p>
            <a:r>
              <a:rPr lang="nl-NL" sz="2400" dirty="0" smtClean="0">
                <a:solidFill>
                  <a:schemeClr val="tx1"/>
                </a:solidFill>
              </a:rPr>
              <a:t>Berekening </a:t>
            </a:r>
            <a:r>
              <a:rPr lang="nl-NL" sz="2400" dirty="0">
                <a:solidFill>
                  <a:schemeClr val="tx1"/>
                </a:solidFill>
              </a:rPr>
              <a:t>gebiedsbudgetten</a:t>
            </a:r>
          </a:p>
          <a:p>
            <a:pPr lvl="0"/>
            <a:r>
              <a:rPr lang="nl-NL" sz="2400" dirty="0" smtClean="0">
                <a:solidFill>
                  <a:schemeClr val="tx1"/>
                </a:solidFill>
              </a:rPr>
              <a:t>Hoofdaannemer </a:t>
            </a:r>
            <a:r>
              <a:rPr lang="nl-NL" sz="2400" dirty="0">
                <a:solidFill>
                  <a:schemeClr val="tx1"/>
                </a:solidFill>
              </a:rPr>
              <a:t>en onderaannemers</a:t>
            </a:r>
          </a:p>
          <a:p>
            <a:pPr lvl="0"/>
            <a:r>
              <a:rPr lang="nl-NL" sz="2400" dirty="0" smtClean="0">
                <a:solidFill>
                  <a:schemeClr val="tx1"/>
                </a:solidFill>
              </a:rPr>
              <a:t>Samenwerkingsverband</a:t>
            </a:r>
            <a:endParaRPr lang="nl-NL" sz="2400" dirty="0">
              <a:solidFill>
                <a:schemeClr val="tx1"/>
              </a:solidFill>
            </a:endParaRPr>
          </a:p>
          <a:p>
            <a:pPr lvl="0"/>
            <a:r>
              <a:rPr lang="nl-NL" sz="2400" dirty="0" smtClean="0">
                <a:solidFill>
                  <a:schemeClr val="tx1"/>
                </a:solidFill>
              </a:rPr>
              <a:t>Gezamenlijk </a:t>
            </a:r>
            <a:r>
              <a:rPr lang="nl-NL" sz="2400" dirty="0">
                <a:solidFill>
                  <a:schemeClr val="tx1"/>
                </a:solidFill>
              </a:rPr>
              <a:t>inschrijven</a:t>
            </a:r>
          </a:p>
          <a:p>
            <a:pPr lvl="0"/>
            <a:r>
              <a:rPr lang="nl-NL" sz="2400" dirty="0" smtClean="0">
                <a:solidFill>
                  <a:schemeClr val="tx1"/>
                </a:solidFill>
              </a:rPr>
              <a:t>Geschiktheidseisen</a:t>
            </a:r>
            <a:endParaRPr lang="nl-NL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66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" name="Tijdelijke aanduiding voor inhoud 9"/>
          <p:cNvPicPr>
            <a:picLocks noGrp="1" noChangeAspect="1"/>
          </p:cNvPicPr>
          <p:nvPr>
            <p:ph idx="1"/>
          </p:nvPr>
        </p:nvPicPr>
        <p:blipFill>
          <a:blip r:embed="rId3"/>
          <a:srcRect t="13336" b="13336"/>
          <a:stretch>
            <a:fillRect/>
          </a:stretch>
        </p:blipFill>
        <p:spPr>
          <a:xfrm>
            <a:off x="0" y="-80369"/>
            <a:ext cx="9144000" cy="5812119"/>
          </a:xfrm>
        </p:spPr>
      </p:pic>
      <p:sp>
        <p:nvSpPr>
          <p:cNvPr id="7" name="Titel 1"/>
          <p:cNvSpPr txBox="1">
            <a:spLocks/>
          </p:cNvSpPr>
          <p:nvPr/>
        </p:nvSpPr>
        <p:spPr>
          <a:xfrm>
            <a:off x="554304" y="285098"/>
            <a:ext cx="8229600" cy="1143000"/>
          </a:xfrm>
          <a:prstGeom prst="rect">
            <a:avLst/>
          </a:prstGeom>
        </p:spPr>
        <p:txBody>
          <a:bodyPr vert="horz" lIns="91228" tIns="45613" rIns="91228" bIns="45613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r>
              <a:rPr lang="nl-NL" dirty="0" smtClean="0">
                <a:latin typeface="Calluna Sans" pitchFamily="50" charset="0"/>
              </a:rPr>
              <a:t>Aanbesteding begeleiding en HH</a:t>
            </a:r>
            <a:endParaRPr lang="nl-NL" dirty="0">
              <a:latin typeface="Calluna Sans" pitchFamily="50" charset="0"/>
            </a:endParaRPr>
          </a:p>
        </p:txBody>
      </p:sp>
      <p:sp>
        <p:nvSpPr>
          <p:cNvPr id="9" name="Tijdelijke aanduiding voor inhoud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228" tIns="45613" rIns="91228" bIns="45613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3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»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 smtClean="0">
              <a:latin typeface="Calluna Sans" pitchFamily="50" charset="0"/>
            </a:endParaRP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xmlns="" id="{608B9E86-44F0-4574-B3B2-B7A4FA8B86B7}"/>
              </a:ext>
            </a:extLst>
          </p:cNvPr>
          <p:cNvSpPr txBox="1">
            <a:spLocks/>
          </p:cNvSpPr>
          <p:nvPr/>
        </p:nvSpPr>
        <p:spPr>
          <a:xfrm>
            <a:off x="554304" y="1428098"/>
            <a:ext cx="8468315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3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»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nl-NL" sz="2400" b="1" dirty="0" smtClean="0">
                <a:solidFill>
                  <a:schemeClr val="tx1"/>
                </a:solidFill>
              </a:rPr>
              <a:t>Verder: </a:t>
            </a:r>
            <a:endParaRPr lang="nl-NL" sz="2400" b="1" dirty="0" smtClean="0">
              <a:solidFill>
                <a:srgbClr val="FF0000"/>
              </a:solidFill>
            </a:endParaRPr>
          </a:p>
          <a:p>
            <a:pPr marL="0" lvl="0" indent="0">
              <a:buNone/>
            </a:pPr>
            <a:endParaRPr lang="nl-NL" sz="2400" b="1" dirty="0" smtClean="0">
              <a:solidFill>
                <a:schemeClr val="tx1"/>
              </a:solidFill>
            </a:endParaRPr>
          </a:p>
          <a:p>
            <a:pPr lvl="0"/>
            <a:r>
              <a:rPr lang="nl-NL" sz="2400" dirty="0" smtClean="0">
                <a:solidFill>
                  <a:schemeClr val="tx1"/>
                </a:solidFill>
              </a:rPr>
              <a:t>Gunningscriteria </a:t>
            </a:r>
            <a:r>
              <a:rPr lang="nl-NL" sz="2400" dirty="0">
                <a:solidFill>
                  <a:schemeClr val="tx1"/>
                </a:solidFill>
              </a:rPr>
              <a:t>en beoordelingsaspecten</a:t>
            </a:r>
          </a:p>
          <a:p>
            <a:pPr lvl="0"/>
            <a:r>
              <a:rPr lang="nl-NL" sz="2400" dirty="0" smtClean="0">
                <a:solidFill>
                  <a:schemeClr val="tx1"/>
                </a:solidFill>
              </a:rPr>
              <a:t>Aandachtspunten </a:t>
            </a:r>
            <a:r>
              <a:rPr lang="nl-NL" sz="2400" dirty="0">
                <a:solidFill>
                  <a:schemeClr val="tx1"/>
                </a:solidFill>
              </a:rPr>
              <a:t>inschrijving</a:t>
            </a:r>
          </a:p>
          <a:p>
            <a:r>
              <a:rPr lang="nl-NL" sz="2400" dirty="0" smtClean="0">
                <a:solidFill>
                  <a:schemeClr val="tx1"/>
                </a:solidFill>
              </a:rPr>
              <a:t>Inkoopproces </a:t>
            </a:r>
            <a:r>
              <a:rPr lang="nl-NL" sz="2400" dirty="0">
                <a:solidFill>
                  <a:schemeClr val="tx1"/>
                </a:solidFill>
              </a:rPr>
              <a:t>en indicatieve planning</a:t>
            </a:r>
          </a:p>
          <a:p>
            <a:r>
              <a:rPr lang="nl-NL" sz="2400" dirty="0" smtClean="0">
                <a:solidFill>
                  <a:schemeClr val="tx1"/>
                </a:solidFill>
              </a:rPr>
              <a:t>Overgang </a:t>
            </a:r>
            <a:r>
              <a:rPr lang="nl-NL" sz="2400" dirty="0">
                <a:solidFill>
                  <a:schemeClr val="tx1"/>
                </a:solidFill>
              </a:rPr>
              <a:t>naar nieuwe </a:t>
            </a:r>
            <a:r>
              <a:rPr lang="nl-NL" sz="2400" dirty="0" smtClean="0">
                <a:solidFill>
                  <a:schemeClr val="tx1"/>
                </a:solidFill>
              </a:rPr>
              <a:t>werkwijze</a:t>
            </a:r>
            <a:endParaRPr lang="nl-NL" sz="2400" dirty="0">
              <a:solidFill>
                <a:schemeClr val="tx1"/>
              </a:solidFill>
            </a:endParaRPr>
          </a:p>
          <a:p>
            <a:pPr lvl="0"/>
            <a:r>
              <a:rPr lang="nl-NL" sz="2400" dirty="0" smtClean="0">
                <a:solidFill>
                  <a:schemeClr val="tx1"/>
                </a:solidFill>
              </a:rPr>
              <a:t>Extra </a:t>
            </a:r>
            <a:r>
              <a:rPr lang="nl-NL" sz="2400" dirty="0">
                <a:solidFill>
                  <a:schemeClr val="tx1"/>
                </a:solidFill>
              </a:rPr>
              <a:t>schriftelijke marktconsultatie </a:t>
            </a:r>
            <a:r>
              <a:rPr lang="nl-NL" sz="2400" dirty="0" smtClean="0">
                <a:solidFill>
                  <a:schemeClr val="tx1"/>
                </a:solidFill>
              </a:rPr>
              <a:t>geschiktheidscriteria</a:t>
            </a:r>
            <a:endParaRPr lang="nl-NL" sz="2400" dirty="0">
              <a:solidFill>
                <a:schemeClr val="tx1"/>
              </a:solidFill>
            </a:endParaRPr>
          </a:p>
          <a:p>
            <a:pPr lvl="0"/>
            <a:r>
              <a:rPr lang="nl-NL" sz="2400" dirty="0" smtClean="0">
                <a:solidFill>
                  <a:schemeClr val="tx1"/>
                </a:solidFill>
              </a:rPr>
              <a:t>Digitaal </a:t>
            </a:r>
            <a:r>
              <a:rPr lang="nl-NL" sz="2400" dirty="0">
                <a:solidFill>
                  <a:schemeClr val="tx1"/>
                </a:solidFill>
              </a:rPr>
              <a:t>platform aanbieders op website </a:t>
            </a:r>
            <a:r>
              <a:rPr lang="nl-NL" sz="2400" dirty="0" smtClean="0">
                <a:solidFill>
                  <a:schemeClr val="tx1"/>
                </a:solidFill>
              </a:rPr>
              <a:t>gemeente Súdwest-Fryslân</a:t>
            </a:r>
            <a:endParaRPr lang="nl-NL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65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" name="Tijdelijke aanduiding voor inhoud 9"/>
          <p:cNvPicPr>
            <a:picLocks noGrp="1" noChangeAspect="1"/>
          </p:cNvPicPr>
          <p:nvPr>
            <p:ph idx="1"/>
          </p:nvPr>
        </p:nvPicPr>
        <p:blipFill>
          <a:blip r:embed="rId3"/>
          <a:srcRect t="13336" b="13336"/>
          <a:stretch>
            <a:fillRect/>
          </a:stretch>
        </p:blipFill>
        <p:spPr>
          <a:xfrm>
            <a:off x="0" y="-80369"/>
            <a:ext cx="9144000" cy="5812119"/>
          </a:xfrm>
        </p:spPr>
      </p:pic>
      <p:sp>
        <p:nvSpPr>
          <p:cNvPr id="7" name="Titel 1"/>
          <p:cNvSpPr txBox="1">
            <a:spLocks/>
          </p:cNvSpPr>
          <p:nvPr/>
        </p:nvSpPr>
        <p:spPr>
          <a:xfrm>
            <a:off x="554304" y="427039"/>
            <a:ext cx="8229600" cy="1143000"/>
          </a:xfrm>
          <a:prstGeom prst="rect">
            <a:avLst/>
          </a:prstGeom>
        </p:spPr>
        <p:txBody>
          <a:bodyPr vert="horz" lIns="91228" tIns="45613" rIns="91228" bIns="45613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endParaRPr lang="nl-NL" dirty="0">
              <a:latin typeface="Calluna Sans" pitchFamily="50" charset="0"/>
            </a:endParaRPr>
          </a:p>
        </p:txBody>
      </p:sp>
      <p:sp>
        <p:nvSpPr>
          <p:cNvPr id="9" name="Tijdelijke aanduiding voor inhoud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228" tIns="45613" rIns="91228" bIns="45613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3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»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 smtClean="0">
              <a:latin typeface="Calluna Sans" pitchFamily="50" charset="0"/>
            </a:endParaRP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xmlns="" id="{608B9E86-44F0-4574-B3B2-B7A4FA8B86B7}"/>
              </a:ext>
            </a:extLst>
          </p:cNvPr>
          <p:cNvSpPr txBox="1">
            <a:spLocks/>
          </p:cNvSpPr>
          <p:nvPr/>
        </p:nvSpPr>
        <p:spPr>
          <a:xfrm>
            <a:off x="554304" y="1152372"/>
            <a:ext cx="8468315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3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»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Vier gebieden:</a:t>
            </a:r>
            <a:r>
              <a:rPr lang="nl-N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Sneek-Noord, Sneek-Zuid, Bolsward e.o. en Buitengebied</a:t>
            </a:r>
            <a:endParaRPr lang="nl-NL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Apart bestek </a:t>
            </a:r>
            <a:r>
              <a:rPr lang="nl-N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HH en  </a:t>
            </a:r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een apart  bestek </a:t>
            </a:r>
            <a:r>
              <a:rPr lang="nl-NL" sz="2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Wmo</a:t>
            </a:r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begeleiding </a:t>
            </a:r>
            <a:endParaRPr lang="nl-NL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 </a:t>
            </a:r>
            <a:r>
              <a:rPr lang="nl-N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perceel </a:t>
            </a:r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kan één partij de opdracht krijgen (gunning)</a:t>
            </a:r>
            <a:endParaRPr lang="nl-NL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nl-NL" sz="2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Één</a:t>
            </a:r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partij </a:t>
            </a:r>
            <a:r>
              <a:rPr lang="nl-N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mag op alle </a:t>
            </a:r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gebieden HH inschrijven maar </a:t>
            </a:r>
            <a:b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- kan maximaal </a:t>
            </a:r>
            <a:r>
              <a:rPr lang="nl-NL" sz="2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n.t.b</a:t>
            </a:r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aantal gebieden </a:t>
            </a:r>
            <a:r>
              <a:rPr lang="nl-N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gegund </a:t>
            </a:r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krijgen</a:t>
            </a:r>
            <a:b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- tenzij </a:t>
            </a:r>
            <a:r>
              <a:rPr lang="nl-N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 geen andere </a:t>
            </a:r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geldige </a:t>
            </a:r>
            <a:r>
              <a:rPr lang="nl-N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inschrijvingen </a:t>
            </a:r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zijn.</a:t>
            </a:r>
          </a:p>
          <a:p>
            <a:pPr lvl="0"/>
            <a:r>
              <a:rPr lang="nl-NL" sz="2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Één</a:t>
            </a:r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partij </a:t>
            </a:r>
            <a:r>
              <a:rPr lang="nl-N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mag op alle </a:t>
            </a:r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gebieden </a:t>
            </a:r>
            <a:r>
              <a:rPr lang="nl-NL" sz="2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Wmo</a:t>
            </a:r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BG  inschrijven maar:		-  kan maximaal </a:t>
            </a:r>
            <a:r>
              <a:rPr lang="nl-NL" sz="24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n.t.b</a:t>
            </a:r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 aantal gebieden gegund krijgen</a:t>
            </a:r>
            <a:b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-  tenzij er </a:t>
            </a:r>
            <a:r>
              <a:rPr lang="nl-N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geen andere geldige inschrijvingen </a:t>
            </a:r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zijn.</a:t>
            </a:r>
            <a:endParaRPr lang="nl-NL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None/>
            </a:pPr>
            <a:endParaRPr lang="nl-NL" sz="2400" dirty="0">
              <a:solidFill>
                <a:schemeClr val="tx1"/>
              </a:solidFill>
              <a:latin typeface="Calluna Sans" pitchFamily="50" charset="0"/>
            </a:endParaRPr>
          </a:p>
          <a:p>
            <a:endParaRPr lang="nl-NL" sz="2400" dirty="0">
              <a:solidFill>
                <a:schemeClr val="tx1"/>
              </a:solidFill>
              <a:latin typeface="Calluna Sans" pitchFamily="50" charset="0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>
          <a:xfrm>
            <a:off x="554304" y="2559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r>
              <a:rPr lang="nl-NL" dirty="0" smtClean="0">
                <a:latin typeface="Calluna Sans" pitchFamily="50" charset="0"/>
                <a:cs typeface="Calibri" panose="020F0502020204030204" pitchFamily="34" charset="0"/>
              </a:rPr>
              <a:t>Aanbesteding begeleiding en HH</a:t>
            </a:r>
            <a:endParaRPr lang="nl-NL" dirty="0">
              <a:latin typeface="Calluna Sans" pitchFamily="50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11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" name="Tijdelijke aanduiding voor inhoud 9"/>
          <p:cNvPicPr>
            <a:picLocks noGrp="1" noChangeAspect="1"/>
          </p:cNvPicPr>
          <p:nvPr>
            <p:ph idx="1"/>
          </p:nvPr>
        </p:nvPicPr>
        <p:blipFill>
          <a:blip r:embed="rId3"/>
          <a:srcRect t="13336" b="13336"/>
          <a:stretch>
            <a:fillRect/>
          </a:stretch>
        </p:blipFill>
        <p:spPr>
          <a:xfrm>
            <a:off x="0" y="-80369"/>
            <a:ext cx="9144000" cy="5812119"/>
          </a:xfrm>
        </p:spPr>
      </p:pic>
      <p:sp>
        <p:nvSpPr>
          <p:cNvPr id="7" name="Titel 1"/>
          <p:cNvSpPr txBox="1">
            <a:spLocks/>
          </p:cNvSpPr>
          <p:nvPr/>
        </p:nvSpPr>
        <p:spPr>
          <a:xfrm>
            <a:off x="554304" y="427039"/>
            <a:ext cx="8229600" cy="1143000"/>
          </a:xfrm>
          <a:prstGeom prst="rect">
            <a:avLst/>
          </a:prstGeom>
        </p:spPr>
        <p:txBody>
          <a:bodyPr vert="horz" lIns="91228" tIns="45613" rIns="91228" bIns="45613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endParaRPr lang="nl-NL" dirty="0">
              <a:latin typeface="Calluna Sans" pitchFamily="50" charset="0"/>
            </a:endParaRPr>
          </a:p>
        </p:txBody>
      </p:sp>
      <p:sp>
        <p:nvSpPr>
          <p:cNvPr id="9" name="Tijdelijke aanduiding voor inhoud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228" tIns="45613" rIns="91228" bIns="45613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3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»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 smtClean="0">
              <a:latin typeface="Calluna Sans" pitchFamily="50" charset="0"/>
            </a:endParaRP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xmlns="" id="{608B9E86-44F0-4574-B3B2-B7A4FA8B86B7}"/>
              </a:ext>
            </a:extLst>
          </p:cNvPr>
          <p:cNvSpPr txBox="1">
            <a:spLocks/>
          </p:cNvSpPr>
          <p:nvPr/>
        </p:nvSpPr>
        <p:spPr>
          <a:xfrm>
            <a:off x="554304" y="1313215"/>
            <a:ext cx="8468315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3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»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2400" dirty="0">
                <a:solidFill>
                  <a:schemeClr val="tx2"/>
                </a:solidFill>
              </a:rPr>
              <a:t>Volume van producten in 2019 </a:t>
            </a:r>
          </a:p>
          <a:p>
            <a:r>
              <a:rPr lang="nl-NL" sz="2400" dirty="0">
                <a:solidFill>
                  <a:schemeClr val="tx2"/>
                </a:solidFill>
              </a:rPr>
              <a:t>Virtueel tarief per product en per gebied</a:t>
            </a:r>
          </a:p>
          <a:p>
            <a:r>
              <a:rPr lang="nl-NL" sz="2400" dirty="0">
                <a:solidFill>
                  <a:schemeClr val="tx2"/>
                </a:solidFill>
              </a:rPr>
              <a:t>Transformatie-effecten per sector (expert opinion)</a:t>
            </a:r>
          </a:p>
          <a:p>
            <a:r>
              <a:rPr lang="nl-NL" sz="2400" dirty="0">
                <a:solidFill>
                  <a:schemeClr val="tx2"/>
                </a:solidFill>
              </a:rPr>
              <a:t>Extra uitvoeringskosten per jaar</a:t>
            </a:r>
          </a:p>
          <a:p>
            <a:r>
              <a:rPr lang="nl-NL" sz="2400" dirty="0">
                <a:solidFill>
                  <a:schemeClr val="tx2"/>
                </a:solidFill>
              </a:rPr>
              <a:t>Innovatiebudget</a:t>
            </a:r>
          </a:p>
          <a:p>
            <a:r>
              <a:rPr lang="nl-NL" sz="2400" dirty="0">
                <a:solidFill>
                  <a:schemeClr val="tx2"/>
                </a:solidFill>
              </a:rPr>
              <a:t>Effect vergrijzing/demografische ontwikkeling</a:t>
            </a:r>
          </a:p>
          <a:p>
            <a:r>
              <a:rPr lang="nl-NL" sz="2400" dirty="0">
                <a:solidFill>
                  <a:schemeClr val="tx2"/>
                </a:solidFill>
              </a:rPr>
              <a:t>Indexatie voor loon-en prijsontwikkelingen</a:t>
            </a:r>
          </a:p>
          <a:p>
            <a:pPr marL="0" indent="0">
              <a:buNone/>
            </a:pPr>
            <a:r>
              <a:rPr lang="nl-NL" sz="2400" dirty="0">
                <a:solidFill>
                  <a:schemeClr val="tx2"/>
                </a:solidFill>
              </a:rPr>
              <a:t>     = Gebiedsbudget voor 5 jaar vooruit</a:t>
            </a:r>
          </a:p>
          <a:p>
            <a:pPr marL="0" indent="0">
              <a:buNone/>
            </a:pPr>
            <a:r>
              <a:rPr lang="nl-NL" sz="2400" dirty="0" smtClean="0">
                <a:solidFill>
                  <a:schemeClr val="tx1"/>
                </a:solidFill>
              </a:rPr>
              <a:t>Budgetventiel: opening </a:t>
            </a:r>
            <a:r>
              <a:rPr lang="nl-NL" sz="2400" dirty="0">
                <a:solidFill>
                  <a:schemeClr val="tx1"/>
                </a:solidFill>
              </a:rPr>
              <a:t>voor aanpassing onderweg door </a:t>
            </a:r>
          </a:p>
          <a:p>
            <a:pPr marL="0" indent="0">
              <a:buNone/>
            </a:pPr>
            <a:r>
              <a:rPr lang="nl-NL" sz="2400" dirty="0" smtClean="0">
                <a:solidFill>
                  <a:schemeClr val="tx1"/>
                </a:solidFill>
              </a:rPr>
              <a:t>onvoorziene </a:t>
            </a:r>
            <a:r>
              <a:rPr lang="nl-NL" sz="2400" dirty="0">
                <a:solidFill>
                  <a:schemeClr val="tx1"/>
                </a:solidFill>
              </a:rPr>
              <a:t>omstandigheden/wetswijzigingen etc.</a:t>
            </a:r>
          </a:p>
          <a:p>
            <a:endParaRPr lang="nl-NL" sz="2800" dirty="0">
              <a:solidFill>
                <a:schemeClr val="tx1"/>
              </a:solidFill>
              <a:latin typeface="Calluna Sans" pitchFamily="50" charset="0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>
          <a:xfrm>
            <a:off x="554304" y="17056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r>
              <a:rPr lang="nl-NL" dirty="0" smtClean="0">
                <a:latin typeface="Calluna Sans" pitchFamily="50" charset="0"/>
              </a:rPr>
              <a:t>Berekening gebiedsbudget</a:t>
            </a:r>
            <a:endParaRPr lang="nl-NL" dirty="0">
              <a:latin typeface="Calluna Sans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79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>
          <a:xfrm>
            <a:off x="554304" y="17056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r>
              <a:rPr lang="nl-NL" dirty="0" smtClean="0">
                <a:latin typeface="Calluna Sans" pitchFamily="50" charset="0"/>
              </a:rPr>
              <a:t>Hoofdaannemer en onderaannemer</a:t>
            </a:r>
            <a:endParaRPr lang="nl-NL" dirty="0">
              <a:latin typeface="Calluna Sans" pitchFamily="50" charset="0"/>
            </a:endParaRPr>
          </a:p>
        </p:txBody>
      </p:sp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554304" y="1330287"/>
            <a:ext cx="8229600" cy="4525963"/>
          </a:xfrm>
        </p:spPr>
        <p:txBody>
          <a:bodyPr>
            <a:noAutofit/>
          </a:bodyPr>
          <a:lstStyle/>
          <a:p>
            <a:pPr lvl="0"/>
            <a:r>
              <a:rPr lang="nl-N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Inschakelen onderaannemer is wettelijk recht </a:t>
            </a:r>
          </a:p>
          <a:p>
            <a:pPr lvl="0"/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Hoofdaannemer </a:t>
            </a:r>
            <a:r>
              <a:rPr lang="nl-N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schrijft </a:t>
            </a:r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en </a:t>
            </a:r>
            <a:r>
              <a:rPr lang="nl-N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aansprakelijk voor </a:t>
            </a:r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uitvoering</a:t>
            </a:r>
            <a:endParaRPr lang="nl-NL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Gemeente </a:t>
            </a:r>
            <a:r>
              <a:rPr lang="nl-N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mag wel (redelijke) voorwaarden stellen</a:t>
            </a:r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kritieke </a:t>
            </a:r>
            <a:r>
              <a:rPr lang="nl-N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onderdelen alleen door </a:t>
            </a:r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hoofdaannemer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gemeente </a:t>
            </a:r>
            <a:r>
              <a:rPr lang="nl-N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moet onderaannemers </a:t>
            </a:r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goedkeuren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reële </a:t>
            </a:r>
            <a:r>
              <a:rPr lang="nl-N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prijs betalen aan </a:t>
            </a:r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onderaannemer</a:t>
            </a:r>
            <a:endParaRPr lang="nl-NL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Dezelfde </a:t>
            </a:r>
            <a:r>
              <a:rPr lang="nl-N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eisen </a:t>
            </a:r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voor hoofdaannemer en onderaannemer </a:t>
            </a:r>
            <a:r>
              <a:rPr lang="nl-N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alle gebieden</a:t>
            </a:r>
            <a:endParaRPr lang="nl-NL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nl-NL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Tussentijdse </a:t>
            </a:r>
            <a:r>
              <a:rPr lang="nl-N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aanmelding onderaannemer en afmelding</a:t>
            </a:r>
          </a:p>
          <a:p>
            <a:endParaRPr lang="nl-NL" sz="2400" dirty="0">
              <a:solidFill>
                <a:schemeClr val="tx1"/>
              </a:solidFill>
              <a:latin typeface="Calluna Sans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35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" name="Tijdelijke aanduiding voor inhoud 9"/>
          <p:cNvPicPr>
            <a:picLocks noGrp="1" noChangeAspect="1"/>
          </p:cNvPicPr>
          <p:nvPr>
            <p:ph idx="1"/>
          </p:nvPr>
        </p:nvPicPr>
        <p:blipFill>
          <a:blip r:embed="rId3"/>
          <a:srcRect t="13336" b="13336"/>
          <a:stretch>
            <a:fillRect/>
          </a:stretch>
        </p:blipFill>
        <p:spPr>
          <a:xfrm>
            <a:off x="0" y="-80369"/>
            <a:ext cx="9144000" cy="5812119"/>
          </a:xfrm>
        </p:spPr>
      </p:pic>
      <p:sp>
        <p:nvSpPr>
          <p:cNvPr id="7" name="Titel 1"/>
          <p:cNvSpPr txBox="1">
            <a:spLocks/>
          </p:cNvSpPr>
          <p:nvPr/>
        </p:nvSpPr>
        <p:spPr>
          <a:xfrm>
            <a:off x="554304" y="427039"/>
            <a:ext cx="8229600" cy="1143000"/>
          </a:xfrm>
          <a:prstGeom prst="rect">
            <a:avLst/>
          </a:prstGeom>
        </p:spPr>
        <p:txBody>
          <a:bodyPr vert="horz" lIns="91228" tIns="45613" rIns="91228" bIns="45613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endParaRPr lang="nl-NL" dirty="0">
              <a:latin typeface="Calluna Sans" pitchFamily="50" charset="0"/>
            </a:endParaRPr>
          </a:p>
        </p:txBody>
      </p:sp>
      <p:sp>
        <p:nvSpPr>
          <p:cNvPr id="9" name="Tijdelijke aanduiding voor inhoud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228" tIns="45613" rIns="91228" bIns="45613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3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»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 smtClean="0">
              <a:latin typeface="Calluna Sans" pitchFamily="50" charset="0"/>
            </a:endParaRP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xmlns="" id="{608B9E86-44F0-4574-B3B2-B7A4FA8B86B7}"/>
              </a:ext>
            </a:extLst>
          </p:cNvPr>
          <p:cNvSpPr txBox="1">
            <a:spLocks/>
          </p:cNvSpPr>
          <p:nvPr/>
        </p:nvSpPr>
        <p:spPr>
          <a:xfrm>
            <a:off x="554304" y="1527372"/>
            <a:ext cx="8468315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3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»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nl-NL" sz="2400" dirty="0">
                <a:solidFill>
                  <a:schemeClr val="tx1"/>
                </a:solidFill>
              </a:rPr>
              <a:t>Hoe kunnen administratieve lasten worden beheerst</a:t>
            </a:r>
            <a:r>
              <a:rPr lang="nl-NL" sz="2400" dirty="0" smtClean="0">
                <a:solidFill>
                  <a:schemeClr val="tx1"/>
                </a:solidFill>
              </a:rPr>
              <a:t>?</a:t>
            </a:r>
            <a:endParaRPr lang="nl-NL" sz="2400" dirty="0">
              <a:solidFill>
                <a:schemeClr val="tx1"/>
              </a:solidFill>
            </a:endParaRPr>
          </a:p>
          <a:p>
            <a:pPr lvl="0"/>
            <a:r>
              <a:rPr lang="nl-NL" sz="2400" dirty="0" smtClean="0">
                <a:solidFill>
                  <a:schemeClr val="tx1"/>
                </a:solidFill>
              </a:rPr>
              <a:t>Afspraken </a:t>
            </a:r>
            <a:r>
              <a:rPr lang="nl-NL" sz="2400" dirty="0">
                <a:solidFill>
                  <a:schemeClr val="tx1"/>
                </a:solidFill>
              </a:rPr>
              <a:t>over uitwisseling van informatie?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nl-NL" sz="1900" dirty="0">
                <a:solidFill>
                  <a:schemeClr val="tx1"/>
                </a:solidFill>
              </a:rPr>
              <a:t>	</a:t>
            </a:r>
            <a:r>
              <a:rPr lang="nl-NL" sz="1900" dirty="0" smtClean="0">
                <a:solidFill>
                  <a:schemeClr val="tx1"/>
                </a:solidFill>
              </a:rPr>
              <a:t>	</a:t>
            </a:r>
            <a:r>
              <a:rPr lang="nl-NL" sz="2400" dirty="0" smtClean="0">
                <a:solidFill>
                  <a:schemeClr val="tx1"/>
                </a:solidFill>
              </a:rPr>
              <a:t>Gezamenlijk   </a:t>
            </a:r>
            <a:r>
              <a:rPr lang="nl-NL" sz="2400" dirty="0">
                <a:solidFill>
                  <a:schemeClr val="tx1"/>
                </a:solidFill>
              </a:rPr>
              <a:t>EPD</a:t>
            </a:r>
            <a:r>
              <a:rPr lang="nl-NL" sz="2400" dirty="0" smtClean="0">
                <a:solidFill>
                  <a:schemeClr val="tx1"/>
                </a:solidFill>
              </a:rPr>
              <a:t>?</a:t>
            </a:r>
            <a:endParaRPr lang="nl-NL" sz="2400" dirty="0">
              <a:solidFill>
                <a:schemeClr val="tx1"/>
              </a:solidFill>
            </a:endParaRPr>
          </a:p>
          <a:p>
            <a:pPr lvl="0"/>
            <a:r>
              <a:rPr lang="nl-NL" sz="2400" dirty="0" smtClean="0">
                <a:solidFill>
                  <a:schemeClr val="tx1"/>
                </a:solidFill>
              </a:rPr>
              <a:t>Afspraken </a:t>
            </a:r>
            <a:r>
              <a:rPr lang="nl-NL" sz="2400" dirty="0">
                <a:solidFill>
                  <a:schemeClr val="tx1"/>
                </a:solidFill>
              </a:rPr>
              <a:t>over wijze en frequentie van facturering</a:t>
            </a:r>
            <a:r>
              <a:rPr lang="nl-NL" sz="2400" dirty="0" smtClean="0">
                <a:solidFill>
                  <a:schemeClr val="tx1"/>
                </a:solidFill>
              </a:rPr>
              <a:t>?</a:t>
            </a:r>
            <a:endParaRPr lang="nl-NL" sz="2400" dirty="0">
              <a:solidFill>
                <a:schemeClr val="tx1"/>
              </a:solidFill>
            </a:endParaRPr>
          </a:p>
          <a:p>
            <a:pPr lvl="0"/>
            <a:r>
              <a:rPr lang="nl-NL" sz="2400" dirty="0" err="1" smtClean="0">
                <a:solidFill>
                  <a:schemeClr val="tx1"/>
                </a:solidFill>
              </a:rPr>
              <a:t>iWMO</a:t>
            </a:r>
            <a:r>
              <a:rPr lang="nl-NL" sz="2400" dirty="0" smtClean="0">
                <a:solidFill>
                  <a:schemeClr val="tx1"/>
                </a:solidFill>
              </a:rPr>
              <a:t> </a:t>
            </a:r>
            <a:r>
              <a:rPr lang="nl-NL" sz="2400" dirty="0">
                <a:solidFill>
                  <a:schemeClr val="tx1"/>
                </a:solidFill>
              </a:rPr>
              <a:t>spelregels ook tussen aanbieders </a:t>
            </a:r>
            <a:r>
              <a:rPr lang="nl-NL" sz="2400" dirty="0" smtClean="0">
                <a:solidFill>
                  <a:schemeClr val="tx1"/>
                </a:solidFill>
              </a:rPr>
              <a:t>onderling </a:t>
            </a:r>
            <a:br>
              <a:rPr lang="nl-NL" sz="2400" dirty="0" smtClean="0">
                <a:solidFill>
                  <a:schemeClr val="tx1"/>
                </a:solidFill>
              </a:rPr>
            </a:br>
            <a:r>
              <a:rPr lang="nl-NL" sz="2400" dirty="0" smtClean="0">
                <a:solidFill>
                  <a:schemeClr val="tx1"/>
                </a:solidFill>
              </a:rPr>
              <a:t>(</a:t>
            </a:r>
            <a:r>
              <a:rPr lang="nl-NL" sz="2400" dirty="0">
                <a:solidFill>
                  <a:schemeClr val="tx1"/>
                </a:solidFill>
              </a:rPr>
              <a:t>in de toekomst</a:t>
            </a:r>
            <a:r>
              <a:rPr lang="nl-NL" sz="2400" dirty="0" smtClean="0">
                <a:solidFill>
                  <a:schemeClr val="tx1"/>
                </a:solidFill>
              </a:rPr>
              <a:t>)?</a:t>
            </a:r>
            <a:endParaRPr lang="nl-NL" sz="2400" dirty="0">
              <a:solidFill>
                <a:schemeClr val="tx1"/>
              </a:solidFill>
            </a:endParaRPr>
          </a:p>
          <a:p>
            <a:pPr lvl="0"/>
            <a:r>
              <a:rPr lang="nl-NL" sz="2400" dirty="0" smtClean="0">
                <a:solidFill>
                  <a:schemeClr val="tx1"/>
                </a:solidFill>
              </a:rPr>
              <a:t>Wat </a:t>
            </a:r>
            <a:r>
              <a:rPr lang="nl-NL" sz="2400" dirty="0">
                <a:solidFill>
                  <a:schemeClr val="tx1"/>
                </a:solidFill>
              </a:rPr>
              <a:t>moet verplicht zijn en wat </a:t>
            </a:r>
            <a:r>
              <a:rPr lang="nl-NL" sz="2400" dirty="0" smtClean="0">
                <a:solidFill>
                  <a:schemeClr val="tx1"/>
                </a:solidFill>
              </a:rPr>
              <a:t>niet verplicht?</a:t>
            </a:r>
            <a:endParaRPr lang="nl-NL" sz="2400" dirty="0">
              <a:solidFill>
                <a:schemeClr val="tx1"/>
              </a:solidFill>
            </a:endParaRPr>
          </a:p>
          <a:p>
            <a:pPr lvl="0"/>
            <a:r>
              <a:rPr lang="nl-NL" sz="2400" dirty="0" smtClean="0">
                <a:solidFill>
                  <a:schemeClr val="tx1"/>
                </a:solidFill>
              </a:rPr>
              <a:t>Suggesties?</a:t>
            </a:r>
            <a:endParaRPr lang="nl-NL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nl-NL" sz="2400" dirty="0">
              <a:solidFill>
                <a:schemeClr val="tx1"/>
              </a:solidFill>
              <a:latin typeface="Calluna Sans" pitchFamily="50" charset="0"/>
            </a:endParaRPr>
          </a:p>
          <a:p>
            <a:pPr marL="0" indent="0">
              <a:buNone/>
            </a:pPr>
            <a:endParaRPr lang="nl-NL" sz="2800" dirty="0">
              <a:solidFill>
                <a:schemeClr val="tx1"/>
              </a:solidFill>
              <a:latin typeface="Calluna Sans" pitchFamily="50" charset="0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r>
              <a:rPr lang="nl-NL" dirty="0" smtClean="0">
                <a:latin typeface="Calluna Sans" pitchFamily="50" charset="0"/>
              </a:rPr>
              <a:t>Vragen hoofd- en onderaannemer</a:t>
            </a:r>
            <a:endParaRPr lang="nl-NL" dirty="0">
              <a:latin typeface="Calluna Sans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76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" name="Tijdelijke aanduiding voor inhoud 9"/>
          <p:cNvPicPr>
            <a:picLocks noGrp="1" noChangeAspect="1"/>
          </p:cNvPicPr>
          <p:nvPr>
            <p:ph idx="1"/>
          </p:nvPr>
        </p:nvPicPr>
        <p:blipFill>
          <a:blip r:embed="rId3"/>
          <a:srcRect t="13336" b="13336"/>
          <a:stretch>
            <a:fillRect/>
          </a:stretch>
        </p:blipFill>
        <p:spPr>
          <a:xfrm>
            <a:off x="0" y="-65926"/>
            <a:ext cx="9144000" cy="5812119"/>
          </a:xfrm>
        </p:spPr>
      </p:pic>
      <p:sp>
        <p:nvSpPr>
          <p:cNvPr id="7" name="Titel 1"/>
          <p:cNvSpPr txBox="1">
            <a:spLocks/>
          </p:cNvSpPr>
          <p:nvPr/>
        </p:nvSpPr>
        <p:spPr>
          <a:xfrm>
            <a:off x="554304" y="427039"/>
            <a:ext cx="8229600" cy="1143000"/>
          </a:xfrm>
          <a:prstGeom prst="rect">
            <a:avLst/>
          </a:prstGeom>
        </p:spPr>
        <p:txBody>
          <a:bodyPr vert="horz" lIns="91228" tIns="45613" rIns="91228" bIns="45613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endParaRPr lang="nl-NL" dirty="0">
              <a:latin typeface="Calluna Sans" pitchFamily="50" charset="0"/>
            </a:endParaRPr>
          </a:p>
        </p:txBody>
      </p:sp>
      <p:sp>
        <p:nvSpPr>
          <p:cNvPr id="9" name="Tijdelijke aanduiding voor inhoud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228" tIns="45613" rIns="91228" bIns="45613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3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»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 smtClean="0">
              <a:latin typeface="Calluna Sans" pitchFamily="50" charset="0"/>
            </a:endParaRP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xmlns="" id="{608B9E86-44F0-4574-B3B2-B7A4FA8B86B7}"/>
              </a:ext>
            </a:extLst>
          </p:cNvPr>
          <p:cNvSpPr txBox="1">
            <a:spLocks/>
          </p:cNvSpPr>
          <p:nvPr/>
        </p:nvSpPr>
        <p:spPr>
          <a:xfrm>
            <a:off x="554304" y="1527372"/>
            <a:ext cx="8468315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3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5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–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»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nl-NL" sz="2400" dirty="0">
              <a:solidFill>
                <a:schemeClr val="tx1"/>
              </a:solidFill>
              <a:latin typeface="Calluna Sans" pitchFamily="50" charset="0"/>
            </a:endParaRPr>
          </a:p>
          <a:p>
            <a:endParaRPr lang="nl-NL" sz="2800" dirty="0">
              <a:solidFill>
                <a:schemeClr val="tx1"/>
              </a:solidFill>
              <a:latin typeface="Calluna Sans" pitchFamily="50" charset="0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endParaRPr lang="nl-NL" dirty="0">
              <a:latin typeface="Calluna Sans" pitchFamily="50" charset="0"/>
            </a:endParaRPr>
          </a:p>
        </p:txBody>
      </p:sp>
      <p:sp>
        <p:nvSpPr>
          <p:cNvPr id="13" name="Titel 1"/>
          <p:cNvSpPr txBox="1">
            <a:spLocks/>
          </p:cNvSpPr>
          <p:nvPr/>
        </p:nvSpPr>
        <p:spPr>
          <a:xfrm>
            <a:off x="457200" y="37499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 baseline="0">
                <a:solidFill>
                  <a:schemeClr val="accent4"/>
                </a:solidFill>
                <a:latin typeface="Calluna Sans Light"/>
                <a:ea typeface="+mj-ea"/>
                <a:cs typeface="+mj-cs"/>
              </a:defRPr>
            </a:lvl1pPr>
          </a:lstStyle>
          <a:p>
            <a:r>
              <a:rPr lang="nl-NL" dirty="0" smtClean="0">
                <a:latin typeface="Calluna Sans" pitchFamily="50" charset="0"/>
              </a:rPr>
              <a:t>Gezamenlijk inschrijven</a:t>
            </a:r>
            <a:endParaRPr lang="nl-NL" dirty="0">
              <a:latin typeface="Calluna Sans" pitchFamily="50" charset="0"/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584978" y="1400911"/>
            <a:ext cx="8254221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Clr>
                <a:srgbClr val="00B0F0"/>
              </a:buClr>
              <a:buFont typeface="Arial" panose="020B0604020202020204" pitchFamily="34" charset="0"/>
              <a:buChar char="•"/>
            </a:pPr>
            <a:endParaRPr lang="nl-NL" sz="2400" dirty="0" smtClean="0"/>
          </a:p>
          <a:p>
            <a:pPr marL="457200" lvl="0" indent="-45720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nl-NL" sz="2400" dirty="0" smtClean="0"/>
              <a:t>Alleen </a:t>
            </a:r>
            <a:r>
              <a:rPr lang="nl-NL" sz="2400" dirty="0"/>
              <a:t>wanneer nodig voor de uitvoering: c</a:t>
            </a:r>
            <a:r>
              <a:rPr lang="nl-NL" sz="2400" dirty="0" smtClean="0"/>
              <a:t>ombinatie</a:t>
            </a:r>
            <a:endParaRPr lang="nl-NL" sz="2400" dirty="0"/>
          </a:p>
          <a:p>
            <a:pPr marL="457200" lvl="0" indent="-45720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nl-NL" sz="2400" dirty="0" smtClean="0"/>
              <a:t>Elk </a:t>
            </a:r>
            <a:r>
              <a:rPr lang="nl-NL" sz="2400" dirty="0" err="1"/>
              <a:t>combinatielid</a:t>
            </a:r>
            <a:r>
              <a:rPr lang="nl-NL" sz="2400" dirty="0"/>
              <a:t> </a:t>
            </a:r>
            <a:r>
              <a:rPr lang="nl-NL" sz="2400" dirty="0" smtClean="0"/>
              <a:t>is contractpartner</a:t>
            </a:r>
          </a:p>
          <a:p>
            <a:pPr marL="457200" lvl="0" indent="-457200">
              <a:buClr>
                <a:srgbClr val="00B0F0"/>
              </a:buClr>
              <a:buFont typeface="Arial" panose="020B0604020202020204" pitchFamily="34" charset="0"/>
              <a:buChar char="•"/>
            </a:pPr>
            <a:endParaRPr lang="nl-NL" sz="2400" dirty="0"/>
          </a:p>
          <a:p>
            <a:pPr marL="457200" indent="-45720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nl-NL" sz="2400" dirty="0" smtClean="0"/>
              <a:t>Gesprekspartner aanbesteding</a:t>
            </a:r>
            <a:r>
              <a:rPr lang="nl-NL" sz="2400" dirty="0"/>
              <a:t>:  ‘penvoerder’</a:t>
            </a:r>
          </a:p>
          <a:p>
            <a:pPr marL="457200" indent="-45720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nl-NL" sz="2400" dirty="0" smtClean="0"/>
              <a:t>Gesprekspartner uitvoering</a:t>
            </a:r>
            <a:r>
              <a:rPr lang="nl-NL" sz="2400" dirty="0"/>
              <a:t>: alle </a:t>
            </a:r>
            <a:r>
              <a:rPr lang="nl-NL" sz="2400" dirty="0" smtClean="0"/>
              <a:t>combinatieleden zijn gesprekspartner </a:t>
            </a:r>
            <a:r>
              <a:rPr lang="nl-NL" sz="2400" dirty="0"/>
              <a:t>voor </a:t>
            </a:r>
            <a:r>
              <a:rPr lang="nl-NL" sz="2400" dirty="0" smtClean="0"/>
              <a:t>gemeente Súdwest-Fryslân</a:t>
            </a:r>
          </a:p>
          <a:p>
            <a:pPr marL="457200" indent="-457200">
              <a:buClr>
                <a:srgbClr val="00B0F0"/>
              </a:buClr>
              <a:buFont typeface="Arial" panose="020B0604020202020204" pitchFamily="34" charset="0"/>
              <a:buChar char="•"/>
            </a:pPr>
            <a:endParaRPr lang="nl-NL" sz="2400" dirty="0">
              <a:solidFill>
                <a:srgbClr val="0070C0"/>
              </a:solidFill>
            </a:endParaRPr>
          </a:p>
          <a:p>
            <a:pPr marL="457200" indent="-45720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nl-NL" sz="2400" dirty="0" smtClean="0"/>
              <a:t>Elk lid </a:t>
            </a:r>
            <a:r>
              <a:rPr lang="nl-NL" sz="2400" dirty="0"/>
              <a:t>is hoofdelijk </a:t>
            </a:r>
            <a:r>
              <a:rPr lang="nl-NL" sz="2400" dirty="0" smtClean="0"/>
              <a:t>aansprakelijk</a:t>
            </a:r>
          </a:p>
          <a:p>
            <a:pPr>
              <a:buClr>
                <a:srgbClr val="00B0F0"/>
              </a:buClr>
            </a:pPr>
            <a:endParaRPr lang="nl-NL" sz="2400" dirty="0" smtClean="0"/>
          </a:p>
          <a:p>
            <a:pPr marL="457200" indent="-45720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nl-NL" sz="2400" dirty="0" smtClean="0"/>
              <a:t>Na </a:t>
            </a:r>
            <a:r>
              <a:rPr lang="nl-NL" sz="2400" dirty="0"/>
              <a:t>gunning rechtsvorm </a:t>
            </a:r>
            <a:r>
              <a:rPr lang="nl-NL" sz="2400" dirty="0" smtClean="0"/>
              <a:t>aannemen??</a:t>
            </a:r>
            <a:endParaRPr lang="nl-NL" sz="2400" dirty="0"/>
          </a:p>
          <a:p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320771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Aangepas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1C611"/>
      </a:accent1>
      <a:accent2>
        <a:srgbClr val="7A284E"/>
      </a:accent2>
      <a:accent3>
        <a:srgbClr val="FFFFFF"/>
      </a:accent3>
      <a:accent4>
        <a:srgbClr val="00B1FF"/>
      </a:accent4>
      <a:accent5>
        <a:srgbClr val="BF0042"/>
      </a:accent5>
      <a:accent6>
        <a:srgbClr val="6F6F6E"/>
      </a:accent6>
      <a:hlink>
        <a:srgbClr val="6F6F6E"/>
      </a:hlink>
      <a:folHlink>
        <a:srgbClr val="6F6F6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955</TotalTime>
  <Words>704</Words>
  <Application>Microsoft Office PowerPoint</Application>
  <PresentationFormat>Diavoorstelling (4:3)</PresentationFormat>
  <Paragraphs>183</Paragraphs>
  <Slides>19</Slides>
  <Notes>18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20" baseType="lpstr">
      <vt:lpstr>Blank</vt:lpstr>
      <vt:lpstr>Toelichting gebiedsgerichte inkoop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Afsluiting en vragen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Commissie Boarger en Mienskip</dc:title>
  <dc:creator>Janneke Bakker</dc:creator>
  <cp:lastModifiedBy>Ton Terpstra</cp:lastModifiedBy>
  <cp:revision>50</cp:revision>
  <dcterms:created xsi:type="dcterms:W3CDTF">2020-11-25T05:44:49Z</dcterms:created>
  <dcterms:modified xsi:type="dcterms:W3CDTF">2020-12-09T16:57:55Z</dcterms:modified>
</cp:coreProperties>
</file>