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notesMasterIdLst>
    <p:notesMasterId r:id="rId25"/>
  </p:notesMasterIdLst>
  <p:sldIdLst>
    <p:sldId id="256" r:id="rId5"/>
    <p:sldId id="291" r:id="rId6"/>
    <p:sldId id="293" r:id="rId7"/>
    <p:sldId id="301" r:id="rId8"/>
    <p:sldId id="302" r:id="rId9"/>
    <p:sldId id="304" r:id="rId10"/>
    <p:sldId id="306" r:id="rId11"/>
    <p:sldId id="307" r:id="rId12"/>
    <p:sldId id="311" r:id="rId13"/>
    <p:sldId id="310" r:id="rId14"/>
    <p:sldId id="305" r:id="rId15"/>
    <p:sldId id="312" r:id="rId16"/>
    <p:sldId id="313" r:id="rId17"/>
    <p:sldId id="314" r:id="rId18"/>
    <p:sldId id="315" r:id="rId19"/>
    <p:sldId id="316" r:id="rId20"/>
    <p:sldId id="317" r:id="rId21"/>
    <p:sldId id="318" r:id="rId22"/>
    <p:sldId id="319" r:id="rId23"/>
    <p:sldId id="32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ylvia de Winter" initials="SdW" lastIdx="1" clrIdx="0">
    <p:extLst>
      <p:ext uri="{19B8F6BF-5375-455C-9EA6-DF929625EA0E}">
        <p15:presenceInfo xmlns:p15="http://schemas.microsoft.com/office/powerpoint/2012/main" userId="Sylvia de Win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9B1F7B"/>
    <a:srgbClr val="1181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62395" autoAdjust="0"/>
  </p:normalViewPr>
  <p:slideViewPr>
    <p:cSldViewPr snapToGrid="0">
      <p:cViewPr varScale="1">
        <p:scale>
          <a:sx n="56" d="100"/>
          <a:sy n="56" d="100"/>
        </p:scale>
        <p:origin x="90" y="3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80CCD9-88B1-47C7-964F-12A0A1CF52E0}" type="datetimeFigureOut">
              <a:rPr lang="nl-NL" smtClean="0"/>
              <a:t>3-4-2020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5E9772-DBA5-4042-9D97-AF84EDBAAE24}" type="slidenum">
              <a:rPr lang="nl-NL" smtClean="0"/>
              <a:t>‹nr.›</a:t>
            </a:fld>
            <a:endParaRPr lang="nl-NL"/>
          </a:p>
        </p:txBody>
      </p:sp>
    </p:spTree>
    <p:extLst>
      <p:ext uri="{BB962C8B-B14F-4D97-AF65-F5344CB8AC3E}">
        <p14:creationId xmlns:p14="http://schemas.microsoft.com/office/powerpoint/2010/main" val="2557095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C5E9772-DBA5-4042-9D97-AF84EDBAAE24}" type="slidenum">
              <a:rPr lang="nl-NL" smtClean="0"/>
              <a:t>1</a:t>
            </a:fld>
            <a:endParaRPr lang="nl-NL"/>
          </a:p>
        </p:txBody>
      </p:sp>
    </p:spTree>
    <p:extLst>
      <p:ext uri="{BB962C8B-B14F-4D97-AF65-F5344CB8AC3E}">
        <p14:creationId xmlns:p14="http://schemas.microsoft.com/office/powerpoint/2010/main" val="3430777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er geen alternatieven zijn, dan is het toegestaan samen te reizen. Reis wel met zo min mogelijk mensen samen in één auto. En hanteer dan de volgende aanwijzingen: </a:t>
            </a:r>
          </a:p>
          <a:p>
            <a:r>
              <a:rPr lang="nl-NL" dirty="0"/>
              <a:t>• Houd onderling zoveel mogelijk afstand, houd bij in- en uitstappen 1,5 meter aan. </a:t>
            </a:r>
          </a:p>
          <a:p>
            <a:r>
              <a:rPr lang="nl-NL" dirty="0"/>
              <a:t>• Zorg voor extra ventilatie in vervoersmiddel, bij mooi weer door het raam te openen bijvoorbeeld of anders door het ventilatiesysteem te gebruiken. </a:t>
            </a:r>
          </a:p>
          <a:p>
            <a:r>
              <a:rPr lang="nl-NL" dirty="0"/>
              <a:t>• Neem telkens op dezelfde plek plaats. </a:t>
            </a:r>
          </a:p>
          <a:p>
            <a:r>
              <a:rPr lang="nl-NL" dirty="0"/>
              <a:t>• Zorg voor optimale hygiëne door de bedieningsmiddelen extra te reinigen (stuur, versnellingspook, deurklink, touchscreen, etc.) en regelmatig te desinfecteren met 70% </a:t>
            </a:r>
            <a:r>
              <a:rPr lang="nl-NL" dirty="0" err="1"/>
              <a:t>isopropylalcoholdoekjes</a:t>
            </a:r>
            <a:r>
              <a:rPr lang="nl-NL" dirty="0"/>
              <a:t> (IPA-doekjes). </a:t>
            </a:r>
          </a:p>
          <a:p>
            <a:r>
              <a:rPr lang="nl-NL" dirty="0"/>
              <a:t>• Tanken/koffie drinken/ontbijt/WC-bezoek op tankstation; ook hier rekening houden met de afstand en na bezoek handen wassen. Behalve tanken is het beter bezoek aan een tankstation te vermijden. </a:t>
            </a:r>
          </a:p>
          <a:p>
            <a:r>
              <a:rPr lang="nl-NL" dirty="0"/>
              <a:t>• Materiaal bijvullen/werkplaatsbezoek; houd afstand uiteraard en was je handen. </a:t>
            </a:r>
          </a:p>
          <a:p>
            <a:r>
              <a:rPr lang="nl-NL" dirty="0"/>
              <a:t>• Check of je voldoende PBM en schoonmaakmiddelen hebt voor het werk tijdens de hele dag! </a:t>
            </a:r>
          </a:p>
          <a:p>
            <a:r>
              <a:rPr lang="nl-NL" dirty="0"/>
              <a:t>• Als je je aan bovenstaande afspraken houdt, is PBM tijdens het reizen niet nodig. </a:t>
            </a:r>
          </a:p>
          <a:p>
            <a:endParaRPr lang="nl-NL" dirty="0"/>
          </a:p>
        </p:txBody>
      </p:sp>
      <p:sp>
        <p:nvSpPr>
          <p:cNvPr id="4" name="Tijdelijke aanduiding voor dianummer 3"/>
          <p:cNvSpPr>
            <a:spLocks noGrp="1"/>
          </p:cNvSpPr>
          <p:nvPr>
            <p:ph type="sldNum" sz="quarter" idx="5"/>
          </p:nvPr>
        </p:nvSpPr>
        <p:spPr/>
        <p:txBody>
          <a:bodyPr/>
          <a:lstStyle/>
          <a:p>
            <a:fld id="{DC5E9772-DBA5-4042-9D97-AF84EDBAAE24}" type="slidenum">
              <a:rPr lang="nl-NL" smtClean="0"/>
              <a:t>10</a:t>
            </a:fld>
            <a:endParaRPr lang="nl-NL"/>
          </a:p>
        </p:txBody>
      </p:sp>
    </p:spTree>
    <p:extLst>
      <p:ext uri="{BB962C8B-B14F-4D97-AF65-F5344CB8AC3E}">
        <p14:creationId xmlns:p14="http://schemas.microsoft.com/office/powerpoint/2010/main" val="2232241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Maak vooraf over welke werkvolgorde jullie volgen zodat de afstand bewaard kan worden. </a:t>
            </a:r>
          </a:p>
          <a:p>
            <a:r>
              <a:rPr lang="nl-NL" dirty="0"/>
              <a:t>Zorg dat je de juiste </a:t>
            </a:r>
            <a:r>
              <a:rPr lang="nl-NL" dirty="0" err="1"/>
              <a:t>PBM’s</a:t>
            </a:r>
            <a:r>
              <a:rPr lang="nl-NL" dirty="0"/>
              <a:t> bij de hand hebt voor je werkzaamheden. </a:t>
            </a:r>
          </a:p>
          <a:p>
            <a:r>
              <a:rPr lang="nl-NL" dirty="0"/>
              <a:t>Werk in vaste teams en deel gereedschappen, telefoons </a:t>
            </a:r>
            <a:r>
              <a:rPr lang="nl-NL" dirty="0" err="1"/>
              <a:t>PBM’s</a:t>
            </a:r>
            <a:r>
              <a:rPr lang="nl-NL" dirty="0"/>
              <a:t> </a:t>
            </a:r>
            <a:r>
              <a:rPr lang="nl-NL" dirty="0" err="1"/>
              <a:t>etc</a:t>
            </a:r>
            <a:r>
              <a:rPr lang="nl-NL" dirty="0"/>
              <a:t> .niet met elkaar.</a:t>
            </a:r>
          </a:p>
          <a:p>
            <a:r>
              <a:rPr lang="nl-NL" dirty="0"/>
              <a:t>Stof zorgt voor niezen en hoesten, voorkom dit, stel dit werk uit, of neem de gebruikelijke maatregelen zoals bronafzuiging!</a:t>
            </a:r>
          </a:p>
          <a:p>
            <a:r>
              <a:rPr lang="nl-NL" dirty="0"/>
              <a:t>Moet je toch niezen, doe dit dan in je </a:t>
            </a:r>
            <a:r>
              <a:rPr lang="nl-NL" dirty="0" err="1"/>
              <a:t>elleboog</a:t>
            </a:r>
            <a:r>
              <a:rPr lang="nl-NL" dirty="0"/>
              <a:t>. Ook hoesten doe je in je </a:t>
            </a:r>
            <a:r>
              <a:rPr lang="nl-NL" dirty="0" err="1"/>
              <a:t>elleboog</a:t>
            </a:r>
            <a:r>
              <a:rPr lang="nl-NL" dirty="0"/>
              <a:t>. </a:t>
            </a:r>
          </a:p>
          <a:p>
            <a:r>
              <a:rPr lang="nl-NL" dirty="0"/>
              <a:t>Moet je je neus snuiten, dan doe je dit in een papieren zakdoekje. Gooi deze daarna direct weg en was direct je handen.</a:t>
            </a:r>
          </a:p>
          <a:p>
            <a:r>
              <a:rPr lang="nl-NL" dirty="0"/>
              <a:t>Moet je vaker niezen, hoesten of je neus snuiten? Dan heb je waarschijnlijk verkoudheidsklachten en ga je naar huis.</a:t>
            </a:r>
          </a:p>
          <a:p>
            <a:r>
              <a:rPr lang="nl-NL" dirty="0"/>
              <a:t>Spreek elkaar continu aan en corrigeer elkaar op het afstand houden en ander gevaarlijk gedrag.</a:t>
            </a:r>
          </a:p>
          <a:p>
            <a:r>
              <a:rPr lang="nl-NL" dirty="0"/>
              <a:t>Bij samenwerken bv. tillen, laden en lossen etc. is niet altijd afstand te houden; </a:t>
            </a:r>
          </a:p>
          <a:p>
            <a:r>
              <a:rPr lang="nl-NL" dirty="0"/>
              <a:t>Als het niet uitgesteld kan worden of het gebruik van hulpmiddelen is niet mogelijk gebruik dan het juist mondmasker (FFP1 ter bescherming van jezelf, en anders een chirurgische mondmasker ter bescherming van anderen)</a:t>
            </a:r>
          </a:p>
          <a:p>
            <a:r>
              <a:rPr lang="nl-NL" dirty="0"/>
              <a:t>Heb je twijfel of je het moet doen; stop dan met je werk en overleg !</a:t>
            </a:r>
          </a:p>
          <a:p>
            <a:r>
              <a:rPr lang="nl-NL" dirty="0"/>
              <a:t>Blijven er vragen bel je arbodienst, of de Helpdesk Corona van de Bouw en Installatietechniek:085 - 080 15 44 (gratis bereikbaar van 8:30-17:00).</a:t>
            </a:r>
          </a:p>
          <a:p>
            <a:endParaRPr lang="nl-NL" dirty="0"/>
          </a:p>
        </p:txBody>
      </p:sp>
      <p:sp>
        <p:nvSpPr>
          <p:cNvPr id="4" name="Tijdelijke aanduiding voor dianummer 3"/>
          <p:cNvSpPr>
            <a:spLocks noGrp="1"/>
          </p:cNvSpPr>
          <p:nvPr>
            <p:ph type="sldNum" sz="quarter" idx="5"/>
          </p:nvPr>
        </p:nvSpPr>
        <p:spPr/>
        <p:txBody>
          <a:bodyPr/>
          <a:lstStyle/>
          <a:p>
            <a:fld id="{DC5E9772-DBA5-4042-9D97-AF84EDBAAE24}" type="slidenum">
              <a:rPr lang="nl-NL" smtClean="0"/>
              <a:t>13</a:t>
            </a:fld>
            <a:endParaRPr lang="nl-NL"/>
          </a:p>
        </p:txBody>
      </p:sp>
    </p:spTree>
    <p:extLst>
      <p:ext uri="{BB962C8B-B14F-4D97-AF65-F5344CB8AC3E}">
        <p14:creationId xmlns:p14="http://schemas.microsoft.com/office/powerpoint/2010/main" val="3708924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Maak vooraf over welke werkvolgorde jullie volgen zodat de afstand bewaard kan worden. </a:t>
            </a:r>
          </a:p>
          <a:p>
            <a:r>
              <a:rPr lang="nl-NL" dirty="0"/>
              <a:t>Zorg dat je de juiste </a:t>
            </a:r>
            <a:r>
              <a:rPr lang="nl-NL" dirty="0" err="1"/>
              <a:t>PBM’s</a:t>
            </a:r>
            <a:r>
              <a:rPr lang="nl-NL" dirty="0"/>
              <a:t> bij de hand hebt voor je werkzaamheden. </a:t>
            </a:r>
          </a:p>
          <a:p>
            <a:r>
              <a:rPr lang="nl-NL" dirty="0"/>
              <a:t>Werk in vaste teams en deel gereedschappen, telefoons </a:t>
            </a:r>
            <a:r>
              <a:rPr lang="nl-NL" dirty="0" err="1"/>
              <a:t>PBM’s</a:t>
            </a:r>
            <a:r>
              <a:rPr lang="nl-NL" dirty="0"/>
              <a:t> </a:t>
            </a:r>
            <a:r>
              <a:rPr lang="nl-NL" dirty="0" err="1"/>
              <a:t>etc</a:t>
            </a:r>
            <a:r>
              <a:rPr lang="nl-NL" dirty="0"/>
              <a:t> .niet met elkaar.</a:t>
            </a:r>
          </a:p>
          <a:p>
            <a:r>
              <a:rPr lang="nl-NL" dirty="0"/>
              <a:t>Stof zorgt voor niezen en hoesten, voorkom dit, stel dit werk uit, of neem de gebruikelijke maatregelen zoals bronafzuiging!</a:t>
            </a:r>
          </a:p>
          <a:p>
            <a:r>
              <a:rPr lang="nl-NL" dirty="0"/>
              <a:t>Moet je toch niezen, doe dit dan in je </a:t>
            </a:r>
            <a:r>
              <a:rPr lang="nl-NL" dirty="0" err="1"/>
              <a:t>elleboog</a:t>
            </a:r>
            <a:r>
              <a:rPr lang="nl-NL" dirty="0"/>
              <a:t>. Ook hoesten doe je in je </a:t>
            </a:r>
            <a:r>
              <a:rPr lang="nl-NL" dirty="0" err="1"/>
              <a:t>elleboog</a:t>
            </a:r>
            <a:r>
              <a:rPr lang="nl-NL" dirty="0"/>
              <a:t>. </a:t>
            </a:r>
          </a:p>
          <a:p>
            <a:r>
              <a:rPr lang="nl-NL" dirty="0"/>
              <a:t>Moet je je neus snuiten, dan doe je dit in een papieren zakdoekje. Gooi deze daarna direct weg en was direct je handen.</a:t>
            </a:r>
          </a:p>
          <a:p>
            <a:r>
              <a:rPr lang="nl-NL" dirty="0"/>
              <a:t>Moet je vaker niezen, hoesten of je neus snuiten? Dan heb je waarschijnlijk verkoudheidsklachten en ga je naar huis.</a:t>
            </a:r>
          </a:p>
          <a:p>
            <a:r>
              <a:rPr lang="nl-NL" dirty="0"/>
              <a:t>Spreek elkaar continu aan en corrigeer elkaar op het afstand houden en ander gevaarlijk gedrag.</a:t>
            </a:r>
          </a:p>
          <a:p>
            <a:r>
              <a:rPr lang="nl-NL" dirty="0"/>
              <a:t>Bij samenwerken bv. tillen, laden en lossen etc. is niet altijd afstand te houden; </a:t>
            </a:r>
          </a:p>
          <a:p>
            <a:r>
              <a:rPr lang="nl-NL" dirty="0"/>
              <a:t>Als het niet uitgesteld kan worden of het gebruik van hulpmiddelen is niet mogelijk gebruik dan het juist mondmasker (FFP1 ter bescherming van jezelf, en anders een chirurgische mondmasker ter bescherming van anderen)</a:t>
            </a:r>
          </a:p>
          <a:p>
            <a:r>
              <a:rPr lang="nl-NL" dirty="0"/>
              <a:t>Heb je twijfel of je het moet doen; stop dan met je werk en overleg !</a:t>
            </a:r>
          </a:p>
          <a:p>
            <a:r>
              <a:rPr lang="nl-NL" dirty="0"/>
              <a:t>Blijven er vragen bel je arbodienst, of de Helpdesk Corona van de Bouw en Installatietechniek:085 - 080 15 44 (gratis bereikbaar van 8:30-17:00).</a:t>
            </a:r>
          </a:p>
          <a:p>
            <a:endParaRPr lang="nl-NL" dirty="0"/>
          </a:p>
        </p:txBody>
      </p:sp>
      <p:sp>
        <p:nvSpPr>
          <p:cNvPr id="4" name="Tijdelijke aanduiding voor dianummer 3"/>
          <p:cNvSpPr>
            <a:spLocks noGrp="1"/>
          </p:cNvSpPr>
          <p:nvPr>
            <p:ph type="sldNum" sz="quarter" idx="5"/>
          </p:nvPr>
        </p:nvSpPr>
        <p:spPr/>
        <p:txBody>
          <a:bodyPr/>
          <a:lstStyle/>
          <a:p>
            <a:fld id="{DC5E9772-DBA5-4042-9D97-AF84EDBAAE24}" type="slidenum">
              <a:rPr lang="nl-NL" smtClean="0"/>
              <a:t>14</a:t>
            </a:fld>
            <a:endParaRPr lang="nl-NL"/>
          </a:p>
        </p:txBody>
      </p:sp>
    </p:spTree>
    <p:extLst>
      <p:ext uri="{BB962C8B-B14F-4D97-AF65-F5344CB8AC3E}">
        <p14:creationId xmlns:p14="http://schemas.microsoft.com/office/powerpoint/2010/main" val="3379016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Vraag of iemand op de werkplek verkoudheidsklachten heeft of kwetsbaar is voor Corona. Dit is het geval als mensen ouder zijn dan 70 jaar, en mensen met chronische longaandoeningen, hart- en vaatziekten, ernstig overgewicht, een slecht werkend immuunsysteem (bijvoorbeeld door een chemokuur, na een niertransplantatie).</a:t>
            </a:r>
          </a:p>
          <a:p>
            <a:r>
              <a:rPr lang="nl-NL" dirty="0"/>
              <a:t>Is het antwoord nee? </a:t>
            </a:r>
          </a:p>
          <a:p>
            <a:r>
              <a:rPr lang="nl-NL" dirty="0"/>
              <a:t>Vraag vooraf uitdrukkelijk instemming van collega’s reizigers voor je naar binnen gaat. </a:t>
            </a:r>
          </a:p>
          <a:p>
            <a:r>
              <a:rPr lang="nl-NL" dirty="0"/>
              <a:t>Houd minimaal 1,5m afstand tot collega’s reizigers </a:t>
            </a:r>
          </a:p>
          <a:p>
            <a:r>
              <a:rPr lang="nl-NL" dirty="0"/>
              <a:t>Beperk het bezoek tot het noodzakelijke werk</a:t>
            </a:r>
          </a:p>
          <a:p>
            <a:endParaRPr lang="nl-NL" dirty="0"/>
          </a:p>
          <a:p>
            <a:r>
              <a:rPr lang="nl-NL" dirty="0"/>
              <a:t>Is het antwoord ja? </a:t>
            </a:r>
          </a:p>
          <a:p>
            <a:r>
              <a:rPr lang="nl-NL" dirty="0"/>
              <a:t>Ja, alleen bij ernstige calamiteit of storing; als de dagelijkse levensbehoefte in gevaar komen, anders het werk niet uitvoeren. </a:t>
            </a:r>
            <a:br>
              <a:rPr lang="nl-NL" dirty="0"/>
            </a:br>
            <a:endParaRPr lang="nl-NL" dirty="0"/>
          </a:p>
          <a:p>
            <a:r>
              <a:rPr lang="nl-NL" dirty="0"/>
              <a:t>De buitendeur staat open of wordt door iemand anders vanaf buiten geopend.</a:t>
            </a:r>
          </a:p>
          <a:p>
            <a:r>
              <a:rPr lang="nl-NL" dirty="0"/>
              <a:t>De collega’s reizigers  bevinden zich in een andere ruimte.</a:t>
            </a:r>
          </a:p>
          <a:p>
            <a:r>
              <a:rPr lang="nl-NL" dirty="0"/>
              <a:t>Communiceer indien nodig met de collega’s reizigers  via de telefoon.</a:t>
            </a:r>
          </a:p>
          <a:p>
            <a:r>
              <a:rPr lang="nl-NL" dirty="0"/>
              <a:t>Draag eventueel aanvullende beschermingsmiddelen:</a:t>
            </a:r>
          </a:p>
          <a:p>
            <a:r>
              <a:rPr lang="nl-NL" dirty="0"/>
              <a:t>Wegwerphandschoenen</a:t>
            </a:r>
          </a:p>
          <a:p>
            <a:r>
              <a:rPr lang="nl-NL" dirty="0"/>
              <a:t>Wegwerpoverall</a:t>
            </a:r>
          </a:p>
          <a:p>
            <a:r>
              <a:rPr lang="nl-NL" dirty="0"/>
              <a:t>Wegwerpsloffen</a:t>
            </a:r>
          </a:p>
          <a:p>
            <a:r>
              <a:rPr lang="nl-NL" dirty="0"/>
              <a:t>Veiligheidsbril (wegwerp of anders desinfecteren voor en na gebruik)</a:t>
            </a:r>
          </a:p>
          <a:p>
            <a:r>
              <a:rPr lang="nl-NL" dirty="0"/>
              <a:t>Vraag om het huis goed te ventileren</a:t>
            </a:r>
          </a:p>
          <a:p>
            <a:r>
              <a:rPr lang="nl-NL" dirty="0"/>
              <a:t>Vraag ze om alvast de werkplek goed bereikbaar te maken</a:t>
            </a:r>
          </a:p>
          <a:p>
            <a:endParaRPr lang="nl-NL" dirty="0"/>
          </a:p>
        </p:txBody>
      </p:sp>
      <p:sp>
        <p:nvSpPr>
          <p:cNvPr id="4" name="Tijdelijke aanduiding voor dianummer 3"/>
          <p:cNvSpPr>
            <a:spLocks noGrp="1"/>
          </p:cNvSpPr>
          <p:nvPr>
            <p:ph type="sldNum" sz="quarter" idx="5"/>
          </p:nvPr>
        </p:nvSpPr>
        <p:spPr/>
        <p:txBody>
          <a:bodyPr/>
          <a:lstStyle/>
          <a:p>
            <a:fld id="{DC5E9772-DBA5-4042-9D97-AF84EDBAAE24}" type="slidenum">
              <a:rPr lang="nl-NL" smtClean="0"/>
              <a:t>15</a:t>
            </a:fld>
            <a:endParaRPr lang="nl-NL"/>
          </a:p>
        </p:txBody>
      </p:sp>
    </p:spTree>
    <p:extLst>
      <p:ext uri="{BB962C8B-B14F-4D97-AF65-F5344CB8AC3E}">
        <p14:creationId xmlns:p14="http://schemas.microsoft.com/office/powerpoint/2010/main" val="1070197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r>
              <a:rPr lang="nl-NL" dirty="0"/>
              <a:t>Leg je gebruikte </a:t>
            </a:r>
            <a:r>
              <a:rPr lang="nl-NL" dirty="0" err="1"/>
              <a:t>PBM’s</a:t>
            </a:r>
            <a:r>
              <a:rPr lang="nl-NL" dirty="0"/>
              <a:t> niet in de bouwkeet</a:t>
            </a:r>
          </a:p>
          <a:p>
            <a:r>
              <a:rPr lang="nl-NL" dirty="0"/>
              <a:t>Handen wassen en insmeren</a:t>
            </a:r>
          </a:p>
          <a:p>
            <a:r>
              <a:rPr lang="nl-NL" dirty="0"/>
              <a:t>Check of iedereen nog gezond is.</a:t>
            </a:r>
          </a:p>
          <a:p>
            <a:r>
              <a:rPr lang="nl-NL" dirty="0"/>
              <a:t>Schaft het liefst in de buitenlucht, of ventileer de bouwkeet. </a:t>
            </a:r>
          </a:p>
          <a:p>
            <a:r>
              <a:rPr lang="nl-NL" dirty="0"/>
              <a:t>Houd in ieder geval 1,5m afstand. Is dit niet mogelijk met alle collega’s tegelijk? Schaft dan om de beurt in groepen.</a:t>
            </a:r>
          </a:p>
          <a:p>
            <a:r>
              <a:rPr lang="nl-NL" dirty="0"/>
              <a:t>Vervang indien nodig handschoenen of vul deze aan. </a:t>
            </a:r>
          </a:p>
          <a:p>
            <a:r>
              <a:rPr lang="nl-NL" dirty="0"/>
              <a:t>Bespreek de ochtend op verbeterpunten en neem maatregelen voor de rest van de dag!</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DC5E9772-DBA5-4042-9D97-AF84EDBAAE24}" type="slidenum">
              <a:rPr lang="nl-NL" smtClean="0"/>
              <a:t>16</a:t>
            </a:fld>
            <a:endParaRPr lang="nl-NL"/>
          </a:p>
        </p:txBody>
      </p:sp>
    </p:spTree>
    <p:extLst>
      <p:ext uri="{BB962C8B-B14F-4D97-AF65-F5344CB8AC3E}">
        <p14:creationId xmlns:p14="http://schemas.microsoft.com/office/powerpoint/2010/main" val="199451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r>
              <a:rPr lang="nl-NL" dirty="0"/>
              <a:t>Bezoek niet toelaten op de bouwplaats, ook niet de opdrachtgever, werk voor overleg met leveranciers, opdrachtgevers en onderaannemers evt. met videobellen.</a:t>
            </a:r>
          </a:p>
          <a:p>
            <a:r>
              <a:rPr lang="nl-NL" dirty="0"/>
              <a:t>Bevoorrading: maak duidelijke afspraken over afstand. Laat waar mogelijk leveranties buiten de bouwplaats plaatsvinden.</a:t>
            </a:r>
          </a:p>
          <a:p>
            <a:r>
              <a:rPr lang="nl-NL" dirty="0"/>
              <a:t>Werkoverleg tussentijds: houdt afstand, ook bij het bv. bekijken van bouwtekeningen etc.</a:t>
            </a:r>
          </a:p>
          <a:p>
            <a:r>
              <a:rPr lang="nl-NL" dirty="0"/>
              <a:t>Vermijd bezoek aan supermarkt voor lunch, en was je handen na een evt. bezoek buiten de bouwplaats</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DC5E9772-DBA5-4042-9D97-AF84EDBAAE24}" type="slidenum">
              <a:rPr lang="nl-NL" smtClean="0"/>
              <a:t>17</a:t>
            </a:fld>
            <a:endParaRPr lang="nl-NL"/>
          </a:p>
        </p:txBody>
      </p:sp>
    </p:spTree>
    <p:extLst>
      <p:ext uri="{BB962C8B-B14F-4D97-AF65-F5344CB8AC3E}">
        <p14:creationId xmlns:p14="http://schemas.microsoft.com/office/powerpoint/2010/main" val="2756255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Ongevallen op de bouwplaats, of BHV nodig? Bel 112 en probeer zo veel afstand te houden als de situatie toelaat. Is er reanimatie nodig, geef dan geen mond-op-mondbeademing. Ben je bang dat de persoon die gereanimeerd moet worden besmet is met het coronavirus? Sluit dan alleen de AED aan en wacht op de hulpdienst. Geef aan de hulpdienst door dat je vermoed dat de persoon besmet is.</a:t>
            </a:r>
          </a:p>
          <a:p>
            <a:endParaRPr lang="nl-NL" dirty="0"/>
          </a:p>
        </p:txBody>
      </p:sp>
      <p:sp>
        <p:nvSpPr>
          <p:cNvPr id="4" name="Tijdelijke aanduiding voor dianummer 3"/>
          <p:cNvSpPr>
            <a:spLocks noGrp="1"/>
          </p:cNvSpPr>
          <p:nvPr>
            <p:ph type="sldNum" sz="quarter" idx="5"/>
          </p:nvPr>
        </p:nvSpPr>
        <p:spPr/>
        <p:txBody>
          <a:bodyPr/>
          <a:lstStyle/>
          <a:p>
            <a:fld id="{DC5E9772-DBA5-4042-9D97-AF84EDBAAE24}" type="slidenum">
              <a:rPr lang="nl-NL" smtClean="0"/>
              <a:t>18</a:t>
            </a:fld>
            <a:endParaRPr lang="nl-NL"/>
          </a:p>
        </p:txBody>
      </p:sp>
    </p:spTree>
    <p:extLst>
      <p:ext uri="{BB962C8B-B14F-4D97-AF65-F5344CB8AC3E}">
        <p14:creationId xmlns:p14="http://schemas.microsoft.com/office/powerpoint/2010/main" val="3746050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Bespreek de dag na op verbeterpunten en neem maatregelen voor de volgende dag.</a:t>
            </a:r>
          </a:p>
          <a:p>
            <a:r>
              <a:rPr lang="nl-NL" dirty="0"/>
              <a:t>Neem extra tijd voor het reinigen van gereedschap e.d. Gebruik hiervoor water en zeep of ontsmettingsmiddel (70% </a:t>
            </a:r>
            <a:r>
              <a:rPr lang="nl-NL" dirty="0" err="1"/>
              <a:t>isoproylalcohol</a:t>
            </a:r>
            <a:r>
              <a:rPr lang="nl-NL" dirty="0"/>
              <a:t>)</a:t>
            </a:r>
          </a:p>
          <a:p>
            <a:r>
              <a:rPr lang="nl-NL" dirty="0"/>
              <a:t>Gooi gebruikte </a:t>
            </a:r>
            <a:r>
              <a:rPr lang="nl-NL" dirty="0" err="1"/>
              <a:t>PBM’s</a:t>
            </a:r>
            <a:r>
              <a:rPr lang="nl-NL" dirty="0"/>
              <a:t> weg op de juiste plek en vul deze weer aan.</a:t>
            </a:r>
          </a:p>
          <a:p>
            <a:r>
              <a:rPr lang="nl-NL" dirty="0"/>
              <a:t>Trek iedere dag schone kleding aan</a:t>
            </a:r>
          </a:p>
          <a:p>
            <a:r>
              <a:rPr lang="nl-NL" dirty="0"/>
              <a:t>Maak in de auto de bedieningsmiddelen schoon met 70% </a:t>
            </a:r>
            <a:r>
              <a:rPr lang="nl-NL" dirty="0" err="1"/>
              <a:t>isopropylalcoholdoekjes</a:t>
            </a:r>
            <a:r>
              <a:rPr lang="nl-NL" dirty="0"/>
              <a:t>.</a:t>
            </a:r>
          </a:p>
          <a:p>
            <a:r>
              <a:rPr lang="nl-NL" dirty="0"/>
              <a:t>Smeer je handen goed in na het handenwassen. </a:t>
            </a:r>
          </a:p>
          <a:p>
            <a:r>
              <a:rPr lang="nl-NL" dirty="0"/>
              <a:t>Neem ook bij het naar huis reizen de regels voor het reizen in acht.</a:t>
            </a:r>
          </a:p>
          <a:p>
            <a:r>
              <a:rPr lang="nl-NL" dirty="0"/>
              <a:t>Voor het slapen gaan, smeer nogmaals je handen in met een vette crème. </a:t>
            </a:r>
          </a:p>
          <a:p>
            <a:endParaRPr lang="nl-NL" dirty="0"/>
          </a:p>
          <a:p>
            <a:r>
              <a:rPr lang="nl-NL" dirty="0"/>
              <a:t>Bij thuiskomst goed voor jezelf en je hygiëne zorgen, vermijd overmatig alcohol gebruik en zorg voor voldoende slaap; dit houdt je immuunsysteem sterk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DC5E9772-DBA5-4042-9D97-AF84EDBAAE24}" type="slidenum">
              <a:rPr lang="nl-NL" smtClean="0"/>
              <a:t>19</a:t>
            </a:fld>
            <a:endParaRPr lang="nl-NL"/>
          </a:p>
        </p:txBody>
      </p:sp>
    </p:spTree>
    <p:extLst>
      <p:ext uri="{BB962C8B-B14F-4D97-AF65-F5344CB8AC3E}">
        <p14:creationId xmlns:p14="http://schemas.microsoft.com/office/powerpoint/2010/main" val="38982726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endParaRPr lang="nl-NL" dirty="0"/>
          </a:p>
        </p:txBody>
      </p:sp>
      <p:sp>
        <p:nvSpPr>
          <p:cNvPr id="4" name="Tijdelijke aanduiding voor dianummer 3"/>
          <p:cNvSpPr>
            <a:spLocks noGrp="1"/>
          </p:cNvSpPr>
          <p:nvPr>
            <p:ph type="sldNum" sz="quarter" idx="5"/>
          </p:nvPr>
        </p:nvSpPr>
        <p:spPr/>
        <p:txBody>
          <a:bodyPr/>
          <a:lstStyle/>
          <a:p>
            <a:fld id="{DC5E9772-DBA5-4042-9D97-AF84EDBAAE24}" type="slidenum">
              <a:rPr lang="nl-NL" smtClean="0"/>
              <a:t>20</a:t>
            </a:fld>
            <a:endParaRPr lang="nl-NL"/>
          </a:p>
        </p:txBody>
      </p:sp>
    </p:spTree>
    <p:extLst>
      <p:ext uri="{BB962C8B-B14F-4D97-AF65-F5344CB8AC3E}">
        <p14:creationId xmlns:p14="http://schemas.microsoft.com/office/powerpoint/2010/main" val="521392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coronavirus is een virus dat in onze longen kan komen. Het is waarschijnlijk hetzelfde virus als het SARS-virus dat in 2003 uitbrak. Inmiddels is het virus veranderd (‘gemuteerd’) waardoor het minder dodelijk is, maar wel veel besmettelijker. Er worden verschillende namen voor het virus gebruikt. Officieel heet het virus SARS-CoV-2 (SARS Corona Virus 2). Meestal noemen we het gewoon het coronavirus. Soms wordt het virus ook COVID-19 genoemd. Dat is niet correct: hiermee worden de symptomen bedoeld die het virus veroorzaakt (Corona Virus </a:t>
            </a:r>
            <a:r>
              <a:rPr lang="nl-NL" dirty="0" err="1"/>
              <a:t>Disease</a:t>
            </a:r>
            <a:r>
              <a:rPr lang="nl-NL" dirty="0"/>
              <a:t> 2019).</a:t>
            </a:r>
          </a:p>
          <a:p>
            <a:endParaRPr lang="nl-NL" dirty="0"/>
          </a:p>
        </p:txBody>
      </p:sp>
      <p:sp>
        <p:nvSpPr>
          <p:cNvPr id="4" name="Tijdelijke aanduiding voor dianummer 3"/>
          <p:cNvSpPr>
            <a:spLocks noGrp="1"/>
          </p:cNvSpPr>
          <p:nvPr>
            <p:ph type="sldNum" sz="quarter" idx="5"/>
          </p:nvPr>
        </p:nvSpPr>
        <p:spPr/>
        <p:txBody>
          <a:bodyPr/>
          <a:lstStyle/>
          <a:p>
            <a:fld id="{DC5E9772-DBA5-4042-9D97-AF84EDBAAE24}" type="slidenum">
              <a:rPr lang="nl-NL" smtClean="0"/>
              <a:t>2</a:t>
            </a:fld>
            <a:endParaRPr lang="nl-NL"/>
          </a:p>
        </p:txBody>
      </p:sp>
    </p:spTree>
    <p:extLst>
      <p:ext uri="{BB962C8B-B14F-4D97-AF65-F5344CB8AC3E}">
        <p14:creationId xmlns:p14="http://schemas.microsoft.com/office/powerpoint/2010/main" val="1673679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Symptomen verschillen per persoon. Het lijkt een beetje op griep maar het kan heel heftig uitpakken, inclusief longontsteking en diarree. </a:t>
            </a:r>
          </a:p>
          <a:p>
            <a:r>
              <a:rPr lang="nl-NL" dirty="0"/>
              <a:t>80% van de gemelde gevallen heeft milde tot matig ernstige klachten, 13,8% had ernstige klachten en 6,1% zeer ernstige klachten.</a:t>
            </a:r>
          </a:p>
          <a:p>
            <a:endParaRPr lang="nl-NL" dirty="0"/>
          </a:p>
          <a:p>
            <a:endParaRPr lang="nl-NL" dirty="0"/>
          </a:p>
          <a:p>
            <a:r>
              <a:rPr lang="nl-NL" dirty="0"/>
              <a:t>Je ziet hier de klachten op volgorde van hoe vaak mensen er last van hebben als ze besmet zijn met het coronavirus.</a:t>
            </a:r>
          </a:p>
          <a:p>
            <a:endParaRPr lang="nl-NL" dirty="0"/>
          </a:p>
        </p:txBody>
      </p:sp>
      <p:sp>
        <p:nvSpPr>
          <p:cNvPr id="4" name="Tijdelijke aanduiding voor dianummer 3"/>
          <p:cNvSpPr>
            <a:spLocks noGrp="1"/>
          </p:cNvSpPr>
          <p:nvPr>
            <p:ph type="sldNum" sz="quarter" idx="5"/>
          </p:nvPr>
        </p:nvSpPr>
        <p:spPr/>
        <p:txBody>
          <a:bodyPr/>
          <a:lstStyle/>
          <a:p>
            <a:fld id="{DC5E9772-DBA5-4042-9D97-AF84EDBAAE24}" type="slidenum">
              <a:rPr lang="nl-NL" smtClean="0"/>
              <a:t>3</a:t>
            </a:fld>
            <a:endParaRPr lang="nl-NL"/>
          </a:p>
        </p:txBody>
      </p:sp>
    </p:spTree>
    <p:extLst>
      <p:ext uri="{BB962C8B-B14F-4D97-AF65-F5344CB8AC3E}">
        <p14:creationId xmlns:p14="http://schemas.microsoft.com/office/powerpoint/2010/main" val="1322195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Besmetting gebeurt vooral direct van mens op mens door hoesten en niezen. Als iemand hoest of niest komen er kleine druppeltjes vrij (‘</a:t>
            </a:r>
            <a:r>
              <a:rPr lang="nl-NL" dirty="0" err="1"/>
              <a:t>aerosolen</a:t>
            </a:r>
            <a:r>
              <a:rPr lang="nl-NL" dirty="0"/>
              <a:t>’) waar het virus in kan zitten als iemand besmet is. Deze druppeltjes kunnen tot wel 1,5 meter ver komen. Als druppeltjes waar het virus inzit op materiaal terechtkomen, kan het virus nog een poosje intact blijven. Als je het dan aanraakt en vervolgens je mond of ogen aanraakt, kan je het virus ook binnenkrijgen. Deze vorm van besmetting is echter een stuk minder effectief dan via hoesten/niezen.</a:t>
            </a:r>
          </a:p>
          <a:p>
            <a:endParaRPr lang="nl-NL" dirty="0"/>
          </a:p>
        </p:txBody>
      </p:sp>
      <p:sp>
        <p:nvSpPr>
          <p:cNvPr id="4" name="Tijdelijke aanduiding voor dianummer 3"/>
          <p:cNvSpPr>
            <a:spLocks noGrp="1"/>
          </p:cNvSpPr>
          <p:nvPr>
            <p:ph type="sldNum" sz="quarter" idx="5"/>
          </p:nvPr>
        </p:nvSpPr>
        <p:spPr/>
        <p:txBody>
          <a:bodyPr/>
          <a:lstStyle/>
          <a:p>
            <a:fld id="{DC5E9772-DBA5-4042-9D97-AF84EDBAAE24}" type="slidenum">
              <a:rPr lang="nl-NL" smtClean="0"/>
              <a:t>4</a:t>
            </a:fld>
            <a:endParaRPr lang="nl-NL"/>
          </a:p>
        </p:txBody>
      </p:sp>
    </p:spTree>
    <p:extLst>
      <p:ext uri="{BB962C8B-B14F-4D97-AF65-F5344CB8AC3E}">
        <p14:creationId xmlns:p14="http://schemas.microsoft.com/office/powerpoint/2010/main" val="632801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Hoewel de symptomen bij veel mensen mild zijn, is het virus toch erg gevaarlijk. Dit komt omdat vooral oudere en zwakkere mensen er erg ziek van kunnen worden of zelfs overlijden. Maar belangrijker nog is dat het een nieuw virus is. Daardoor is er nog niemand immuun voor dit virus. Daardoor kan iedereen ziek worden zodra hij het virus binnenkrijgt. Stel dat iedereen tegelijk ziek wordt dan ligt ineens alles stil en vallen er onnodig veel doden.</a:t>
            </a:r>
          </a:p>
          <a:p>
            <a:endParaRPr lang="nl-NL" dirty="0"/>
          </a:p>
        </p:txBody>
      </p:sp>
      <p:sp>
        <p:nvSpPr>
          <p:cNvPr id="4" name="Tijdelijke aanduiding voor dianummer 3"/>
          <p:cNvSpPr>
            <a:spLocks noGrp="1"/>
          </p:cNvSpPr>
          <p:nvPr>
            <p:ph type="sldNum" sz="quarter" idx="5"/>
          </p:nvPr>
        </p:nvSpPr>
        <p:spPr/>
        <p:txBody>
          <a:bodyPr/>
          <a:lstStyle/>
          <a:p>
            <a:fld id="{DC5E9772-DBA5-4042-9D97-AF84EDBAAE24}" type="slidenum">
              <a:rPr lang="nl-NL" smtClean="0"/>
              <a:t>5</a:t>
            </a:fld>
            <a:endParaRPr lang="nl-NL"/>
          </a:p>
        </p:txBody>
      </p:sp>
    </p:spTree>
    <p:extLst>
      <p:ext uri="{BB962C8B-B14F-4D97-AF65-F5344CB8AC3E}">
        <p14:creationId xmlns:p14="http://schemas.microsoft.com/office/powerpoint/2010/main" val="2480823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 worden door het RIVM maatregelen genomen die iedere Nederlander moet nemen om te voorkomen dat het virus verspreidt. Tip: Zorg goed voor jezelf en je persoonlijke hygiëne, neem voldoen rust en slaap; dit houdt je immuunsysteem sterk !</a:t>
            </a:r>
          </a:p>
          <a:p>
            <a:endParaRPr lang="nl-NL" dirty="0"/>
          </a:p>
        </p:txBody>
      </p:sp>
      <p:sp>
        <p:nvSpPr>
          <p:cNvPr id="4" name="Tijdelijke aanduiding voor dianummer 3"/>
          <p:cNvSpPr>
            <a:spLocks noGrp="1"/>
          </p:cNvSpPr>
          <p:nvPr>
            <p:ph type="sldNum" sz="quarter" idx="5"/>
          </p:nvPr>
        </p:nvSpPr>
        <p:spPr/>
        <p:txBody>
          <a:bodyPr/>
          <a:lstStyle/>
          <a:p>
            <a:fld id="{DC5E9772-DBA5-4042-9D97-AF84EDBAAE24}" type="slidenum">
              <a:rPr lang="nl-NL" smtClean="0"/>
              <a:t>6</a:t>
            </a:fld>
            <a:endParaRPr lang="nl-NL"/>
          </a:p>
        </p:txBody>
      </p:sp>
    </p:spTree>
    <p:extLst>
      <p:ext uri="{BB962C8B-B14F-4D97-AF65-F5344CB8AC3E}">
        <p14:creationId xmlns:p14="http://schemas.microsoft.com/office/powerpoint/2010/main" val="854983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r>
              <a:rPr lang="nl-NL" dirty="0"/>
              <a:t> </a:t>
            </a:r>
          </a:p>
          <a:p>
            <a:r>
              <a:rPr lang="nl-NL" dirty="0"/>
              <a:t>Werk thuis als je functie dit toelaat. Overleg hierover met je werkgever. </a:t>
            </a:r>
          </a:p>
          <a:p>
            <a:r>
              <a:rPr lang="nl-NL" dirty="0"/>
              <a:t>• Als je opstaat is de eerste vraag: hoe voel je je? </a:t>
            </a:r>
          </a:p>
          <a:p>
            <a:r>
              <a:rPr lang="nl-NL" dirty="0"/>
              <a:t>• Heb je verkoudheidsklachten zoals keelpijn, </a:t>
            </a:r>
            <a:r>
              <a:rPr lang="nl-NL" dirty="0" err="1"/>
              <a:t>snotterigheid</a:t>
            </a:r>
            <a:r>
              <a:rPr lang="nl-NL" dirty="0"/>
              <a:t>, hoesten/niezen en/of koorts/verhoging boven 38°C? Meld je dan ziek en ga niet de deur uit. </a:t>
            </a:r>
          </a:p>
          <a:p>
            <a:r>
              <a:rPr lang="nl-NL" dirty="0"/>
              <a:t>• Heb je een huisgenoot met koorts? Meld dit bij je werkgever en ga de deur niet uit. </a:t>
            </a:r>
          </a:p>
          <a:p>
            <a:r>
              <a:rPr lang="nl-NL" dirty="0"/>
              <a:t>• Heb je zelf minimaal 24 uur lang geen klachten en heeft er niemand in huis de afgelopen 24 uur koorts gehad? Dan kun je naar je werk. </a:t>
            </a:r>
          </a:p>
          <a:p>
            <a:r>
              <a:rPr lang="nl-NL" dirty="0"/>
              <a:t>• Doe je (ondersteunend) werk dat in een vitaal proces valt, bijvoorbeeld reparatie van </a:t>
            </a:r>
            <a:r>
              <a:rPr lang="nl-NL" dirty="0" err="1"/>
              <a:t>CV-ketels</a:t>
            </a:r>
            <a:r>
              <a:rPr lang="nl-NL" dirty="0"/>
              <a:t> of netwerkkabels? Overleg dan met je werkgever of je toch kunt werken als je zelf milde verkoudheidsklachten hebt of als een huisgenoot koorts heeft. </a:t>
            </a:r>
          </a:p>
          <a:p>
            <a:r>
              <a:rPr lang="nl-NL" dirty="0"/>
              <a:t>• Neem voldoende eten en drinken mee, dan hoef je niet naar de supermarkt. </a:t>
            </a:r>
          </a:p>
          <a:p>
            <a:r>
              <a:rPr lang="nl-NL" dirty="0"/>
              <a:t>• Neem handcrème mee voor na het handenwassen als het niet beschikbaar is op de werkplek! Dit voorkomt huidproblemen. </a:t>
            </a:r>
          </a:p>
          <a:p>
            <a:r>
              <a:rPr lang="nl-NL" dirty="0"/>
              <a:t>• Neem papieren zakdoekjes mee. Deze gebruik je als je bijvoorbeeld je neus moet snuiten. Gooi ze na gebruik direct weg en was vervolgens je handen. </a:t>
            </a:r>
          </a:p>
          <a:p>
            <a:endParaRPr lang="nl-NL" dirty="0"/>
          </a:p>
        </p:txBody>
      </p:sp>
      <p:sp>
        <p:nvSpPr>
          <p:cNvPr id="4" name="Tijdelijke aanduiding voor dianummer 3"/>
          <p:cNvSpPr>
            <a:spLocks noGrp="1"/>
          </p:cNvSpPr>
          <p:nvPr>
            <p:ph type="sldNum" sz="quarter" idx="5"/>
          </p:nvPr>
        </p:nvSpPr>
        <p:spPr/>
        <p:txBody>
          <a:bodyPr/>
          <a:lstStyle/>
          <a:p>
            <a:fld id="{DC5E9772-DBA5-4042-9D97-AF84EDBAAE24}" type="slidenum">
              <a:rPr lang="nl-NL" smtClean="0"/>
              <a:t>7</a:t>
            </a:fld>
            <a:endParaRPr lang="nl-NL"/>
          </a:p>
        </p:txBody>
      </p:sp>
    </p:spTree>
    <p:extLst>
      <p:ext uri="{BB962C8B-B14F-4D97-AF65-F5344CB8AC3E}">
        <p14:creationId xmlns:p14="http://schemas.microsoft.com/office/powerpoint/2010/main" val="192725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Alleen reizen niet mogelijk? Houd in de auto zoveel mogelijk afstand. Ook bij het uitstappen altijd 1,5 meter afstand. Neem telkens op dezelfde plek in de auto plaats. Controleer altijd of je voldoende </a:t>
            </a:r>
            <a:r>
              <a:rPr lang="nl-NL" dirty="0" err="1"/>
              <a:t>pbm’s</a:t>
            </a:r>
            <a:r>
              <a:rPr lang="nl-NL" dirty="0"/>
              <a:t> en schoonmaakmiddelen bij je hebt. </a:t>
            </a:r>
          </a:p>
          <a:p>
            <a:endParaRPr lang="nl-NL" dirty="0"/>
          </a:p>
        </p:txBody>
      </p:sp>
      <p:sp>
        <p:nvSpPr>
          <p:cNvPr id="4" name="Tijdelijke aanduiding voor dianummer 3"/>
          <p:cNvSpPr>
            <a:spLocks noGrp="1"/>
          </p:cNvSpPr>
          <p:nvPr>
            <p:ph type="sldNum" sz="quarter" idx="5"/>
          </p:nvPr>
        </p:nvSpPr>
        <p:spPr/>
        <p:txBody>
          <a:bodyPr/>
          <a:lstStyle/>
          <a:p>
            <a:fld id="{DC5E9772-DBA5-4042-9D97-AF84EDBAAE24}" type="slidenum">
              <a:rPr lang="nl-NL" smtClean="0"/>
              <a:t>8</a:t>
            </a:fld>
            <a:endParaRPr lang="nl-NL"/>
          </a:p>
        </p:txBody>
      </p:sp>
    </p:spTree>
    <p:extLst>
      <p:ext uri="{BB962C8B-B14F-4D97-AF65-F5344CB8AC3E}">
        <p14:creationId xmlns:p14="http://schemas.microsoft.com/office/powerpoint/2010/main" val="700878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Alleen reizen niet mogelijk? Houd in de auto zoveel mogelijk afstand. Ook bij het uitstappen altijd 1,5 meter afstand. Neem telkens op dezelfde plek in de auto plaats. Controleer altijd of je voldoende </a:t>
            </a:r>
            <a:r>
              <a:rPr lang="nl-NL" dirty="0" err="1"/>
              <a:t>pbm’s</a:t>
            </a:r>
            <a:r>
              <a:rPr lang="nl-NL" dirty="0"/>
              <a:t> en schoonmaakmiddelen bij je hebt. </a:t>
            </a:r>
          </a:p>
          <a:p>
            <a:endParaRPr lang="nl-NL" dirty="0"/>
          </a:p>
        </p:txBody>
      </p:sp>
      <p:sp>
        <p:nvSpPr>
          <p:cNvPr id="4" name="Tijdelijke aanduiding voor dianummer 3"/>
          <p:cNvSpPr>
            <a:spLocks noGrp="1"/>
          </p:cNvSpPr>
          <p:nvPr>
            <p:ph type="sldNum" sz="quarter" idx="5"/>
          </p:nvPr>
        </p:nvSpPr>
        <p:spPr/>
        <p:txBody>
          <a:bodyPr/>
          <a:lstStyle/>
          <a:p>
            <a:fld id="{DC5E9772-DBA5-4042-9D97-AF84EDBAAE24}" type="slidenum">
              <a:rPr lang="nl-NL" smtClean="0"/>
              <a:t>9</a:t>
            </a:fld>
            <a:endParaRPr lang="nl-NL"/>
          </a:p>
        </p:txBody>
      </p:sp>
    </p:spTree>
    <p:extLst>
      <p:ext uri="{BB962C8B-B14F-4D97-AF65-F5344CB8AC3E}">
        <p14:creationId xmlns:p14="http://schemas.microsoft.com/office/powerpoint/2010/main" val="38342527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dia">
    <p:spTree>
      <p:nvGrpSpPr>
        <p:cNvPr id="1" name=""/>
        <p:cNvGrpSpPr/>
        <p:nvPr/>
      </p:nvGrpSpPr>
      <p:grpSpPr>
        <a:xfrm>
          <a:off x="0" y="0"/>
          <a:ext cx="0" cy="0"/>
          <a:chOff x="0" y="0"/>
          <a:chExt cx="0" cy="0"/>
        </a:xfrm>
      </p:grpSpPr>
      <p:sp>
        <p:nvSpPr>
          <p:cNvPr id="8" name="Ondertitel 2">
            <a:extLst>
              <a:ext uri="{FF2B5EF4-FFF2-40B4-BE49-F238E27FC236}">
                <a16:creationId xmlns:a16="http://schemas.microsoft.com/office/drawing/2014/main" id="{E5D449A9-9D2B-4112-93E4-C70C4783B23C}"/>
              </a:ext>
            </a:extLst>
          </p:cNvPr>
          <p:cNvSpPr>
            <a:spLocks noGrp="1"/>
          </p:cNvSpPr>
          <p:nvPr>
            <p:ph type="subTitle" idx="1"/>
          </p:nvPr>
        </p:nvSpPr>
        <p:spPr>
          <a:xfrm>
            <a:off x="830424" y="3269975"/>
            <a:ext cx="10944809" cy="555791"/>
          </a:xfrm>
          <a:prstGeom prst="rect">
            <a:avLst/>
          </a:prstGeom>
        </p:spPr>
        <p:txBody>
          <a:bodyPr/>
          <a:lstStyle/>
          <a:p>
            <a:r>
              <a:rPr lang="nl-NL">
                <a:solidFill>
                  <a:srgbClr val="0070C0"/>
                </a:solidFill>
                <a:latin typeface="Arial" panose="020B0604020202020204" pitchFamily="34" charset="0"/>
                <a:cs typeface="Arial" panose="020B0604020202020204" pitchFamily="34" charset="0"/>
              </a:rPr>
              <a:t>Klikken om de ondertitelstijl van het model te bewerken</a:t>
            </a:r>
            <a:endParaRPr lang="nl-NL" dirty="0">
              <a:solidFill>
                <a:srgbClr val="0070C0"/>
              </a:solidFill>
              <a:latin typeface="Arial" panose="020B0604020202020204" pitchFamily="34" charset="0"/>
              <a:cs typeface="Arial" panose="020B0604020202020204" pitchFamily="34" charset="0"/>
            </a:endParaRPr>
          </a:p>
        </p:txBody>
      </p:sp>
      <p:cxnSp>
        <p:nvCxnSpPr>
          <p:cNvPr id="9" name="Rechte verbindingslijn 4">
            <a:extLst>
              <a:ext uri="{FF2B5EF4-FFF2-40B4-BE49-F238E27FC236}">
                <a16:creationId xmlns:a16="http://schemas.microsoft.com/office/drawing/2014/main" id="{5F0C1A6E-AB15-4110-BEAC-3E1EE8E43BB0}"/>
              </a:ext>
            </a:extLst>
          </p:cNvPr>
          <p:cNvCxnSpPr>
            <a:cxnSpLocks/>
          </p:cNvCxnSpPr>
          <p:nvPr userDrawn="1"/>
        </p:nvCxnSpPr>
        <p:spPr>
          <a:xfrm>
            <a:off x="576366" y="0"/>
            <a:ext cx="0" cy="6858000"/>
          </a:xfrm>
          <a:prstGeom prst="line">
            <a:avLst/>
          </a:prstGeom>
          <a:ln w="57150">
            <a:solidFill>
              <a:srgbClr val="0070C0"/>
            </a:solidFill>
          </a:ln>
        </p:spPr>
        <p:style>
          <a:lnRef idx="1">
            <a:schemeClr val="accent4"/>
          </a:lnRef>
          <a:fillRef idx="0">
            <a:schemeClr val="accent4"/>
          </a:fillRef>
          <a:effectRef idx="0">
            <a:schemeClr val="accent4"/>
          </a:effectRef>
          <a:fontRef idx="minor">
            <a:schemeClr val="tx1"/>
          </a:fontRef>
        </p:style>
      </p:cxnSp>
      <p:sp>
        <p:nvSpPr>
          <p:cNvPr id="10" name="Ovaal 7">
            <a:extLst>
              <a:ext uri="{FF2B5EF4-FFF2-40B4-BE49-F238E27FC236}">
                <a16:creationId xmlns:a16="http://schemas.microsoft.com/office/drawing/2014/main" id="{7559C031-5459-436F-B282-74D58E7916A2}"/>
              </a:ext>
            </a:extLst>
          </p:cNvPr>
          <p:cNvSpPr/>
          <p:nvPr userDrawn="1"/>
        </p:nvSpPr>
        <p:spPr>
          <a:xfrm>
            <a:off x="474017" y="2464088"/>
            <a:ext cx="204697" cy="204697"/>
          </a:xfrm>
          <a:prstGeom prst="ellipse">
            <a:avLst/>
          </a:prstGeom>
          <a:solidFill>
            <a:schemeClr val="bg1"/>
          </a:solid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1" descr="Afbeelding met ding, object&#10;&#10;Beschrijving is gegenereerd met zeer hoge betrouwbaarheid">
            <a:extLst>
              <a:ext uri="{FF2B5EF4-FFF2-40B4-BE49-F238E27FC236}">
                <a16:creationId xmlns:a16="http://schemas.microsoft.com/office/drawing/2014/main" id="{8DA0BC02-8910-42A7-AC46-FA901F25AE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7591" y="5959396"/>
            <a:ext cx="3990392" cy="427799"/>
          </a:xfrm>
          <a:prstGeom prst="rect">
            <a:avLst/>
          </a:prstGeom>
        </p:spPr>
      </p:pic>
      <p:sp>
        <p:nvSpPr>
          <p:cNvPr id="12" name="Ondertitel 2">
            <a:extLst>
              <a:ext uri="{FF2B5EF4-FFF2-40B4-BE49-F238E27FC236}">
                <a16:creationId xmlns:a16="http://schemas.microsoft.com/office/drawing/2014/main" id="{BBF37A5B-3BB0-48E5-A84E-C8021C613B63}"/>
              </a:ext>
            </a:extLst>
          </p:cNvPr>
          <p:cNvSpPr txBox="1">
            <a:spLocks/>
          </p:cNvSpPr>
          <p:nvPr userDrawn="1"/>
        </p:nvSpPr>
        <p:spPr>
          <a:xfrm>
            <a:off x="830424" y="4058894"/>
            <a:ext cx="10944809" cy="5557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91401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ge dia">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ECA0BA44-481F-46DA-9DDE-8A0EFA0D8678}"/>
              </a:ext>
            </a:extLst>
          </p:cNvPr>
          <p:cNvSpPr>
            <a:spLocks noGrp="1"/>
          </p:cNvSpPr>
          <p:nvPr>
            <p:ph type="ctrTitle" hasCustomPrompt="1"/>
          </p:nvPr>
        </p:nvSpPr>
        <p:spPr>
          <a:xfrm>
            <a:off x="1171751" y="392048"/>
            <a:ext cx="10011057" cy="665505"/>
          </a:xfrm>
          <a:prstGeom prst="rect">
            <a:avLst/>
          </a:prstGeom>
        </p:spPr>
        <p:txBody>
          <a:bodyPr>
            <a:normAutofit fontScale="90000"/>
          </a:bodyPr>
          <a:lstStyle>
            <a:lvl1pPr>
              <a:defRPr>
                <a:latin typeface="+mj-lt"/>
              </a:defRPr>
            </a:lvl1pPr>
          </a:lstStyle>
          <a:p>
            <a:pPr algn="l"/>
            <a:r>
              <a:rPr lang="nl-NL" sz="4400" dirty="0">
                <a:solidFill>
                  <a:srgbClr val="0070C0"/>
                </a:solidFill>
                <a:latin typeface="Arial Rounded MT Bold" panose="020F0704030504030204" pitchFamily="34" charset="0"/>
              </a:rPr>
              <a:t>Click </a:t>
            </a:r>
            <a:r>
              <a:rPr lang="nl-NL" sz="4400" dirty="0" err="1">
                <a:solidFill>
                  <a:srgbClr val="0070C0"/>
                </a:solidFill>
                <a:latin typeface="Arial Rounded MT Bold" panose="020F0704030504030204" pitchFamily="34" charset="0"/>
              </a:rPr>
              <a:t>to</a:t>
            </a:r>
            <a:r>
              <a:rPr lang="nl-NL" sz="4400" dirty="0">
                <a:solidFill>
                  <a:srgbClr val="0070C0"/>
                </a:solidFill>
                <a:latin typeface="Arial Rounded MT Bold" panose="020F0704030504030204" pitchFamily="34" charset="0"/>
              </a:rPr>
              <a:t> </a:t>
            </a:r>
            <a:r>
              <a:rPr lang="nl-NL" sz="4400" dirty="0" err="1">
                <a:solidFill>
                  <a:srgbClr val="0070C0"/>
                </a:solidFill>
                <a:latin typeface="Arial Rounded MT Bold" panose="020F0704030504030204" pitchFamily="34" charset="0"/>
              </a:rPr>
              <a:t>add</a:t>
            </a:r>
            <a:r>
              <a:rPr lang="nl-NL" sz="4400" dirty="0">
                <a:solidFill>
                  <a:srgbClr val="0070C0"/>
                </a:solidFill>
                <a:latin typeface="Arial Rounded MT Bold" panose="020F0704030504030204" pitchFamily="34" charset="0"/>
              </a:rPr>
              <a:t> </a:t>
            </a:r>
            <a:r>
              <a:rPr lang="nl-NL" sz="4400" dirty="0" err="1">
                <a:solidFill>
                  <a:srgbClr val="0070C0"/>
                </a:solidFill>
                <a:latin typeface="Arial Rounded MT Bold" panose="020F0704030504030204" pitchFamily="34" charset="0"/>
              </a:rPr>
              <a:t>title</a:t>
            </a:r>
            <a:endParaRPr lang="nl-NL" sz="4400" dirty="0">
              <a:solidFill>
                <a:srgbClr val="0070C0"/>
              </a:solidFill>
              <a:latin typeface="Arial Rounded MT Bold" panose="020F0704030504030204" pitchFamily="34" charset="0"/>
            </a:endParaRPr>
          </a:p>
        </p:txBody>
      </p:sp>
      <p:cxnSp>
        <p:nvCxnSpPr>
          <p:cNvPr id="4" name="Rechte verbindingslijn 4">
            <a:extLst>
              <a:ext uri="{FF2B5EF4-FFF2-40B4-BE49-F238E27FC236}">
                <a16:creationId xmlns:a16="http://schemas.microsoft.com/office/drawing/2014/main" id="{CDBECF5B-349F-4931-ABC9-0A4D9199F113}"/>
              </a:ext>
            </a:extLst>
          </p:cNvPr>
          <p:cNvCxnSpPr>
            <a:cxnSpLocks/>
          </p:cNvCxnSpPr>
          <p:nvPr userDrawn="1"/>
        </p:nvCxnSpPr>
        <p:spPr>
          <a:xfrm>
            <a:off x="603837" y="0"/>
            <a:ext cx="0" cy="6858000"/>
          </a:xfrm>
          <a:prstGeom prst="line">
            <a:avLst/>
          </a:prstGeom>
          <a:ln w="57150">
            <a:solidFill>
              <a:srgbClr val="0070C0"/>
            </a:solidFill>
          </a:ln>
        </p:spPr>
        <p:style>
          <a:lnRef idx="1">
            <a:schemeClr val="accent4"/>
          </a:lnRef>
          <a:fillRef idx="0">
            <a:schemeClr val="accent4"/>
          </a:fillRef>
          <a:effectRef idx="0">
            <a:schemeClr val="accent4"/>
          </a:effectRef>
          <a:fontRef idx="minor">
            <a:schemeClr val="tx1"/>
          </a:fontRef>
        </p:style>
      </p:cxnSp>
      <p:sp>
        <p:nvSpPr>
          <p:cNvPr id="5" name="Ovaal 5">
            <a:extLst>
              <a:ext uri="{FF2B5EF4-FFF2-40B4-BE49-F238E27FC236}">
                <a16:creationId xmlns:a16="http://schemas.microsoft.com/office/drawing/2014/main" id="{1CCF97FE-C77F-4123-838C-48F2C27FB852}"/>
              </a:ext>
            </a:extLst>
          </p:cNvPr>
          <p:cNvSpPr/>
          <p:nvPr userDrawn="1"/>
        </p:nvSpPr>
        <p:spPr>
          <a:xfrm>
            <a:off x="501488" y="520104"/>
            <a:ext cx="204697" cy="204697"/>
          </a:xfrm>
          <a:prstGeom prst="ellipse">
            <a:avLst/>
          </a:prstGeom>
          <a:solidFill>
            <a:schemeClr val="bg1"/>
          </a:solid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Content Placeholder 7">
            <a:extLst>
              <a:ext uri="{FF2B5EF4-FFF2-40B4-BE49-F238E27FC236}">
                <a16:creationId xmlns:a16="http://schemas.microsoft.com/office/drawing/2014/main" id="{D505DC7B-7E82-4BAC-B2EF-7CF1542013EA}"/>
              </a:ext>
            </a:extLst>
          </p:cNvPr>
          <p:cNvSpPr>
            <a:spLocks noGrp="1"/>
          </p:cNvSpPr>
          <p:nvPr>
            <p:ph sz="quarter" idx="10" hasCustomPrompt="1"/>
          </p:nvPr>
        </p:nvSpPr>
        <p:spPr>
          <a:xfrm>
            <a:off x="404138" y="1244905"/>
            <a:ext cx="6269931" cy="5254625"/>
          </a:xfrm>
          <a:prstGeom prst="rect">
            <a:avLst/>
          </a:prstGeom>
        </p:spPr>
        <p:txBody>
          <a:bodyPr/>
          <a:lstStyle>
            <a:lvl1pPr marL="802800" indent="-802800">
              <a:spcBef>
                <a:spcPts val="1200"/>
              </a:spcBef>
              <a:spcAft>
                <a:spcPts val="0"/>
              </a:spcAft>
              <a:buClr>
                <a:srgbClr val="0070C0"/>
              </a:buClr>
              <a:buFont typeface="Webdings" panose="05030102010509060703" pitchFamily="18" charset="2"/>
              <a:buChar char=""/>
              <a:defRPr b="1"/>
            </a:lvl1pPr>
            <a:lvl2pPr marL="1255713" indent="-452438">
              <a:spcBef>
                <a:spcPts val="1200"/>
              </a:spcBef>
              <a:spcAft>
                <a:spcPts val="0"/>
              </a:spcAft>
              <a:buClr>
                <a:srgbClr val="0070C0"/>
              </a:buClr>
              <a:buFont typeface="Wingdings" panose="05000000000000000000" pitchFamily="2" charset="2"/>
              <a:buChar char="§"/>
              <a:defRPr sz="2200" b="0"/>
            </a:lvl2pPr>
          </a:lstStyle>
          <a:p>
            <a:pPr lvl="0"/>
            <a:r>
              <a:rPr lang="en-US" dirty="0" err="1"/>
              <a:t>Tekst</a:t>
            </a:r>
            <a:r>
              <a:rPr lang="en-US" dirty="0"/>
              <a:t> met bullets</a:t>
            </a:r>
          </a:p>
          <a:p>
            <a:pPr lvl="0"/>
            <a:r>
              <a:rPr lang="en-US" dirty="0" err="1"/>
              <a:t>Nog</a:t>
            </a:r>
            <a:r>
              <a:rPr lang="en-US" dirty="0"/>
              <a:t> </a:t>
            </a:r>
            <a:r>
              <a:rPr lang="en-US" dirty="0" err="1"/>
              <a:t>een</a:t>
            </a:r>
            <a:r>
              <a:rPr lang="en-US" dirty="0"/>
              <a:t> </a:t>
            </a:r>
            <a:r>
              <a:rPr lang="en-US" dirty="0" err="1"/>
              <a:t>tekst</a:t>
            </a:r>
            <a:endParaRPr lang="en-US" dirty="0"/>
          </a:p>
          <a:p>
            <a:pPr lvl="1"/>
            <a:r>
              <a:rPr lang="en-US" dirty="0" err="1"/>
              <a:t>Niveau</a:t>
            </a:r>
            <a:r>
              <a:rPr lang="en-US" dirty="0"/>
              <a:t> 2</a:t>
            </a:r>
          </a:p>
          <a:p>
            <a:pPr lvl="1"/>
            <a:r>
              <a:rPr lang="en-US" dirty="0" err="1"/>
              <a:t>Nog</a:t>
            </a:r>
            <a:r>
              <a:rPr lang="en-US" dirty="0"/>
              <a:t> </a:t>
            </a:r>
            <a:r>
              <a:rPr lang="en-US" dirty="0" err="1"/>
              <a:t>meer</a:t>
            </a:r>
            <a:r>
              <a:rPr lang="en-US" dirty="0"/>
              <a:t> </a:t>
            </a:r>
            <a:r>
              <a:rPr lang="en-US" dirty="0" err="1"/>
              <a:t>tekst</a:t>
            </a:r>
            <a:endParaRPr lang="en-US" dirty="0"/>
          </a:p>
        </p:txBody>
      </p:sp>
      <p:sp>
        <p:nvSpPr>
          <p:cNvPr id="10" name="Picture Placeholder 9">
            <a:extLst>
              <a:ext uri="{FF2B5EF4-FFF2-40B4-BE49-F238E27FC236}">
                <a16:creationId xmlns:a16="http://schemas.microsoft.com/office/drawing/2014/main" id="{E5A5A74A-1347-44A0-9B3A-3BCB4A976C7B}"/>
              </a:ext>
            </a:extLst>
          </p:cNvPr>
          <p:cNvSpPr>
            <a:spLocks noGrp="1"/>
          </p:cNvSpPr>
          <p:nvPr>
            <p:ph type="pic" sz="quarter" idx="11"/>
          </p:nvPr>
        </p:nvSpPr>
        <p:spPr>
          <a:xfrm>
            <a:off x="6776418" y="1244904"/>
            <a:ext cx="4995592" cy="5096075"/>
          </a:xfrm>
          <a:prstGeom prst="roundRect">
            <a:avLst>
              <a:gd name="adj" fmla="val 2333"/>
            </a:avLst>
          </a:prstGeom>
        </p:spPr>
        <p:txBody>
          <a:bodyPr/>
          <a:lstStyle/>
          <a:p>
            <a:r>
              <a:rPr lang="nl-NL"/>
              <a:t>Klik op het pictogram als u een afbeelding wilt toevoegen</a:t>
            </a:r>
            <a:endParaRPr lang="nl-NL" dirty="0"/>
          </a:p>
        </p:txBody>
      </p:sp>
    </p:spTree>
    <p:extLst>
      <p:ext uri="{BB962C8B-B14F-4D97-AF65-F5344CB8AC3E}">
        <p14:creationId xmlns:p14="http://schemas.microsoft.com/office/powerpoint/2010/main" val="29831897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t="-10000" b="-10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A703C44-7081-43A1-B979-F74997DB3DB1}"/>
              </a:ext>
            </a:extLst>
          </p:cNvPr>
          <p:cNvSpPr txBox="1"/>
          <p:nvPr userDrawn="1"/>
        </p:nvSpPr>
        <p:spPr>
          <a:xfrm>
            <a:off x="11340269" y="6358071"/>
            <a:ext cx="700756" cy="307777"/>
          </a:xfrm>
          <a:prstGeom prst="rect">
            <a:avLst/>
          </a:prstGeom>
          <a:noFill/>
        </p:spPr>
        <p:txBody>
          <a:bodyPr wrap="square" rtlCol="0">
            <a:spAutoFit/>
          </a:bodyPr>
          <a:lstStyle/>
          <a:p>
            <a:fld id="{C775A264-AA57-418F-843A-2679D430C535}" type="slidenum">
              <a:rPr lang="nl-NL" sz="1400" b="0" smtClean="0">
                <a:latin typeface="+mj-lt"/>
              </a:rPr>
              <a:t>‹nr.›</a:t>
            </a:fld>
            <a:endParaRPr lang="nl-NL" sz="1400" b="0" dirty="0">
              <a:latin typeface="+mj-lt"/>
            </a:endParaRPr>
          </a:p>
        </p:txBody>
      </p:sp>
    </p:spTree>
    <p:extLst>
      <p:ext uri="{BB962C8B-B14F-4D97-AF65-F5344CB8AC3E}">
        <p14:creationId xmlns:p14="http://schemas.microsoft.com/office/powerpoint/2010/main" val="1270086906"/>
      </p:ext>
    </p:extLst>
  </p:cSld>
  <p:clrMap bg1="lt1" tx1="dk1" bg2="lt2" tx2="dk2" accent1="accent1" accent2="accent2" accent3="accent3" accent4="accent4" accent5="accent5" accent6="accent6" hlink="hlink" folHlink="folHlink"/>
  <p:sldLayoutIdLst>
    <p:sldLayoutId id="2147483745" r:id="rId1"/>
    <p:sldLayoutId id="21474837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065FFC-B69C-47D4-A932-142FAD44DB6A}"/>
              </a:ext>
            </a:extLst>
          </p:cNvPr>
          <p:cNvSpPr>
            <a:spLocks noGrp="1"/>
          </p:cNvSpPr>
          <p:nvPr>
            <p:ph type="ctrTitle" idx="4294967295"/>
          </p:nvPr>
        </p:nvSpPr>
        <p:spPr>
          <a:xfrm>
            <a:off x="1168262" y="1567290"/>
            <a:ext cx="10944225" cy="1127125"/>
          </a:xfrm>
          <a:prstGeom prst="rect">
            <a:avLst/>
          </a:prstGeom>
        </p:spPr>
        <p:txBody>
          <a:bodyPr>
            <a:normAutofit fontScale="90000"/>
          </a:bodyPr>
          <a:lstStyle/>
          <a:p>
            <a:r>
              <a:rPr lang="nl-NL" dirty="0">
                <a:solidFill>
                  <a:srgbClr val="0070C0"/>
                </a:solidFill>
                <a:latin typeface="Arial Rounded MT Bold" panose="020F0704030504030204" pitchFamily="34" charset="0"/>
              </a:rPr>
              <a:t>Toolbox Corona</a:t>
            </a:r>
            <a:br>
              <a:rPr lang="nl-NL" dirty="0">
                <a:solidFill>
                  <a:srgbClr val="0070C0"/>
                </a:solidFill>
                <a:latin typeface="Arial Rounded MT Bold" panose="020F0704030504030204" pitchFamily="34" charset="0"/>
              </a:rPr>
            </a:br>
            <a:br>
              <a:rPr lang="nl-NL" dirty="0">
                <a:solidFill>
                  <a:srgbClr val="0070C0"/>
                </a:solidFill>
                <a:latin typeface="Arial Rounded MT Bold" panose="020F0704030504030204" pitchFamily="34" charset="0"/>
              </a:rPr>
            </a:br>
            <a:br>
              <a:rPr lang="nl-NL" dirty="0">
                <a:solidFill>
                  <a:srgbClr val="0070C0"/>
                </a:solidFill>
                <a:latin typeface="Arial Rounded MT Bold" panose="020F0704030504030204" pitchFamily="34" charset="0"/>
              </a:rPr>
            </a:br>
            <a:br>
              <a:rPr lang="nl-NL" dirty="0">
                <a:solidFill>
                  <a:srgbClr val="0070C0"/>
                </a:solidFill>
                <a:latin typeface="Arial Rounded MT Bold" panose="020F0704030504030204" pitchFamily="34" charset="0"/>
              </a:rPr>
            </a:br>
            <a:br>
              <a:rPr lang="nl-NL" dirty="0">
                <a:solidFill>
                  <a:srgbClr val="0070C0"/>
                </a:solidFill>
                <a:latin typeface="Arial Rounded MT Bold" panose="020F0704030504030204" pitchFamily="34" charset="0"/>
              </a:rPr>
            </a:br>
            <a:r>
              <a:rPr lang="nl-NL" dirty="0">
                <a:solidFill>
                  <a:srgbClr val="0070C0"/>
                </a:solidFill>
                <a:latin typeface="Arial Rounded MT Bold" panose="020F0704030504030204" pitchFamily="34" charset="0"/>
              </a:rPr>
              <a:t>Uitleg protocol</a:t>
            </a:r>
            <a:br>
              <a:rPr lang="nl-NL" dirty="0">
                <a:solidFill>
                  <a:srgbClr val="0070C0"/>
                </a:solidFill>
                <a:latin typeface="Arial Rounded MT Bold" panose="020F0704030504030204" pitchFamily="34" charset="0"/>
              </a:rPr>
            </a:br>
            <a:r>
              <a:rPr lang="nl-NL" dirty="0">
                <a:solidFill>
                  <a:srgbClr val="0070C0"/>
                </a:solidFill>
                <a:latin typeface="Arial Rounded MT Bold" panose="020F0704030504030204" pitchFamily="34" charset="0"/>
              </a:rPr>
              <a:t>‘Samen veilig doorwerken’</a:t>
            </a:r>
            <a:endParaRPr lang="nl-NL" sz="4400" dirty="0">
              <a:solidFill>
                <a:srgbClr val="0070C0"/>
              </a:solidFill>
              <a:latin typeface="Arial Rounded MT Bold" panose="020F0704030504030204" pitchFamily="34" charset="0"/>
            </a:endParaRPr>
          </a:p>
        </p:txBody>
      </p:sp>
      <p:pic>
        <p:nvPicPr>
          <p:cNvPr id="12" name="Afbeelding 11" descr="Afbeelding met ding, object&#10;&#10;Beschrijving is gegenereerd met zeer hoge betrouwbaarheid">
            <a:extLst>
              <a:ext uri="{FF2B5EF4-FFF2-40B4-BE49-F238E27FC236}">
                <a16:creationId xmlns:a16="http://schemas.microsoft.com/office/drawing/2014/main" id="{618D99A2-90B2-418F-AE1B-98C4777EA6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7591" y="5959396"/>
            <a:ext cx="3990392" cy="427799"/>
          </a:xfrm>
          <a:prstGeom prst="rect">
            <a:avLst/>
          </a:prstGeom>
        </p:spPr>
      </p:pic>
      <p:pic>
        <p:nvPicPr>
          <p:cNvPr id="1026" name="Picture 2" descr="COVID-19 blauw">
            <a:extLst>
              <a:ext uri="{FF2B5EF4-FFF2-40B4-BE49-F238E27FC236}">
                <a16:creationId xmlns:a16="http://schemas.microsoft.com/office/drawing/2014/main" id="{4EA11FB0-BE4A-41D0-8207-3684D3EF44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3935" y="0"/>
            <a:ext cx="6518065" cy="3667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196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6BC088-9AC4-41A8-85B4-641AA5B2DCC2}"/>
              </a:ext>
            </a:extLst>
          </p:cNvPr>
          <p:cNvSpPr>
            <a:spLocks noGrp="1"/>
          </p:cNvSpPr>
          <p:nvPr>
            <p:ph type="ctrTitle"/>
          </p:nvPr>
        </p:nvSpPr>
        <p:spPr>
          <a:xfrm>
            <a:off x="914401" y="392048"/>
            <a:ext cx="10268408" cy="665505"/>
          </a:xfrm>
        </p:spPr>
        <p:txBody>
          <a:bodyPr/>
          <a:lstStyle/>
          <a:p>
            <a:r>
              <a:rPr lang="nl-NL" dirty="0"/>
              <a:t>Reizen(2)</a:t>
            </a:r>
          </a:p>
        </p:txBody>
      </p:sp>
      <p:sp>
        <p:nvSpPr>
          <p:cNvPr id="3" name="Tijdelijke aanduiding voor inhoud 2">
            <a:extLst>
              <a:ext uri="{FF2B5EF4-FFF2-40B4-BE49-F238E27FC236}">
                <a16:creationId xmlns:a16="http://schemas.microsoft.com/office/drawing/2014/main" id="{6E960A58-9291-44F6-809D-9C5DD03D8B66}"/>
              </a:ext>
            </a:extLst>
          </p:cNvPr>
          <p:cNvSpPr>
            <a:spLocks noGrp="1"/>
          </p:cNvSpPr>
          <p:nvPr>
            <p:ph sz="quarter" idx="10"/>
          </p:nvPr>
        </p:nvSpPr>
        <p:spPr>
          <a:xfrm>
            <a:off x="914401" y="1057553"/>
            <a:ext cx="11083157" cy="5408399"/>
          </a:xfrm>
        </p:spPr>
        <p:txBody>
          <a:bodyPr/>
          <a:lstStyle/>
          <a:p>
            <a:pPr marL="0" indent="0">
              <a:buNone/>
            </a:pPr>
            <a:r>
              <a:rPr lang="nl-NL" dirty="0"/>
              <a:t>Geen alternatieven? Dan is het toegestaan samen te reizen. Reis met zo min mogelijk mensen samen in één auto. En hanteer de volgende aanwijzingen: </a:t>
            </a:r>
          </a:p>
          <a:p>
            <a:pPr lvl="1"/>
            <a:r>
              <a:rPr lang="nl-NL" dirty="0"/>
              <a:t>1. Kan ik met openbaar vervoer reizen? </a:t>
            </a:r>
          </a:p>
          <a:p>
            <a:pPr lvl="1"/>
            <a:r>
              <a:rPr lang="nl-NL" dirty="0"/>
              <a:t>	2. Overleg met je werkgever:  </a:t>
            </a:r>
          </a:p>
          <a:p>
            <a:pPr lvl="1"/>
            <a:r>
              <a:rPr lang="nl-NL" dirty="0"/>
              <a:t>Kan er apart vervoer geregeld worden? </a:t>
            </a:r>
          </a:p>
          <a:p>
            <a:pPr lvl="1"/>
            <a:r>
              <a:rPr lang="nl-NL" dirty="0"/>
              <a:t>Kan er iemand anders ingepland worden die wel eigen vervoer (en een rijbewijs) heeft? </a:t>
            </a:r>
          </a:p>
          <a:p>
            <a:pPr lvl="1"/>
            <a:r>
              <a:rPr lang="nl-NL" dirty="0"/>
              <a:t>Kan de klus met minder mensen uitgevoerd worden zodat wel iedereen eigen vervoer heeft? </a:t>
            </a:r>
          </a:p>
          <a:p>
            <a:pPr lvl="1"/>
            <a:r>
              <a:rPr lang="nl-NL" dirty="0"/>
              <a:t>Kan de klus op een later moment uitgevoerd wanneer apart reizen wel mogelijk is?</a:t>
            </a:r>
          </a:p>
          <a:p>
            <a:endParaRPr lang="nl-NL" dirty="0"/>
          </a:p>
          <a:p>
            <a:pPr marL="802800" lvl="1" indent="-802800">
              <a:buFont typeface="Webdings" panose="05030102010509060703" pitchFamily="18" charset="2"/>
              <a:buChar char=""/>
            </a:pPr>
            <a:endParaRPr lang="nl-NL" sz="2800" b="1" dirty="0"/>
          </a:p>
          <a:p>
            <a:pPr lvl="1"/>
            <a:endParaRPr lang="nl-NL" dirty="0"/>
          </a:p>
          <a:p>
            <a:endParaRPr lang="nl-NL" dirty="0"/>
          </a:p>
        </p:txBody>
      </p:sp>
    </p:spTree>
    <p:extLst>
      <p:ext uri="{BB962C8B-B14F-4D97-AF65-F5344CB8AC3E}">
        <p14:creationId xmlns:p14="http://schemas.microsoft.com/office/powerpoint/2010/main" val="2422630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6BC088-9AC4-41A8-85B4-641AA5B2DCC2}"/>
              </a:ext>
            </a:extLst>
          </p:cNvPr>
          <p:cNvSpPr>
            <a:spLocks noGrp="1"/>
          </p:cNvSpPr>
          <p:nvPr>
            <p:ph type="ctrTitle"/>
          </p:nvPr>
        </p:nvSpPr>
        <p:spPr/>
        <p:txBody>
          <a:bodyPr/>
          <a:lstStyle/>
          <a:p>
            <a:r>
              <a:rPr lang="nl-NL" dirty="0"/>
              <a:t>Bouwplaats</a:t>
            </a:r>
          </a:p>
        </p:txBody>
      </p:sp>
      <p:sp>
        <p:nvSpPr>
          <p:cNvPr id="3" name="Tijdelijke aanduiding voor inhoud 2">
            <a:extLst>
              <a:ext uri="{FF2B5EF4-FFF2-40B4-BE49-F238E27FC236}">
                <a16:creationId xmlns:a16="http://schemas.microsoft.com/office/drawing/2014/main" id="{6E960A58-9291-44F6-809D-9C5DD03D8B66}"/>
              </a:ext>
            </a:extLst>
          </p:cNvPr>
          <p:cNvSpPr>
            <a:spLocks noGrp="1"/>
          </p:cNvSpPr>
          <p:nvPr>
            <p:ph sz="quarter" idx="10"/>
          </p:nvPr>
        </p:nvSpPr>
        <p:spPr>
          <a:xfrm>
            <a:off x="404138" y="1057553"/>
            <a:ext cx="10778670" cy="2371447"/>
          </a:xfrm>
        </p:spPr>
        <p:txBody>
          <a:bodyPr/>
          <a:lstStyle/>
          <a:p>
            <a:pPr lvl="1"/>
            <a:r>
              <a:rPr lang="nl-NL" dirty="0"/>
              <a:t>Groet op afstand.</a:t>
            </a:r>
          </a:p>
          <a:p>
            <a:pPr lvl="1"/>
            <a:r>
              <a:rPr lang="nl-NL" dirty="0"/>
              <a:t>Wie is de Coronaverantwoordelijke?</a:t>
            </a:r>
          </a:p>
          <a:p>
            <a:pPr lvl="1"/>
            <a:r>
              <a:rPr lang="nl-NL" dirty="0"/>
              <a:t>Check de regels en instructies die je werkgever heeft opgehangen.</a:t>
            </a:r>
          </a:p>
          <a:p>
            <a:pPr lvl="1"/>
            <a:r>
              <a:rPr lang="nl-NL" dirty="0"/>
              <a:t>Hoeveel mensen maximaal in ruimtes.</a:t>
            </a:r>
          </a:p>
          <a:p>
            <a:pPr lvl="1"/>
            <a:r>
              <a:rPr lang="nl-NL" dirty="0"/>
              <a:t>Verkoudheidsklachten? Naar huis!</a:t>
            </a:r>
          </a:p>
          <a:p>
            <a:pPr lvl="1"/>
            <a:r>
              <a:rPr lang="nl-NL" dirty="0"/>
              <a:t>Vraag of de keet en de wc’s zijn schoongemaakt, met name de deurklinken.</a:t>
            </a:r>
          </a:p>
          <a:p>
            <a:pPr lvl="1"/>
            <a:r>
              <a:rPr lang="nl-NL" dirty="0"/>
              <a:t>Koffiezetten? Eerst handen wassen!</a:t>
            </a:r>
          </a:p>
          <a:p>
            <a:pPr lvl="1"/>
            <a:r>
              <a:rPr lang="nl-NL" dirty="0"/>
              <a:t>Koffiedrinken of roken? Houdt minimaal 1,5 m afstand, ook in de keet.</a:t>
            </a:r>
          </a:p>
          <a:p>
            <a:pPr lvl="1"/>
            <a:r>
              <a:rPr lang="nl-NL" dirty="0"/>
              <a:t>Slecht weer? Schaft in wisselbeurten als 1,5 m niet mogelijk is.</a:t>
            </a:r>
          </a:p>
          <a:p>
            <a:pPr lvl="1"/>
            <a:r>
              <a:rPr lang="nl-NL" dirty="0"/>
              <a:t>Werk op steiger of ander nauwe werkplekken? Bespreek en maak afspraken: </a:t>
            </a:r>
            <a:br>
              <a:rPr lang="nl-NL" dirty="0"/>
            </a:br>
            <a:r>
              <a:rPr lang="nl-NL" dirty="0"/>
              <a:t>over de werkvolgorde en over ‘langs elkaar lopen’.</a:t>
            </a:r>
          </a:p>
          <a:p>
            <a:pPr marL="803275" lvl="1" indent="0">
              <a:buNone/>
            </a:pPr>
            <a:endParaRPr lang="nl-NL" b="1" dirty="0"/>
          </a:p>
          <a:p>
            <a:pPr marL="802800" lvl="1" indent="-802800">
              <a:buFont typeface="Webdings" panose="05030102010509060703" pitchFamily="18" charset="2"/>
              <a:buChar char=""/>
            </a:pPr>
            <a:endParaRPr lang="nl-NL" sz="2800" b="1" dirty="0"/>
          </a:p>
          <a:p>
            <a:pPr lvl="1"/>
            <a:endParaRPr lang="nl-NL" dirty="0"/>
          </a:p>
          <a:p>
            <a:endParaRPr lang="nl-NL" dirty="0"/>
          </a:p>
        </p:txBody>
      </p:sp>
    </p:spTree>
    <p:extLst>
      <p:ext uri="{BB962C8B-B14F-4D97-AF65-F5344CB8AC3E}">
        <p14:creationId xmlns:p14="http://schemas.microsoft.com/office/powerpoint/2010/main" val="2844187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6BC088-9AC4-41A8-85B4-641AA5B2DCC2}"/>
              </a:ext>
            </a:extLst>
          </p:cNvPr>
          <p:cNvSpPr>
            <a:spLocks noGrp="1"/>
          </p:cNvSpPr>
          <p:nvPr>
            <p:ph type="ctrTitle"/>
          </p:nvPr>
        </p:nvSpPr>
        <p:spPr/>
        <p:txBody>
          <a:bodyPr/>
          <a:lstStyle/>
          <a:p>
            <a:r>
              <a:rPr lang="nl-NL" dirty="0"/>
              <a:t>Tijdens het werk </a:t>
            </a:r>
          </a:p>
        </p:txBody>
      </p:sp>
      <p:sp>
        <p:nvSpPr>
          <p:cNvPr id="3" name="Tijdelijke aanduiding voor inhoud 2">
            <a:extLst>
              <a:ext uri="{FF2B5EF4-FFF2-40B4-BE49-F238E27FC236}">
                <a16:creationId xmlns:a16="http://schemas.microsoft.com/office/drawing/2014/main" id="{6E960A58-9291-44F6-809D-9C5DD03D8B66}"/>
              </a:ext>
            </a:extLst>
          </p:cNvPr>
          <p:cNvSpPr>
            <a:spLocks noGrp="1"/>
          </p:cNvSpPr>
          <p:nvPr>
            <p:ph sz="quarter" idx="10"/>
          </p:nvPr>
        </p:nvSpPr>
        <p:spPr>
          <a:xfrm>
            <a:off x="404138" y="1057553"/>
            <a:ext cx="10778670" cy="2371447"/>
          </a:xfrm>
        </p:spPr>
        <p:txBody>
          <a:bodyPr/>
          <a:lstStyle/>
          <a:p>
            <a:pPr lvl="1"/>
            <a:r>
              <a:rPr lang="nl-NL" dirty="0"/>
              <a:t>Maak afspraken over werkvolgorde</a:t>
            </a:r>
          </a:p>
          <a:p>
            <a:pPr lvl="1"/>
            <a:r>
              <a:rPr lang="nl-NL" dirty="0"/>
              <a:t>Zorg voor de juiste </a:t>
            </a:r>
            <a:r>
              <a:rPr lang="nl-NL" dirty="0" err="1"/>
              <a:t>PBM’s</a:t>
            </a:r>
            <a:endParaRPr lang="nl-NL" dirty="0"/>
          </a:p>
          <a:p>
            <a:pPr lvl="1"/>
            <a:r>
              <a:rPr lang="nl-NL" dirty="0"/>
              <a:t>Werk in vaste teams</a:t>
            </a:r>
          </a:p>
          <a:p>
            <a:pPr lvl="1"/>
            <a:r>
              <a:rPr lang="nl-NL" dirty="0"/>
              <a:t>Werkzaamheden met stof</a:t>
            </a:r>
          </a:p>
          <a:p>
            <a:pPr lvl="1"/>
            <a:r>
              <a:rPr lang="nl-NL" dirty="0"/>
              <a:t>Neussnuiten</a:t>
            </a:r>
          </a:p>
          <a:p>
            <a:pPr lvl="1"/>
            <a:r>
              <a:rPr lang="nl-NL" dirty="0"/>
              <a:t>Verkoudheidsklachten  naar huis</a:t>
            </a:r>
          </a:p>
          <a:p>
            <a:pPr lvl="1"/>
            <a:r>
              <a:rPr lang="nl-NL" dirty="0"/>
              <a:t>Spreek elkaar aan</a:t>
            </a:r>
          </a:p>
          <a:p>
            <a:pPr marL="803275" lvl="1" indent="0">
              <a:buNone/>
            </a:pPr>
            <a:endParaRPr lang="nl-NL" b="1" dirty="0"/>
          </a:p>
          <a:p>
            <a:pPr marL="802800" lvl="1" indent="-802800">
              <a:buFont typeface="Webdings" panose="05030102010509060703" pitchFamily="18" charset="2"/>
              <a:buChar char=""/>
            </a:pPr>
            <a:endParaRPr lang="nl-NL" sz="2800" b="1" dirty="0"/>
          </a:p>
          <a:p>
            <a:pPr lvl="1"/>
            <a:endParaRPr lang="nl-NL" dirty="0"/>
          </a:p>
          <a:p>
            <a:endParaRPr lang="nl-NL" dirty="0"/>
          </a:p>
        </p:txBody>
      </p:sp>
    </p:spTree>
    <p:extLst>
      <p:ext uri="{BB962C8B-B14F-4D97-AF65-F5344CB8AC3E}">
        <p14:creationId xmlns:p14="http://schemas.microsoft.com/office/powerpoint/2010/main" val="1845648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6BC088-9AC4-41A8-85B4-641AA5B2DCC2}"/>
              </a:ext>
            </a:extLst>
          </p:cNvPr>
          <p:cNvSpPr>
            <a:spLocks noGrp="1"/>
          </p:cNvSpPr>
          <p:nvPr>
            <p:ph type="ctrTitle"/>
          </p:nvPr>
        </p:nvSpPr>
        <p:spPr/>
        <p:txBody>
          <a:bodyPr/>
          <a:lstStyle/>
          <a:p>
            <a:r>
              <a:rPr lang="nl-NL" dirty="0"/>
              <a:t>Samenwerken</a:t>
            </a:r>
          </a:p>
        </p:txBody>
      </p:sp>
      <p:sp>
        <p:nvSpPr>
          <p:cNvPr id="3" name="Tijdelijke aanduiding voor inhoud 2">
            <a:extLst>
              <a:ext uri="{FF2B5EF4-FFF2-40B4-BE49-F238E27FC236}">
                <a16:creationId xmlns:a16="http://schemas.microsoft.com/office/drawing/2014/main" id="{6E960A58-9291-44F6-809D-9C5DD03D8B66}"/>
              </a:ext>
            </a:extLst>
          </p:cNvPr>
          <p:cNvSpPr>
            <a:spLocks noGrp="1"/>
          </p:cNvSpPr>
          <p:nvPr>
            <p:ph sz="quarter" idx="10"/>
          </p:nvPr>
        </p:nvSpPr>
        <p:spPr>
          <a:xfrm>
            <a:off x="404138" y="1057553"/>
            <a:ext cx="10778670" cy="2371447"/>
          </a:xfrm>
        </p:spPr>
        <p:txBody>
          <a:bodyPr/>
          <a:lstStyle/>
          <a:p>
            <a:pPr lvl="1"/>
            <a:r>
              <a:rPr lang="nl-NL" dirty="0"/>
              <a:t>Bij samenwerken tillen, laden en lossen kun je niet altijd afstand houden.</a:t>
            </a:r>
          </a:p>
          <a:p>
            <a:pPr lvl="1"/>
            <a:r>
              <a:rPr lang="nl-NL" dirty="0"/>
              <a:t>Ga eerst na of het anders opgelost kan worden, denk daarbij creatief. Ga in ieder geval na: </a:t>
            </a:r>
          </a:p>
          <a:p>
            <a:pPr lvl="1"/>
            <a:r>
              <a:rPr lang="nl-NL" dirty="0"/>
              <a:t>	• Is de klus noodzakelijk of kan deze uitgesteld worden? </a:t>
            </a:r>
          </a:p>
          <a:p>
            <a:pPr lvl="1"/>
            <a:r>
              <a:rPr lang="nl-NL" dirty="0"/>
              <a:t>	• Is de klus op een andere manier uit te voeren?  </a:t>
            </a:r>
            <a:br>
              <a:rPr lang="nl-NL" dirty="0"/>
            </a:br>
            <a:r>
              <a:rPr lang="nl-NL" dirty="0"/>
              <a:t>		- til en verplaats mechanisch in plaats van samen; </a:t>
            </a:r>
            <a:br>
              <a:rPr lang="nl-NL" dirty="0"/>
            </a:br>
            <a:r>
              <a:rPr lang="nl-NL" dirty="0"/>
              <a:t>		- overleg in groepjes van maximaal drie personen; </a:t>
            </a:r>
          </a:p>
          <a:p>
            <a:pPr lvl="1"/>
            <a:r>
              <a:rPr lang="nl-NL" dirty="0"/>
              <a:t>		- gebruik hulpmiddelen om iets op zijn plek houden. </a:t>
            </a:r>
          </a:p>
          <a:p>
            <a:pPr marL="803275" lvl="1" indent="0">
              <a:buNone/>
            </a:pPr>
            <a:endParaRPr lang="nl-NL" b="1" dirty="0"/>
          </a:p>
          <a:p>
            <a:pPr marL="802800" lvl="1" indent="-802800">
              <a:buFont typeface="Webdings" panose="05030102010509060703" pitchFamily="18" charset="2"/>
              <a:buChar char=""/>
            </a:pPr>
            <a:endParaRPr lang="nl-NL" sz="2800" b="1" dirty="0"/>
          </a:p>
          <a:p>
            <a:pPr lvl="1"/>
            <a:endParaRPr lang="nl-NL" dirty="0"/>
          </a:p>
          <a:p>
            <a:endParaRPr lang="nl-NL" dirty="0"/>
          </a:p>
        </p:txBody>
      </p:sp>
    </p:spTree>
    <p:extLst>
      <p:ext uri="{BB962C8B-B14F-4D97-AF65-F5344CB8AC3E}">
        <p14:creationId xmlns:p14="http://schemas.microsoft.com/office/powerpoint/2010/main" val="3631296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6BC088-9AC4-41A8-85B4-641AA5B2DCC2}"/>
              </a:ext>
            </a:extLst>
          </p:cNvPr>
          <p:cNvSpPr>
            <a:spLocks noGrp="1"/>
          </p:cNvSpPr>
          <p:nvPr>
            <p:ph type="ctrTitle"/>
          </p:nvPr>
        </p:nvSpPr>
        <p:spPr/>
        <p:txBody>
          <a:bodyPr/>
          <a:lstStyle/>
          <a:p>
            <a:r>
              <a:rPr lang="nl-NL" dirty="0"/>
              <a:t>Werk zonder afstand onvermijdelijk?</a:t>
            </a:r>
          </a:p>
        </p:txBody>
      </p:sp>
      <p:sp>
        <p:nvSpPr>
          <p:cNvPr id="3" name="Tijdelijke aanduiding voor inhoud 2">
            <a:extLst>
              <a:ext uri="{FF2B5EF4-FFF2-40B4-BE49-F238E27FC236}">
                <a16:creationId xmlns:a16="http://schemas.microsoft.com/office/drawing/2014/main" id="{6E960A58-9291-44F6-809D-9C5DD03D8B66}"/>
              </a:ext>
            </a:extLst>
          </p:cNvPr>
          <p:cNvSpPr>
            <a:spLocks noGrp="1"/>
          </p:cNvSpPr>
          <p:nvPr>
            <p:ph sz="quarter" idx="10"/>
          </p:nvPr>
        </p:nvSpPr>
        <p:spPr>
          <a:xfrm>
            <a:off x="404138" y="1057553"/>
            <a:ext cx="10778670" cy="5408399"/>
          </a:xfrm>
        </p:spPr>
        <p:txBody>
          <a:bodyPr/>
          <a:lstStyle/>
          <a:p>
            <a:pPr lvl="1"/>
            <a:r>
              <a:rPr lang="nl-NL" dirty="0"/>
              <a:t>Maak afspraken over veilig werken samen met de coronaverantwoordelijke. Gebruik de TRA-methodiek als je daar gewoonlijk ook mee werkt. </a:t>
            </a:r>
          </a:p>
          <a:p>
            <a:pPr lvl="1"/>
            <a:r>
              <a:rPr lang="nl-NL" dirty="0"/>
              <a:t>Onderzoek of afschermen mogelijk is. </a:t>
            </a:r>
          </a:p>
          <a:p>
            <a:pPr lvl="1"/>
            <a:r>
              <a:rPr lang="nl-NL" dirty="0"/>
              <a:t>Raak voor zover mogelijk niet dezelfde oppervlakken aan. Blijf ieder aan één kant als het kan.</a:t>
            </a:r>
          </a:p>
          <a:p>
            <a:pPr lvl="1"/>
            <a:r>
              <a:rPr lang="nl-NL" dirty="0"/>
              <a:t>Volg de hygiëneregels: </a:t>
            </a:r>
            <a:br>
              <a:rPr lang="nl-NL" dirty="0"/>
            </a:br>
            <a:r>
              <a:rPr lang="nl-NL" dirty="0"/>
              <a:t>		o Raak je gezicht niet aan. </a:t>
            </a:r>
          </a:p>
          <a:p>
            <a:pPr marL="803275" lvl="1" indent="0">
              <a:buNone/>
            </a:pPr>
            <a:r>
              <a:rPr lang="nl-NL" dirty="0"/>
              <a:t>			o Nies en hoest in je </a:t>
            </a:r>
            <a:r>
              <a:rPr lang="nl-NL" dirty="0" err="1"/>
              <a:t>elleboog</a:t>
            </a:r>
            <a:r>
              <a:rPr lang="nl-NL" dirty="0"/>
              <a:t>. </a:t>
            </a:r>
          </a:p>
          <a:p>
            <a:pPr marL="803275" lvl="1" indent="0">
              <a:buNone/>
            </a:pPr>
            <a:r>
              <a:rPr lang="nl-NL" dirty="0"/>
              <a:t>			o Gebruik papierenzakdoekjes en gooi deze na een keer gebruiken 			weg in een afgesloten prullenbak of zak. Was daarna je handen.</a:t>
            </a:r>
          </a:p>
          <a:p>
            <a:pPr lvl="1"/>
            <a:r>
              <a:rPr lang="nl-NL" dirty="0"/>
              <a:t>Heb je twijfel: stop met je werk en overleg!</a:t>
            </a:r>
          </a:p>
          <a:p>
            <a:pPr lvl="1"/>
            <a:r>
              <a:rPr lang="nl-NL" dirty="0"/>
              <a:t>Vragen? Bel je arbodienst of de Helpdesk Corona van de Bouw &amp; Techniek:</a:t>
            </a:r>
            <a:br>
              <a:rPr lang="nl-NL" dirty="0"/>
            </a:br>
            <a:r>
              <a:rPr lang="nl-NL" dirty="0"/>
              <a:t> 085 - 080 1544 (bereikbaar tussen 8:30 - 17:00 uur).</a:t>
            </a:r>
          </a:p>
          <a:p>
            <a:pPr marL="802800" lvl="1" indent="-802800">
              <a:buFont typeface="Webdings" panose="05030102010509060703" pitchFamily="18" charset="2"/>
              <a:buChar char=""/>
            </a:pPr>
            <a:endParaRPr lang="nl-NL" sz="2800" b="1" dirty="0"/>
          </a:p>
          <a:p>
            <a:pPr lvl="1"/>
            <a:endParaRPr lang="nl-NL" dirty="0"/>
          </a:p>
          <a:p>
            <a:endParaRPr lang="nl-NL" dirty="0"/>
          </a:p>
        </p:txBody>
      </p:sp>
    </p:spTree>
    <p:extLst>
      <p:ext uri="{BB962C8B-B14F-4D97-AF65-F5344CB8AC3E}">
        <p14:creationId xmlns:p14="http://schemas.microsoft.com/office/powerpoint/2010/main" val="33952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6BC088-9AC4-41A8-85B4-641AA5B2DCC2}"/>
              </a:ext>
            </a:extLst>
          </p:cNvPr>
          <p:cNvSpPr>
            <a:spLocks noGrp="1"/>
          </p:cNvSpPr>
          <p:nvPr>
            <p:ph type="ctrTitle"/>
          </p:nvPr>
        </p:nvSpPr>
        <p:spPr>
          <a:xfrm>
            <a:off x="1171751" y="155276"/>
            <a:ext cx="10011057" cy="902278"/>
          </a:xfrm>
        </p:spPr>
        <p:txBody>
          <a:bodyPr/>
          <a:lstStyle/>
          <a:p>
            <a:r>
              <a:rPr lang="nl-NL" dirty="0"/>
              <a:t>Werken in ruimten met reizigers of op werkplek kantoor of rijdend personeel</a:t>
            </a:r>
            <a:br>
              <a:rPr lang="nl-NL" dirty="0"/>
            </a:br>
            <a:r>
              <a:rPr lang="nl-NL" sz="2700" dirty="0"/>
              <a:t>Verkoudheidsklachten, kwetsbaar voor Corona of besmette collega? </a:t>
            </a:r>
          </a:p>
        </p:txBody>
      </p:sp>
      <p:sp>
        <p:nvSpPr>
          <p:cNvPr id="3" name="Tijdelijke aanduiding voor inhoud 2">
            <a:extLst>
              <a:ext uri="{FF2B5EF4-FFF2-40B4-BE49-F238E27FC236}">
                <a16:creationId xmlns:a16="http://schemas.microsoft.com/office/drawing/2014/main" id="{6E960A58-9291-44F6-809D-9C5DD03D8B66}"/>
              </a:ext>
            </a:extLst>
          </p:cNvPr>
          <p:cNvSpPr>
            <a:spLocks noGrp="1"/>
          </p:cNvSpPr>
          <p:nvPr>
            <p:ph sz="quarter" idx="10"/>
          </p:nvPr>
        </p:nvSpPr>
        <p:spPr>
          <a:xfrm>
            <a:off x="404138" y="2513683"/>
            <a:ext cx="4978745" cy="3783600"/>
          </a:xfrm>
        </p:spPr>
        <p:txBody>
          <a:bodyPr/>
          <a:lstStyle/>
          <a:p>
            <a:r>
              <a:rPr lang="nl-NL" dirty="0"/>
              <a:t>Nee, je kan aan het werk uitvoeren met de volgende maatregelen:</a:t>
            </a:r>
          </a:p>
          <a:p>
            <a:r>
              <a:rPr lang="nl-NL" sz="2000" dirty="0"/>
              <a:t>Vraag instemming</a:t>
            </a:r>
          </a:p>
          <a:p>
            <a:r>
              <a:rPr lang="nl-NL" sz="2000" dirty="0"/>
              <a:t>Werkplek goed ventileren</a:t>
            </a:r>
          </a:p>
          <a:p>
            <a:r>
              <a:rPr lang="nl-NL" sz="2000" dirty="0"/>
              <a:t>Installatie goed bereikbaar</a:t>
            </a:r>
          </a:p>
          <a:p>
            <a:r>
              <a:rPr lang="nl-NL" sz="2000" dirty="0"/>
              <a:t>1,5 meter afstand tot collega’s</a:t>
            </a:r>
          </a:p>
          <a:p>
            <a:r>
              <a:rPr lang="nl-NL" sz="2000" dirty="0"/>
              <a:t>Alleen het noodzakelijke werk</a:t>
            </a:r>
          </a:p>
          <a:p>
            <a:pPr marL="0" lvl="2" indent="0">
              <a:buNone/>
            </a:pPr>
            <a:endParaRPr lang="nl-NL" sz="2600" b="1" dirty="0"/>
          </a:p>
          <a:p>
            <a:pPr lvl="1"/>
            <a:endParaRPr lang="nl-NL" dirty="0"/>
          </a:p>
          <a:p>
            <a:endParaRPr lang="nl-NL" dirty="0"/>
          </a:p>
        </p:txBody>
      </p:sp>
      <p:sp>
        <p:nvSpPr>
          <p:cNvPr id="4" name="Rechthoek 3">
            <a:extLst>
              <a:ext uri="{FF2B5EF4-FFF2-40B4-BE49-F238E27FC236}">
                <a16:creationId xmlns:a16="http://schemas.microsoft.com/office/drawing/2014/main" id="{E2D5808E-2C45-46B3-B25C-EECB96414AF7}"/>
              </a:ext>
            </a:extLst>
          </p:cNvPr>
          <p:cNvSpPr/>
          <p:nvPr/>
        </p:nvSpPr>
        <p:spPr>
          <a:xfrm>
            <a:off x="6177279" y="1663245"/>
            <a:ext cx="4727276" cy="5194755"/>
          </a:xfrm>
          <a:prstGeom prst="rect">
            <a:avLst/>
          </a:prstGeom>
        </p:spPr>
        <p:txBody>
          <a:bodyPr wrap="square">
            <a:spAutoFit/>
          </a:bodyPr>
          <a:lstStyle/>
          <a:p>
            <a:pPr marL="802800" indent="-802800" defTabSz="914400">
              <a:lnSpc>
                <a:spcPct val="90000"/>
              </a:lnSpc>
              <a:spcBef>
                <a:spcPts val="1200"/>
              </a:spcBef>
              <a:buClr>
                <a:srgbClr val="0070C0"/>
              </a:buClr>
              <a:buFont typeface="Webdings" panose="05030102010509060703" pitchFamily="18" charset="2"/>
              <a:buChar char=""/>
            </a:pPr>
            <a:r>
              <a:rPr lang="nl-NL" sz="2800" b="1" dirty="0"/>
              <a:t>Ja, alleen bij ernstige calamiteit of storing</a:t>
            </a:r>
          </a:p>
          <a:p>
            <a:pPr marL="1147287" lvl="3" indent="-802800" defTabSz="914400">
              <a:lnSpc>
                <a:spcPct val="90000"/>
              </a:lnSpc>
              <a:spcBef>
                <a:spcPts val="500"/>
              </a:spcBef>
              <a:buFont typeface="Webdings" panose="05030102010509060703" pitchFamily="18" charset="2"/>
              <a:buChar char=""/>
            </a:pPr>
            <a:r>
              <a:rPr lang="nl-NL" sz="2000" b="1" dirty="0"/>
              <a:t>Buitendeur staat open </a:t>
            </a:r>
          </a:p>
          <a:p>
            <a:pPr marL="1147287" lvl="3" indent="-802800" defTabSz="914400">
              <a:lnSpc>
                <a:spcPct val="90000"/>
              </a:lnSpc>
              <a:spcBef>
                <a:spcPts val="500"/>
              </a:spcBef>
              <a:buFont typeface="Webdings" panose="05030102010509060703" pitchFamily="18" charset="2"/>
              <a:buChar char=""/>
            </a:pPr>
            <a:r>
              <a:rPr lang="nl-NL" sz="2000" b="1" dirty="0"/>
              <a:t>Collega’s/reizigers  in een andere ruimte</a:t>
            </a:r>
          </a:p>
          <a:p>
            <a:pPr marL="1147287" lvl="3" indent="-802800" defTabSz="914400">
              <a:lnSpc>
                <a:spcPct val="90000"/>
              </a:lnSpc>
              <a:spcBef>
                <a:spcPts val="500"/>
              </a:spcBef>
              <a:buFont typeface="Webdings" panose="05030102010509060703" pitchFamily="18" charset="2"/>
              <a:buChar char=""/>
            </a:pPr>
            <a:r>
              <a:rPr lang="nl-NL" sz="2000" b="1" dirty="0"/>
              <a:t>Communiceer via de telefoon</a:t>
            </a:r>
          </a:p>
          <a:p>
            <a:pPr marL="1147287" lvl="3" indent="-802800" defTabSz="914400">
              <a:lnSpc>
                <a:spcPct val="90000"/>
              </a:lnSpc>
              <a:spcBef>
                <a:spcPts val="500"/>
              </a:spcBef>
              <a:buFont typeface="Webdings" panose="05030102010509060703" pitchFamily="18" charset="2"/>
              <a:buChar char=""/>
            </a:pPr>
            <a:r>
              <a:rPr lang="nl-NL" sz="2000" b="1" dirty="0"/>
              <a:t>Gebruik zo nodig </a:t>
            </a:r>
            <a:r>
              <a:rPr lang="nl-NL" sz="2000" b="1" dirty="0" err="1"/>
              <a:t>PBM’s</a:t>
            </a:r>
            <a:r>
              <a:rPr lang="nl-NL" sz="2000" b="1" dirty="0"/>
              <a:t>, extra bescherming: Wegwerphandschoenen, Wegwerpoverall Wegwerpsloffen </a:t>
            </a:r>
          </a:p>
          <a:p>
            <a:pPr marL="1147287" lvl="3" indent="-802800" defTabSz="914400">
              <a:lnSpc>
                <a:spcPct val="90000"/>
              </a:lnSpc>
              <a:spcBef>
                <a:spcPts val="500"/>
              </a:spcBef>
              <a:buFont typeface="Webdings" panose="05030102010509060703" pitchFamily="18" charset="2"/>
              <a:buChar char=""/>
            </a:pPr>
            <a:r>
              <a:rPr lang="nl-NL" sz="2000" b="1" dirty="0"/>
              <a:t>Veiligheidsbril (wegwerp of anders desinfecteren voor en na gebruik)</a:t>
            </a:r>
          </a:p>
          <a:p>
            <a:pPr marL="1147287" lvl="3" indent="-802800" defTabSz="914400">
              <a:lnSpc>
                <a:spcPct val="90000"/>
              </a:lnSpc>
              <a:spcBef>
                <a:spcPts val="500"/>
              </a:spcBef>
              <a:buFont typeface="Webdings" panose="05030102010509060703" pitchFamily="18" charset="2"/>
              <a:buChar char=""/>
            </a:pPr>
            <a:r>
              <a:rPr lang="nl-NL" sz="2000" b="1" dirty="0"/>
              <a:t>Werkplek goed ventileren</a:t>
            </a:r>
          </a:p>
          <a:p>
            <a:pPr marL="1147287" lvl="3" indent="-802800" defTabSz="914400">
              <a:lnSpc>
                <a:spcPct val="90000"/>
              </a:lnSpc>
              <a:spcBef>
                <a:spcPts val="500"/>
              </a:spcBef>
              <a:buFont typeface="Webdings" panose="05030102010509060703" pitchFamily="18" charset="2"/>
              <a:buChar char=""/>
            </a:pPr>
            <a:r>
              <a:rPr lang="nl-NL" sz="2000" b="1" dirty="0"/>
              <a:t>Werkplek goed bereikbaar</a:t>
            </a:r>
          </a:p>
        </p:txBody>
      </p:sp>
    </p:spTree>
    <p:extLst>
      <p:ext uri="{BB962C8B-B14F-4D97-AF65-F5344CB8AC3E}">
        <p14:creationId xmlns:p14="http://schemas.microsoft.com/office/powerpoint/2010/main" val="1833615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6BC088-9AC4-41A8-85B4-641AA5B2DCC2}"/>
              </a:ext>
            </a:extLst>
          </p:cNvPr>
          <p:cNvSpPr>
            <a:spLocks noGrp="1"/>
          </p:cNvSpPr>
          <p:nvPr>
            <p:ph type="ctrTitle"/>
          </p:nvPr>
        </p:nvSpPr>
        <p:spPr>
          <a:xfrm>
            <a:off x="914401" y="392048"/>
            <a:ext cx="10268408" cy="665505"/>
          </a:xfrm>
        </p:spPr>
        <p:txBody>
          <a:bodyPr/>
          <a:lstStyle/>
          <a:p>
            <a:r>
              <a:rPr lang="nl-NL" dirty="0"/>
              <a:t>Schaften</a:t>
            </a:r>
          </a:p>
        </p:txBody>
      </p:sp>
      <p:sp>
        <p:nvSpPr>
          <p:cNvPr id="3" name="Tijdelijke aanduiding voor inhoud 2">
            <a:extLst>
              <a:ext uri="{FF2B5EF4-FFF2-40B4-BE49-F238E27FC236}">
                <a16:creationId xmlns:a16="http://schemas.microsoft.com/office/drawing/2014/main" id="{6E960A58-9291-44F6-809D-9C5DD03D8B66}"/>
              </a:ext>
            </a:extLst>
          </p:cNvPr>
          <p:cNvSpPr>
            <a:spLocks noGrp="1"/>
          </p:cNvSpPr>
          <p:nvPr>
            <p:ph sz="quarter" idx="10"/>
          </p:nvPr>
        </p:nvSpPr>
        <p:spPr>
          <a:xfrm>
            <a:off x="404138" y="1244904"/>
            <a:ext cx="10778670" cy="5221047"/>
          </a:xfrm>
        </p:spPr>
        <p:txBody>
          <a:bodyPr/>
          <a:lstStyle/>
          <a:p>
            <a:pPr marL="802800" lvl="1" indent="-802800">
              <a:buFont typeface="Webdings" panose="05030102010509060703" pitchFamily="18" charset="2"/>
              <a:buChar char=""/>
            </a:pPr>
            <a:r>
              <a:rPr lang="nl-NL" sz="2800" b="1" dirty="0"/>
              <a:t>Gebruikte </a:t>
            </a:r>
            <a:r>
              <a:rPr lang="nl-NL" sz="2800" b="1" dirty="0" err="1"/>
              <a:t>PBM’s</a:t>
            </a:r>
            <a:r>
              <a:rPr lang="nl-NL" sz="2800" b="1" dirty="0"/>
              <a:t> </a:t>
            </a:r>
          </a:p>
          <a:p>
            <a:pPr marL="802800" lvl="1" indent="-802800">
              <a:buFont typeface="Webdings" panose="05030102010509060703" pitchFamily="18" charset="2"/>
              <a:buChar char=""/>
            </a:pPr>
            <a:r>
              <a:rPr lang="nl-NL" sz="2800" b="1" dirty="0"/>
              <a:t>Handen wassen en insmeren</a:t>
            </a:r>
          </a:p>
          <a:p>
            <a:pPr marL="802800" lvl="1" indent="-802800">
              <a:buFont typeface="Webdings" panose="05030102010509060703" pitchFamily="18" charset="2"/>
              <a:buChar char=""/>
            </a:pPr>
            <a:r>
              <a:rPr lang="nl-NL" sz="2800" b="1" dirty="0"/>
              <a:t>Iedereen nog gezond?</a:t>
            </a:r>
          </a:p>
          <a:p>
            <a:pPr marL="802800" lvl="1" indent="-802800">
              <a:buFont typeface="Webdings" panose="05030102010509060703" pitchFamily="18" charset="2"/>
              <a:buChar char=""/>
            </a:pPr>
            <a:r>
              <a:rPr lang="nl-NL" sz="2800" b="1" dirty="0"/>
              <a:t>Schaft in de buitenlucht</a:t>
            </a:r>
          </a:p>
          <a:p>
            <a:pPr marL="802800" lvl="1" indent="-802800">
              <a:buFont typeface="Webdings" panose="05030102010509060703" pitchFamily="18" charset="2"/>
              <a:buChar char=""/>
            </a:pPr>
            <a:r>
              <a:rPr lang="nl-NL" sz="2800" b="1" dirty="0"/>
              <a:t>1,5 meter afstand. Niet mogelijk? Schaft om de beurt in groepen</a:t>
            </a:r>
          </a:p>
          <a:p>
            <a:pPr marL="802800" lvl="1" indent="-802800">
              <a:buFont typeface="Webdings" panose="05030102010509060703" pitchFamily="18" charset="2"/>
              <a:buChar char=""/>
            </a:pPr>
            <a:r>
              <a:rPr lang="nl-NL" sz="2800" b="1" dirty="0"/>
              <a:t>Vervang indien nodig handschoenen of vul deze aan</a:t>
            </a:r>
          </a:p>
          <a:p>
            <a:pPr marL="802800" lvl="1" indent="-802800">
              <a:buFont typeface="Webdings" panose="05030102010509060703" pitchFamily="18" charset="2"/>
              <a:buChar char=""/>
            </a:pPr>
            <a:r>
              <a:rPr lang="nl-NL" sz="2800" b="1" dirty="0"/>
              <a:t>Bespreek de ochtend op verbeterpunten en neem maatregelen voor </a:t>
            </a:r>
            <a:br>
              <a:rPr lang="nl-NL" sz="2800" b="1" dirty="0"/>
            </a:br>
            <a:r>
              <a:rPr lang="nl-NL" sz="2800" b="1" dirty="0"/>
              <a:t>de rest van de dag!</a:t>
            </a:r>
          </a:p>
          <a:p>
            <a:pPr marL="690087" lvl="2" indent="-802800">
              <a:buFont typeface="Webdings" panose="05030102010509060703" pitchFamily="18" charset="2"/>
              <a:buChar char=""/>
            </a:pPr>
            <a:endParaRPr lang="nl-NL" sz="2600" b="1" dirty="0"/>
          </a:p>
          <a:p>
            <a:pPr lvl="1"/>
            <a:endParaRPr lang="nl-NL" dirty="0"/>
          </a:p>
          <a:p>
            <a:endParaRPr lang="nl-NL" dirty="0"/>
          </a:p>
        </p:txBody>
      </p:sp>
    </p:spTree>
    <p:extLst>
      <p:ext uri="{BB962C8B-B14F-4D97-AF65-F5344CB8AC3E}">
        <p14:creationId xmlns:p14="http://schemas.microsoft.com/office/powerpoint/2010/main" val="935515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6BC088-9AC4-41A8-85B4-641AA5B2DCC2}"/>
              </a:ext>
            </a:extLst>
          </p:cNvPr>
          <p:cNvSpPr>
            <a:spLocks noGrp="1"/>
          </p:cNvSpPr>
          <p:nvPr>
            <p:ph type="ctrTitle"/>
          </p:nvPr>
        </p:nvSpPr>
        <p:spPr>
          <a:xfrm>
            <a:off x="914401" y="392048"/>
            <a:ext cx="10268408" cy="665505"/>
          </a:xfrm>
        </p:spPr>
        <p:txBody>
          <a:bodyPr/>
          <a:lstStyle/>
          <a:p>
            <a:r>
              <a:rPr lang="nl-NL" dirty="0"/>
              <a:t>Andere contactmomenten</a:t>
            </a:r>
          </a:p>
        </p:txBody>
      </p:sp>
      <p:sp>
        <p:nvSpPr>
          <p:cNvPr id="3" name="Tijdelijke aanduiding voor inhoud 2">
            <a:extLst>
              <a:ext uri="{FF2B5EF4-FFF2-40B4-BE49-F238E27FC236}">
                <a16:creationId xmlns:a16="http://schemas.microsoft.com/office/drawing/2014/main" id="{6E960A58-9291-44F6-809D-9C5DD03D8B66}"/>
              </a:ext>
            </a:extLst>
          </p:cNvPr>
          <p:cNvSpPr>
            <a:spLocks noGrp="1"/>
          </p:cNvSpPr>
          <p:nvPr>
            <p:ph sz="quarter" idx="10"/>
          </p:nvPr>
        </p:nvSpPr>
        <p:spPr>
          <a:xfrm>
            <a:off x="404138" y="1244904"/>
            <a:ext cx="10778670" cy="5221047"/>
          </a:xfrm>
        </p:spPr>
        <p:txBody>
          <a:bodyPr/>
          <a:lstStyle/>
          <a:p>
            <a:pPr marL="802800" lvl="1" indent="-802800">
              <a:buFont typeface="Webdings" panose="05030102010509060703" pitchFamily="18" charset="2"/>
              <a:buChar char=""/>
            </a:pPr>
            <a:r>
              <a:rPr lang="nl-NL" sz="2800" b="1" dirty="0"/>
              <a:t>Geen bezoek op de bouwplaats.</a:t>
            </a:r>
          </a:p>
          <a:p>
            <a:pPr marL="802800" lvl="1" indent="-802800">
              <a:buFont typeface="Webdings" panose="05030102010509060703" pitchFamily="18" charset="2"/>
              <a:buChar char=""/>
            </a:pPr>
            <a:r>
              <a:rPr lang="nl-NL" sz="2800" b="1" dirty="0"/>
              <a:t>Bevoorrading: laat waar mogelijk leveranties buiten de bouwplaats plaatsvinden.</a:t>
            </a:r>
          </a:p>
          <a:p>
            <a:pPr marL="802800" lvl="1" indent="-802800">
              <a:buFont typeface="Webdings" panose="05030102010509060703" pitchFamily="18" charset="2"/>
              <a:buChar char=""/>
            </a:pPr>
            <a:r>
              <a:rPr lang="nl-NL" sz="2800" b="1" dirty="0"/>
              <a:t>Werkoverleg tussentijds: houd afstand, ook bij het bekijken van bouwtekeningen, controle van werk, etc.</a:t>
            </a:r>
          </a:p>
          <a:p>
            <a:pPr marL="802800" lvl="1" indent="-802800">
              <a:buFont typeface="Webdings" panose="05030102010509060703" pitchFamily="18" charset="2"/>
              <a:buChar char=""/>
            </a:pPr>
            <a:r>
              <a:rPr lang="nl-NL" sz="2800" b="1" dirty="0"/>
              <a:t>Vermijd bezoek aan supermarkt voor lunch en was je handen na een noodzakelijk bezoek buiten de bouwplaats.</a:t>
            </a:r>
          </a:p>
          <a:p>
            <a:pPr marL="690087" lvl="2" indent="-802800">
              <a:buFont typeface="Webdings" panose="05030102010509060703" pitchFamily="18" charset="2"/>
              <a:buChar char=""/>
            </a:pPr>
            <a:endParaRPr lang="nl-NL" sz="2600" b="1" dirty="0"/>
          </a:p>
          <a:p>
            <a:pPr lvl="1"/>
            <a:endParaRPr lang="nl-NL" dirty="0"/>
          </a:p>
          <a:p>
            <a:endParaRPr lang="nl-NL" dirty="0"/>
          </a:p>
        </p:txBody>
      </p:sp>
    </p:spTree>
    <p:extLst>
      <p:ext uri="{BB962C8B-B14F-4D97-AF65-F5344CB8AC3E}">
        <p14:creationId xmlns:p14="http://schemas.microsoft.com/office/powerpoint/2010/main" val="3117150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6BC088-9AC4-41A8-85B4-641AA5B2DCC2}"/>
              </a:ext>
            </a:extLst>
          </p:cNvPr>
          <p:cNvSpPr>
            <a:spLocks noGrp="1"/>
          </p:cNvSpPr>
          <p:nvPr>
            <p:ph type="ctrTitle"/>
          </p:nvPr>
        </p:nvSpPr>
        <p:spPr>
          <a:xfrm>
            <a:off x="1171751" y="431320"/>
            <a:ext cx="10011057" cy="626233"/>
          </a:xfrm>
        </p:spPr>
        <p:txBody>
          <a:bodyPr/>
          <a:lstStyle/>
          <a:p>
            <a:r>
              <a:rPr lang="nl-NL" dirty="0"/>
              <a:t>Ongevallen en BHV</a:t>
            </a:r>
            <a:br>
              <a:rPr lang="nl-NL" dirty="0"/>
            </a:br>
            <a:endParaRPr lang="nl-NL" sz="2700" dirty="0"/>
          </a:p>
        </p:txBody>
      </p:sp>
      <p:sp>
        <p:nvSpPr>
          <p:cNvPr id="3" name="Tijdelijke aanduiding voor inhoud 2">
            <a:extLst>
              <a:ext uri="{FF2B5EF4-FFF2-40B4-BE49-F238E27FC236}">
                <a16:creationId xmlns:a16="http://schemas.microsoft.com/office/drawing/2014/main" id="{6E960A58-9291-44F6-809D-9C5DD03D8B66}"/>
              </a:ext>
            </a:extLst>
          </p:cNvPr>
          <p:cNvSpPr>
            <a:spLocks noGrp="1"/>
          </p:cNvSpPr>
          <p:nvPr>
            <p:ph sz="quarter" idx="10"/>
          </p:nvPr>
        </p:nvSpPr>
        <p:spPr>
          <a:xfrm>
            <a:off x="404138" y="1259457"/>
            <a:ext cx="4978745" cy="5037826"/>
          </a:xfrm>
        </p:spPr>
        <p:txBody>
          <a:bodyPr/>
          <a:lstStyle/>
          <a:p>
            <a:r>
              <a:rPr lang="nl-NL" sz="2000" dirty="0"/>
              <a:t>Gebruik handschoenen en verleen hulp</a:t>
            </a:r>
          </a:p>
          <a:p>
            <a:r>
              <a:rPr lang="nl-NL" sz="2000" dirty="0"/>
              <a:t>Houd zoveel mogelijk afstand</a:t>
            </a:r>
          </a:p>
          <a:p>
            <a:r>
              <a:rPr lang="nl-NL" sz="2000" dirty="0"/>
              <a:t>Bel zo nodig 112</a:t>
            </a:r>
          </a:p>
          <a:p>
            <a:r>
              <a:rPr lang="nl-NL" sz="2000" dirty="0"/>
              <a:t>Reanimatie nodig? Gebruik de AED, pas geen mond-op-mondbeademing toe</a:t>
            </a:r>
          </a:p>
          <a:p>
            <a:r>
              <a:rPr lang="nl-NL" sz="2000" dirty="0"/>
              <a:t>Was je handen na afloop</a:t>
            </a:r>
          </a:p>
          <a:p>
            <a:endParaRPr lang="nl-NL" sz="2000" dirty="0"/>
          </a:p>
          <a:p>
            <a:r>
              <a:rPr lang="nl-NL" sz="2000" dirty="0"/>
              <a:t>Persoon die gereanimeerd moet worden is mogelijk besmet? Meld dit aan 112</a:t>
            </a:r>
          </a:p>
          <a:p>
            <a:r>
              <a:rPr lang="nl-NL" sz="2000" dirty="0"/>
              <a:t>Sluit alleen de AED aan en wacht op hulp</a:t>
            </a:r>
          </a:p>
          <a:p>
            <a:pPr marL="0" lvl="2" indent="0">
              <a:buNone/>
            </a:pPr>
            <a:endParaRPr lang="nl-NL" sz="2600" b="1" dirty="0"/>
          </a:p>
          <a:p>
            <a:pPr lvl="1"/>
            <a:endParaRPr lang="nl-NL" dirty="0"/>
          </a:p>
          <a:p>
            <a:endParaRPr lang="nl-NL" dirty="0"/>
          </a:p>
        </p:txBody>
      </p:sp>
      <p:pic>
        <p:nvPicPr>
          <p:cNvPr id="5" name="Afbeelding 4">
            <a:extLst>
              <a:ext uri="{FF2B5EF4-FFF2-40B4-BE49-F238E27FC236}">
                <a16:creationId xmlns:a16="http://schemas.microsoft.com/office/drawing/2014/main" id="{C828B42B-C464-44C1-8206-1FF2B93AB430}"/>
              </a:ext>
            </a:extLst>
          </p:cNvPr>
          <p:cNvPicPr>
            <a:picLocks noChangeAspect="1"/>
          </p:cNvPicPr>
          <p:nvPr/>
        </p:nvPicPr>
        <p:blipFill>
          <a:blip r:embed="rId3"/>
          <a:stretch>
            <a:fillRect/>
          </a:stretch>
        </p:blipFill>
        <p:spPr>
          <a:xfrm>
            <a:off x="6485541" y="1259457"/>
            <a:ext cx="5635926" cy="3623094"/>
          </a:xfrm>
          <a:prstGeom prst="rect">
            <a:avLst/>
          </a:prstGeom>
          <a:noFill/>
        </p:spPr>
      </p:pic>
    </p:spTree>
    <p:extLst>
      <p:ext uri="{BB962C8B-B14F-4D97-AF65-F5344CB8AC3E}">
        <p14:creationId xmlns:p14="http://schemas.microsoft.com/office/powerpoint/2010/main" val="2230578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6BC088-9AC4-41A8-85B4-641AA5B2DCC2}"/>
              </a:ext>
            </a:extLst>
          </p:cNvPr>
          <p:cNvSpPr>
            <a:spLocks noGrp="1"/>
          </p:cNvSpPr>
          <p:nvPr>
            <p:ph type="ctrTitle"/>
          </p:nvPr>
        </p:nvSpPr>
        <p:spPr>
          <a:xfrm>
            <a:off x="914401" y="392048"/>
            <a:ext cx="10268408" cy="665505"/>
          </a:xfrm>
        </p:spPr>
        <p:txBody>
          <a:bodyPr/>
          <a:lstStyle/>
          <a:p>
            <a:r>
              <a:rPr lang="nl-NL" dirty="0"/>
              <a:t>Einde werkdag</a:t>
            </a:r>
          </a:p>
        </p:txBody>
      </p:sp>
      <p:sp>
        <p:nvSpPr>
          <p:cNvPr id="3" name="Tijdelijke aanduiding voor inhoud 2">
            <a:extLst>
              <a:ext uri="{FF2B5EF4-FFF2-40B4-BE49-F238E27FC236}">
                <a16:creationId xmlns:a16="http://schemas.microsoft.com/office/drawing/2014/main" id="{6E960A58-9291-44F6-809D-9C5DD03D8B66}"/>
              </a:ext>
            </a:extLst>
          </p:cNvPr>
          <p:cNvSpPr>
            <a:spLocks noGrp="1"/>
          </p:cNvSpPr>
          <p:nvPr>
            <p:ph sz="quarter" idx="10"/>
          </p:nvPr>
        </p:nvSpPr>
        <p:spPr>
          <a:xfrm>
            <a:off x="404138" y="1057554"/>
            <a:ext cx="10778670" cy="5408398"/>
          </a:xfrm>
        </p:spPr>
        <p:txBody>
          <a:bodyPr/>
          <a:lstStyle/>
          <a:p>
            <a:pPr marL="802800" lvl="1" indent="-802800">
              <a:buFont typeface="Webdings" panose="05030102010509060703" pitchFamily="18" charset="2"/>
              <a:buChar char=""/>
            </a:pPr>
            <a:r>
              <a:rPr lang="nl-NL" sz="2800" b="1" dirty="0"/>
              <a:t>Bespreek de dag</a:t>
            </a:r>
          </a:p>
          <a:p>
            <a:pPr marL="802800" lvl="1" indent="-802800">
              <a:buFont typeface="Webdings" panose="05030102010509060703" pitchFamily="18" charset="2"/>
              <a:buChar char=""/>
            </a:pPr>
            <a:r>
              <a:rPr lang="nl-NL" sz="2800" b="1" dirty="0"/>
              <a:t>Neem extra tijd voor het reinigen van gereedschap </a:t>
            </a:r>
          </a:p>
          <a:p>
            <a:pPr marL="802800" lvl="1" indent="-802800">
              <a:buFont typeface="Webdings" panose="05030102010509060703" pitchFamily="18" charset="2"/>
              <a:buChar char=""/>
            </a:pPr>
            <a:r>
              <a:rPr lang="nl-NL" sz="2800" b="1" dirty="0" err="1"/>
              <a:t>PBM’s</a:t>
            </a:r>
            <a:endParaRPr lang="nl-NL" sz="2800" b="1" dirty="0"/>
          </a:p>
          <a:p>
            <a:pPr marL="802800" lvl="1" indent="-802800">
              <a:buFont typeface="Webdings" panose="05030102010509060703" pitchFamily="18" charset="2"/>
              <a:buChar char=""/>
            </a:pPr>
            <a:r>
              <a:rPr lang="nl-NL" sz="2800" b="1" dirty="0"/>
              <a:t>Handen wassen en handcrème</a:t>
            </a:r>
          </a:p>
          <a:p>
            <a:pPr marL="802800" lvl="1" indent="-802800">
              <a:buFont typeface="Webdings" panose="05030102010509060703" pitchFamily="18" charset="2"/>
              <a:buChar char=""/>
            </a:pPr>
            <a:r>
              <a:rPr lang="nl-NL" sz="2800" b="1" dirty="0"/>
              <a:t>Naar huis reizen</a:t>
            </a:r>
          </a:p>
          <a:p>
            <a:pPr marL="802800" lvl="1" indent="-802800">
              <a:buFont typeface="Webdings" panose="05030102010509060703" pitchFamily="18" charset="2"/>
              <a:buChar char=""/>
            </a:pPr>
            <a:r>
              <a:rPr lang="nl-NL" sz="2800" b="1" dirty="0"/>
              <a:t>Maak bedieningsmiddelen van auto schoon met 70% alcoholdoekjes</a:t>
            </a:r>
          </a:p>
          <a:p>
            <a:pPr marL="802800" lvl="1" indent="-802800">
              <a:buFont typeface="Webdings" panose="05030102010509060703" pitchFamily="18" charset="2"/>
              <a:buChar char=""/>
            </a:pPr>
            <a:r>
              <a:rPr lang="nl-NL" sz="2800" b="1" dirty="0"/>
              <a:t>Schone kleding</a:t>
            </a:r>
          </a:p>
          <a:p>
            <a:pPr marL="0" lvl="2" indent="0">
              <a:buNone/>
            </a:pPr>
            <a:r>
              <a:rPr lang="nl-NL" sz="2600" b="1" dirty="0"/>
              <a:t>	</a:t>
            </a:r>
          </a:p>
          <a:p>
            <a:pPr marL="0" lvl="2" indent="0">
              <a:buNone/>
            </a:pPr>
            <a:r>
              <a:rPr lang="nl-NL" sz="2600" b="1" dirty="0"/>
              <a:t>	Bij thuiskomst goed voor jezelf en je hygiëne zorgen, vermijd 	overmatig alcohol gebruik en zorg voor voldoende slaap; dit houdt je 	immuunsysteem sterk!</a:t>
            </a:r>
          </a:p>
          <a:p>
            <a:pPr marL="0" lvl="2" indent="0">
              <a:buNone/>
            </a:pPr>
            <a:endParaRPr lang="nl-NL" sz="2600" b="1" dirty="0"/>
          </a:p>
          <a:p>
            <a:pPr lvl="1"/>
            <a:endParaRPr lang="nl-NL" dirty="0"/>
          </a:p>
          <a:p>
            <a:endParaRPr lang="nl-NL" dirty="0"/>
          </a:p>
        </p:txBody>
      </p:sp>
    </p:spTree>
    <p:extLst>
      <p:ext uri="{BB962C8B-B14F-4D97-AF65-F5344CB8AC3E}">
        <p14:creationId xmlns:p14="http://schemas.microsoft.com/office/powerpoint/2010/main" val="1961959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F5820D-5814-4DEC-B6A8-671FFAD19E49}"/>
              </a:ext>
            </a:extLst>
          </p:cNvPr>
          <p:cNvSpPr>
            <a:spLocks noGrp="1"/>
          </p:cNvSpPr>
          <p:nvPr>
            <p:ph type="ctrTitle"/>
          </p:nvPr>
        </p:nvSpPr>
        <p:spPr>
          <a:xfrm>
            <a:off x="1187653" y="129655"/>
            <a:ext cx="10011057" cy="665505"/>
          </a:xfrm>
        </p:spPr>
        <p:txBody>
          <a:bodyPr/>
          <a:lstStyle/>
          <a:p>
            <a:r>
              <a:rPr lang="nl-NL" dirty="0"/>
              <a:t>Coronavirus</a:t>
            </a:r>
          </a:p>
        </p:txBody>
      </p:sp>
      <p:sp>
        <p:nvSpPr>
          <p:cNvPr id="3" name="Tijdelijke aanduiding voor inhoud 2">
            <a:extLst>
              <a:ext uri="{FF2B5EF4-FFF2-40B4-BE49-F238E27FC236}">
                <a16:creationId xmlns:a16="http://schemas.microsoft.com/office/drawing/2014/main" id="{284F51FA-8E92-4833-85AF-514968E78B83}"/>
              </a:ext>
            </a:extLst>
          </p:cNvPr>
          <p:cNvSpPr>
            <a:spLocks noGrp="1"/>
          </p:cNvSpPr>
          <p:nvPr>
            <p:ph sz="quarter" idx="10"/>
          </p:nvPr>
        </p:nvSpPr>
        <p:spPr>
          <a:xfrm>
            <a:off x="431321" y="1121434"/>
            <a:ext cx="9657293" cy="5028554"/>
          </a:xfrm>
        </p:spPr>
        <p:txBody>
          <a:bodyPr/>
          <a:lstStyle/>
          <a:p>
            <a:r>
              <a:rPr lang="nl-NL" sz="2400" dirty="0"/>
              <a:t>Virus dat in de longen kan komen</a:t>
            </a:r>
          </a:p>
          <a:p>
            <a:r>
              <a:rPr lang="nl-NL" sz="2400" dirty="0"/>
              <a:t>Lijkt op het SARS-virus (2003) </a:t>
            </a:r>
          </a:p>
          <a:p>
            <a:r>
              <a:rPr lang="nl-NL" sz="2400" dirty="0"/>
              <a:t>Ook anders: minder dodelijk maar veel besmettelijker </a:t>
            </a:r>
          </a:p>
          <a:p>
            <a:r>
              <a:rPr lang="nl-NL" sz="2400" dirty="0"/>
              <a:t>COVID-19 zijn de symptomen die het virus veroorzaken </a:t>
            </a:r>
          </a:p>
        </p:txBody>
      </p:sp>
    </p:spTree>
    <p:extLst>
      <p:ext uri="{BB962C8B-B14F-4D97-AF65-F5344CB8AC3E}">
        <p14:creationId xmlns:p14="http://schemas.microsoft.com/office/powerpoint/2010/main" val="3264266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6BC088-9AC4-41A8-85B4-641AA5B2DCC2}"/>
              </a:ext>
            </a:extLst>
          </p:cNvPr>
          <p:cNvSpPr>
            <a:spLocks noGrp="1"/>
          </p:cNvSpPr>
          <p:nvPr>
            <p:ph type="ctrTitle"/>
          </p:nvPr>
        </p:nvSpPr>
        <p:spPr>
          <a:xfrm>
            <a:off x="914401" y="392048"/>
            <a:ext cx="10268408" cy="1212465"/>
          </a:xfrm>
        </p:spPr>
        <p:txBody>
          <a:bodyPr/>
          <a:lstStyle/>
          <a:p>
            <a:r>
              <a:rPr lang="nl-NL" dirty="0"/>
              <a:t>Vragen? Neem contact op met de helpdesk: </a:t>
            </a:r>
          </a:p>
        </p:txBody>
      </p:sp>
      <p:sp>
        <p:nvSpPr>
          <p:cNvPr id="3" name="Tijdelijke aanduiding voor inhoud 2">
            <a:extLst>
              <a:ext uri="{FF2B5EF4-FFF2-40B4-BE49-F238E27FC236}">
                <a16:creationId xmlns:a16="http://schemas.microsoft.com/office/drawing/2014/main" id="{6E960A58-9291-44F6-809D-9C5DD03D8B66}"/>
              </a:ext>
            </a:extLst>
          </p:cNvPr>
          <p:cNvSpPr>
            <a:spLocks noGrp="1"/>
          </p:cNvSpPr>
          <p:nvPr>
            <p:ph sz="quarter" idx="10"/>
          </p:nvPr>
        </p:nvSpPr>
        <p:spPr>
          <a:xfrm>
            <a:off x="404138" y="1794294"/>
            <a:ext cx="10778670" cy="4671658"/>
          </a:xfrm>
        </p:spPr>
        <p:txBody>
          <a:bodyPr/>
          <a:lstStyle/>
          <a:p>
            <a:pPr marL="802800" lvl="1" indent="-802800">
              <a:buFont typeface="Webdings" panose="05030102010509060703" pitchFamily="18" charset="2"/>
              <a:buChar char=""/>
            </a:pPr>
            <a:r>
              <a:rPr lang="nl-NL" sz="2800" b="1" dirty="0"/>
              <a:t>Tel: 085 - 080 1544</a:t>
            </a:r>
          </a:p>
          <a:p>
            <a:pPr marL="802800" lvl="1" indent="-802800">
              <a:buFont typeface="Webdings" panose="05030102010509060703" pitchFamily="18" charset="2"/>
              <a:buChar char=""/>
            </a:pPr>
            <a:r>
              <a:rPr lang="nl-NL" sz="2800" b="1" dirty="0"/>
              <a:t>Mail en chat via: www.helpdeskcorona-bt.nl</a:t>
            </a:r>
          </a:p>
          <a:p>
            <a:pPr marL="801687" lvl="4" indent="0">
              <a:buNone/>
            </a:pPr>
            <a:r>
              <a:rPr lang="nl-NL" sz="2400" b="1" dirty="0"/>
              <a:t> (bereikbaar tussen 8:30 - 17:00 uur)</a:t>
            </a:r>
          </a:p>
          <a:p>
            <a:pPr marL="1604487" lvl="4" indent="-802800">
              <a:buFont typeface="Webdings" panose="05030102010509060703" pitchFamily="18" charset="2"/>
              <a:buChar char=""/>
            </a:pPr>
            <a:endParaRPr lang="nl-NL" sz="2400" b="1" dirty="0"/>
          </a:p>
          <a:p>
            <a:pPr marL="0" lvl="2" indent="0">
              <a:buNone/>
            </a:pPr>
            <a:endParaRPr lang="nl-NL" sz="2600" b="1" dirty="0"/>
          </a:p>
          <a:p>
            <a:pPr lvl="1"/>
            <a:endParaRPr lang="nl-NL" dirty="0"/>
          </a:p>
          <a:p>
            <a:endParaRPr lang="nl-NL" dirty="0"/>
          </a:p>
        </p:txBody>
      </p:sp>
    </p:spTree>
    <p:extLst>
      <p:ext uri="{BB962C8B-B14F-4D97-AF65-F5344CB8AC3E}">
        <p14:creationId xmlns:p14="http://schemas.microsoft.com/office/powerpoint/2010/main" val="3720916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6BC088-9AC4-41A8-85B4-641AA5B2DCC2}"/>
              </a:ext>
            </a:extLst>
          </p:cNvPr>
          <p:cNvSpPr>
            <a:spLocks noGrp="1"/>
          </p:cNvSpPr>
          <p:nvPr>
            <p:ph type="ctrTitle"/>
          </p:nvPr>
        </p:nvSpPr>
        <p:spPr/>
        <p:txBody>
          <a:bodyPr/>
          <a:lstStyle/>
          <a:p>
            <a:r>
              <a:rPr lang="nl-NL" dirty="0"/>
              <a:t>Wat doet het Coronavirus? </a:t>
            </a:r>
          </a:p>
        </p:txBody>
      </p:sp>
      <p:sp>
        <p:nvSpPr>
          <p:cNvPr id="3" name="Tijdelijke aanduiding voor inhoud 2">
            <a:extLst>
              <a:ext uri="{FF2B5EF4-FFF2-40B4-BE49-F238E27FC236}">
                <a16:creationId xmlns:a16="http://schemas.microsoft.com/office/drawing/2014/main" id="{6E960A58-9291-44F6-809D-9C5DD03D8B66}"/>
              </a:ext>
            </a:extLst>
          </p:cNvPr>
          <p:cNvSpPr>
            <a:spLocks noGrp="1"/>
          </p:cNvSpPr>
          <p:nvPr>
            <p:ph sz="quarter" idx="10"/>
          </p:nvPr>
        </p:nvSpPr>
        <p:spPr>
          <a:xfrm>
            <a:off x="404138" y="1244905"/>
            <a:ext cx="4978745" cy="5052378"/>
          </a:xfrm>
        </p:spPr>
        <p:txBody>
          <a:bodyPr/>
          <a:lstStyle/>
          <a:p>
            <a:r>
              <a:rPr lang="nl-NL" dirty="0"/>
              <a:t>Milde klachten (80%)</a:t>
            </a:r>
          </a:p>
          <a:p>
            <a:pPr marL="1147287" lvl="3" indent="-802800">
              <a:buFont typeface="Webdings" panose="05030102010509060703" pitchFamily="18" charset="2"/>
              <a:buChar char=""/>
            </a:pPr>
            <a:r>
              <a:rPr lang="nl-NL" sz="2400" b="1" dirty="0"/>
              <a:t>neusverkoudheid</a:t>
            </a:r>
          </a:p>
          <a:p>
            <a:pPr marL="1147287" lvl="3" indent="-802800">
              <a:buFont typeface="Webdings" panose="05030102010509060703" pitchFamily="18" charset="2"/>
              <a:buChar char=""/>
            </a:pPr>
            <a:r>
              <a:rPr lang="nl-NL" sz="2400" b="1" dirty="0"/>
              <a:t>(droge) hoest</a:t>
            </a:r>
          </a:p>
          <a:p>
            <a:pPr marL="1147287" lvl="3" indent="-802800">
              <a:buFont typeface="Webdings" panose="05030102010509060703" pitchFamily="18" charset="2"/>
              <a:buChar char=""/>
            </a:pPr>
            <a:r>
              <a:rPr lang="nl-NL" sz="2400" b="1" dirty="0"/>
              <a:t>moeheid</a:t>
            </a:r>
          </a:p>
          <a:p>
            <a:pPr marL="1147287" lvl="3" indent="-802800">
              <a:buFont typeface="Webdings" panose="05030102010509060703" pitchFamily="18" charset="2"/>
              <a:buChar char=""/>
            </a:pPr>
            <a:r>
              <a:rPr lang="nl-NL" sz="2400" b="1" dirty="0"/>
              <a:t>slijm ophoesten</a:t>
            </a:r>
          </a:p>
          <a:p>
            <a:pPr marL="1147287" lvl="3" indent="-802800">
              <a:buFont typeface="Webdings" panose="05030102010509060703" pitchFamily="18" charset="2"/>
              <a:buChar char=""/>
            </a:pPr>
            <a:r>
              <a:rPr lang="nl-NL" sz="2400" b="1" dirty="0"/>
              <a:t>spier- en gewrichtspijnen</a:t>
            </a:r>
          </a:p>
          <a:p>
            <a:pPr marL="1147287" lvl="3" indent="-802800">
              <a:buFont typeface="Webdings" panose="05030102010509060703" pitchFamily="18" charset="2"/>
              <a:buChar char=""/>
            </a:pPr>
            <a:r>
              <a:rPr lang="nl-NL" sz="2400" b="1" dirty="0"/>
              <a:t>keelpijn</a:t>
            </a:r>
          </a:p>
          <a:p>
            <a:pPr marL="1147287" lvl="3" indent="-802800">
              <a:buFont typeface="Webdings" panose="05030102010509060703" pitchFamily="18" charset="2"/>
              <a:buChar char=""/>
            </a:pPr>
            <a:r>
              <a:rPr lang="nl-NL" sz="2400" b="1" dirty="0"/>
              <a:t>hoofdpijn</a:t>
            </a:r>
          </a:p>
          <a:p>
            <a:pPr marL="1147287" lvl="3" indent="-802800">
              <a:buFont typeface="Webdings" panose="05030102010509060703" pitchFamily="18" charset="2"/>
              <a:buChar char=""/>
            </a:pPr>
            <a:r>
              <a:rPr lang="nl-NL" sz="2400" b="1" dirty="0"/>
              <a:t>verhoging</a:t>
            </a:r>
          </a:p>
          <a:p>
            <a:pPr marL="1147287" lvl="3" indent="-802800">
              <a:buFont typeface="Webdings" panose="05030102010509060703" pitchFamily="18" charset="2"/>
              <a:buChar char=""/>
            </a:pPr>
            <a:r>
              <a:rPr lang="nl-NL" sz="2400" b="1" dirty="0"/>
              <a:t>diarree, misselijk en braken</a:t>
            </a:r>
          </a:p>
          <a:p>
            <a:pPr marL="690087" lvl="2" indent="-802800">
              <a:buFont typeface="Webdings" panose="05030102010509060703" pitchFamily="18" charset="2"/>
              <a:buChar char=""/>
            </a:pPr>
            <a:endParaRPr lang="nl-NL" sz="2600" b="1" dirty="0"/>
          </a:p>
          <a:p>
            <a:pPr lvl="1"/>
            <a:endParaRPr lang="nl-NL" dirty="0"/>
          </a:p>
          <a:p>
            <a:endParaRPr lang="nl-NL" dirty="0"/>
          </a:p>
        </p:txBody>
      </p:sp>
      <p:sp>
        <p:nvSpPr>
          <p:cNvPr id="4" name="Rechthoek 3">
            <a:extLst>
              <a:ext uri="{FF2B5EF4-FFF2-40B4-BE49-F238E27FC236}">
                <a16:creationId xmlns:a16="http://schemas.microsoft.com/office/drawing/2014/main" id="{E2D5808E-2C45-46B3-B25C-EECB96414AF7}"/>
              </a:ext>
            </a:extLst>
          </p:cNvPr>
          <p:cNvSpPr/>
          <p:nvPr/>
        </p:nvSpPr>
        <p:spPr>
          <a:xfrm>
            <a:off x="6177279" y="1244905"/>
            <a:ext cx="4727276" cy="3783600"/>
          </a:xfrm>
          <a:prstGeom prst="rect">
            <a:avLst/>
          </a:prstGeom>
        </p:spPr>
        <p:txBody>
          <a:bodyPr wrap="square">
            <a:spAutoFit/>
          </a:bodyPr>
          <a:lstStyle/>
          <a:p>
            <a:pPr marL="802800" indent="-802800" defTabSz="914400">
              <a:lnSpc>
                <a:spcPct val="90000"/>
              </a:lnSpc>
              <a:spcBef>
                <a:spcPts val="1200"/>
              </a:spcBef>
              <a:buClr>
                <a:srgbClr val="0070C0"/>
              </a:buClr>
              <a:buFont typeface="Webdings" panose="05030102010509060703" pitchFamily="18" charset="2"/>
              <a:buChar char=""/>
            </a:pPr>
            <a:r>
              <a:rPr lang="nl-NL" sz="2800" b="1" dirty="0"/>
              <a:t>Ernstige ziektebeelden (20%)</a:t>
            </a:r>
          </a:p>
          <a:p>
            <a:pPr marL="1147287" lvl="3" indent="-802800" defTabSz="914400">
              <a:lnSpc>
                <a:spcPct val="90000"/>
              </a:lnSpc>
              <a:spcBef>
                <a:spcPts val="500"/>
              </a:spcBef>
              <a:buFont typeface="Webdings" panose="05030102010509060703" pitchFamily="18" charset="2"/>
              <a:buChar char=""/>
            </a:pPr>
            <a:r>
              <a:rPr lang="nl-NL" sz="2400" b="1" dirty="0"/>
              <a:t>koorts (&gt; 38 graden Celsius) </a:t>
            </a:r>
          </a:p>
          <a:p>
            <a:pPr marL="1147287" lvl="3" indent="-802800" defTabSz="914400">
              <a:lnSpc>
                <a:spcPct val="90000"/>
              </a:lnSpc>
              <a:spcBef>
                <a:spcPts val="500"/>
              </a:spcBef>
              <a:buFont typeface="Webdings" panose="05030102010509060703" pitchFamily="18" charset="2"/>
              <a:buChar char=""/>
            </a:pPr>
            <a:r>
              <a:rPr lang="nl-NL" sz="2400" b="1" dirty="0"/>
              <a:t>kortademigheid</a:t>
            </a:r>
          </a:p>
          <a:p>
            <a:pPr marL="1147287" lvl="3" indent="-802800" defTabSz="914400">
              <a:lnSpc>
                <a:spcPct val="90000"/>
              </a:lnSpc>
              <a:spcBef>
                <a:spcPts val="500"/>
              </a:spcBef>
              <a:buFont typeface="Webdings" panose="05030102010509060703" pitchFamily="18" charset="2"/>
              <a:buChar char=""/>
            </a:pPr>
            <a:r>
              <a:rPr lang="nl-NL" sz="2400" b="1" dirty="0"/>
              <a:t>Longontsteking</a:t>
            </a:r>
          </a:p>
          <a:p>
            <a:pPr marL="344487" lvl="3" defTabSz="914400">
              <a:lnSpc>
                <a:spcPct val="90000"/>
              </a:lnSpc>
              <a:spcBef>
                <a:spcPts val="500"/>
              </a:spcBef>
            </a:pPr>
            <a:r>
              <a:rPr lang="nl-NL" sz="2400" b="1" dirty="0"/>
              <a:t>Het kan leiden tot gebrek aan zuurstof en uitval van de organen. Hierdoor kun je overlijden!</a:t>
            </a:r>
          </a:p>
        </p:txBody>
      </p:sp>
    </p:spTree>
    <p:extLst>
      <p:ext uri="{BB962C8B-B14F-4D97-AF65-F5344CB8AC3E}">
        <p14:creationId xmlns:p14="http://schemas.microsoft.com/office/powerpoint/2010/main" val="4269755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6BC088-9AC4-41A8-85B4-641AA5B2DCC2}"/>
              </a:ext>
            </a:extLst>
          </p:cNvPr>
          <p:cNvSpPr>
            <a:spLocks noGrp="1"/>
          </p:cNvSpPr>
          <p:nvPr>
            <p:ph type="ctrTitle"/>
          </p:nvPr>
        </p:nvSpPr>
        <p:spPr/>
        <p:txBody>
          <a:bodyPr/>
          <a:lstStyle/>
          <a:p>
            <a:r>
              <a:rPr lang="nl-NL" dirty="0"/>
              <a:t>Besmetten</a:t>
            </a:r>
          </a:p>
        </p:txBody>
      </p:sp>
      <p:sp>
        <p:nvSpPr>
          <p:cNvPr id="3" name="Tijdelijke aanduiding voor inhoud 2">
            <a:extLst>
              <a:ext uri="{FF2B5EF4-FFF2-40B4-BE49-F238E27FC236}">
                <a16:creationId xmlns:a16="http://schemas.microsoft.com/office/drawing/2014/main" id="{6E960A58-9291-44F6-809D-9C5DD03D8B66}"/>
              </a:ext>
            </a:extLst>
          </p:cNvPr>
          <p:cNvSpPr>
            <a:spLocks noGrp="1"/>
          </p:cNvSpPr>
          <p:nvPr>
            <p:ph sz="quarter" idx="10"/>
          </p:nvPr>
        </p:nvSpPr>
        <p:spPr>
          <a:xfrm>
            <a:off x="404138" y="1244905"/>
            <a:ext cx="6410730" cy="5411927"/>
          </a:xfrm>
        </p:spPr>
        <p:txBody>
          <a:bodyPr/>
          <a:lstStyle/>
          <a:p>
            <a:endParaRPr lang="nl-NL" dirty="0"/>
          </a:p>
          <a:p>
            <a:r>
              <a:rPr lang="nl-NL" dirty="0"/>
              <a:t>Niezen en hoesten (1,5 meter ver) </a:t>
            </a:r>
            <a:br>
              <a:rPr lang="nl-NL" dirty="0"/>
            </a:br>
            <a:endParaRPr lang="nl-NL" dirty="0"/>
          </a:p>
          <a:p>
            <a:r>
              <a:rPr lang="nl-NL" dirty="0"/>
              <a:t>Het virus aanraken en vervolgens je </a:t>
            </a:r>
            <a:br>
              <a:rPr lang="nl-NL" dirty="0"/>
            </a:br>
            <a:r>
              <a:rPr lang="nl-NL" dirty="0"/>
              <a:t>mond, neus of ogen aanraken </a:t>
            </a:r>
            <a:br>
              <a:rPr lang="nl-NL" dirty="0"/>
            </a:br>
            <a:endParaRPr lang="nl-NL" dirty="0"/>
          </a:p>
          <a:p>
            <a:r>
              <a:rPr lang="nl-NL" dirty="0"/>
              <a:t>Via besmette materialen </a:t>
            </a:r>
          </a:p>
          <a:p>
            <a:endParaRPr lang="nl-NL" dirty="0"/>
          </a:p>
          <a:p>
            <a:endParaRPr lang="nl-NL" dirty="0"/>
          </a:p>
          <a:p>
            <a:endParaRPr lang="nl-NL" dirty="0"/>
          </a:p>
        </p:txBody>
      </p:sp>
      <p:pic>
        <p:nvPicPr>
          <p:cNvPr id="7" name="Picture 2" descr="Sneeze - Wikipedia">
            <a:extLst>
              <a:ext uri="{FF2B5EF4-FFF2-40B4-BE49-F238E27FC236}">
                <a16:creationId xmlns:a16="http://schemas.microsoft.com/office/drawing/2014/main" id="{CEA8C253-2C47-43A8-9ECF-C2DF1C68FF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432"/>
          <a:stretch/>
        </p:blipFill>
        <p:spPr bwMode="auto">
          <a:xfrm>
            <a:off x="7683435" y="1885891"/>
            <a:ext cx="4332403" cy="2944901"/>
          </a:xfrm>
          <a:prstGeom prst="rect">
            <a:avLst/>
          </a:prstGeom>
          <a:solidFill>
            <a:srgbClr val="FFFFFF"/>
          </a:solidFill>
        </p:spPr>
      </p:pic>
    </p:spTree>
    <p:extLst>
      <p:ext uri="{BB962C8B-B14F-4D97-AF65-F5344CB8AC3E}">
        <p14:creationId xmlns:p14="http://schemas.microsoft.com/office/powerpoint/2010/main" val="2931432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6BC088-9AC4-41A8-85B4-641AA5B2DCC2}"/>
              </a:ext>
            </a:extLst>
          </p:cNvPr>
          <p:cNvSpPr>
            <a:spLocks noGrp="1"/>
          </p:cNvSpPr>
          <p:nvPr>
            <p:ph type="ctrTitle"/>
          </p:nvPr>
        </p:nvSpPr>
        <p:spPr/>
        <p:txBody>
          <a:bodyPr/>
          <a:lstStyle/>
          <a:p>
            <a:r>
              <a:rPr lang="nl-NL" dirty="0"/>
              <a:t>Waarom deze maatregelen? </a:t>
            </a:r>
          </a:p>
        </p:txBody>
      </p:sp>
      <p:sp>
        <p:nvSpPr>
          <p:cNvPr id="3" name="Tijdelijke aanduiding voor inhoud 2">
            <a:extLst>
              <a:ext uri="{FF2B5EF4-FFF2-40B4-BE49-F238E27FC236}">
                <a16:creationId xmlns:a16="http://schemas.microsoft.com/office/drawing/2014/main" id="{6E960A58-9291-44F6-809D-9C5DD03D8B66}"/>
              </a:ext>
            </a:extLst>
          </p:cNvPr>
          <p:cNvSpPr>
            <a:spLocks noGrp="1"/>
          </p:cNvSpPr>
          <p:nvPr>
            <p:ph sz="quarter" idx="10"/>
          </p:nvPr>
        </p:nvSpPr>
        <p:spPr>
          <a:xfrm>
            <a:off x="404138" y="1244905"/>
            <a:ext cx="10778670" cy="3378853"/>
          </a:xfrm>
        </p:spPr>
        <p:txBody>
          <a:bodyPr/>
          <a:lstStyle/>
          <a:p>
            <a:r>
              <a:rPr lang="nl-NL" dirty="0"/>
              <a:t>Gevaarlijk virus -&gt; veel ouderen en zwakkeren worden </a:t>
            </a:r>
            <a:br>
              <a:rPr lang="nl-NL" dirty="0"/>
            </a:br>
            <a:r>
              <a:rPr lang="nl-NL" dirty="0"/>
              <a:t>ernstig ziek of overlijden</a:t>
            </a:r>
          </a:p>
          <a:p>
            <a:r>
              <a:rPr lang="nl-NL" dirty="0"/>
              <a:t>Nieuw virus -&gt; niemand is immuun</a:t>
            </a:r>
          </a:p>
          <a:p>
            <a:r>
              <a:rPr lang="nl-NL" dirty="0"/>
              <a:t>Als iedereen tegelijk ziek wordt:</a:t>
            </a:r>
          </a:p>
          <a:p>
            <a:pPr marL="1147287" lvl="3" indent="-802800">
              <a:buFont typeface="Webdings" panose="05030102010509060703" pitchFamily="18" charset="2"/>
              <a:buChar char=""/>
            </a:pPr>
            <a:r>
              <a:rPr lang="nl-NL" sz="2400" b="1" dirty="0"/>
              <a:t>Kan de gezondheidszorg het niet aan</a:t>
            </a:r>
          </a:p>
          <a:p>
            <a:pPr marL="1147287" lvl="3" indent="-802800">
              <a:buFont typeface="Webdings" panose="05030102010509060703" pitchFamily="18" charset="2"/>
              <a:buChar char=""/>
            </a:pPr>
            <a:r>
              <a:rPr lang="nl-NL" sz="2400" b="1" dirty="0"/>
              <a:t>Stoppen ook andere processen, bijv. internet, voedselvoorziening</a:t>
            </a:r>
          </a:p>
          <a:p>
            <a:pPr marL="802800" lvl="1" indent="-802800">
              <a:buFont typeface="Webdings" panose="05030102010509060703" pitchFamily="18" charset="2"/>
              <a:buChar char=""/>
            </a:pPr>
            <a:endParaRPr lang="nl-NL" sz="2800" b="1" dirty="0"/>
          </a:p>
          <a:p>
            <a:pPr lvl="1"/>
            <a:endParaRPr lang="nl-NL" dirty="0"/>
          </a:p>
          <a:p>
            <a:endParaRPr lang="nl-NL" dirty="0"/>
          </a:p>
        </p:txBody>
      </p:sp>
    </p:spTree>
    <p:extLst>
      <p:ext uri="{BB962C8B-B14F-4D97-AF65-F5344CB8AC3E}">
        <p14:creationId xmlns:p14="http://schemas.microsoft.com/office/powerpoint/2010/main" val="1371722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6BC088-9AC4-41A8-85B4-641AA5B2DCC2}"/>
              </a:ext>
            </a:extLst>
          </p:cNvPr>
          <p:cNvSpPr>
            <a:spLocks noGrp="1"/>
          </p:cNvSpPr>
          <p:nvPr>
            <p:ph type="ctrTitle"/>
          </p:nvPr>
        </p:nvSpPr>
        <p:spPr>
          <a:xfrm>
            <a:off x="914401" y="392048"/>
            <a:ext cx="10268408" cy="665505"/>
          </a:xfrm>
        </p:spPr>
        <p:txBody>
          <a:bodyPr/>
          <a:lstStyle/>
          <a:p>
            <a:r>
              <a:rPr lang="nl-NL" dirty="0"/>
              <a:t>Voorkom verspreiding!</a:t>
            </a:r>
          </a:p>
        </p:txBody>
      </p:sp>
      <p:sp>
        <p:nvSpPr>
          <p:cNvPr id="3" name="Tijdelijke aanduiding voor inhoud 2">
            <a:extLst>
              <a:ext uri="{FF2B5EF4-FFF2-40B4-BE49-F238E27FC236}">
                <a16:creationId xmlns:a16="http://schemas.microsoft.com/office/drawing/2014/main" id="{6E960A58-9291-44F6-809D-9C5DD03D8B66}"/>
              </a:ext>
            </a:extLst>
          </p:cNvPr>
          <p:cNvSpPr>
            <a:spLocks noGrp="1"/>
          </p:cNvSpPr>
          <p:nvPr>
            <p:ph sz="quarter" idx="10"/>
          </p:nvPr>
        </p:nvSpPr>
        <p:spPr>
          <a:xfrm>
            <a:off x="404138" y="1057553"/>
            <a:ext cx="10778670" cy="5232888"/>
          </a:xfrm>
        </p:spPr>
        <p:txBody>
          <a:bodyPr/>
          <a:lstStyle/>
          <a:p>
            <a:r>
              <a:rPr lang="nl-NL" dirty="0"/>
              <a:t>De algemene regels waar iedereen zich aan moet houden:</a:t>
            </a:r>
          </a:p>
          <a:p>
            <a:pPr marL="1147287" lvl="3" indent="-802800">
              <a:buFont typeface="Webdings" panose="05030102010509060703" pitchFamily="18" charset="2"/>
              <a:buChar char=""/>
            </a:pPr>
            <a:r>
              <a:rPr lang="nl-NL" sz="2400" b="1" dirty="0"/>
              <a:t>Blijf thuis met verkoudheidsklachten of koorts </a:t>
            </a:r>
          </a:p>
          <a:p>
            <a:pPr marL="1147287" lvl="3" indent="-802800">
              <a:buFont typeface="Webdings" panose="05030102010509060703" pitchFamily="18" charset="2"/>
              <a:buChar char=""/>
            </a:pPr>
            <a:r>
              <a:rPr lang="nl-NL" sz="2400" b="1" dirty="0"/>
              <a:t>Houd 1,5 meter (twee armlengtes) afstand van elkaar</a:t>
            </a:r>
          </a:p>
          <a:p>
            <a:pPr marL="1147287" lvl="3" indent="-802800">
              <a:buFont typeface="Webdings" panose="05030102010509060703" pitchFamily="18" charset="2"/>
              <a:buChar char=""/>
            </a:pPr>
            <a:r>
              <a:rPr lang="nl-NL" sz="2400" b="1" dirty="0"/>
              <a:t>Was je handen regelmatig met water en zeep</a:t>
            </a:r>
          </a:p>
          <a:p>
            <a:pPr marL="1147287" lvl="3" indent="-802800">
              <a:buFont typeface="Webdings" panose="05030102010509060703" pitchFamily="18" charset="2"/>
              <a:buChar char=""/>
            </a:pPr>
            <a:r>
              <a:rPr lang="nl-NL" sz="2400" b="1" dirty="0"/>
              <a:t>Hoest en nies in de binnenkant </a:t>
            </a:r>
            <a:br>
              <a:rPr lang="nl-NL" sz="2400" b="1" dirty="0"/>
            </a:br>
            <a:r>
              <a:rPr lang="nl-NL" sz="2400" b="1" dirty="0"/>
              <a:t>van je </a:t>
            </a:r>
            <a:r>
              <a:rPr lang="nl-NL" sz="2400" b="1" dirty="0" err="1"/>
              <a:t>elleboog</a:t>
            </a:r>
            <a:endParaRPr lang="nl-NL" sz="2400" b="1" dirty="0"/>
          </a:p>
          <a:p>
            <a:pPr marL="1147287" lvl="3" indent="-802800">
              <a:buFont typeface="Webdings" panose="05030102010509060703" pitchFamily="18" charset="2"/>
              <a:buChar char=""/>
            </a:pPr>
            <a:r>
              <a:rPr lang="nl-NL" sz="2400" b="1" dirty="0"/>
              <a:t>Gebruik papieren zakdoekjes</a:t>
            </a:r>
          </a:p>
          <a:p>
            <a:pPr marL="1147287" lvl="3" indent="-802800">
              <a:buFont typeface="Webdings" panose="05030102010509060703" pitchFamily="18" charset="2"/>
              <a:buChar char=""/>
            </a:pPr>
            <a:r>
              <a:rPr lang="nl-NL" sz="2400" b="1" dirty="0"/>
              <a:t>Schud geen handen</a:t>
            </a:r>
          </a:p>
          <a:p>
            <a:pPr marL="802800" lvl="1" indent="-802800">
              <a:buFont typeface="Webdings" panose="05030102010509060703" pitchFamily="18" charset="2"/>
              <a:buChar char=""/>
            </a:pPr>
            <a:endParaRPr lang="nl-NL" sz="2400" b="1" dirty="0"/>
          </a:p>
          <a:p>
            <a:pPr lvl="1"/>
            <a:endParaRPr lang="nl-NL" dirty="0"/>
          </a:p>
          <a:p>
            <a:endParaRPr lang="nl-NL" dirty="0"/>
          </a:p>
        </p:txBody>
      </p:sp>
      <p:pic>
        <p:nvPicPr>
          <p:cNvPr id="4" name="Afbeelding 3" descr="Afbeelding met persoon, man, zitten, fiets&#10;&#10;Automatisch gegenereerde beschrijving">
            <a:extLst>
              <a:ext uri="{FF2B5EF4-FFF2-40B4-BE49-F238E27FC236}">
                <a16:creationId xmlns:a16="http://schemas.microsoft.com/office/drawing/2014/main" id="{ACD38556-A56D-4A11-A6CB-C492B5A5B3FD}"/>
              </a:ext>
            </a:extLst>
          </p:cNvPr>
          <p:cNvPicPr>
            <a:picLocks noChangeAspect="1"/>
          </p:cNvPicPr>
          <p:nvPr/>
        </p:nvPicPr>
        <p:blipFill rotWithShape="1">
          <a:blip r:embed="rId3"/>
          <a:srcRect r="21029" b="2"/>
          <a:stretch/>
        </p:blipFill>
        <p:spPr>
          <a:xfrm>
            <a:off x="6331788" y="2885123"/>
            <a:ext cx="4054416" cy="3426892"/>
          </a:xfrm>
          <a:prstGeom prst="rect">
            <a:avLst/>
          </a:prstGeom>
          <a:noFill/>
        </p:spPr>
      </p:pic>
    </p:spTree>
    <p:extLst>
      <p:ext uri="{BB962C8B-B14F-4D97-AF65-F5344CB8AC3E}">
        <p14:creationId xmlns:p14="http://schemas.microsoft.com/office/powerpoint/2010/main" val="642329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6BC088-9AC4-41A8-85B4-641AA5B2DCC2}"/>
              </a:ext>
            </a:extLst>
          </p:cNvPr>
          <p:cNvSpPr>
            <a:spLocks noGrp="1"/>
          </p:cNvSpPr>
          <p:nvPr>
            <p:ph type="ctrTitle"/>
          </p:nvPr>
        </p:nvSpPr>
        <p:spPr>
          <a:xfrm>
            <a:off x="914401" y="392048"/>
            <a:ext cx="10268408" cy="665505"/>
          </a:xfrm>
        </p:spPr>
        <p:txBody>
          <a:bodyPr/>
          <a:lstStyle/>
          <a:p>
            <a:r>
              <a:rPr lang="nl-NL" dirty="0"/>
              <a:t>Opstaan</a:t>
            </a:r>
          </a:p>
        </p:txBody>
      </p:sp>
      <p:sp>
        <p:nvSpPr>
          <p:cNvPr id="3" name="Tijdelijke aanduiding voor inhoud 2">
            <a:extLst>
              <a:ext uri="{FF2B5EF4-FFF2-40B4-BE49-F238E27FC236}">
                <a16:creationId xmlns:a16="http://schemas.microsoft.com/office/drawing/2014/main" id="{6E960A58-9291-44F6-809D-9C5DD03D8B66}"/>
              </a:ext>
            </a:extLst>
          </p:cNvPr>
          <p:cNvSpPr>
            <a:spLocks noGrp="1"/>
          </p:cNvSpPr>
          <p:nvPr>
            <p:ph sz="quarter" idx="10"/>
          </p:nvPr>
        </p:nvSpPr>
        <p:spPr>
          <a:xfrm>
            <a:off x="404138" y="1244904"/>
            <a:ext cx="10778670" cy="5221047"/>
          </a:xfrm>
        </p:spPr>
        <p:txBody>
          <a:bodyPr/>
          <a:lstStyle/>
          <a:p>
            <a:pPr lvl="1"/>
            <a:r>
              <a:rPr lang="nl-NL" dirty="0"/>
              <a:t>Werk thuis als je functie dit toelaat. Overleg hierover met je werkgever. </a:t>
            </a:r>
          </a:p>
          <a:p>
            <a:pPr lvl="1"/>
            <a:r>
              <a:rPr lang="nl-NL" dirty="0"/>
              <a:t>Hoe voel je je? </a:t>
            </a:r>
          </a:p>
          <a:p>
            <a:pPr lvl="1"/>
            <a:r>
              <a:rPr lang="nl-NL" dirty="0"/>
              <a:t>Heb je klachten zoals keelpijn, snotteren, hoesten, niezen en/of koorts/verhoging boven 38°C? Meld je ziek en ga niet de deur uit. </a:t>
            </a:r>
          </a:p>
          <a:p>
            <a:pPr lvl="1"/>
            <a:r>
              <a:rPr lang="nl-NL" dirty="0"/>
              <a:t>Een huisgenoot met koorts? Meld dit bij je werkgever en ga de deur niet uit.</a:t>
            </a:r>
          </a:p>
          <a:p>
            <a:pPr lvl="1"/>
            <a:r>
              <a:rPr lang="nl-NL" dirty="0"/>
              <a:t>Minimaal 24 uur lang geen klachten en heeft er niemand in huis de afgelopen 24 uur koorts gehad? Dan kun je naar je werk. </a:t>
            </a:r>
          </a:p>
          <a:p>
            <a:pPr lvl="1"/>
            <a:r>
              <a:rPr lang="nl-NL" dirty="0"/>
              <a:t>Doe je (ondersteunend) werk dat in een vitaal proces valt? Overleg met je werkgever of je kunt werken als je zelf milde verkoudheidsklachten hebt of als een huisgenoot koorts heeft.</a:t>
            </a:r>
          </a:p>
          <a:p>
            <a:pPr lvl="1"/>
            <a:r>
              <a:rPr lang="nl-NL" dirty="0"/>
              <a:t>Neem voldoende eten en drinken mee. </a:t>
            </a:r>
          </a:p>
          <a:p>
            <a:pPr lvl="1"/>
            <a:r>
              <a:rPr lang="nl-NL" dirty="0"/>
              <a:t>Neem handcrème mee voor na het handenwassen! Dit voorkomt huidproblemen. </a:t>
            </a:r>
          </a:p>
          <a:p>
            <a:pPr lvl="1"/>
            <a:r>
              <a:rPr lang="nl-NL" dirty="0"/>
              <a:t>Gebruik papierenzakdoeken als je je neus snuit. Gooi ze na gebruik direct weg en was vervolgens je handen. </a:t>
            </a:r>
          </a:p>
          <a:p>
            <a:pPr marL="690087" lvl="2" indent="-802800">
              <a:buFont typeface="Webdings" panose="05030102010509060703" pitchFamily="18" charset="2"/>
              <a:buChar char=""/>
            </a:pPr>
            <a:endParaRPr lang="nl-NL" sz="2600" b="1" dirty="0"/>
          </a:p>
          <a:p>
            <a:pPr lvl="1"/>
            <a:endParaRPr lang="nl-NL" dirty="0"/>
          </a:p>
          <a:p>
            <a:endParaRPr lang="nl-NL" dirty="0"/>
          </a:p>
        </p:txBody>
      </p:sp>
    </p:spTree>
    <p:extLst>
      <p:ext uri="{BB962C8B-B14F-4D97-AF65-F5344CB8AC3E}">
        <p14:creationId xmlns:p14="http://schemas.microsoft.com/office/powerpoint/2010/main" val="3387997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6BC088-9AC4-41A8-85B4-641AA5B2DCC2}"/>
              </a:ext>
            </a:extLst>
          </p:cNvPr>
          <p:cNvSpPr>
            <a:spLocks noGrp="1"/>
          </p:cNvSpPr>
          <p:nvPr>
            <p:ph type="ctrTitle"/>
          </p:nvPr>
        </p:nvSpPr>
        <p:spPr>
          <a:xfrm>
            <a:off x="914401" y="392048"/>
            <a:ext cx="10268408" cy="665505"/>
          </a:xfrm>
        </p:spPr>
        <p:txBody>
          <a:bodyPr/>
          <a:lstStyle/>
          <a:p>
            <a:r>
              <a:rPr lang="nl-NL" dirty="0"/>
              <a:t>Reizen(1)</a:t>
            </a:r>
          </a:p>
        </p:txBody>
      </p:sp>
      <p:sp>
        <p:nvSpPr>
          <p:cNvPr id="3" name="Tijdelijke aanduiding voor inhoud 2">
            <a:extLst>
              <a:ext uri="{FF2B5EF4-FFF2-40B4-BE49-F238E27FC236}">
                <a16:creationId xmlns:a16="http://schemas.microsoft.com/office/drawing/2014/main" id="{6E960A58-9291-44F6-809D-9C5DD03D8B66}"/>
              </a:ext>
            </a:extLst>
          </p:cNvPr>
          <p:cNvSpPr>
            <a:spLocks noGrp="1"/>
          </p:cNvSpPr>
          <p:nvPr>
            <p:ph sz="quarter" idx="10"/>
          </p:nvPr>
        </p:nvSpPr>
        <p:spPr>
          <a:xfrm>
            <a:off x="404137" y="1057553"/>
            <a:ext cx="7290625" cy="5408399"/>
          </a:xfrm>
        </p:spPr>
        <p:txBody>
          <a:bodyPr/>
          <a:lstStyle/>
          <a:p>
            <a:r>
              <a:rPr lang="nl-NL" dirty="0"/>
              <a:t>Reizen doe je alleen, is dit niet mogelijk? </a:t>
            </a:r>
            <a:br>
              <a:rPr lang="nl-NL" dirty="0"/>
            </a:br>
            <a:r>
              <a:rPr lang="nl-NL" dirty="0"/>
              <a:t>Volg de onderstaande stappen: </a:t>
            </a:r>
          </a:p>
          <a:p>
            <a:pPr lvl="1"/>
            <a:r>
              <a:rPr lang="nl-NL" dirty="0"/>
              <a:t>1. Kan ik met openbaar vervoer reizen? </a:t>
            </a:r>
          </a:p>
          <a:p>
            <a:pPr lvl="1"/>
            <a:r>
              <a:rPr lang="nl-NL" dirty="0"/>
              <a:t>2. Overleg met je werkgever:  </a:t>
            </a:r>
          </a:p>
          <a:p>
            <a:pPr lvl="2"/>
            <a:r>
              <a:rPr lang="nl-NL" dirty="0"/>
              <a:t>Kan er apart vervoer geregeld worden? </a:t>
            </a:r>
          </a:p>
          <a:p>
            <a:pPr lvl="2"/>
            <a:r>
              <a:rPr lang="nl-NL" dirty="0"/>
              <a:t>Kan er iemand anders ingepland worden die wel eigen vervoer (en een rijbewijs) heeft? </a:t>
            </a:r>
          </a:p>
          <a:p>
            <a:pPr lvl="2"/>
            <a:r>
              <a:rPr lang="nl-NL" dirty="0"/>
              <a:t>Kan de klus met minder mensen uitgevoerd worden zodat wel iedereen eigen vervoer heeft? </a:t>
            </a:r>
          </a:p>
          <a:p>
            <a:pPr lvl="2"/>
            <a:r>
              <a:rPr lang="nl-NL" dirty="0"/>
              <a:t>Kan de klus op een later moment uitgevoerd wanneer apart reizen wel mogelijk is?</a:t>
            </a:r>
          </a:p>
          <a:p>
            <a:endParaRPr lang="nl-NL" dirty="0"/>
          </a:p>
          <a:p>
            <a:pPr marL="802800" lvl="1" indent="-802800">
              <a:buFont typeface="Webdings" panose="05030102010509060703" pitchFamily="18" charset="2"/>
              <a:buChar char=""/>
            </a:pPr>
            <a:endParaRPr lang="nl-NL" sz="2800" b="1" dirty="0"/>
          </a:p>
          <a:p>
            <a:pPr lvl="1"/>
            <a:endParaRPr lang="nl-NL" dirty="0"/>
          </a:p>
          <a:p>
            <a:endParaRPr lang="nl-NL" dirty="0"/>
          </a:p>
        </p:txBody>
      </p:sp>
      <p:pic>
        <p:nvPicPr>
          <p:cNvPr id="4" name="Picture 2" descr="Dit riskeer je als je met te velen in de auto zit - Verzekeren ...">
            <a:extLst>
              <a:ext uri="{FF2B5EF4-FFF2-40B4-BE49-F238E27FC236}">
                <a16:creationId xmlns:a16="http://schemas.microsoft.com/office/drawing/2014/main" id="{A94F9EB7-9CBA-4EAB-A7CC-6D4CC063F0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693" r="387" b="3"/>
          <a:stretch/>
        </p:blipFill>
        <p:spPr bwMode="auto">
          <a:xfrm>
            <a:off x="7991373" y="1401790"/>
            <a:ext cx="4049056" cy="3411749"/>
          </a:xfrm>
          <a:prstGeom prst="rect">
            <a:avLst/>
          </a:prstGeom>
          <a:solidFill>
            <a:srgbClr val="FFFFFF"/>
          </a:solidFill>
        </p:spPr>
      </p:pic>
    </p:spTree>
    <p:extLst>
      <p:ext uri="{BB962C8B-B14F-4D97-AF65-F5344CB8AC3E}">
        <p14:creationId xmlns:p14="http://schemas.microsoft.com/office/powerpoint/2010/main" val="1524888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6BC088-9AC4-41A8-85B4-641AA5B2DCC2}"/>
              </a:ext>
            </a:extLst>
          </p:cNvPr>
          <p:cNvSpPr>
            <a:spLocks noGrp="1"/>
          </p:cNvSpPr>
          <p:nvPr>
            <p:ph type="ctrTitle"/>
          </p:nvPr>
        </p:nvSpPr>
        <p:spPr>
          <a:xfrm>
            <a:off x="914401" y="392048"/>
            <a:ext cx="10268408" cy="665505"/>
          </a:xfrm>
        </p:spPr>
        <p:txBody>
          <a:bodyPr/>
          <a:lstStyle/>
          <a:p>
            <a:r>
              <a:rPr lang="nl-NL" dirty="0"/>
              <a:t>Reizen(2)</a:t>
            </a:r>
          </a:p>
        </p:txBody>
      </p:sp>
      <p:sp>
        <p:nvSpPr>
          <p:cNvPr id="3" name="Tijdelijke aanduiding voor inhoud 2">
            <a:extLst>
              <a:ext uri="{FF2B5EF4-FFF2-40B4-BE49-F238E27FC236}">
                <a16:creationId xmlns:a16="http://schemas.microsoft.com/office/drawing/2014/main" id="{6E960A58-9291-44F6-809D-9C5DD03D8B66}"/>
              </a:ext>
            </a:extLst>
          </p:cNvPr>
          <p:cNvSpPr>
            <a:spLocks noGrp="1"/>
          </p:cNvSpPr>
          <p:nvPr>
            <p:ph sz="quarter" idx="10"/>
          </p:nvPr>
        </p:nvSpPr>
        <p:spPr>
          <a:xfrm>
            <a:off x="404137" y="1057553"/>
            <a:ext cx="11593421" cy="5408399"/>
          </a:xfrm>
        </p:spPr>
        <p:txBody>
          <a:bodyPr/>
          <a:lstStyle/>
          <a:p>
            <a:r>
              <a:rPr lang="nl-NL" dirty="0"/>
              <a:t>Geen alternatieven? Dan is het toegestaan samen te reizen. Reis met zo min mogelijk mensen samen in één auto. En hanteer de volgende aanwijzingen: </a:t>
            </a:r>
          </a:p>
          <a:p>
            <a:pPr lvl="1"/>
            <a:r>
              <a:rPr lang="nl-NL" dirty="0"/>
              <a:t>Houd onderling afstand, houd bij in- en uitstappen 1,5 meter aan.  </a:t>
            </a:r>
          </a:p>
          <a:p>
            <a:pPr lvl="1"/>
            <a:r>
              <a:rPr lang="nl-NL" dirty="0"/>
              <a:t>Zorg voor extra ventilatie in vervoersmiddel, door het raam te openen of anders door het ventilatiesysteem te gebruiken.  </a:t>
            </a:r>
          </a:p>
          <a:p>
            <a:pPr lvl="1"/>
            <a:r>
              <a:rPr lang="nl-NL" dirty="0"/>
              <a:t>Neem dezelfde plek plaats.  </a:t>
            </a:r>
          </a:p>
          <a:p>
            <a:pPr lvl="1"/>
            <a:r>
              <a:rPr lang="nl-NL" dirty="0"/>
              <a:t>Reinig bedieningsmiddelen extra.</a:t>
            </a:r>
          </a:p>
          <a:p>
            <a:pPr lvl="1"/>
            <a:r>
              <a:rPr lang="nl-NL" dirty="0"/>
              <a:t>Houd afstand bij een bezoek op een tankstation.</a:t>
            </a:r>
          </a:p>
          <a:p>
            <a:pPr lvl="1"/>
            <a:r>
              <a:rPr lang="nl-NL" dirty="0"/>
              <a:t>Materiaal bijvullen: houd afstand en was je handen.  </a:t>
            </a:r>
          </a:p>
          <a:p>
            <a:pPr lvl="1"/>
            <a:r>
              <a:rPr lang="nl-NL" dirty="0"/>
              <a:t>Check of je voldoende PBM en schoonmaakmiddelen hebt voor het werk tijdens de hele dag! </a:t>
            </a:r>
          </a:p>
          <a:p>
            <a:pPr lvl="1"/>
            <a:r>
              <a:rPr lang="nl-NL" dirty="0"/>
              <a:t>Als je je aan bovenstaande afspraken houdt, zijn </a:t>
            </a:r>
            <a:r>
              <a:rPr lang="nl-NL" dirty="0" err="1"/>
              <a:t>PBM’s</a:t>
            </a:r>
            <a:r>
              <a:rPr lang="nl-NL" dirty="0"/>
              <a:t> tijdens het reizen niet nodig.</a:t>
            </a:r>
          </a:p>
          <a:p>
            <a:endParaRPr lang="nl-NL" dirty="0"/>
          </a:p>
          <a:p>
            <a:pPr marL="802800" lvl="1" indent="-802800">
              <a:buFont typeface="Webdings" panose="05030102010509060703" pitchFamily="18" charset="2"/>
              <a:buChar char=""/>
            </a:pPr>
            <a:endParaRPr lang="nl-NL" sz="2800" b="1" dirty="0"/>
          </a:p>
          <a:p>
            <a:pPr lvl="1"/>
            <a:endParaRPr lang="nl-NL" dirty="0"/>
          </a:p>
          <a:p>
            <a:endParaRPr lang="nl-NL" dirty="0"/>
          </a:p>
        </p:txBody>
      </p:sp>
    </p:spTree>
    <p:extLst>
      <p:ext uri="{BB962C8B-B14F-4D97-AF65-F5344CB8AC3E}">
        <p14:creationId xmlns:p14="http://schemas.microsoft.com/office/powerpoint/2010/main" val="3728397510"/>
      </p:ext>
    </p:extLst>
  </p:cSld>
  <p:clrMapOvr>
    <a:masterClrMapping/>
  </p:clrMapOvr>
</p:sld>
</file>

<file path=ppt/theme/theme1.xml><?xml version="1.0" encoding="utf-8"?>
<a:theme xmlns:a="http://schemas.openxmlformats.org/drawingml/2006/main" name="1_Office Theme">
  <a:themeElements>
    <a:clrScheme name="GVB">
      <a:dk1>
        <a:srgbClr val="0070C0"/>
      </a:dk1>
      <a:lt1>
        <a:sysClr val="window" lastClr="FFFFFF"/>
      </a:lt1>
      <a:dk2>
        <a:srgbClr val="00B0F0"/>
      </a:dk2>
      <a:lt2>
        <a:srgbClr val="FFFFFF"/>
      </a:lt2>
      <a:accent1>
        <a:srgbClr val="006EB9"/>
      </a:accent1>
      <a:accent2>
        <a:srgbClr val="00B0F0"/>
      </a:accent2>
      <a:accent3>
        <a:srgbClr val="F39100"/>
      </a:accent3>
      <a:accent4>
        <a:srgbClr val="E30A1F"/>
      </a:accent4>
      <a:accent5>
        <a:srgbClr val="954A97"/>
      </a:accent5>
      <a:accent6>
        <a:srgbClr val="13A538"/>
      </a:accent6>
      <a:hlink>
        <a:srgbClr val="F39100"/>
      </a:hlink>
      <a:folHlink>
        <a:srgbClr val="009EE3"/>
      </a:folHlink>
    </a:clrScheme>
    <a:fontScheme name="GVB">
      <a:majorFont>
        <a:latin typeface="Arial Rounded MT Bold"/>
        <a:ea typeface=""/>
        <a:cs typeface=""/>
      </a:majorFont>
      <a:minorFont>
        <a:latin typeface="Calibri"/>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derlands2019-2.potx" id="{CC54BF0B-7F4B-4ABE-AC7B-F8B0C8E200D3}" vid="{0BEEBA99-148E-4CC3-8AD5-038754C26E88}"/>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9ADA7E43A27F4ABF47A0D53824C35B" ma:contentTypeVersion="4" ma:contentTypeDescription="Een nieuw document maken." ma:contentTypeScope="" ma:versionID="5ef349c33b64aae9e2d629eb58529732">
  <xsd:schema xmlns:xsd="http://www.w3.org/2001/XMLSchema" xmlns:xs="http://www.w3.org/2001/XMLSchema" xmlns:p="http://schemas.microsoft.com/office/2006/metadata/properties" xmlns:ns2="13487ade-aa71-454a-833e-1fbff2bd5f77" xmlns:ns3="264f2f92-4752-4c22-bea0-84e09d5512f8" targetNamespace="http://schemas.microsoft.com/office/2006/metadata/properties" ma:root="true" ma:fieldsID="4b92baa1b299dce96cf5572cff880e9e" ns2:_="" ns3:_="">
    <xsd:import namespace="13487ade-aa71-454a-833e-1fbff2bd5f77"/>
    <xsd:import namespace="264f2f92-4752-4c22-bea0-84e09d5512f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487ade-aa71-454a-833e-1fbff2bd5f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64f2f92-4752-4c22-bea0-84e09d5512f8"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264f2f92-4752-4c22-bea0-84e09d5512f8">
      <UserInfo>
        <DisplayName>Meester, Jos</DisplayName>
        <AccountId>16</AccountId>
        <AccountType/>
      </UserInfo>
      <UserInfo>
        <DisplayName>Ong-A-Swie, Herman</DisplayName>
        <AccountId>17</AccountId>
        <AccountType/>
      </UserInfo>
      <UserInfo>
        <DisplayName>Snel, Leo</DisplayName>
        <AccountId>14</AccountId>
        <AccountType/>
      </UserInfo>
      <UserInfo>
        <DisplayName>Bron, Aart</DisplayName>
        <AccountId>20</AccountId>
        <AccountType/>
      </UserInfo>
      <UserInfo>
        <DisplayName>Alphen, Gert-Jan van</DisplayName>
        <AccountId>21</AccountId>
        <AccountType/>
      </UserInfo>
    </SharedWithUsers>
  </documentManagement>
</p:properties>
</file>

<file path=customXml/itemProps1.xml><?xml version="1.0" encoding="utf-8"?>
<ds:datastoreItem xmlns:ds="http://schemas.openxmlformats.org/officeDocument/2006/customXml" ds:itemID="{E8E298F6-0107-4401-A546-C2EA8B9305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487ade-aa71-454a-833e-1fbff2bd5f77"/>
    <ds:schemaRef ds:uri="264f2f92-4752-4c22-bea0-84e09d5512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27A2F2D-3452-473D-86E0-24FA2EF22872}">
  <ds:schemaRefs>
    <ds:schemaRef ds:uri="http://schemas.microsoft.com/sharepoint/v3/contenttype/forms"/>
  </ds:schemaRefs>
</ds:datastoreItem>
</file>

<file path=customXml/itemProps3.xml><?xml version="1.0" encoding="utf-8"?>
<ds:datastoreItem xmlns:ds="http://schemas.openxmlformats.org/officeDocument/2006/customXml" ds:itemID="{C73D2D04-1100-476D-A353-EAFA68E35A62}">
  <ds:schemaRefs>
    <ds:schemaRef ds:uri="http://schemas.microsoft.com/office/infopath/2007/PartnerControls"/>
    <ds:schemaRef ds:uri="http://www.w3.org/XML/1998/namespace"/>
    <ds:schemaRef ds:uri="http://purl.org/dc/elements/1.1/"/>
    <ds:schemaRef ds:uri="http://purl.org/dc/terms/"/>
    <ds:schemaRef ds:uri="http://purl.org/dc/dcmitype/"/>
    <ds:schemaRef ds:uri="http://schemas.openxmlformats.org/package/2006/metadata/core-properties"/>
    <ds:schemaRef ds:uri="http://schemas.microsoft.com/office/2006/documentManagement/types"/>
    <ds:schemaRef ds:uri="264f2f92-4752-4c22-bea0-84e09d5512f8"/>
    <ds:schemaRef ds:uri="13487ade-aa71-454a-833e-1fbff2bd5f77"/>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888</TotalTime>
  <Words>2938</Words>
  <Application>Microsoft Office PowerPoint</Application>
  <PresentationFormat>Breedbeeld</PresentationFormat>
  <Paragraphs>302</Paragraphs>
  <Slides>20</Slides>
  <Notes>18</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20</vt:i4>
      </vt:variant>
    </vt:vector>
  </HeadingPairs>
  <TitlesOfParts>
    <vt:vector size="26" baseType="lpstr">
      <vt:lpstr>Arial</vt:lpstr>
      <vt:lpstr>Arial Rounded MT Bold</vt:lpstr>
      <vt:lpstr>Calibri</vt:lpstr>
      <vt:lpstr>Webdings</vt:lpstr>
      <vt:lpstr>Wingdings</vt:lpstr>
      <vt:lpstr>1_Office Theme</vt:lpstr>
      <vt:lpstr>Toolbox Corona     Uitleg protocol ‘Samen veilig doorwerken’</vt:lpstr>
      <vt:lpstr>Coronavirus</vt:lpstr>
      <vt:lpstr>Wat doet het Coronavirus? </vt:lpstr>
      <vt:lpstr>Besmetten</vt:lpstr>
      <vt:lpstr>Waarom deze maatregelen? </vt:lpstr>
      <vt:lpstr>Voorkom verspreiding!</vt:lpstr>
      <vt:lpstr>Opstaan</vt:lpstr>
      <vt:lpstr>Reizen(1)</vt:lpstr>
      <vt:lpstr>Reizen(2)</vt:lpstr>
      <vt:lpstr>Reizen(2)</vt:lpstr>
      <vt:lpstr>Bouwplaats</vt:lpstr>
      <vt:lpstr>Tijdens het werk </vt:lpstr>
      <vt:lpstr>Samenwerken</vt:lpstr>
      <vt:lpstr>Werk zonder afstand onvermijdelijk?</vt:lpstr>
      <vt:lpstr>Werken in ruimten met reizigers of op werkplek kantoor of rijdend personeel Verkoudheidsklachten, kwetsbaar voor Corona of besmette collega? </vt:lpstr>
      <vt:lpstr>Schaften</vt:lpstr>
      <vt:lpstr>Andere contactmomenten</vt:lpstr>
      <vt:lpstr>Ongevallen en BHV </vt:lpstr>
      <vt:lpstr>Einde werkdag</vt:lpstr>
      <vt:lpstr>Vragen? Neem contact op met de helpdesk: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Startbijeenkomst:  Vervanging gelijkrichterinstallatie tram HWR en Vervanging di/dt beveiliging metro Oostlijn</dc:title>
  <dc:creator>Bekkum, Mariska van</dc:creator>
  <cp:lastModifiedBy>Snel, Leo</cp:lastModifiedBy>
  <cp:revision>122</cp:revision>
  <dcterms:created xsi:type="dcterms:W3CDTF">2019-09-23T07:13:39Z</dcterms:created>
  <dcterms:modified xsi:type="dcterms:W3CDTF">2020-04-03T11:11:55Z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0x010100E09ADA7E43A27F4ABF47A0D53824C35B</vt:lpwstr>
  </property>
</Properties>
</file>