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62" r:id="rId2"/>
    <p:sldId id="264" r:id="rId3"/>
    <p:sldId id="322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ng Joo Streefland" initials="YJS" lastIdx="8" clrIdx="0">
    <p:extLst>
      <p:ext uri="{19B8F6BF-5375-455C-9EA6-DF929625EA0E}">
        <p15:presenceInfo xmlns:p15="http://schemas.microsoft.com/office/powerpoint/2012/main" userId="5a82a1bd91335f3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2FBEBB"/>
    <a:srgbClr val="FF9933"/>
    <a:srgbClr val="FFCC00"/>
    <a:srgbClr val="808000"/>
    <a:srgbClr val="D8D6D6"/>
    <a:srgbClr val="C1BDB3"/>
    <a:srgbClr val="C3B8B1"/>
    <a:srgbClr val="7CBF3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46" autoAdjust="0"/>
    <p:restoredTop sz="93842" autoAdjust="0"/>
  </p:normalViewPr>
  <p:slideViewPr>
    <p:cSldViewPr snapToGrid="0">
      <p:cViewPr varScale="1">
        <p:scale>
          <a:sx n="64" d="100"/>
          <a:sy n="64" d="100"/>
        </p:scale>
        <p:origin x="62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180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8903B-8C95-40D7-974E-B6E46C3E63DA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7F13E-BAEB-4364-B5B0-0B385936E7B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028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040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29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08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723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369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7139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2056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3107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341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5389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8841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accent1">
                <a:lumMod val="5000"/>
                <a:lumOff val="95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F31FA-1DBD-4750-BDF5-AD668F5587B3}" type="datetimeFigureOut">
              <a:rPr lang="nl-NL" smtClean="0"/>
              <a:t>28-10-2020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475B6-5F5C-495B-8F5E-0313EA1E8A6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403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5C69B6A-4A58-474B-BFD2-EF17BA4095A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9" t="24176" r="38440" b="27458"/>
          <a:stretch/>
        </p:blipFill>
        <p:spPr bwMode="auto">
          <a:xfrm>
            <a:off x="912548" y="0"/>
            <a:ext cx="9571452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hape 40">
            <a:extLst>
              <a:ext uri="{FF2B5EF4-FFF2-40B4-BE49-F238E27FC236}">
                <a16:creationId xmlns:a16="http://schemas.microsoft.com/office/drawing/2014/main" id="{E7CEBDB7-9952-4C76-8701-82388E45023E}"/>
              </a:ext>
            </a:extLst>
          </p:cNvPr>
          <p:cNvSpPr/>
          <p:nvPr/>
        </p:nvSpPr>
        <p:spPr>
          <a:xfrm>
            <a:off x="109331" y="1813975"/>
            <a:ext cx="598773" cy="586510"/>
          </a:xfrm>
          <a:custGeom>
            <a:avLst/>
            <a:gdLst/>
            <a:ahLst/>
            <a:cxnLst/>
            <a:rect l="0" t="0" r="0" b="0"/>
            <a:pathLst>
              <a:path w="508000" h="508000">
                <a:moveTo>
                  <a:pt x="101600" y="0"/>
                </a:moveTo>
                <a:lnTo>
                  <a:pt x="254000" y="152400"/>
                </a:lnTo>
                <a:lnTo>
                  <a:pt x="406400" y="0"/>
                </a:lnTo>
                <a:lnTo>
                  <a:pt x="508000" y="101600"/>
                </a:lnTo>
                <a:lnTo>
                  <a:pt x="355600" y="254013"/>
                </a:lnTo>
                <a:lnTo>
                  <a:pt x="508000" y="406400"/>
                </a:lnTo>
                <a:lnTo>
                  <a:pt x="406400" y="508000"/>
                </a:lnTo>
                <a:lnTo>
                  <a:pt x="254000" y="355613"/>
                </a:lnTo>
                <a:lnTo>
                  <a:pt x="101600" y="508000"/>
                </a:lnTo>
                <a:lnTo>
                  <a:pt x="0" y="406400"/>
                </a:lnTo>
                <a:lnTo>
                  <a:pt x="152387" y="254013"/>
                </a:lnTo>
                <a:lnTo>
                  <a:pt x="0" y="101600"/>
                </a:lnTo>
                <a:lnTo>
                  <a:pt x="101600" y="0"/>
                </a:lnTo>
                <a:close/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E4322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/>
          </a:p>
        </p:txBody>
      </p:sp>
      <p:sp>
        <p:nvSpPr>
          <p:cNvPr id="8" name="Shape 41">
            <a:extLst>
              <a:ext uri="{FF2B5EF4-FFF2-40B4-BE49-F238E27FC236}">
                <a16:creationId xmlns:a16="http://schemas.microsoft.com/office/drawing/2014/main" id="{42CAC693-C816-4620-99D8-E0BB5FF16B08}"/>
              </a:ext>
            </a:extLst>
          </p:cNvPr>
          <p:cNvSpPr/>
          <p:nvPr/>
        </p:nvSpPr>
        <p:spPr>
          <a:xfrm>
            <a:off x="109349" y="405244"/>
            <a:ext cx="598773" cy="586510"/>
          </a:xfrm>
          <a:custGeom>
            <a:avLst/>
            <a:gdLst/>
            <a:ahLst/>
            <a:cxnLst/>
            <a:rect l="0" t="0" r="0" b="0"/>
            <a:pathLst>
              <a:path w="508000" h="508000">
                <a:moveTo>
                  <a:pt x="101587" y="0"/>
                </a:moveTo>
                <a:lnTo>
                  <a:pt x="254000" y="152400"/>
                </a:lnTo>
                <a:lnTo>
                  <a:pt x="406400" y="0"/>
                </a:lnTo>
                <a:lnTo>
                  <a:pt x="508000" y="101587"/>
                </a:lnTo>
                <a:lnTo>
                  <a:pt x="355587" y="254000"/>
                </a:lnTo>
                <a:lnTo>
                  <a:pt x="508000" y="406400"/>
                </a:lnTo>
                <a:lnTo>
                  <a:pt x="406400" y="508000"/>
                </a:lnTo>
                <a:lnTo>
                  <a:pt x="254000" y="355587"/>
                </a:lnTo>
                <a:lnTo>
                  <a:pt x="101613" y="508000"/>
                </a:lnTo>
                <a:lnTo>
                  <a:pt x="0" y="406400"/>
                </a:lnTo>
                <a:lnTo>
                  <a:pt x="152400" y="254000"/>
                </a:lnTo>
                <a:lnTo>
                  <a:pt x="0" y="101587"/>
                </a:lnTo>
                <a:lnTo>
                  <a:pt x="101587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E4322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Shape 42">
            <a:extLst>
              <a:ext uri="{FF2B5EF4-FFF2-40B4-BE49-F238E27FC236}">
                <a16:creationId xmlns:a16="http://schemas.microsoft.com/office/drawing/2014/main" id="{C2C8A03E-5F5B-4578-B1CF-23DBA919666D}"/>
              </a:ext>
            </a:extLst>
          </p:cNvPr>
          <p:cNvSpPr/>
          <p:nvPr/>
        </p:nvSpPr>
        <p:spPr>
          <a:xfrm>
            <a:off x="109349" y="1110215"/>
            <a:ext cx="598773" cy="586510"/>
          </a:xfrm>
          <a:custGeom>
            <a:avLst/>
            <a:gdLst/>
            <a:ahLst/>
            <a:cxnLst/>
            <a:rect l="0" t="0" r="0" b="0"/>
            <a:pathLst>
              <a:path w="508000" h="508000">
                <a:moveTo>
                  <a:pt x="101600" y="0"/>
                </a:moveTo>
                <a:lnTo>
                  <a:pt x="254000" y="152400"/>
                </a:lnTo>
                <a:lnTo>
                  <a:pt x="406400" y="0"/>
                </a:lnTo>
                <a:lnTo>
                  <a:pt x="508000" y="101600"/>
                </a:lnTo>
                <a:lnTo>
                  <a:pt x="355600" y="254000"/>
                </a:lnTo>
                <a:lnTo>
                  <a:pt x="508000" y="406400"/>
                </a:lnTo>
                <a:lnTo>
                  <a:pt x="406400" y="508000"/>
                </a:lnTo>
                <a:lnTo>
                  <a:pt x="254000" y="355600"/>
                </a:lnTo>
                <a:lnTo>
                  <a:pt x="101600" y="508000"/>
                </a:lnTo>
                <a:lnTo>
                  <a:pt x="0" y="406400"/>
                </a:lnTo>
                <a:lnTo>
                  <a:pt x="152400" y="254000"/>
                </a:lnTo>
                <a:lnTo>
                  <a:pt x="0" y="101600"/>
                </a:lnTo>
                <a:lnTo>
                  <a:pt x="101600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E4322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B3BB4A4A-0CDF-472A-A5D0-578A2F923BCD}"/>
              </a:ext>
            </a:extLst>
          </p:cNvPr>
          <p:cNvSpPr/>
          <p:nvPr/>
        </p:nvSpPr>
        <p:spPr>
          <a:xfrm>
            <a:off x="1082739" y="433862"/>
            <a:ext cx="303549" cy="331656"/>
          </a:xfrm>
          <a:custGeom>
            <a:avLst/>
            <a:gdLst/>
            <a:ahLst/>
            <a:cxnLst/>
            <a:rect l="0" t="0" r="0" b="0"/>
            <a:pathLst>
              <a:path w="257531" h="287261">
                <a:moveTo>
                  <a:pt x="144399" y="0"/>
                </a:moveTo>
                <a:cubicBezTo>
                  <a:pt x="186106" y="0"/>
                  <a:pt x="223558" y="8890"/>
                  <a:pt x="252120" y="34366"/>
                </a:cubicBezTo>
                <a:lnTo>
                  <a:pt x="216218" y="70663"/>
                </a:lnTo>
                <a:cubicBezTo>
                  <a:pt x="198844" y="53670"/>
                  <a:pt x="172199" y="44018"/>
                  <a:pt x="144793" y="44018"/>
                </a:cubicBezTo>
                <a:cubicBezTo>
                  <a:pt x="88417" y="44018"/>
                  <a:pt x="50965" y="87262"/>
                  <a:pt x="50965" y="141707"/>
                </a:cubicBezTo>
                <a:cubicBezTo>
                  <a:pt x="50965" y="200000"/>
                  <a:pt x="88417" y="243243"/>
                  <a:pt x="144793" y="243243"/>
                </a:cubicBezTo>
                <a:cubicBezTo>
                  <a:pt x="169494" y="243243"/>
                  <a:pt x="191897" y="238608"/>
                  <a:pt x="208877" y="228968"/>
                </a:cubicBezTo>
                <a:lnTo>
                  <a:pt x="208877" y="164478"/>
                </a:lnTo>
                <a:lnTo>
                  <a:pt x="152895" y="164478"/>
                </a:lnTo>
                <a:lnTo>
                  <a:pt x="152895" y="120472"/>
                </a:lnTo>
                <a:lnTo>
                  <a:pt x="257531" y="120472"/>
                </a:lnTo>
                <a:lnTo>
                  <a:pt x="257531" y="260236"/>
                </a:lnTo>
                <a:cubicBezTo>
                  <a:pt x="224320" y="277990"/>
                  <a:pt x="186487" y="287261"/>
                  <a:pt x="144399" y="287261"/>
                </a:cubicBezTo>
                <a:cubicBezTo>
                  <a:pt x="60236" y="287261"/>
                  <a:pt x="0" y="230124"/>
                  <a:pt x="0" y="144793"/>
                </a:cubicBezTo>
                <a:cubicBezTo>
                  <a:pt x="0" y="57150"/>
                  <a:pt x="60236" y="0"/>
                  <a:pt x="144399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82A7CC3F-9C49-4F33-922A-98E4DD2A8DA8}"/>
              </a:ext>
            </a:extLst>
          </p:cNvPr>
          <p:cNvSpPr/>
          <p:nvPr/>
        </p:nvSpPr>
        <p:spPr>
          <a:xfrm>
            <a:off x="1438154" y="539603"/>
            <a:ext cx="110586" cy="221811"/>
          </a:xfrm>
          <a:custGeom>
            <a:avLst/>
            <a:gdLst/>
            <a:ahLst/>
            <a:cxnLst/>
            <a:rect l="0" t="0" r="0" b="0"/>
            <a:pathLst>
              <a:path w="93821" h="192120">
                <a:moveTo>
                  <a:pt x="93821" y="0"/>
                </a:moveTo>
                <a:lnTo>
                  <a:pt x="93821" y="33578"/>
                </a:lnTo>
                <a:lnTo>
                  <a:pt x="75649" y="36643"/>
                </a:lnTo>
                <a:cubicBezTo>
                  <a:pt x="59143" y="42779"/>
                  <a:pt x="48939" y="57547"/>
                  <a:pt x="46330" y="77531"/>
                </a:cubicBezTo>
                <a:lnTo>
                  <a:pt x="93821" y="77531"/>
                </a:lnTo>
                <a:lnTo>
                  <a:pt x="93821" y="112278"/>
                </a:lnTo>
                <a:lnTo>
                  <a:pt x="46330" y="112278"/>
                </a:lnTo>
                <a:cubicBezTo>
                  <a:pt x="48644" y="132842"/>
                  <a:pt x="60953" y="147320"/>
                  <a:pt x="77876" y="153274"/>
                </a:cubicBezTo>
                <a:lnTo>
                  <a:pt x="93821" y="155912"/>
                </a:lnTo>
                <a:lnTo>
                  <a:pt x="93821" y="192120"/>
                </a:lnTo>
                <a:lnTo>
                  <a:pt x="61401" y="186351"/>
                </a:lnTo>
                <a:cubicBezTo>
                  <a:pt x="25189" y="172653"/>
                  <a:pt x="0" y="139789"/>
                  <a:pt x="0" y="96060"/>
                </a:cubicBezTo>
                <a:cubicBezTo>
                  <a:pt x="0" y="52331"/>
                  <a:pt x="25189" y="19467"/>
                  <a:pt x="61401" y="5768"/>
                </a:cubicBezTo>
                <a:lnTo>
                  <a:pt x="93821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FCB817A9-5421-4C46-BFEA-55E42C29411E}"/>
              </a:ext>
            </a:extLst>
          </p:cNvPr>
          <p:cNvSpPr/>
          <p:nvPr/>
        </p:nvSpPr>
        <p:spPr>
          <a:xfrm>
            <a:off x="1708001" y="538175"/>
            <a:ext cx="338591" cy="219326"/>
          </a:xfrm>
          <a:custGeom>
            <a:avLst/>
            <a:gdLst/>
            <a:ahLst/>
            <a:cxnLst/>
            <a:rect l="0" t="0" r="0" b="0"/>
            <a:pathLst>
              <a:path w="287261" h="189967">
                <a:moveTo>
                  <a:pt x="101549" y="0"/>
                </a:moveTo>
                <a:cubicBezTo>
                  <a:pt x="130111" y="0"/>
                  <a:pt x="149809" y="11201"/>
                  <a:pt x="159461" y="34366"/>
                </a:cubicBezTo>
                <a:cubicBezTo>
                  <a:pt x="172974" y="10808"/>
                  <a:pt x="192659" y="0"/>
                  <a:pt x="220459" y="0"/>
                </a:cubicBezTo>
                <a:cubicBezTo>
                  <a:pt x="269888" y="0"/>
                  <a:pt x="287261" y="35141"/>
                  <a:pt x="287261" y="79540"/>
                </a:cubicBezTo>
                <a:lnTo>
                  <a:pt x="287261" y="189967"/>
                </a:lnTo>
                <a:lnTo>
                  <a:pt x="240932" y="189967"/>
                </a:lnTo>
                <a:lnTo>
                  <a:pt x="240932" y="84938"/>
                </a:lnTo>
                <a:cubicBezTo>
                  <a:pt x="240932" y="61773"/>
                  <a:pt x="233972" y="41707"/>
                  <a:pt x="206566" y="41707"/>
                </a:cubicBezTo>
                <a:cubicBezTo>
                  <a:pt x="177610" y="41707"/>
                  <a:pt x="166802" y="65646"/>
                  <a:pt x="166802" y="89573"/>
                </a:cubicBezTo>
                <a:lnTo>
                  <a:pt x="166802" y="189967"/>
                </a:lnTo>
                <a:lnTo>
                  <a:pt x="120460" y="189967"/>
                </a:lnTo>
                <a:lnTo>
                  <a:pt x="120460" y="79540"/>
                </a:lnTo>
                <a:cubicBezTo>
                  <a:pt x="120460" y="56756"/>
                  <a:pt x="111201" y="41707"/>
                  <a:pt x="88798" y="41707"/>
                </a:cubicBezTo>
                <a:cubicBezTo>
                  <a:pt x="58306" y="41707"/>
                  <a:pt x="46330" y="64097"/>
                  <a:pt x="46330" y="88811"/>
                </a:cubicBezTo>
                <a:lnTo>
                  <a:pt x="46330" y="189967"/>
                </a:lnTo>
                <a:lnTo>
                  <a:pt x="0" y="189967"/>
                </a:lnTo>
                <a:lnTo>
                  <a:pt x="0" y="4636"/>
                </a:lnTo>
                <a:lnTo>
                  <a:pt x="44018" y="4636"/>
                </a:lnTo>
                <a:lnTo>
                  <a:pt x="44018" y="33592"/>
                </a:lnTo>
                <a:lnTo>
                  <a:pt x="44793" y="33592"/>
                </a:lnTo>
                <a:cubicBezTo>
                  <a:pt x="52895" y="16218"/>
                  <a:pt x="70650" y="0"/>
                  <a:pt x="101549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F5F4CA61-99EE-4077-8822-DF074B0CA8E6}"/>
              </a:ext>
            </a:extLst>
          </p:cNvPr>
          <p:cNvSpPr/>
          <p:nvPr/>
        </p:nvSpPr>
        <p:spPr>
          <a:xfrm>
            <a:off x="2205848" y="538177"/>
            <a:ext cx="110586" cy="131056"/>
          </a:xfrm>
          <a:custGeom>
            <a:avLst/>
            <a:gdLst/>
            <a:ahLst/>
            <a:cxnLst/>
            <a:rect l="0" t="0" r="0" b="0"/>
            <a:pathLst>
              <a:path w="93821" h="113513">
                <a:moveTo>
                  <a:pt x="6953" y="0"/>
                </a:moveTo>
                <a:cubicBezTo>
                  <a:pt x="58693" y="0"/>
                  <a:pt x="93821" y="36297"/>
                  <a:pt x="93821" y="100775"/>
                </a:cubicBezTo>
                <a:lnTo>
                  <a:pt x="93821" y="113513"/>
                </a:lnTo>
                <a:lnTo>
                  <a:pt x="0" y="113513"/>
                </a:lnTo>
                <a:lnTo>
                  <a:pt x="0" y="78765"/>
                </a:lnTo>
                <a:lnTo>
                  <a:pt x="47492" y="78765"/>
                </a:lnTo>
                <a:cubicBezTo>
                  <a:pt x="47098" y="51740"/>
                  <a:pt x="29343" y="34747"/>
                  <a:pt x="387" y="34747"/>
                </a:cubicBezTo>
                <a:lnTo>
                  <a:pt x="0" y="34813"/>
                </a:lnTo>
                <a:lnTo>
                  <a:pt x="0" y="1237"/>
                </a:lnTo>
                <a:lnTo>
                  <a:pt x="6953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0" name="Shape 19">
            <a:extLst>
              <a:ext uri="{FF2B5EF4-FFF2-40B4-BE49-F238E27FC236}">
                <a16:creationId xmlns:a16="http://schemas.microsoft.com/office/drawing/2014/main" id="{12A8CDC5-24F5-46BE-96D3-BE6AD3CBBFE8}"/>
              </a:ext>
            </a:extLst>
          </p:cNvPr>
          <p:cNvSpPr/>
          <p:nvPr/>
        </p:nvSpPr>
        <p:spPr>
          <a:xfrm>
            <a:off x="2467051" y="538177"/>
            <a:ext cx="110586" cy="131056"/>
          </a:xfrm>
          <a:custGeom>
            <a:avLst/>
            <a:gdLst/>
            <a:ahLst/>
            <a:cxnLst/>
            <a:rect l="0" t="0" r="0" b="0"/>
            <a:pathLst>
              <a:path w="93821" h="113513">
                <a:moveTo>
                  <a:pt x="6953" y="0"/>
                </a:moveTo>
                <a:cubicBezTo>
                  <a:pt x="58693" y="0"/>
                  <a:pt x="93821" y="36297"/>
                  <a:pt x="93821" y="100775"/>
                </a:cubicBezTo>
                <a:lnTo>
                  <a:pt x="93821" y="113513"/>
                </a:lnTo>
                <a:lnTo>
                  <a:pt x="0" y="113513"/>
                </a:lnTo>
                <a:lnTo>
                  <a:pt x="0" y="78765"/>
                </a:lnTo>
                <a:lnTo>
                  <a:pt x="47492" y="78765"/>
                </a:lnTo>
                <a:cubicBezTo>
                  <a:pt x="47111" y="51740"/>
                  <a:pt x="29343" y="34747"/>
                  <a:pt x="387" y="34747"/>
                </a:cubicBezTo>
                <a:lnTo>
                  <a:pt x="0" y="34813"/>
                </a:lnTo>
                <a:lnTo>
                  <a:pt x="0" y="1237"/>
                </a:lnTo>
                <a:lnTo>
                  <a:pt x="6953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A94CC3E0-BDD8-4F62-A62C-F1806A68941B}"/>
              </a:ext>
            </a:extLst>
          </p:cNvPr>
          <p:cNvSpPr/>
          <p:nvPr/>
        </p:nvSpPr>
        <p:spPr>
          <a:xfrm>
            <a:off x="2628597" y="538175"/>
            <a:ext cx="199331" cy="219326"/>
          </a:xfrm>
          <a:custGeom>
            <a:avLst/>
            <a:gdLst/>
            <a:ahLst/>
            <a:cxnLst/>
            <a:rect l="0" t="0" r="0" b="0"/>
            <a:pathLst>
              <a:path w="169113" h="189967">
                <a:moveTo>
                  <a:pt x="101549" y="0"/>
                </a:moveTo>
                <a:cubicBezTo>
                  <a:pt x="151359" y="0"/>
                  <a:pt x="169113" y="35141"/>
                  <a:pt x="169113" y="72974"/>
                </a:cubicBezTo>
                <a:lnTo>
                  <a:pt x="169113" y="189967"/>
                </a:lnTo>
                <a:lnTo>
                  <a:pt x="122784" y="189967"/>
                </a:lnTo>
                <a:lnTo>
                  <a:pt x="122784" y="96139"/>
                </a:lnTo>
                <a:cubicBezTo>
                  <a:pt x="122784" y="75679"/>
                  <a:pt x="121234" y="41707"/>
                  <a:pt x="88811" y="41707"/>
                </a:cubicBezTo>
                <a:cubicBezTo>
                  <a:pt x="58306" y="41707"/>
                  <a:pt x="46330" y="64097"/>
                  <a:pt x="46330" y="88811"/>
                </a:cubicBezTo>
                <a:lnTo>
                  <a:pt x="46330" y="189967"/>
                </a:lnTo>
                <a:lnTo>
                  <a:pt x="0" y="189967"/>
                </a:lnTo>
                <a:lnTo>
                  <a:pt x="0" y="4636"/>
                </a:lnTo>
                <a:lnTo>
                  <a:pt x="44018" y="4636"/>
                </a:lnTo>
                <a:lnTo>
                  <a:pt x="44018" y="34366"/>
                </a:lnTo>
                <a:lnTo>
                  <a:pt x="44793" y="34366"/>
                </a:lnTo>
                <a:cubicBezTo>
                  <a:pt x="53289" y="15837"/>
                  <a:pt x="70663" y="0"/>
                  <a:pt x="101549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4" name="Shape 21">
            <a:extLst>
              <a:ext uri="{FF2B5EF4-FFF2-40B4-BE49-F238E27FC236}">
                <a16:creationId xmlns:a16="http://schemas.microsoft.com/office/drawing/2014/main" id="{157D92F4-76C4-4B4A-81EA-3754085E0F63}"/>
              </a:ext>
            </a:extLst>
          </p:cNvPr>
          <p:cNvSpPr/>
          <p:nvPr/>
        </p:nvSpPr>
        <p:spPr>
          <a:xfrm>
            <a:off x="2864317" y="481561"/>
            <a:ext cx="159738" cy="281290"/>
          </a:xfrm>
          <a:custGeom>
            <a:avLst/>
            <a:gdLst/>
            <a:ahLst/>
            <a:cxnLst/>
            <a:rect l="0" t="0" r="0" b="0"/>
            <a:pathLst>
              <a:path w="135522" h="243637">
                <a:moveTo>
                  <a:pt x="38214" y="0"/>
                </a:moveTo>
                <a:lnTo>
                  <a:pt x="84557" y="0"/>
                </a:lnTo>
                <a:lnTo>
                  <a:pt x="84557" y="53670"/>
                </a:lnTo>
                <a:lnTo>
                  <a:pt x="135522" y="53670"/>
                </a:lnTo>
                <a:lnTo>
                  <a:pt x="135522" y="93053"/>
                </a:lnTo>
                <a:lnTo>
                  <a:pt x="84557" y="93053"/>
                </a:lnTo>
                <a:lnTo>
                  <a:pt x="84557" y="174130"/>
                </a:lnTo>
                <a:cubicBezTo>
                  <a:pt x="84557" y="192672"/>
                  <a:pt x="89967" y="204254"/>
                  <a:pt x="110427" y="204254"/>
                </a:cubicBezTo>
                <a:cubicBezTo>
                  <a:pt x="118529" y="204254"/>
                  <a:pt x="129730" y="202705"/>
                  <a:pt x="135522" y="198463"/>
                </a:cubicBezTo>
                <a:lnTo>
                  <a:pt x="135522" y="237452"/>
                </a:lnTo>
                <a:cubicBezTo>
                  <a:pt x="125870" y="242087"/>
                  <a:pt x="109652" y="243637"/>
                  <a:pt x="98844" y="243637"/>
                </a:cubicBezTo>
                <a:cubicBezTo>
                  <a:pt x="49809" y="243637"/>
                  <a:pt x="38214" y="221628"/>
                  <a:pt x="38214" y="177991"/>
                </a:cubicBezTo>
                <a:lnTo>
                  <a:pt x="38214" y="93053"/>
                </a:lnTo>
                <a:lnTo>
                  <a:pt x="0" y="93053"/>
                </a:lnTo>
                <a:lnTo>
                  <a:pt x="0" y="53670"/>
                </a:lnTo>
                <a:lnTo>
                  <a:pt x="38214" y="53670"/>
                </a:lnTo>
                <a:lnTo>
                  <a:pt x="38214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FFC4FB8A-0073-4EBF-9459-E122BBBCE06E}"/>
              </a:ext>
            </a:extLst>
          </p:cNvPr>
          <p:cNvSpPr/>
          <p:nvPr/>
        </p:nvSpPr>
        <p:spPr>
          <a:xfrm>
            <a:off x="3166482" y="538177"/>
            <a:ext cx="110586" cy="131056"/>
          </a:xfrm>
          <a:custGeom>
            <a:avLst/>
            <a:gdLst/>
            <a:ahLst/>
            <a:cxnLst/>
            <a:rect l="0" t="0" r="0" b="0"/>
            <a:pathLst>
              <a:path w="93821" h="113513">
                <a:moveTo>
                  <a:pt x="6953" y="0"/>
                </a:moveTo>
                <a:cubicBezTo>
                  <a:pt x="58693" y="0"/>
                  <a:pt x="93821" y="36297"/>
                  <a:pt x="93821" y="100775"/>
                </a:cubicBezTo>
                <a:lnTo>
                  <a:pt x="93821" y="113513"/>
                </a:lnTo>
                <a:lnTo>
                  <a:pt x="0" y="113513"/>
                </a:lnTo>
                <a:lnTo>
                  <a:pt x="0" y="78765"/>
                </a:lnTo>
                <a:lnTo>
                  <a:pt x="47492" y="78765"/>
                </a:lnTo>
                <a:cubicBezTo>
                  <a:pt x="47098" y="51740"/>
                  <a:pt x="29343" y="34747"/>
                  <a:pt x="387" y="34747"/>
                </a:cubicBezTo>
                <a:lnTo>
                  <a:pt x="0" y="34813"/>
                </a:lnTo>
                <a:lnTo>
                  <a:pt x="0" y="1237"/>
                </a:lnTo>
                <a:lnTo>
                  <a:pt x="6953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8" name="Shape 22">
            <a:extLst>
              <a:ext uri="{FF2B5EF4-FFF2-40B4-BE49-F238E27FC236}">
                <a16:creationId xmlns:a16="http://schemas.microsoft.com/office/drawing/2014/main" id="{D2142F31-B6A9-4030-AF85-F4E091D09147}"/>
              </a:ext>
            </a:extLst>
          </p:cNvPr>
          <p:cNvSpPr/>
          <p:nvPr/>
        </p:nvSpPr>
        <p:spPr>
          <a:xfrm>
            <a:off x="3055896" y="539605"/>
            <a:ext cx="110586" cy="221806"/>
          </a:xfrm>
          <a:custGeom>
            <a:avLst/>
            <a:gdLst/>
            <a:ahLst/>
            <a:cxnLst/>
            <a:rect l="0" t="0" r="0" b="0"/>
            <a:pathLst>
              <a:path w="93821" h="192115">
                <a:moveTo>
                  <a:pt x="93821" y="0"/>
                </a:moveTo>
                <a:lnTo>
                  <a:pt x="93821" y="33576"/>
                </a:lnTo>
                <a:lnTo>
                  <a:pt x="75653" y="36641"/>
                </a:lnTo>
                <a:cubicBezTo>
                  <a:pt x="59145" y="42776"/>
                  <a:pt x="48930" y="57545"/>
                  <a:pt x="46330" y="77528"/>
                </a:cubicBezTo>
                <a:lnTo>
                  <a:pt x="93821" y="77528"/>
                </a:lnTo>
                <a:lnTo>
                  <a:pt x="93821" y="112276"/>
                </a:lnTo>
                <a:lnTo>
                  <a:pt x="46330" y="112276"/>
                </a:lnTo>
                <a:cubicBezTo>
                  <a:pt x="48644" y="132840"/>
                  <a:pt x="60953" y="147318"/>
                  <a:pt x="77876" y="153272"/>
                </a:cubicBezTo>
                <a:lnTo>
                  <a:pt x="93821" y="155910"/>
                </a:lnTo>
                <a:lnTo>
                  <a:pt x="93821" y="192115"/>
                </a:lnTo>
                <a:lnTo>
                  <a:pt x="61411" y="186349"/>
                </a:lnTo>
                <a:cubicBezTo>
                  <a:pt x="25196" y="172651"/>
                  <a:pt x="0" y="139787"/>
                  <a:pt x="0" y="96058"/>
                </a:cubicBezTo>
                <a:cubicBezTo>
                  <a:pt x="0" y="52328"/>
                  <a:pt x="25196" y="19465"/>
                  <a:pt x="61411" y="5766"/>
                </a:cubicBezTo>
                <a:lnTo>
                  <a:pt x="93821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9B7F42BD-61B0-4065-8C53-5D5181B5C841}"/>
              </a:ext>
            </a:extLst>
          </p:cNvPr>
          <p:cNvSpPr/>
          <p:nvPr/>
        </p:nvSpPr>
        <p:spPr>
          <a:xfrm>
            <a:off x="3166482" y="691080"/>
            <a:ext cx="100587" cy="71760"/>
          </a:xfrm>
          <a:custGeom>
            <a:avLst/>
            <a:gdLst/>
            <a:ahLst/>
            <a:cxnLst/>
            <a:rect l="0" t="0" r="0" b="0"/>
            <a:pathLst>
              <a:path w="85338" h="62154">
                <a:moveTo>
                  <a:pt x="52127" y="0"/>
                </a:moveTo>
                <a:lnTo>
                  <a:pt x="85338" y="25095"/>
                </a:lnTo>
                <a:cubicBezTo>
                  <a:pt x="63697" y="51727"/>
                  <a:pt x="36303" y="62154"/>
                  <a:pt x="6953" y="62154"/>
                </a:cubicBezTo>
                <a:lnTo>
                  <a:pt x="0" y="60917"/>
                </a:lnTo>
                <a:lnTo>
                  <a:pt x="0" y="24712"/>
                </a:lnTo>
                <a:lnTo>
                  <a:pt x="2318" y="25095"/>
                </a:lnTo>
                <a:cubicBezTo>
                  <a:pt x="25483" y="25095"/>
                  <a:pt x="40545" y="14288"/>
                  <a:pt x="52127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2" name="Shape 11">
            <a:extLst>
              <a:ext uri="{FF2B5EF4-FFF2-40B4-BE49-F238E27FC236}">
                <a16:creationId xmlns:a16="http://schemas.microsoft.com/office/drawing/2014/main" id="{42951CF8-DDD3-4A13-BFF5-A3A288BF4815}"/>
              </a:ext>
            </a:extLst>
          </p:cNvPr>
          <p:cNvSpPr/>
          <p:nvPr/>
        </p:nvSpPr>
        <p:spPr>
          <a:xfrm>
            <a:off x="1548739" y="691080"/>
            <a:ext cx="100571" cy="71760"/>
          </a:xfrm>
          <a:custGeom>
            <a:avLst/>
            <a:gdLst/>
            <a:ahLst/>
            <a:cxnLst/>
            <a:rect l="0" t="0" r="0" b="0"/>
            <a:pathLst>
              <a:path w="85325" h="62154">
                <a:moveTo>
                  <a:pt x="52127" y="0"/>
                </a:moveTo>
                <a:lnTo>
                  <a:pt x="85325" y="25095"/>
                </a:lnTo>
                <a:cubicBezTo>
                  <a:pt x="63710" y="51727"/>
                  <a:pt x="36290" y="62154"/>
                  <a:pt x="6941" y="62154"/>
                </a:cubicBezTo>
                <a:lnTo>
                  <a:pt x="0" y="60919"/>
                </a:lnTo>
                <a:lnTo>
                  <a:pt x="0" y="24712"/>
                </a:lnTo>
                <a:lnTo>
                  <a:pt x="2318" y="25095"/>
                </a:lnTo>
                <a:cubicBezTo>
                  <a:pt x="25483" y="25095"/>
                  <a:pt x="40532" y="14288"/>
                  <a:pt x="52127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4" name="Shape 12">
            <a:extLst>
              <a:ext uri="{FF2B5EF4-FFF2-40B4-BE49-F238E27FC236}">
                <a16:creationId xmlns:a16="http://schemas.microsoft.com/office/drawing/2014/main" id="{A183E1CB-024F-42FE-9D9D-A346E92AD236}"/>
              </a:ext>
            </a:extLst>
          </p:cNvPr>
          <p:cNvSpPr/>
          <p:nvPr/>
        </p:nvSpPr>
        <p:spPr>
          <a:xfrm>
            <a:off x="1548739" y="538177"/>
            <a:ext cx="110586" cy="131056"/>
          </a:xfrm>
          <a:custGeom>
            <a:avLst/>
            <a:gdLst/>
            <a:ahLst/>
            <a:cxnLst/>
            <a:rect l="0" t="0" r="0" b="0"/>
            <a:pathLst>
              <a:path w="93821" h="113513">
                <a:moveTo>
                  <a:pt x="6941" y="0"/>
                </a:moveTo>
                <a:cubicBezTo>
                  <a:pt x="58680" y="0"/>
                  <a:pt x="93821" y="36297"/>
                  <a:pt x="93821" y="100775"/>
                </a:cubicBezTo>
                <a:lnTo>
                  <a:pt x="93821" y="113513"/>
                </a:lnTo>
                <a:lnTo>
                  <a:pt x="0" y="113513"/>
                </a:lnTo>
                <a:lnTo>
                  <a:pt x="0" y="78765"/>
                </a:lnTo>
                <a:lnTo>
                  <a:pt x="47492" y="78765"/>
                </a:lnTo>
                <a:cubicBezTo>
                  <a:pt x="47098" y="51740"/>
                  <a:pt x="29343" y="34747"/>
                  <a:pt x="387" y="34747"/>
                </a:cubicBezTo>
                <a:lnTo>
                  <a:pt x="0" y="34813"/>
                </a:lnTo>
                <a:lnTo>
                  <a:pt x="0" y="1235"/>
                </a:lnTo>
                <a:lnTo>
                  <a:pt x="6941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6" name="Shape 15">
            <a:extLst>
              <a:ext uri="{FF2B5EF4-FFF2-40B4-BE49-F238E27FC236}">
                <a16:creationId xmlns:a16="http://schemas.microsoft.com/office/drawing/2014/main" id="{115820E6-DCAD-4DED-ADC4-09269C70606B}"/>
              </a:ext>
            </a:extLst>
          </p:cNvPr>
          <p:cNvSpPr/>
          <p:nvPr/>
        </p:nvSpPr>
        <p:spPr>
          <a:xfrm>
            <a:off x="2205848" y="691080"/>
            <a:ext cx="100571" cy="71760"/>
          </a:xfrm>
          <a:custGeom>
            <a:avLst/>
            <a:gdLst/>
            <a:ahLst/>
            <a:cxnLst/>
            <a:rect l="0" t="0" r="0" b="0"/>
            <a:pathLst>
              <a:path w="85325" h="62154">
                <a:moveTo>
                  <a:pt x="52127" y="0"/>
                </a:moveTo>
                <a:lnTo>
                  <a:pt x="85325" y="25095"/>
                </a:lnTo>
                <a:cubicBezTo>
                  <a:pt x="63709" y="51727"/>
                  <a:pt x="36290" y="62154"/>
                  <a:pt x="6953" y="62154"/>
                </a:cubicBezTo>
                <a:lnTo>
                  <a:pt x="0" y="60917"/>
                </a:lnTo>
                <a:lnTo>
                  <a:pt x="0" y="24712"/>
                </a:lnTo>
                <a:lnTo>
                  <a:pt x="2318" y="25095"/>
                </a:lnTo>
                <a:cubicBezTo>
                  <a:pt x="25483" y="25095"/>
                  <a:pt x="40545" y="14288"/>
                  <a:pt x="52127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8" name="Shape 14">
            <a:extLst>
              <a:ext uri="{FF2B5EF4-FFF2-40B4-BE49-F238E27FC236}">
                <a16:creationId xmlns:a16="http://schemas.microsoft.com/office/drawing/2014/main" id="{7E5FE3AD-FA32-4E14-B69C-4DE9CAD9E7D0}"/>
              </a:ext>
            </a:extLst>
          </p:cNvPr>
          <p:cNvSpPr/>
          <p:nvPr/>
        </p:nvSpPr>
        <p:spPr>
          <a:xfrm>
            <a:off x="2095262" y="539605"/>
            <a:ext cx="110586" cy="221807"/>
          </a:xfrm>
          <a:custGeom>
            <a:avLst/>
            <a:gdLst/>
            <a:ahLst/>
            <a:cxnLst/>
            <a:rect l="0" t="0" r="0" b="0"/>
            <a:pathLst>
              <a:path w="93821" h="192116">
                <a:moveTo>
                  <a:pt x="93821" y="0"/>
                </a:moveTo>
                <a:lnTo>
                  <a:pt x="93821" y="33576"/>
                </a:lnTo>
                <a:lnTo>
                  <a:pt x="75649" y="36641"/>
                </a:lnTo>
                <a:cubicBezTo>
                  <a:pt x="59143" y="42777"/>
                  <a:pt x="48939" y="57545"/>
                  <a:pt x="46330" y="77529"/>
                </a:cubicBezTo>
                <a:lnTo>
                  <a:pt x="93821" y="77529"/>
                </a:lnTo>
                <a:lnTo>
                  <a:pt x="93821" y="112276"/>
                </a:lnTo>
                <a:lnTo>
                  <a:pt x="46330" y="112276"/>
                </a:lnTo>
                <a:cubicBezTo>
                  <a:pt x="48644" y="132840"/>
                  <a:pt x="60953" y="147318"/>
                  <a:pt x="77876" y="153272"/>
                </a:cubicBezTo>
                <a:lnTo>
                  <a:pt x="93821" y="155910"/>
                </a:lnTo>
                <a:lnTo>
                  <a:pt x="93821" y="192116"/>
                </a:lnTo>
                <a:lnTo>
                  <a:pt x="61406" y="186349"/>
                </a:lnTo>
                <a:cubicBezTo>
                  <a:pt x="25189" y="172651"/>
                  <a:pt x="0" y="139787"/>
                  <a:pt x="0" y="96058"/>
                </a:cubicBezTo>
                <a:cubicBezTo>
                  <a:pt x="0" y="52329"/>
                  <a:pt x="25189" y="19465"/>
                  <a:pt x="61406" y="5766"/>
                </a:cubicBezTo>
                <a:lnTo>
                  <a:pt x="93821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0" name="Shape 18">
            <a:extLst>
              <a:ext uri="{FF2B5EF4-FFF2-40B4-BE49-F238E27FC236}">
                <a16:creationId xmlns:a16="http://schemas.microsoft.com/office/drawing/2014/main" id="{E506F0CD-7F6F-4846-BD69-AC88646A1FF3}"/>
              </a:ext>
            </a:extLst>
          </p:cNvPr>
          <p:cNvSpPr/>
          <p:nvPr/>
        </p:nvSpPr>
        <p:spPr>
          <a:xfrm>
            <a:off x="2467051" y="691080"/>
            <a:ext cx="100587" cy="71760"/>
          </a:xfrm>
          <a:custGeom>
            <a:avLst/>
            <a:gdLst/>
            <a:ahLst/>
            <a:cxnLst/>
            <a:rect l="0" t="0" r="0" b="0"/>
            <a:pathLst>
              <a:path w="85338" h="62154">
                <a:moveTo>
                  <a:pt x="52127" y="0"/>
                </a:moveTo>
                <a:lnTo>
                  <a:pt x="85338" y="25095"/>
                </a:lnTo>
                <a:cubicBezTo>
                  <a:pt x="63709" y="51727"/>
                  <a:pt x="36303" y="62154"/>
                  <a:pt x="6953" y="62154"/>
                </a:cubicBezTo>
                <a:lnTo>
                  <a:pt x="0" y="60917"/>
                </a:lnTo>
                <a:lnTo>
                  <a:pt x="0" y="24712"/>
                </a:lnTo>
                <a:lnTo>
                  <a:pt x="2318" y="25095"/>
                </a:lnTo>
                <a:cubicBezTo>
                  <a:pt x="25483" y="25095"/>
                  <a:pt x="40545" y="14288"/>
                  <a:pt x="52127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2" name="Shape 17">
            <a:extLst>
              <a:ext uri="{FF2B5EF4-FFF2-40B4-BE49-F238E27FC236}">
                <a16:creationId xmlns:a16="http://schemas.microsoft.com/office/drawing/2014/main" id="{BA25D3FF-AD3A-4858-B182-E390641346C4}"/>
              </a:ext>
            </a:extLst>
          </p:cNvPr>
          <p:cNvSpPr/>
          <p:nvPr/>
        </p:nvSpPr>
        <p:spPr>
          <a:xfrm>
            <a:off x="2356464" y="539605"/>
            <a:ext cx="110586" cy="221806"/>
          </a:xfrm>
          <a:custGeom>
            <a:avLst/>
            <a:gdLst/>
            <a:ahLst/>
            <a:cxnLst/>
            <a:rect l="0" t="0" r="0" b="0"/>
            <a:pathLst>
              <a:path w="93821" h="192115">
                <a:moveTo>
                  <a:pt x="93821" y="0"/>
                </a:moveTo>
                <a:lnTo>
                  <a:pt x="93821" y="33576"/>
                </a:lnTo>
                <a:lnTo>
                  <a:pt x="75649" y="36641"/>
                </a:lnTo>
                <a:cubicBezTo>
                  <a:pt x="59143" y="42776"/>
                  <a:pt x="48939" y="57545"/>
                  <a:pt x="46330" y="77528"/>
                </a:cubicBezTo>
                <a:lnTo>
                  <a:pt x="93821" y="77528"/>
                </a:lnTo>
                <a:lnTo>
                  <a:pt x="93821" y="112276"/>
                </a:lnTo>
                <a:lnTo>
                  <a:pt x="46330" y="112276"/>
                </a:lnTo>
                <a:cubicBezTo>
                  <a:pt x="48644" y="132840"/>
                  <a:pt x="60953" y="147318"/>
                  <a:pt x="77876" y="153272"/>
                </a:cubicBezTo>
                <a:lnTo>
                  <a:pt x="93821" y="155910"/>
                </a:lnTo>
                <a:lnTo>
                  <a:pt x="93821" y="192115"/>
                </a:lnTo>
                <a:lnTo>
                  <a:pt x="61411" y="186349"/>
                </a:lnTo>
                <a:cubicBezTo>
                  <a:pt x="25196" y="172651"/>
                  <a:pt x="0" y="139787"/>
                  <a:pt x="0" y="96058"/>
                </a:cubicBezTo>
                <a:cubicBezTo>
                  <a:pt x="0" y="52328"/>
                  <a:pt x="25196" y="19465"/>
                  <a:pt x="61411" y="5766"/>
                </a:cubicBezTo>
                <a:lnTo>
                  <a:pt x="93821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Shape 25">
            <a:extLst>
              <a:ext uri="{FF2B5EF4-FFF2-40B4-BE49-F238E27FC236}">
                <a16:creationId xmlns:a16="http://schemas.microsoft.com/office/drawing/2014/main" id="{5A69F72E-0911-4D16-817D-DA9AB13E1498}"/>
              </a:ext>
            </a:extLst>
          </p:cNvPr>
          <p:cNvSpPr/>
          <p:nvPr/>
        </p:nvSpPr>
        <p:spPr>
          <a:xfrm>
            <a:off x="1072088" y="911261"/>
            <a:ext cx="162926" cy="315601"/>
          </a:xfrm>
          <a:custGeom>
            <a:avLst/>
            <a:gdLst/>
            <a:ahLst/>
            <a:cxnLst/>
            <a:rect l="0" t="0" r="0" b="0"/>
            <a:pathLst>
              <a:path w="138227" h="273355">
                <a:moveTo>
                  <a:pt x="118923" y="0"/>
                </a:moveTo>
                <a:lnTo>
                  <a:pt x="138227" y="0"/>
                </a:lnTo>
                <a:lnTo>
                  <a:pt x="138227" y="58934"/>
                </a:lnTo>
                <a:lnTo>
                  <a:pt x="95758" y="169113"/>
                </a:lnTo>
                <a:lnTo>
                  <a:pt x="138227" y="169113"/>
                </a:lnTo>
                <a:lnTo>
                  <a:pt x="138227" y="210807"/>
                </a:lnTo>
                <a:lnTo>
                  <a:pt x="79159" y="210807"/>
                </a:lnTo>
                <a:lnTo>
                  <a:pt x="54445" y="273355"/>
                </a:lnTo>
                <a:lnTo>
                  <a:pt x="0" y="273355"/>
                </a:lnTo>
                <a:lnTo>
                  <a:pt x="118923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6" name="Shape 26">
            <a:extLst>
              <a:ext uri="{FF2B5EF4-FFF2-40B4-BE49-F238E27FC236}">
                <a16:creationId xmlns:a16="http://schemas.microsoft.com/office/drawing/2014/main" id="{6D6B5E2D-D1B1-4ADF-A55E-FD55F085FC81}"/>
              </a:ext>
            </a:extLst>
          </p:cNvPr>
          <p:cNvSpPr/>
          <p:nvPr/>
        </p:nvSpPr>
        <p:spPr>
          <a:xfrm>
            <a:off x="1235014" y="911261"/>
            <a:ext cx="165650" cy="315601"/>
          </a:xfrm>
          <a:custGeom>
            <a:avLst/>
            <a:gdLst/>
            <a:ahLst/>
            <a:cxnLst/>
            <a:rect l="0" t="0" r="0" b="0"/>
            <a:pathLst>
              <a:path w="140538" h="273355">
                <a:moveTo>
                  <a:pt x="0" y="0"/>
                </a:moveTo>
                <a:lnTo>
                  <a:pt x="22784" y="0"/>
                </a:lnTo>
                <a:lnTo>
                  <a:pt x="140538" y="273355"/>
                </a:lnTo>
                <a:lnTo>
                  <a:pt x="84938" y="273355"/>
                </a:lnTo>
                <a:lnTo>
                  <a:pt x="59461" y="210807"/>
                </a:lnTo>
                <a:lnTo>
                  <a:pt x="0" y="210807"/>
                </a:lnTo>
                <a:lnTo>
                  <a:pt x="0" y="169113"/>
                </a:lnTo>
                <a:lnTo>
                  <a:pt x="42469" y="169113"/>
                </a:lnTo>
                <a:lnTo>
                  <a:pt x="394" y="57912"/>
                </a:lnTo>
                <a:lnTo>
                  <a:pt x="0" y="58934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8" name="Shape 27">
            <a:extLst>
              <a:ext uri="{FF2B5EF4-FFF2-40B4-BE49-F238E27FC236}">
                <a16:creationId xmlns:a16="http://schemas.microsoft.com/office/drawing/2014/main" id="{89C43F44-8D8D-4145-83CA-8FCF2B18BC4E}"/>
              </a:ext>
            </a:extLst>
          </p:cNvPr>
          <p:cNvSpPr/>
          <p:nvPr/>
        </p:nvSpPr>
        <p:spPr>
          <a:xfrm>
            <a:off x="1421302" y="1007545"/>
            <a:ext cx="338591" cy="219326"/>
          </a:xfrm>
          <a:custGeom>
            <a:avLst/>
            <a:gdLst/>
            <a:ahLst/>
            <a:cxnLst/>
            <a:rect l="0" t="0" r="0" b="0"/>
            <a:pathLst>
              <a:path w="287261" h="189967">
                <a:moveTo>
                  <a:pt x="101549" y="0"/>
                </a:moveTo>
                <a:cubicBezTo>
                  <a:pt x="130112" y="0"/>
                  <a:pt x="149809" y="11201"/>
                  <a:pt x="159461" y="34366"/>
                </a:cubicBezTo>
                <a:cubicBezTo>
                  <a:pt x="172974" y="10820"/>
                  <a:pt x="192672" y="0"/>
                  <a:pt x="220459" y="0"/>
                </a:cubicBezTo>
                <a:cubicBezTo>
                  <a:pt x="269888" y="0"/>
                  <a:pt x="287261" y="35141"/>
                  <a:pt x="287261" y="79540"/>
                </a:cubicBezTo>
                <a:lnTo>
                  <a:pt x="287261" y="189967"/>
                </a:lnTo>
                <a:lnTo>
                  <a:pt x="240932" y="189967"/>
                </a:lnTo>
                <a:lnTo>
                  <a:pt x="240932" y="84950"/>
                </a:lnTo>
                <a:cubicBezTo>
                  <a:pt x="240932" y="61773"/>
                  <a:pt x="233972" y="41707"/>
                  <a:pt x="206566" y="41707"/>
                </a:cubicBezTo>
                <a:cubicBezTo>
                  <a:pt x="177609" y="41707"/>
                  <a:pt x="166802" y="65646"/>
                  <a:pt x="166802" y="89573"/>
                </a:cubicBezTo>
                <a:lnTo>
                  <a:pt x="166802" y="189967"/>
                </a:lnTo>
                <a:lnTo>
                  <a:pt x="120459" y="189967"/>
                </a:lnTo>
                <a:lnTo>
                  <a:pt x="120459" y="79540"/>
                </a:lnTo>
                <a:cubicBezTo>
                  <a:pt x="120459" y="56756"/>
                  <a:pt x="111201" y="41707"/>
                  <a:pt x="88798" y="41707"/>
                </a:cubicBezTo>
                <a:cubicBezTo>
                  <a:pt x="58306" y="41707"/>
                  <a:pt x="46330" y="64097"/>
                  <a:pt x="46330" y="88811"/>
                </a:cubicBezTo>
                <a:lnTo>
                  <a:pt x="46330" y="189967"/>
                </a:lnTo>
                <a:lnTo>
                  <a:pt x="0" y="189967"/>
                </a:lnTo>
                <a:lnTo>
                  <a:pt x="0" y="4635"/>
                </a:lnTo>
                <a:lnTo>
                  <a:pt x="44018" y="4635"/>
                </a:lnTo>
                <a:lnTo>
                  <a:pt x="44018" y="33591"/>
                </a:lnTo>
                <a:lnTo>
                  <a:pt x="44793" y="33591"/>
                </a:lnTo>
                <a:cubicBezTo>
                  <a:pt x="52896" y="16218"/>
                  <a:pt x="70650" y="0"/>
                  <a:pt x="101549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0" name="Shape 28">
            <a:extLst>
              <a:ext uri="{FF2B5EF4-FFF2-40B4-BE49-F238E27FC236}">
                <a16:creationId xmlns:a16="http://schemas.microsoft.com/office/drawing/2014/main" id="{9FD61D21-F2B5-4924-BA33-0F89CDB9CDD8}"/>
              </a:ext>
            </a:extLst>
          </p:cNvPr>
          <p:cNvSpPr/>
          <p:nvPr/>
        </p:nvSpPr>
        <p:spPr>
          <a:xfrm>
            <a:off x="1799921" y="1007551"/>
            <a:ext cx="179303" cy="224662"/>
          </a:xfrm>
          <a:custGeom>
            <a:avLst/>
            <a:gdLst/>
            <a:ahLst/>
            <a:cxnLst/>
            <a:rect l="0" t="0" r="0" b="0"/>
            <a:pathLst>
              <a:path w="152121" h="194589">
                <a:moveTo>
                  <a:pt x="80302" y="0"/>
                </a:moveTo>
                <a:cubicBezTo>
                  <a:pt x="105016" y="0"/>
                  <a:pt x="131267" y="7722"/>
                  <a:pt x="146329" y="28181"/>
                </a:cubicBezTo>
                <a:lnTo>
                  <a:pt x="115443" y="55982"/>
                </a:lnTo>
                <a:cubicBezTo>
                  <a:pt x="106566" y="43624"/>
                  <a:pt x="94983" y="37059"/>
                  <a:pt x="79146" y="37059"/>
                </a:cubicBezTo>
                <a:cubicBezTo>
                  <a:pt x="66789" y="37059"/>
                  <a:pt x="52121" y="42850"/>
                  <a:pt x="52121" y="56756"/>
                </a:cubicBezTo>
                <a:cubicBezTo>
                  <a:pt x="52121" y="89954"/>
                  <a:pt x="152121" y="62928"/>
                  <a:pt x="152121" y="135128"/>
                </a:cubicBezTo>
                <a:cubicBezTo>
                  <a:pt x="152121" y="179146"/>
                  <a:pt x="110033" y="194589"/>
                  <a:pt x="72199" y="194589"/>
                </a:cubicBezTo>
                <a:cubicBezTo>
                  <a:pt x="43624" y="194589"/>
                  <a:pt x="18923" y="187261"/>
                  <a:pt x="0" y="166014"/>
                </a:cubicBezTo>
                <a:lnTo>
                  <a:pt x="30886" y="137058"/>
                </a:lnTo>
                <a:cubicBezTo>
                  <a:pt x="42850" y="150190"/>
                  <a:pt x="55207" y="159842"/>
                  <a:pt x="74905" y="159842"/>
                </a:cubicBezTo>
                <a:cubicBezTo>
                  <a:pt x="88417" y="159842"/>
                  <a:pt x="105791" y="153276"/>
                  <a:pt x="105791" y="138608"/>
                </a:cubicBezTo>
                <a:cubicBezTo>
                  <a:pt x="105791" y="100381"/>
                  <a:pt x="5791" y="130505"/>
                  <a:pt x="5791" y="59842"/>
                </a:cubicBezTo>
                <a:cubicBezTo>
                  <a:pt x="5791" y="18529"/>
                  <a:pt x="42850" y="0"/>
                  <a:pt x="80302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2" name="Shape 29">
            <a:extLst>
              <a:ext uri="{FF2B5EF4-FFF2-40B4-BE49-F238E27FC236}">
                <a16:creationId xmlns:a16="http://schemas.microsoft.com/office/drawing/2014/main" id="{F699DEB0-EEA6-49C9-9746-41C719937CB7}"/>
              </a:ext>
            </a:extLst>
          </p:cNvPr>
          <p:cNvSpPr/>
          <p:nvPr/>
        </p:nvSpPr>
        <p:spPr>
          <a:xfrm>
            <a:off x="1996045" y="950932"/>
            <a:ext cx="159738" cy="281290"/>
          </a:xfrm>
          <a:custGeom>
            <a:avLst/>
            <a:gdLst/>
            <a:ahLst/>
            <a:cxnLst/>
            <a:rect l="0" t="0" r="0" b="0"/>
            <a:pathLst>
              <a:path w="135522" h="243637">
                <a:moveTo>
                  <a:pt x="38227" y="0"/>
                </a:moveTo>
                <a:lnTo>
                  <a:pt x="84557" y="0"/>
                </a:lnTo>
                <a:lnTo>
                  <a:pt x="84557" y="53670"/>
                </a:lnTo>
                <a:lnTo>
                  <a:pt x="135522" y="53670"/>
                </a:lnTo>
                <a:lnTo>
                  <a:pt x="135522" y="93053"/>
                </a:lnTo>
                <a:lnTo>
                  <a:pt x="84557" y="93053"/>
                </a:lnTo>
                <a:lnTo>
                  <a:pt x="84557" y="174130"/>
                </a:lnTo>
                <a:cubicBezTo>
                  <a:pt x="84557" y="192672"/>
                  <a:pt x="89967" y="204254"/>
                  <a:pt x="110427" y="204254"/>
                </a:cubicBezTo>
                <a:cubicBezTo>
                  <a:pt x="118529" y="204254"/>
                  <a:pt x="129730" y="202705"/>
                  <a:pt x="135522" y="198463"/>
                </a:cubicBezTo>
                <a:lnTo>
                  <a:pt x="135522" y="237452"/>
                </a:lnTo>
                <a:cubicBezTo>
                  <a:pt x="125870" y="242087"/>
                  <a:pt x="109652" y="243637"/>
                  <a:pt x="98844" y="243637"/>
                </a:cubicBezTo>
                <a:cubicBezTo>
                  <a:pt x="49809" y="243637"/>
                  <a:pt x="38227" y="221628"/>
                  <a:pt x="38227" y="177991"/>
                </a:cubicBezTo>
                <a:lnTo>
                  <a:pt x="38227" y="93053"/>
                </a:lnTo>
                <a:lnTo>
                  <a:pt x="0" y="93053"/>
                </a:lnTo>
                <a:lnTo>
                  <a:pt x="0" y="53670"/>
                </a:lnTo>
                <a:lnTo>
                  <a:pt x="38227" y="53670"/>
                </a:lnTo>
                <a:lnTo>
                  <a:pt x="38227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4" name="Shape 30">
            <a:extLst>
              <a:ext uri="{FF2B5EF4-FFF2-40B4-BE49-F238E27FC236}">
                <a16:creationId xmlns:a16="http://schemas.microsoft.com/office/drawing/2014/main" id="{74604021-5C10-473D-AE71-6141FFEC804F}"/>
              </a:ext>
            </a:extLst>
          </p:cNvPr>
          <p:cNvSpPr/>
          <p:nvPr/>
        </p:nvSpPr>
        <p:spPr>
          <a:xfrm>
            <a:off x="2187633" y="1008973"/>
            <a:ext cx="110586" cy="221811"/>
          </a:xfrm>
          <a:custGeom>
            <a:avLst/>
            <a:gdLst/>
            <a:ahLst/>
            <a:cxnLst/>
            <a:rect l="0" t="0" r="0" b="0"/>
            <a:pathLst>
              <a:path w="93821" h="192120">
                <a:moveTo>
                  <a:pt x="93821" y="0"/>
                </a:moveTo>
                <a:lnTo>
                  <a:pt x="93821" y="33578"/>
                </a:lnTo>
                <a:lnTo>
                  <a:pt x="75648" y="36643"/>
                </a:lnTo>
                <a:cubicBezTo>
                  <a:pt x="59138" y="42779"/>
                  <a:pt x="48930" y="57547"/>
                  <a:pt x="46330" y="77531"/>
                </a:cubicBezTo>
                <a:lnTo>
                  <a:pt x="93821" y="77531"/>
                </a:lnTo>
                <a:lnTo>
                  <a:pt x="93821" y="112278"/>
                </a:lnTo>
                <a:lnTo>
                  <a:pt x="46330" y="112278"/>
                </a:lnTo>
                <a:cubicBezTo>
                  <a:pt x="48644" y="132842"/>
                  <a:pt x="60953" y="147320"/>
                  <a:pt x="77871" y="153274"/>
                </a:cubicBezTo>
                <a:lnTo>
                  <a:pt x="93821" y="155915"/>
                </a:lnTo>
                <a:lnTo>
                  <a:pt x="93821" y="192120"/>
                </a:lnTo>
                <a:lnTo>
                  <a:pt x="61401" y="186352"/>
                </a:lnTo>
                <a:cubicBezTo>
                  <a:pt x="25189" y="172653"/>
                  <a:pt x="0" y="139789"/>
                  <a:pt x="0" y="96060"/>
                </a:cubicBezTo>
                <a:cubicBezTo>
                  <a:pt x="0" y="52331"/>
                  <a:pt x="25189" y="19467"/>
                  <a:pt x="61401" y="5768"/>
                </a:cubicBezTo>
                <a:lnTo>
                  <a:pt x="93821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6" name="Shape 32">
            <a:extLst>
              <a:ext uri="{FF2B5EF4-FFF2-40B4-BE49-F238E27FC236}">
                <a16:creationId xmlns:a16="http://schemas.microsoft.com/office/drawing/2014/main" id="{943A8957-359B-4D20-B0A1-11C822066F77}"/>
              </a:ext>
            </a:extLst>
          </p:cNvPr>
          <p:cNvSpPr/>
          <p:nvPr/>
        </p:nvSpPr>
        <p:spPr>
          <a:xfrm>
            <a:off x="2298220" y="1007547"/>
            <a:ext cx="110586" cy="131056"/>
          </a:xfrm>
          <a:custGeom>
            <a:avLst/>
            <a:gdLst/>
            <a:ahLst/>
            <a:cxnLst/>
            <a:rect l="0" t="0" r="0" b="0"/>
            <a:pathLst>
              <a:path w="93821" h="113513">
                <a:moveTo>
                  <a:pt x="6940" y="0"/>
                </a:moveTo>
                <a:cubicBezTo>
                  <a:pt x="58680" y="0"/>
                  <a:pt x="93821" y="36297"/>
                  <a:pt x="93821" y="100775"/>
                </a:cubicBezTo>
                <a:lnTo>
                  <a:pt x="93821" y="113513"/>
                </a:lnTo>
                <a:lnTo>
                  <a:pt x="0" y="113513"/>
                </a:lnTo>
                <a:lnTo>
                  <a:pt x="0" y="78765"/>
                </a:lnTo>
                <a:lnTo>
                  <a:pt x="47492" y="78765"/>
                </a:lnTo>
                <a:cubicBezTo>
                  <a:pt x="47098" y="51740"/>
                  <a:pt x="29343" y="34747"/>
                  <a:pt x="387" y="34747"/>
                </a:cubicBezTo>
                <a:lnTo>
                  <a:pt x="0" y="34813"/>
                </a:lnTo>
                <a:lnTo>
                  <a:pt x="0" y="1235"/>
                </a:lnTo>
                <a:lnTo>
                  <a:pt x="6940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8" name="Shape 33">
            <a:extLst>
              <a:ext uri="{FF2B5EF4-FFF2-40B4-BE49-F238E27FC236}">
                <a16:creationId xmlns:a16="http://schemas.microsoft.com/office/drawing/2014/main" id="{305878FD-5C4D-47C0-AC47-3EDBE80EE689}"/>
              </a:ext>
            </a:extLst>
          </p:cNvPr>
          <p:cNvSpPr/>
          <p:nvPr/>
        </p:nvSpPr>
        <p:spPr>
          <a:xfrm>
            <a:off x="2459753" y="1007545"/>
            <a:ext cx="139724" cy="219326"/>
          </a:xfrm>
          <a:custGeom>
            <a:avLst/>
            <a:gdLst/>
            <a:ahLst/>
            <a:cxnLst/>
            <a:rect l="0" t="0" r="0" b="0"/>
            <a:pathLst>
              <a:path w="118542" h="189967">
                <a:moveTo>
                  <a:pt x="101943" y="0"/>
                </a:moveTo>
                <a:cubicBezTo>
                  <a:pt x="107721" y="0"/>
                  <a:pt x="113132" y="1156"/>
                  <a:pt x="118542" y="2705"/>
                </a:cubicBezTo>
                <a:lnTo>
                  <a:pt x="118542" y="47498"/>
                </a:lnTo>
                <a:cubicBezTo>
                  <a:pt x="110820" y="45568"/>
                  <a:pt x="103480" y="44018"/>
                  <a:pt x="96152" y="44018"/>
                </a:cubicBezTo>
                <a:cubicBezTo>
                  <a:pt x="52514" y="44018"/>
                  <a:pt x="46342" y="80696"/>
                  <a:pt x="46342" y="90729"/>
                </a:cubicBezTo>
                <a:lnTo>
                  <a:pt x="46342" y="189967"/>
                </a:lnTo>
                <a:lnTo>
                  <a:pt x="0" y="189967"/>
                </a:lnTo>
                <a:lnTo>
                  <a:pt x="0" y="4635"/>
                </a:lnTo>
                <a:lnTo>
                  <a:pt x="46342" y="4635"/>
                </a:lnTo>
                <a:lnTo>
                  <a:pt x="46342" y="33972"/>
                </a:lnTo>
                <a:lnTo>
                  <a:pt x="47104" y="33972"/>
                </a:lnTo>
                <a:cubicBezTo>
                  <a:pt x="57150" y="12738"/>
                  <a:pt x="77610" y="0"/>
                  <a:pt x="101943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0" name="Shape 34">
            <a:extLst>
              <a:ext uri="{FF2B5EF4-FFF2-40B4-BE49-F238E27FC236}">
                <a16:creationId xmlns:a16="http://schemas.microsoft.com/office/drawing/2014/main" id="{7FBFD5CE-C349-4566-A0FE-D502EF0CA77F}"/>
              </a:ext>
            </a:extLst>
          </p:cNvPr>
          <p:cNvSpPr/>
          <p:nvPr/>
        </p:nvSpPr>
        <p:spPr>
          <a:xfrm>
            <a:off x="2618125" y="1007543"/>
            <a:ext cx="118774" cy="224677"/>
          </a:xfrm>
          <a:custGeom>
            <a:avLst/>
            <a:gdLst/>
            <a:ahLst/>
            <a:cxnLst/>
            <a:rect l="0" t="0" r="0" b="0"/>
            <a:pathLst>
              <a:path w="100768" h="194602">
                <a:moveTo>
                  <a:pt x="89573" y="0"/>
                </a:moveTo>
                <a:lnTo>
                  <a:pt x="100768" y="1317"/>
                </a:lnTo>
                <a:lnTo>
                  <a:pt x="100768" y="41708"/>
                </a:lnTo>
                <a:lnTo>
                  <a:pt x="77930" y="46320"/>
                </a:lnTo>
                <a:cubicBezTo>
                  <a:pt x="57838" y="55168"/>
                  <a:pt x="46330" y="75578"/>
                  <a:pt x="46330" y="97295"/>
                </a:cubicBezTo>
                <a:cubicBezTo>
                  <a:pt x="46330" y="119021"/>
                  <a:pt x="57838" y="139433"/>
                  <a:pt x="77930" y="148281"/>
                </a:cubicBezTo>
                <a:lnTo>
                  <a:pt x="100768" y="152894"/>
                </a:lnTo>
                <a:lnTo>
                  <a:pt x="100768" y="192616"/>
                </a:lnTo>
                <a:lnTo>
                  <a:pt x="91504" y="194602"/>
                </a:lnTo>
                <a:cubicBezTo>
                  <a:pt x="34354" y="194602"/>
                  <a:pt x="0" y="152133"/>
                  <a:pt x="0" y="97295"/>
                </a:cubicBezTo>
                <a:cubicBezTo>
                  <a:pt x="0" y="42469"/>
                  <a:pt x="36678" y="0"/>
                  <a:pt x="89573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2" name="Shape 35">
            <a:extLst>
              <a:ext uri="{FF2B5EF4-FFF2-40B4-BE49-F238E27FC236}">
                <a16:creationId xmlns:a16="http://schemas.microsoft.com/office/drawing/2014/main" id="{06E09344-351F-46AC-B3DD-7EDFDF039A32}"/>
              </a:ext>
            </a:extLst>
          </p:cNvPr>
          <p:cNvSpPr/>
          <p:nvPr/>
        </p:nvSpPr>
        <p:spPr>
          <a:xfrm>
            <a:off x="2736899" y="889860"/>
            <a:ext cx="116964" cy="340067"/>
          </a:xfrm>
          <a:custGeom>
            <a:avLst/>
            <a:gdLst/>
            <a:ahLst/>
            <a:cxnLst/>
            <a:rect l="0" t="0" r="0" b="0"/>
            <a:pathLst>
              <a:path w="99232" h="294546">
                <a:moveTo>
                  <a:pt x="52902" y="0"/>
                </a:moveTo>
                <a:lnTo>
                  <a:pt x="99232" y="0"/>
                </a:lnTo>
                <a:lnTo>
                  <a:pt x="99232" y="291897"/>
                </a:lnTo>
                <a:lnTo>
                  <a:pt x="55213" y="291897"/>
                </a:lnTo>
                <a:lnTo>
                  <a:pt x="55213" y="264096"/>
                </a:lnTo>
                <a:lnTo>
                  <a:pt x="54439" y="264096"/>
                </a:lnTo>
                <a:cubicBezTo>
                  <a:pt x="47682" y="275292"/>
                  <a:pt x="38224" y="283401"/>
                  <a:pt x="27221" y="288711"/>
                </a:cubicBezTo>
                <a:lnTo>
                  <a:pt x="0" y="294546"/>
                </a:lnTo>
                <a:lnTo>
                  <a:pt x="0" y="254824"/>
                </a:lnTo>
                <a:lnTo>
                  <a:pt x="6" y="254825"/>
                </a:lnTo>
                <a:cubicBezTo>
                  <a:pt x="33979" y="254825"/>
                  <a:pt x="54439" y="228194"/>
                  <a:pt x="54439" y="199225"/>
                </a:cubicBezTo>
                <a:cubicBezTo>
                  <a:pt x="54439" y="170269"/>
                  <a:pt x="33979" y="143637"/>
                  <a:pt x="6" y="143637"/>
                </a:cubicBezTo>
                <a:lnTo>
                  <a:pt x="0" y="143638"/>
                </a:lnTo>
                <a:lnTo>
                  <a:pt x="0" y="103247"/>
                </a:lnTo>
                <a:lnTo>
                  <a:pt x="11939" y="104651"/>
                </a:lnTo>
                <a:cubicBezTo>
                  <a:pt x="32263" y="109774"/>
                  <a:pt x="44498" y="121142"/>
                  <a:pt x="51746" y="130124"/>
                </a:cubicBezTo>
                <a:lnTo>
                  <a:pt x="52902" y="130124"/>
                </a:lnTo>
                <a:lnTo>
                  <a:pt x="52902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4" name="Shape 36">
            <a:extLst>
              <a:ext uri="{FF2B5EF4-FFF2-40B4-BE49-F238E27FC236}">
                <a16:creationId xmlns:a16="http://schemas.microsoft.com/office/drawing/2014/main" id="{7F257514-796F-4E8C-AEA2-3C90B1E25058}"/>
              </a:ext>
            </a:extLst>
          </p:cNvPr>
          <p:cNvSpPr/>
          <p:nvPr/>
        </p:nvSpPr>
        <p:spPr>
          <a:xfrm>
            <a:off x="2901166" y="1095083"/>
            <a:ext cx="101260" cy="137130"/>
          </a:xfrm>
          <a:custGeom>
            <a:avLst/>
            <a:gdLst/>
            <a:ahLst/>
            <a:cxnLst/>
            <a:rect l="0" t="0" r="0" b="0"/>
            <a:pathLst>
              <a:path w="85909" h="118774">
                <a:moveTo>
                  <a:pt x="85909" y="0"/>
                </a:moveTo>
                <a:lnTo>
                  <a:pt x="85909" y="33159"/>
                </a:lnTo>
                <a:lnTo>
                  <a:pt x="71523" y="35427"/>
                </a:lnTo>
                <a:cubicBezTo>
                  <a:pt x="57334" y="39240"/>
                  <a:pt x="46330" y="46384"/>
                  <a:pt x="46330" y="59706"/>
                </a:cubicBezTo>
                <a:cubicBezTo>
                  <a:pt x="46330" y="76686"/>
                  <a:pt x="63703" y="84026"/>
                  <a:pt x="78765" y="84026"/>
                </a:cubicBezTo>
                <a:lnTo>
                  <a:pt x="85909" y="82990"/>
                </a:lnTo>
                <a:lnTo>
                  <a:pt x="85909" y="114878"/>
                </a:lnTo>
                <a:lnTo>
                  <a:pt x="67564" y="118774"/>
                </a:lnTo>
                <a:cubicBezTo>
                  <a:pt x="33198" y="118774"/>
                  <a:pt x="0" y="99863"/>
                  <a:pt x="0" y="63173"/>
                </a:cubicBezTo>
                <a:cubicBezTo>
                  <a:pt x="0" y="18005"/>
                  <a:pt x="39526" y="4320"/>
                  <a:pt x="78835" y="301"/>
                </a:cubicBezTo>
                <a:lnTo>
                  <a:pt x="85909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6" name="Shape 38">
            <a:extLst>
              <a:ext uri="{FF2B5EF4-FFF2-40B4-BE49-F238E27FC236}">
                <a16:creationId xmlns:a16="http://schemas.microsoft.com/office/drawing/2014/main" id="{38E6A595-6E0C-4D2F-84AC-5B73C5A6BF73}"/>
              </a:ext>
            </a:extLst>
          </p:cNvPr>
          <p:cNvSpPr/>
          <p:nvPr/>
        </p:nvSpPr>
        <p:spPr>
          <a:xfrm>
            <a:off x="3002426" y="1007550"/>
            <a:ext cx="98985" cy="220165"/>
          </a:xfrm>
          <a:custGeom>
            <a:avLst/>
            <a:gdLst/>
            <a:ahLst/>
            <a:cxnLst/>
            <a:rect l="0" t="0" r="0" b="0"/>
            <a:pathLst>
              <a:path w="83979" h="190694">
                <a:moveTo>
                  <a:pt x="4820" y="0"/>
                </a:moveTo>
                <a:cubicBezTo>
                  <a:pt x="83979" y="0"/>
                  <a:pt x="83979" y="57137"/>
                  <a:pt x="83979" y="83401"/>
                </a:cubicBezTo>
                <a:lnTo>
                  <a:pt x="83979" y="189954"/>
                </a:lnTo>
                <a:lnTo>
                  <a:pt x="42272" y="189954"/>
                </a:lnTo>
                <a:lnTo>
                  <a:pt x="42272" y="164478"/>
                </a:lnTo>
                <a:lnTo>
                  <a:pt x="41116" y="164478"/>
                </a:lnTo>
                <a:cubicBezTo>
                  <a:pt x="34550" y="174904"/>
                  <a:pt x="25864" y="182432"/>
                  <a:pt x="15729" y="187354"/>
                </a:cubicBezTo>
                <a:lnTo>
                  <a:pt x="0" y="190694"/>
                </a:lnTo>
                <a:lnTo>
                  <a:pt x="0" y="158806"/>
                </a:lnTo>
                <a:lnTo>
                  <a:pt x="13514" y="156845"/>
                </a:lnTo>
                <a:cubicBezTo>
                  <a:pt x="31107" y="150963"/>
                  <a:pt x="39580" y="136776"/>
                  <a:pt x="39580" y="117373"/>
                </a:cubicBezTo>
                <a:lnTo>
                  <a:pt x="39580" y="106947"/>
                </a:lnTo>
                <a:lnTo>
                  <a:pt x="29915" y="106947"/>
                </a:lnTo>
                <a:cubicBezTo>
                  <a:pt x="23546" y="106947"/>
                  <a:pt x="16018" y="107067"/>
                  <a:pt x="8309" y="107665"/>
                </a:cubicBezTo>
                <a:lnTo>
                  <a:pt x="0" y="108975"/>
                </a:lnTo>
                <a:lnTo>
                  <a:pt x="0" y="75816"/>
                </a:lnTo>
                <a:lnTo>
                  <a:pt x="30690" y="74511"/>
                </a:lnTo>
                <a:lnTo>
                  <a:pt x="42272" y="74511"/>
                </a:lnTo>
                <a:lnTo>
                  <a:pt x="42272" y="69494"/>
                </a:lnTo>
                <a:cubicBezTo>
                  <a:pt x="42272" y="58109"/>
                  <a:pt x="37833" y="49422"/>
                  <a:pt x="30306" y="43582"/>
                </a:cubicBezTo>
                <a:lnTo>
                  <a:pt x="0" y="34804"/>
                </a:lnTo>
                <a:lnTo>
                  <a:pt x="0" y="795"/>
                </a:lnTo>
                <a:lnTo>
                  <a:pt x="4820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8" name="Shape 39">
            <a:extLst>
              <a:ext uri="{FF2B5EF4-FFF2-40B4-BE49-F238E27FC236}">
                <a16:creationId xmlns:a16="http://schemas.microsoft.com/office/drawing/2014/main" id="{873A4DC3-EF29-431B-94A2-82F5A0BE5584}"/>
              </a:ext>
            </a:extLst>
          </p:cNvPr>
          <p:cNvSpPr/>
          <p:nvPr/>
        </p:nvSpPr>
        <p:spPr>
          <a:xfrm>
            <a:off x="3157809" y="1007545"/>
            <a:ext cx="338591" cy="219326"/>
          </a:xfrm>
          <a:custGeom>
            <a:avLst/>
            <a:gdLst/>
            <a:ahLst/>
            <a:cxnLst/>
            <a:rect l="0" t="0" r="0" b="0"/>
            <a:pathLst>
              <a:path w="287261" h="189967">
                <a:moveTo>
                  <a:pt x="101549" y="0"/>
                </a:moveTo>
                <a:cubicBezTo>
                  <a:pt x="130111" y="0"/>
                  <a:pt x="149809" y="11201"/>
                  <a:pt x="159461" y="34366"/>
                </a:cubicBezTo>
                <a:cubicBezTo>
                  <a:pt x="172974" y="10820"/>
                  <a:pt x="192659" y="0"/>
                  <a:pt x="220459" y="0"/>
                </a:cubicBezTo>
                <a:cubicBezTo>
                  <a:pt x="269888" y="0"/>
                  <a:pt x="287261" y="35141"/>
                  <a:pt x="287261" y="79540"/>
                </a:cubicBezTo>
                <a:lnTo>
                  <a:pt x="287261" y="189967"/>
                </a:lnTo>
                <a:lnTo>
                  <a:pt x="240932" y="189967"/>
                </a:lnTo>
                <a:lnTo>
                  <a:pt x="240932" y="84950"/>
                </a:lnTo>
                <a:cubicBezTo>
                  <a:pt x="240932" y="61773"/>
                  <a:pt x="233972" y="41707"/>
                  <a:pt x="206566" y="41707"/>
                </a:cubicBezTo>
                <a:cubicBezTo>
                  <a:pt x="177610" y="41707"/>
                  <a:pt x="166802" y="65646"/>
                  <a:pt x="166802" y="89573"/>
                </a:cubicBezTo>
                <a:lnTo>
                  <a:pt x="166802" y="189967"/>
                </a:lnTo>
                <a:lnTo>
                  <a:pt x="120472" y="189967"/>
                </a:lnTo>
                <a:lnTo>
                  <a:pt x="120472" y="79540"/>
                </a:lnTo>
                <a:cubicBezTo>
                  <a:pt x="120472" y="56756"/>
                  <a:pt x="111201" y="41707"/>
                  <a:pt x="88811" y="41707"/>
                </a:cubicBezTo>
                <a:cubicBezTo>
                  <a:pt x="58306" y="41707"/>
                  <a:pt x="46330" y="64097"/>
                  <a:pt x="46330" y="88811"/>
                </a:cubicBezTo>
                <a:lnTo>
                  <a:pt x="46330" y="189967"/>
                </a:lnTo>
                <a:lnTo>
                  <a:pt x="0" y="189967"/>
                </a:lnTo>
                <a:lnTo>
                  <a:pt x="0" y="4635"/>
                </a:lnTo>
                <a:lnTo>
                  <a:pt x="44018" y="4635"/>
                </a:lnTo>
                <a:lnTo>
                  <a:pt x="44018" y="33591"/>
                </a:lnTo>
                <a:lnTo>
                  <a:pt x="44793" y="33591"/>
                </a:lnTo>
                <a:cubicBezTo>
                  <a:pt x="52908" y="16218"/>
                  <a:pt x="70663" y="0"/>
                  <a:pt x="101549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0" name="Shape 31">
            <a:extLst>
              <a:ext uri="{FF2B5EF4-FFF2-40B4-BE49-F238E27FC236}">
                <a16:creationId xmlns:a16="http://schemas.microsoft.com/office/drawing/2014/main" id="{6A618C84-2F80-4603-A108-0137B8331A7F}"/>
              </a:ext>
            </a:extLst>
          </p:cNvPr>
          <p:cNvSpPr/>
          <p:nvPr/>
        </p:nvSpPr>
        <p:spPr>
          <a:xfrm>
            <a:off x="2298219" y="1160451"/>
            <a:ext cx="100571" cy="71760"/>
          </a:xfrm>
          <a:custGeom>
            <a:avLst/>
            <a:gdLst/>
            <a:ahLst/>
            <a:cxnLst/>
            <a:rect l="0" t="0" r="0" b="0"/>
            <a:pathLst>
              <a:path w="85325" h="62154">
                <a:moveTo>
                  <a:pt x="52114" y="0"/>
                </a:moveTo>
                <a:lnTo>
                  <a:pt x="85325" y="25095"/>
                </a:lnTo>
                <a:cubicBezTo>
                  <a:pt x="63697" y="51727"/>
                  <a:pt x="36290" y="62154"/>
                  <a:pt x="6940" y="62154"/>
                </a:cubicBezTo>
                <a:lnTo>
                  <a:pt x="0" y="60919"/>
                </a:lnTo>
                <a:lnTo>
                  <a:pt x="0" y="24714"/>
                </a:lnTo>
                <a:lnTo>
                  <a:pt x="2305" y="25095"/>
                </a:lnTo>
                <a:cubicBezTo>
                  <a:pt x="25483" y="25095"/>
                  <a:pt x="40532" y="14288"/>
                  <a:pt x="52114" y="0"/>
                </a:cubicBez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2" name="Shape 37">
            <a:extLst>
              <a:ext uri="{FF2B5EF4-FFF2-40B4-BE49-F238E27FC236}">
                <a16:creationId xmlns:a16="http://schemas.microsoft.com/office/drawing/2014/main" id="{A703C12F-A8D7-4FA0-9904-AF4C445E65EB}"/>
              </a:ext>
            </a:extLst>
          </p:cNvPr>
          <p:cNvSpPr/>
          <p:nvPr/>
        </p:nvSpPr>
        <p:spPr>
          <a:xfrm>
            <a:off x="2915267" y="1008468"/>
            <a:ext cx="87159" cy="61487"/>
          </a:xfrm>
          <a:custGeom>
            <a:avLst/>
            <a:gdLst/>
            <a:ahLst/>
            <a:cxnLst/>
            <a:rect l="0" t="0" r="0" b="0"/>
            <a:pathLst>
              <a:path w="73946" h="53256">
                <a:moveTo>
                  <a:pt x="73946" y="0"/>
                </a:moveTo>
                <a:lnTo>
                  <a:pt x="73946" y="34009"/>
                </a:lnTo>
                <a:lnTo>
                  <a:pt x="73749" y="33952"/>
                </a:lnTo>
                <a:cubicBezTo>
                  <a:pt x="54445" y="33952"/>
                  <a:pt x="36690" y="41674"/>
                  <a:pt x="24333" y="53256"/>
                </a:cubicBezTo>
                <a:lnTo>
                  <a:pt x="0" y="28936"/>
                </a:lnTo>
                <a:cubicBezTo>
                  <a:pt x="10230" y="18509"/>
                  <a:pt x="22587" y="11076"/>
                  <a:pt x="36054" y="6250"/>
                </a:cubicBezTo>
                <a:lnTo>
                  <a:pt x="73946" y="0"/>
                </a:lnTo>
                <a:close/>
              </a:path>
            </a:pathLst>
          </a:custGeom>
          <a:solidFill>
            <a:srgbClr val="FF0000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5" name="Rectangle 44">
            <a:extLst>
              <a:ext uri="{FF2B5EF4-FFF2-40B4-BE49-F238E27FC236}">
                <a16:creationId xmlns:a16="http://schemas.microsoft.com/office/drawing/2014/main" id="{1D1530C0-5CC0-42E2-8E75-DFDDF10A73CA}"/>
              </a:ext>
            </a:extLst>
          </p:cNvPr>
          <p:cNvSpPr/>
          <p:nvPr/>
        </p:nvSpPr>
        <p:spPr>
          <a:xfrm>
            <a:off x="3413051" y="5390154"/>
            <a:ext cx="6960106" cy="69236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nl-N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Uitkomst Marktconsultatie</a:t>
            </a:r>
            <a:endParaRPr lang="en-GB" sz="105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7" name="Rectangle 45">
            <a:extLst>
              <a:ext uri="{FF2B5EF4-FFF2-40B4-BE49-F238E27FC236}">
                <a16:creationId xmlns:a16="http://schemas.microsoft.com/office/drawing/2014/main" id="{A34E5C1E-C94C-4276-A3CF-B100BA75D803}"/>
              </a:ext>
            </a:extLst>
          </p:cNvPr>
          <p:cNvSpPr/>
          <p:nvPr/>
        </p:nvSpPr>
        <p:spPr>
          <a:xfrm>
            <a:off x="3299796" y="6177528"/>
            <a:ext cx="7063421" cy="369332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Beste inkoopstrategie voor consistentie in armaturen</a:t>
            </a:r>
            <a:endParaRPr lang="en-GB" sz="9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Rechthoek 83">
            <a:extLst>
              <a:ext uri="{FF2B5EF4-FFF2-40B4-BE49-F238E27FC236}">
                <a16:creationId xmlns:a16="http://schemas.microsoft.com/office/drawing/2014/main" id="{53585728-F6D0-47C8-8DF7-AB50040DE986}"/>
              </a:ext>
            </a:extLst>
          </p:cNvPr>
          <p:cNvSpPr/>
          <p:nvPr/>
        </p:nvSpPr>
        <p:spPr>
          <a:xfrm>
            <a:off x="-5978" y="5886764"/>
            <a:ext cx="2921245" cy="647966"/>
          </a:xfrm>
          <a:prstGeom prst="rect">
            <a:avLst/>
          </a:prstGeom>
          <a:solidFill>
            <a:srgbClr val="E4322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nl-NL" sz="1600" dirty="0">
                <a:solidFill>
                  <a:schemeClr val="bg1"/>
                </a:solidFill>
              </a:rPr>
              <a:t>Oktober 2020</a:t>
            </a:r>
          </a:p>
          <a:p>
            <a:pPr lvl="0" algn="r"/>
            <a:r>
              <a:rPr lang="nl-NL" sz="1600" dirty="0">
                <a:solidFill>
                  <a:schemeClr val="bg1"/>
                </a:solidFill>
              </a:rPr>
              <a:t>	</a:t>
            </a:r>
            <a:r>
              <a:rPr lang="nl-NL" sz="1600" dirty="0"/>
              <a:t>	</a:t>
            </a:r>
            <a:r>
              <a:rPr lang="nl-NL" sz="1600" dirty="0">
                <a:solidFill>
                  <a:schemeClr val="bg1"/>
                </a:solidFill>
              </a:rPr>
              <a:t>v 1.0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32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atum 1">
            <a:extLst>
              <a:ext uri="{FF2B5EF4-FFF2-40B4-BE49-F238E27FC236}">
                <a16:creationId xmlns:a16="http://schemas.microsoft.com/office/drawing/2014/main" id="{7A14A87D-3ADD-4C30-9F25-185ADE2261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51944"/>
            <a:ext cx="10092070" cy="469531"/>
          </a:xfrm>
        </p:spPr>
        <p:txBody>
          <a:bodyPr/>
          <a:lstStyle/>
          <a:p>
            <a:r>
              <a:rPr lang="nl-NL" sz="1200" kern="1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nl-NL" sz="1200" kern="1400" baseline="30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nl-NL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Een maatwerk armatuur is een armatuur dat door gemeente Amsterdam wordt uitgevraagd en dient te voldoen aan een exact ontwerp van Amsterdam met exacte maten en technische specificaties.</a:t>
            </a:r>
            <a:r>
              <a:rPr lang="nl-NL" sz="1200" kern="1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4" name="Tijdelijke aanduiding voor dianummer 3">
            <a:extLst>
              <a:ext uri="{FF2B5EF4-FFF2-40B4-BE49-F238E27FC236}">
                <a16:creationId xmlns:a16="http://schemas.microsoft.com/office/drawing/2014/main" id="{E04496AE-57E3-4C31-9D56-8C08A18AC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nl-NL" dirty="0"/>
              <a:t>| </a:t>
            </a:r>
            <a:fld id="{5A73F218-DCB0-4894-9B51-05C25669D534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D37A3C6-9C8A-4EEA-884A-F8BFF0B882C5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89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400" u="sng" dirty="0"/>
              <a:t>Inleiding:</a:t>
            </a:r>
            <a:endParaRPr lang="nl-NL" sz="3400" dirty="0"/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1DBA67BF-085D-495F-957A-7889BAFF8457}"/>
              </a:ext>
            </a:extLst>
          </p:cNvPr>
          <p:cNvSpPr txBox="1">
            <a:spLocks/>
          </p:cNvSpPr>
          <p:nvPr/>
        </p:nvSpPr>
        <p:spPr>
          <a:xfrm>
            <a:off x="838200" y="1081347"/>
            <a:ext cx="10515600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nl-NL" sz="2000" kern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Gemeente Amsterdam heeft afgelopen periode een marktconsultatie gehouden om meer inzicht te krijgen in de impact van het aanbesteden van Maatwerk armaturen*</a:t>
            </a:r>
            <a:r>
              <a:rPr lang="nl-NL" sz="2000" kern="14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nl-NL" sz="2000" kern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nl-NL" sz="2000" kern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een schriftelijke consultatieronde, waarop 6 leveranciers hebben gereageerd, is een mondelinge consultatieronde gehouden. Deze mondelinge consultatieronde bestond uit een paneldiscussie met aanwezigheid van 6 leveranciers en de gemeentes Den Haag, Rotterdam en Amsterdam. </a:t>
            </a:r>
            <a:br>
              <a:rPr lang="nl-NL" sz="2000" kern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000" kern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Als aanvulling op de paneldiscussie zijn</a:t>
            </a:r>
            <a:r>
              <a:rPr lang="nl-NL" sz="2000" kern="1400" dirty="0">
                <a:ea typeface="Calibri" panose="020F0502020204030204" pitchFamily="34" charset="0"/>
                <a:cs typeface="Times New Roman" panose="02020603050405020304" pitchFamily="18" charset="0"/>
              </a:rPr>
              <a:t> met een 4-tal leveranciers</a:t>
            </a:r>
            <a:r>
              <a:rPr lang="nl-NL" sz="2000" kern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follow-up gesprekken gehouden.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nl-NL" sz="2000" kern="1400" dirty="0">
                <a:ea typeface="Calibri" panose="020F0502020204030204" pitchFamily="34" charset="0"/>
                <a:cs typeface="Times New Roman" panose="02020603050405020304" pitchFamily="18" charset="0"/>
              </a:rPr>
              <a:t>Gemeente Amsterdam heeft deze marktconsultatie als zeer waardevol ervaren. De Gemeente heeft de benodigde inzichten verkregen die haar in staat hebben gesteld om tot besluiten te komen.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nl-NL" sz="2000" kern="1400" dirty="0">
                <a:cs typeface="Times New Roman" panose="02020603050405020304" pitchFamily="18" charset="0"/>
              </a:rPr>
              <a:t>Gemeente Amsterdam wil dan ook alle partijen bedanken die hebben bijgedragen aan deze marktconsultatie.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nl-NL" sz="2000" dirty="0"/>
              <a:t>Op de volgende slide is samengevat weergegeven wat de uitkomsten van de marktconsultatie zijn geweest voor gemeente Amsterdam.</a:t>
            </a:r>
          </a:p>
        </p:txBody>
      </p:sp>
    </p:spTree>
    <p:extLst>
      <p:ext uri="{BB962C8B-B14F-4D97-AF65-F5344CB8AC3E}">
        <p14:creationId xmlns:p14="http://schemas.microsoft.com/office/powerpoint/2010/main" val="1702366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7">
            <a:extLst>
              <a:ext uri="{FF2B5EF4-FFF2-40B4-BE49-F238E27FC236}">
                <a16:creationId xmlns:a16="http://schemas.microsoft.com/office/drawing/2014/main" id="{97246803-40FB-4674-955E-41A1F42FF96B}"/>
              </a:ext>
            </a:extLst>
          </p:cNvPr>
          <p:cNvSpPr/>
          <p:nvPr/>
        </p:nvSpPr>
        <p:spPr>
          <a:xfrm>
            <a:off x="838200" y="1008468"/>
            <a:ext cx="87159" cy="61487"/>
          </a:xfrm>
          <a:custGeom>
            <a:avLst/>
            <a:gdLst/>
            <a:ahLst/>
            <a:cxnLst/>
            <a:rect l="0" t="0" r="0" b="0"/>
            <a:pathLst>
              <a:path w="73946" h="53256">
                <a:moveTo>
                  <a:pt x="73946" y="0"/>
                </a:moveTo>
                <a:lnTo>
                  <a:pt x="73946" y="34009"/>
                </a:lnTo>
                <a:lnTo>
                  <a:pt x="73749" y="33952"/>
                </a:lnTo>
                <a:cubicBezTo>
                  <a:pt x="54445" y="33952"/>
                  <a:pt x="36690" y="41674"/>
                  <a:pt x="24333" y="53256"/>
                </a:cubicBezTo>
                <a:lnTo>
                  <a:pt x="0" y="28936"/>
                </a:lnTo>
                <a:cubicBezTo>
                  <a:pt x="10230" y="18509"/>
                  <a:pt x="22587" y="11076"/>
                  <a:pt x="36054" y="6250"/>
                </a:cubicBezTo>
                <a:lnTo>
                  <a:pt x="73946" y="0"/>
                </a:lnTo>
                <a:close/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FFFEFD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GB" dirty="0"/>
          </a:p>
        </p:txBody>
      </p:sp>
      <p:sp>
        <p:nvSpPr>
          <p:cNvPr id="37" name="Vrije vorm: vorm 36">
            <a:extLst>
              <a:ext uri="{FF2B5EF4-FFF2-40B4-BE49-F238E27FC236}">
                <a16:creationId xmlns:a16="http://schemas.microsoft.com/office/drawing/2014/main" id="{DCD7355F-8024-4269-A8AF-E4DEE180500D}"/>
              </a:ext>
            </a:extLst>
          </p:cNvPr>
          <p:cNvSpPr/>
          <p:nvPr/>
        </p:nvSpPr>
        <p:spPr>
          <a:xfrm>
            <a:off x="838200" y="4460385"/>
            <a:ext cx="10909852" cy="1002770"/>
          </a:xfrm>
          <a:custGeom>
            <a:avLst/>
            <a:gdLst>
              <a:gd name="connsiteX0" fmla="*/ 0 w 10698125"/>
              <a:gd name="connsiteY0" fmla="*/ 100277 h 1002770"/>
              <a:gd name="connsiteX1" fmla="*/ 100277 w 10698125"/>
              <a:gd name="connsiteY1" fmla="*/ 0 h 1002770"/>
              <a:gd name="connsiteX2" fmla="*/ 10597848 w 10698125"/>
              <a:gd name="connsiteY2" fmla="*/ 0 h 1002770"/>
              <a:gd name="connsiteX3" fmla="*/ 10698125 w 10698125"/>
              <a:gd name="connsiteY3" fmla="*/ 100277 h 1002770"/>
              <a:gd name="connsiteX4" fmla="*/ 10698125 w 10698125"/>
              <a:gd name="connsiteY4" fmla="*/ 902493 h 1002770"/>
              <a:gd name="connsiteX5" fmla="*/ 10597848 w 10698125"/>
              <a:gd name="connsiteY5" fmla="*/ 1002770 h 1002770"/>
              <a:gd name="connsiteX6" fmla="*/ 100277 w 10698125"/>
              <a:gd name="connsiteY6" fmla="*/ 1002770 h 1002770"/>
              <a:gd name="connsiteX7" fmla="*/ 0 w 10698125"/>
              <a:gd name="connsiteY7" fmla="*/ 902493 h 1002770"/>
              <a:gd name="connsiteX8" fmla="*/ 0 w 10698125"/>
              <a:gd name="connsiteY8" fmla="*/ 100277 h 10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98125" h="1002770">
                <a:moveTo>
                  <a:pt x="0" y="100277"/>
                </a:moveTo>
                <a:cubicBezTo>
                  <a:pt x="0" y="44896"/>
                  <a:pt x="44896" y="0"/>
                  <a:pt x="100277" y="0"/>
                </a:cubicBezTo>
                <a:lnTo>
                  <a:pt x="10597848" y="0"/>
                </a:lnTo>
                <a:cubicBezTo>
                  <a:pt x="10653229" y="0"/>
                  <a:pt x="10698125" y="44896"/>
                  <a:pt x="10698125" y="100277"/>
                </a:cubicBezTo>
                <a:lnTo>
                  <a:pt x="10698125" y="902493"/>
                </a:lnTo>
                <a:cubicBezTo>
                  <a:pt x="10698125" y="957874"/>
                  <a:pt x="10653229" y="1002770"/>
                  <a:pt x="10597848" y="1002770"/>
                </a:cubicBezTo>
                <a:lnTo>
                  <a:pt x="100277" y="1002770"/>
                </a:lnTo>
                <a:cubicBezTo>
                  <a:pt x="44896" y="1002770"/>
                  <a:pt x="0" y="957874"/>
                  <a:pt x="0" y="902493"/>
                </a:cubicBezTo>
                <a:lnTo>
                  <a:pt x="0" y="100277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-2000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-20000"/>
            </a:schemeClr>
          </a:effectRef>
          <a:fontRef idx="minor">
            <a:schemeClr val="lt1"/>
          </a:fontRef>
        </p:style>
        <p:txBody>
          <a:bodyPr spcFirstLastPara="0" vert="horz" wrap="square" lIns="2312292" tIns="72390" rIns="72391" bIns="72390" numCol="1" spcCol="1270" anchor="t" anchorCtr="0">
            <a:noAutofit/>
          </a:bodyPr>
          <a:lstStyle/>
          <a:p>
            <a:pPr marL="457200" lvl="0" indent="-45720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dirty="0"/>
              <a:t>Merendeel van de </a:t>
            </a:r>
            <a:r>
              <a:rPr lang="nl-NL" kern="1200" dirty="0"/>
              <a:t>investeringskosten zit in het maken van mallen/matrijzen</a:t>
            </a:r>
          </a:p>
          <a:p>
            <a:pPr marL="457200" lvl="0" indent="-45720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dirty="0"/>
              <a:t>Hoe geringer de productieaantallen, hoe goedkoper mallen/matrijzen kunnen zijn</a:t>
            </a:r>
          </a:p>
          <a:p>
            <a:pPr marL="457200" lvl="0" indent="-45720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kern="1200" dirty="0"/>
              <a:t>Mallen/matrijzen zijn niet zo</a:t>
            </a:r>
            <a:r>
              <a:rPr lang="nl-NL" dirty="0"/>
              <a:t> maar  uitwisselbaar tussen fabrikanten</a:t>
            </a:r>
            <a:endParaRPr lang="nl-NL" kern="1200" dirty="0"/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769DACB6-3F06-49D6-980E-308E24AFE757}"/>
              </a:ext>
            </a:extLst>
          </p:cNvPr>
          <p:cNvSpPr/>
          <p:nvPr/>
        </p:nvSpPr>
        <p:spPr>
          <a:xfrm>
            <a:off x="927651" y="4560663"/>
            <a:ext cx="2139625" cy="80221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nl-NL" b="1" dirty="0">
                <a:solidFill>
                  <a:schemeClr val="accent1">
                    <a:lumMod val="50000"/>
                  </a:schemeClr>
                </a:solidFill>
              </a:rPr>
              <a:t>Investeringskosten</a:t>
            </a:r>
          </a:p>
        </p:txBody>
      </p:sp>
      <p:sp>
        <p:nvSpPr>
          <p:cNvPr id="41" name="Vrije vorm: vorm 40">
            <a:extLst>
              <a:ext uri="{FF2B5EF4-FFF2-40B4-BE49-F238E27FC236}">
                <a16:creationId xmlns:a16="http://schemas.microsoft.com/office/drawing/2014/main" id="{F85DAD0D-2E65-4C90-BF8C-4D8A01868C4D}"/>
              </a:ext>
            </a:extLst>
          </p:cNvPr>
          <p:cNvSpPr/>
          <p:nvPr/>
        </p:nvSpPr>
        <p:spPr>
          <a:xfrm>
            <a:off x="838200" y="5581952"/>
            <a:ext cx="10909852" cy="1002770"/>
          </a:xfrm>
          <a:custGeom>
            <a:avLst/>
            <a:gdLst>
              <a:gd name="connsiteX0" fmla="*/ 0 w 10698125"/>
              <a:gd name="connsiteY0" fmla="*/ 100277 h 1002770"/>
              <a:gd name="connsiteX1" fmla="*/ 100277 w 10698125"/>
              <a:gd name="connsiteY1" fmla="*/ 0 h 1002770"/>
              <a:gd name="connsiteX2" fmla="*/ 10597848 w 10698125"/>
              <a:gd name="connsiteY2" fmla="*/ 0 h 1002770"/>
              <a:gd name="connsiteX3" fmla="*/ 10698125 w 10698125"/>
              <a:gd name="connsiteY3" fmla="*/ 100277 h 1002770"/>
              <a:gd name="connsiteX4" fmla="*/ 10698125 w 10698125"/>
              <a:gd name="connsiteY4" fmla="*/ 902493 h 1002770"/>
              <a:gd name="connsiteX5" fmla="*/ 10597848 w 10698125"/>
              <a:gd name="connsiteY5" fmla="*/ 1002770 h 1002770"/>
              <a:gd name="connsiteX6" fmla="*/ 100277 w 10698125"/>
              <a:gd name="connsiteY6" fmla="*/ 1002770 h 1002770"/>
              <a:gd name="connsiteX7" fmla="*/ 0 w 10698125"/>
              <a:gd name="connsiteY7" fmla="*/ 902493 h 1002770"/>
              <a:gd name="connsiteX8" fmla="*/ 0 w 10698125"/>
              <a:gd name="connsiteY8" fmla="*/ 100277 h 10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98125" h="1002770">
                <a:moveTo>
                  <a:pt x="0" y="100277"/>
                </a:moveTo>
                <a:cubicBezTo>
                  <a:pt x="0" y="44896"/>
                  <a:pt x="44896" y="0"/>
                  <a:pt x="100277" y="0"/>
                </a:cubicBezTo>
                <a:lnTo>
                  <a:pt x="10597848" y="0"/>
                </a:lnTo>
                <a:cubicBezTo>
                  <a:pt x="10653229" y="0"/>
                  <a:pt x="10698125" y="44896"/>
                  <a:pt x="10698125" y="100277"/>
                </a:cubicBezTo>
                <a:lnTo>
                  <a:pt x="10698125" y="902493"/>
                </a:lnTo>
                <a:cubicBezTo>
                  <a:pt x="10698125" y="957874"/>
                  <a:pt x="10653229" y="1002770"/>
                  <a:pt x="10597848" y="1002770"/>
                </a:cubicBezTo>
                <a:lnTo>
                  <a:pt x="100277" y="1002770"/>
                </a:lnTo>
                <a:cubicBezTo>
                  <a:pt x="44896" y="1002770"/>
                  <a:pt x="0" y="957874"/>
                  <a:pt x="0" y="902493"/>
                </a:cubicBezTo>
                <a:lnTo>
                  <a:pt x="0" y="100277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-4000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  <p:txBody>
          <a:bodyPr spcFirstLastPara="0" vert="horz" wrap="square" lIns="2312292" tIns="72390" rIns="72391" bIns="72390" numCol="1" spcCol="1270" anchor="t" anchorCtr="0">
            <a:noAutofit/>
          </a:bodyPr>
          <a:lstStyle/>
          <a:p>
            <a:pPr marL="457200" lvl="0" indent="-45720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kern="1200" dirty="0"/>
              <a:t>Prijsverschil tussen maatwerk en bandbreedte hangt voornamelijk af van aantallen. Hoe meer maatwerk armaturen worden afgenomen hoe kleiner het prijsverschil. </a:t>
            </a:r>
          </a:p>
          <a:p>
            <a:pPr marL="457200" lvl="0" indent="-45720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kern="1200" dirty="0"/>
              <a:t>Globaal is maatwerk 20% duurder dan bandbreedte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nl-NL" kern="1200" dirty="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nl-NL" kern="1200" dirty="0"/>
          </a:p>
        </p:txBody>
      </p:sp>
      <p:sp>
        <p:nvSpPr>
          <p:cNvPr id="42" name="Rechthoek: afgeronde hoeken 41">
            <a:extLst>
              <a:ext uri="{FF2B5EF4-FFF2-40B4-BE49-F238E27FC236}">
                <a16:creationId xmlns:a16="http://schemas.microsoft.com/office/drawing/2014/main" id="{2C033990-C966-42F8-A4BA-C4FAC68C902A}"/>
              </a:ext>
            </a:extLst>
          </p:cNvPr>
          <p:cNvSpPr/>
          <p:nvPr/>
        </p:nvSpPr>
        <p:spPr>
          <a:xfrm>
            <a:off x="927651" y="5682230"/>
            <a:ext cx="2139625" cy="80221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nl-NL" b="1" dirty="0">
                <a:solidFill>
                  <a:schemeClr val="accent1">
                    <a:lumMod val="50000"/>
                  </a:schemeClr>
                </a:solidFill>
              </a:rPr>
              <a:t>Maatwerk</a:t>
            </a:r>
          </a:p>
        </p:txBody>
      </p:sp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793CB073-F445-4E8F-BCFE-B3DA09F3022B}"/>
              </a:ext>
            </a:extLst>
          </p:cNvPr>
          <p:cNvSpPr/>
          <p:nvPr/>
        </p:nvSpPr>
        <p:spPr>
          <a:xfrm>
            <a:off x="838200" y="1170560"/>
            <a:ext cx="10909852" cy="1002770"/>
          </a:xfrm>
          <a:custGeom>
            <a:avLst/>
            <a:gdLst>
              <a:gd name="connsiteX0" fmla="*/ 0 w 10698125"/>
              <a:gd name="connsiteY0" fmla="*/ 100277 h 1002770"/>
              <a:gd name="connsiteX1" fmla="*/ 100277 w 10698125"/>
              <a:gd name="connsiteY1" fmla="*/ 0 h 1002770"/>
              <a:gd name="connsiteX2" fmla="*/ 10597848 w 10698125"/>
              <a:gd name="connsiteY2" fmla="*/ 0 h 1002770"/>
              <a:gd name="connsiteX3" fmla="*/ 10698125 w 10698125"/>
              <a:gd name="connsiteY3" fmla="*/ 100277 h 1002770"/>
              <a:gd name="connsiteX4" fmla="*/ 10698125 w 10698125"/>
              <a:gd name="connsiteY4" fmla="*/ 902493 h 1002770"/>
              <a:gd name="connsiteX5" fmla="*/ 10597848 w 10698125"/>
              <a:gd name="connsiteY5" fmla="*/ 1002770 h 1002770"/>
              <a:gd name="connsiteX6" fmla="*/ 100277 w 10698125"/>
              <a:gd name="connsiteY6" fmla="*/ 1002770 h 1002770"/>
              <a:gd name="connsiteX7" fmla="*/ 0 w 10698125"/>
              <a:gd name="connsiteY7" fmla="*/ 902493 h 1002770"/>
              <a:gd name="connsiteX8" fmla="*/ 0 w 10698125"/>
              <a:gd name="connsiteY8" fmla="*/ 100277 h 10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98125" h="1002770">
                <a:moveTo>
                  <a:pt x="0" y="100277"/>
                </a:moveTo>
                <a:cubicBezTo>
                  <a:pt x="0" y="44896"/>
                  <a:pt x="44896" y="0"/>
                  <a:pt x="100277" y="0"/>
                </a:cubicBezTo>
                <a:lnTo>
                  <a:pt x="10597848" y="0"/>
                </a:lnTo>
                <a:cubicBezTo>
                  <a:pt x="10653229" y="0"/>
                  <a:pt x="10698125" y="44896"/>
                  <a:pt x="10698125" y="100277"/>
                </a:cubicBezTo>
                <a:lnTo>
                  <a:pt x="10698125" y="902493"/>
                </a:lnTo>
                <a:cubicBezTo>
                  <a:pt x="10698125" y="957874"/>
                  <a:pt x="10653229" y="1002770"/>
                  <a:pt x="10597848" y="1002770"/>
                </a:cubicBezTo>
                <a:lnTo>
                  <a:pt x="100277" y="1002770"/>
                </a:lnTo>
                <a:cubicBezTo>
                  <a:pt x="44896" y="1002770"/>
                  <a:pt x="0" y="957874"/>
                  <a:pt x="0" y="902493"/>
                </a:cubicBezTo>
                <a:lnTo>
                  <a:pt x="0" y="100277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-1000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-10000"/>
            </a:schemeClr>
          </a:effectRef>
          <a:fontRef idx="minor">
            <a:schemeClr val="lt1"/>
          </a:fontRef>
        </p:style>
        <p:txBody>
          <a:bodyPr spcFirstLastPara="0" vert="horz" wrap="square" lIns="2312292" tIns="72390" rIns="72391" bIns="72390" numCol="1" spcCol="1270" anchor="t" anchorCtr="0">
            <a:noAutofit/>
          </a:bodyPr>
          <a:lstStyle/>
          <a:p>
            <a:pPr marL="457200" lvl="0" indent="-45720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kern="1200" dirty="0"/>
              <a:t>Auteursrechten kunnen eigendom zijn van de gemeente, mits er ook geleverd mag worden aan andere partijen dan aan Amsterdam</a:t>
            </a:r>
          </a:p>
          <a:p>
            <a:pPr marL="457200" lvl="0" indent="-45720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dirty="0"/>
              <a:t>Na einde contract, rechten behouden om te mogen blijven leveren aan andere partijen</a:t>
            </a:r>
            <a:endParaRPr lang="nl-NL" kern="1200" dirty="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nl-NL" kern="1200" dirty="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nl-NL" kern="1200" dirty="0"/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BD6EEAF0-A476-4E48-B0FA-311915795B31}"/>
              </a:ext>
            </a:extLst>
          </p:cNvPr>
          <p:cNvSpPr/>
          <p:nvPr/>
        </p:nvSpPr>
        <p:spPr>
          <a:xfrm>
            <a:off x="927651" y="1270838"/>
            <a:ext cx="2139625" cy="80221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nl-NL" b="1" dirty="0">
                <a:solidFill>
                  <a:schemeClr val="accent1">
                    <a:lumMod val="50000"/>
                  </a:schemeClr>
                </a:solidFill>
              </a:rPr>
              <a:t>Auteursrechten</a:t>
            </a:r>
          </a:p>
          <a:p>
            <a:pPr algn="ctr"/>
            <a:r>
              <a:rPr lang="nl-NL" b="1" dirty="0">
                <a:solidFill>
                  <a:schemeClr val="accent1">
                    <a:lumMod val="50000"/>
                  </a:schemeClr>
                </a:solidFill>
              </a:rPr>
              <a:t>(IE rechten)</a:t>
            </a:r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DF59CB7A-D445-4389-B957-BB19F1B8DAB0}"/>
              </a:ext>
            </a:extLst>
          </p:cNvPr>
          <p:cNvSpPr/>
          <p:nvPr/>
        </p:nvSpPr>
        <p:spPr>
          <a:xfrm>
            <a:off x="838200" y="3360088"/>
            <a:ext cx="10909852" cy="1002770"/>
          </a:xfrm>
          <a:custGeom>
            <a:avLst/>
            <a:gdLst>
              <a:gd name="connsiteX0" fmla="*/ 0 w 10698125"/>
              <a:gd name="connsiteY0" fmla="*/ 100277 h 1002770"/>
              <a:gd name="connsiteX1" fmla="*/ 100277 w 10698125"/>
              <a:gd name="connsiteY1" fmla="*/ 0 h 1002770"/>
              <a:gd name="connsiteX2" fmla="*/ 10597848 w 10698125"/>
              <a:gd name="connsiteY2" fmla="*/ 0 h 1002770"/>
              <a:gd name="connsiteX3" fmla="*/ 10698125 w 10698125"/>
              <a:gd name="connsiteY3" fmla="*/ 100277 h 1002770"/>
              <a:gd name="connsiteX4" fmla="*/ 10698125 w 10698125"/>
              <a:gd name="connsiteY4" fmla="*/ 902493 h 1002770"/>
              <a:gd name="connsiteX5" fmla="*/ 10597848 w 10698125"/>
              <a:gd name="connsiteY5" fmla="*/ 1002770 h 1002770"/>
              <a:gd name="connsiteX6" fmla="*/ 100277 w 10698125"/>
              <a:gd name="connsiteY6" fmla="*/ 1002770 h 1002770"/>
              <a:gd name="connsiteX7" fmla="*/ 0 w 10698125"/>
              <a:gd name="connsiteY7" fmla="*/ 902493 h 1002770"/>
              <a:gd name="connsiteX8" fmla="*/ 0 w 10698125"/>
              <a:gd name="connsiteY8" fmla="*/ 100277 h 10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98125" h="1002770">
                <a:moveTo>
                  <a:pt x="0" y="100277"/>
                </a:moveTo>
                <a:cubicBezTo>
                  <a:pt x="0" y="44896"/>
                  <a:pt x="44896" y="0"/>
                  <a:pt x="100277" y="0"/>
                </a:cubicBezTo>
                <a:lnTo>
                  <a:pt x="10597848" y="0"/>
                </a:lnTo>
                <a:cubicBezTo>
                  <a:pt x="10653229" y="0"/>
                  <a:pt x="10698125" y="44896"/>
                  <a:pt x="10698125" y="100277"/>
                </a:cubicBezTo>
                <a:lnTo>
                  <a:pt x="10698125" y="902493"/>
                </a:lnTo>
                <a:cubicBezTo>
                  <a:pt x="10698125" y="957874"/>
                  <a:pt x="10653229" y="1002770"/>
                  <a:pt x="10597848" y="1002770"/>
                </a:cubicBezTo>
                <a:lnTo>
                  <a:pt x="100277" y="1002770"/>
                </a:lnTo>
                <a:cubicBezTo>
                  <a:pt x="44896" y="1002770"/>
                  <a:pt x="0" y="957874"/>
                  <a:pt x="0" y="902493"/>
                </a:cubicBezTo>
                <a:lnTo>
                  <a:pt x="0" y="100277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12292" tIns="72390" rIns="0" bIns="72390" numCol="1" spcCol="1270" anchor="t" anchorCtr="0">
            <a:noAutofit/>
          </a:bodyPr>
          <a:lstStyle/>
          <a:p>
            <a:pPr marL="457200" indent="-45720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kern="1200" dirty="0"/>
              <a:t>Ontwikkeltijd van een maatwerk armatuur is ± 1 jaar</a:t>
            </a:r>
          </a:p>
          <a:p>
            <a:pPr marL="457200" indent="-45720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dirty="0"/>
              <a:t>Wanneer gebruik gemaakt kan worden van bestaande elementen zou de ontwikkeltijd, in de meest gunstige situatie, een ½ jaar kunnen zijn</a:t>
            </a:r>
            <a:endParaRPr lang="nl-NL" kern="1200" dirty="0"/>
          </a:p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nl-NL" kern="1200" dirty="0"/>
          </a:p>
          <a:p>
            <a:pPr marL="0" lvl="1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nl-NL" kern="1200" dirty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59BB039-EF53-4E79-92A0-F1850BE2C98D}"/>
              </a:ext>
            </a:extLst>
          </p:cNvPr>
          <p:cNvSpPr/>
          <p:nvPr/>
        </p:nvSpPr>
        <p:spPr>
          <a:xfrm>
            <a:off x="927651" y="3460365"/>
            <a:ext cx="2139625" cy="80221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rIns="0" anchor="ctr"/>
          <a:lstStyle/>
          <a:p>
            <a:pPr algn="ctr"/>
            <a:r>
              <a:rPr lang="nl-NL" b="1" dirty="0">
                <a:solidFill>
                  <a:schemeClr val="accent1">
                    <a:lumMod val="50000"/>
                  </a:schemeClr>
                </a:solidFill>
              </a:rPr>
              <a:t>Ontwikkeltijd maatwerk armatuur</a:t>
            </a:r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D5BAA47-3E8C-499D-985E-36D7319E5682}"/>
              </a:ext>
            </a:extLst>
          </p:cNvPr>
          <p:cNvSpPr/>
          <p:nvPr/>
        </p:nvSpPr>
        <p:spPr>
          <a:xfrm>
            <a:off x="838200" y="2256691"/>
            <a:ext cx="10909852" cy="1002770"/>
          </a:xfrm>
          <a:custGeom>
            <a:avLst/>
            <a:gdLst>
              <a:gd name="connsiteX0" fmla="*/ 0 w 10698125"/>
              <a:gd name="connsiteY0" fmla="*/ 100277 h 1002770"/>
              <a:gd name="connsiteX1" fmla="*/ 100277 w 10698125"/>
              <a:gd name="connsiteY1" fmla="*/ 0 h 1002770"/>
              <a:gd name="connsiteX2" fmla="*/ 10597848 w 10698125"/>
              <a:gd name="connsiteY2" fmla="*/ 0 h 1002770"/>
              <a:gd name="connsiteX3" fmla="*/ 10698125 w 10698125"/>
              <a:gd name="connsiteY3" fmla="*/ 100277 h 1002770"/>
              <a:gd name="connsiteX4" fmla="*/ 10698125 w 10698125"/>
              <a:gd name="connsiteY4" fmla="*/ 902493 h 1002770"/>
              <a:gd name="connsiteX5" fmla="*/ 10597848 w 10698125"/>
              <a:gd name="connsiteY5" fmla="*/ 1002770 h 1002770"/>
              <a:gd name="connsiteX6" fmla="*/ 100277 w 10698125"/>
              <a:gd name="connsiteY6" fmla="*/ 1002770 h 1002770"/>
              <a:gd name="connsiteX7" fmla="*/ 0 w 10698125"/>
              <a:gd name="connsiteY7" fmla="*/ 902493 h 1002770"/>
              <a:gd name="connsiteX8" fmla="*/ 0 w 10698125"/>
              <a:gd name="connsiteY8" fmla="*/ 100277 h 10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98125" h="1002770">
                <a:moveTo>
                  <a:pt x="0" y="100277"/>
                </a:moveTo>
                <a:cubicBezTo>
                  <a:pt x="0" y="44896"/>
                  <a:pt x="44896" y="0"/>
                  <a:pt x="100277" y="0"/>
                </a:cubicBezTo>
                <a:lnTo>
                  <a:pt x="10597848" y="0"/>
                </a:lnTo>
                <a:cubicBezTo>
                  <a:pt x="10653229" y="0"/>
                  <a:pt x="10698125" y="44896"/>
                  <a:pt x="10698125" y="100277"/>
                </a:cubicBezTo>
                <a:lnTo>
                  <a:pt x="10698125" y="902493"/>
                </a:lnTo>
                <a:cubicBezTo>
                  <a:pt x="10698125" y="957874"/>
                  <a:pt x="10653229" y="1002770"/>
                  <a:pt x="10597848" y="1002770"/>
                </a:cubicBezTo>
                <a:lnTo>
                  <a:pt x="100277" y="1002770"/>
                </a:lnTo>
                <a:cubicBezTo>
                  <a:pt x="44896" y="1002770"/>
                  <a:pt x="0" y="957874"/>
                  <a:pt x="0" y="902493"/>
                </a:cubicBezTo>
                <a:lnTo>
                  <a:pt x="0" y="100277"/>
                </a:lnTo>
                <a:close/>
              </a:path>
            </a:pathLst>
          </a:custGeom>
          <a:solidFill>
            <a:srgbClr val="5B9BD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-3000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-30000"/>
            </a:schemeClr>
          </a:effectRef>
          <a:fontRef idx="minor">
            <a:schemeClr val="lt1"/>
          </a:fontRef>
        </p:style>
        <p:txBody>
          <a:bodyPr spcFirstLastPara="0" vert="horz" wrap="square" lIns="2312292" tIns="72390" rIns="72391" bIns="72390" numCol="1" spcCol="1270" anchor="t" anchorCtr="0">
            <a:noAutofit/>
          </a:bodyPr>
          <a:lstStyle/>
          <a:p>
            <a:pPr marL="457200" lvl="0" indent="-45720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AutoNum type="alphaLcPeriod"/>
            </a:pPr>
            <a:r>
              <a:rPr lang="nl-NL" kern="1200" dirty="0"/>
              <a:t>Voor leveranciers is een aanbesteding voor een langere </a:t>
            </a:r>
            <a:r>
              <a:rPr lang="nl-NL" dirty="0"/>
              <a:t>contractduur dan 4 jaar het meest interessant, </a:t>
            </a:r>
            <a:r>
              <a:rPr lang="nl-NL" kern="1200" dirty="0"/>
              <a:t>met name bij maatwerk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nl-NL" kern="1200" dirty="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nl-NL" kern="1200" dirty="0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7BB318B6-42B0-4B36-BDD9-6977B3688DCB}"/>
              </a:ext>
            </a:extLst>
          </p:cNvPr>
          <p:cNvSpPr/>
          <p:nvPr/>
        </p:nvSpPr>
        <p:spPr>
          <a:xfrm>
            <a:off x="927651" y="2356969"/>
            <a:ext cx="2139625" cy="80221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nl-NL" b="1" dirty="0">
                <a:solidFill>
                  <a:schemeClr val="accent1">
                    <a:lumMod val="50000"/>
                  </a:schemeClr>
                </a:solidFill>
              </a:rPr>
              <a:t>Contractduur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28264BE0-65A1-4CC2-8905-04DD10199D99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896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nl-NL" sz="4000" u="sng" dirty="0"/>
              <a:t>Uitkomst Marktconsultatie impact Maatwerk armaturen:</a:t>
            </a:r>
          </a:p>
        </p:txBody>
      </p:sp>
    </p:spTree>
    <p:extLst>
      <p:ext uri="{BB962C8B-B14F-4D97-AF65-F5344CB8AC3E}">
        <p14:creationId xmlns:p14="http://schemas.microsoft.com/office/powerpoint/2010/main" val="118290674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355</Words>
  <Application>Microsoft Office PowerPoint</Application>
  <PresentationFormat>Breedbeeld</PresentationFormat>
  <Paragraphs>29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Corbel</vt:lpstr>
      <vt:lpstr>Kantoorthema</vt:lpstr>
      <vt:lpstr>PowerPoint-presentatie</vt:lpstr>
      <vt:lpstr>PowerPoint-presentatie</vt:lpstr>
      <vt:lpstr>PowerPoint-presentatie</vt:lpstr>
    </vt:vector>
  </TitlesOfParts>
  <Company>Gemeente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Streefland, Young Joo</dc:creator>
  <cp:lastModifiedBy>Young Joo Streefland</cp:lastModifiedBy>
  <cp:revision>295</cp:revision>
  <dcterms:created xsi:type="dcterms:W3CDTF">2020-03-12T12:12:19Z</dcterms:created>
  <dcterms:modified xsi:type="dcterms:W3CDTF">2020-10-28T09:58:54Z</dcterms:modified>
</cp:coreProperties>
</file>