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7"/>
  </p:sldMasterIdLst>
  <p:notesMasterIdLst>
    <p:notesMasterId r:id="rId39"/>
  </p:notesMasterIdLst>
  <p:handoutMasterIdLst>
    <p:handoutMasterId r:id="rId40"/>
  </p:handoutMasterIdLst>
  <p:sldIdLst>
    <p:sldId id="279" r:id="rId8"/>
    <p:sldId id="256" r:id="rId9"/>
    <p:sldId id="257" r:id="rId10"/>
    <p:sldId id="258" r:id="rId11"/>
    <p:sldId id="283" r:id="rId12"/>
    <p:sldId id="268" r:id="rId13"/>
    <p:sldId id="285" r:id="rId14"/>
    <p:sldId id="291" r:id="rId15"/>
    <p:sldId id="289" r:id="rId16"/>
    <p:sldId id="287" r:id="rId17"/>
    <p:sldId id="290" r:id="rId18"/>
    <p:sldId id="259" r:id="rId19"/>
    <p:sldId id="284" r:id="rId20"/>
    <p:sldId id="302" r:id="rId21"/>
    <p:sldId id="303" r:id="rId22"/>
    <p:sldId id="307" r:id="rId23"/>
    <p:sldId id="308" r:id="rId24"/>
    <p:sldId id="309" r:id="rId25"/>
    <p:sldId id="310" r:id="rId26"/>
    <p:sldId id="311" r:id="rId27"/>
    <p:sldId id="312" r:id="rId28"/>
    <p:sldId id="280" r:id="rId29"/>
    <p:sldId id="304" r:id="rId30"/>
    <p:sldId id="305" r:id="rId31"/>
    <p:sldId id="306" r:id="rId32"/>
    <p:sldId id="292" r:id="rId33"/>
    <p:sldId id="293" r:id="rId34"/>
    <p:sldId id="294" r:id="rId35"/>
    <p:sldId id="295" r:id="rId36"/>
    <p:sldId id="281" r:id="rId37"/>
    <p:sldId id="264" r:id="rId38"/>
  </p:sldIdLst>
  <p:sldSz cx="12192000" cy="6858000"/>
  <p:notesSz cx="6805613" cy="99441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rnout Drenthel" initials="AD [7]" lastIdx="1" clrIdx="6">
    <p:extLst/>
  </p:cmAuthor>
  <p:cmAuthor id="1" name="Arnout Drenthel" initials="AD" lastIdx="1" clrIdx="0">
    <p:extLst/>
  </p:cmAuthor>
  <p:cmAuthor id="8" name="Arnout Drenthel" initials="AD [8]" lastIdx="1" clrIdx="7">
    <p:extLst/>
  </p:cmAuthor>
  <p:cmAuthor id="2" name="Arnout Drenthel" initials="AD [2]" lastIdx="1" clrIdx="1">
    <p:extLst/>
  </p:cmAuthor>
  <p:cmAuthor id="9" name="Arnout Drenthel" initials="AD [9]" lastIdx="1" clrIdx="8">
    <p:extLst/>
  </p:cmAuthor>
  <p:cmAuthor id="3" name="Arnout Drenthel" initials="AD [3]" lastIdx="1" clrIdx="2">
    <p:extLst/>
  </p:cmAuthor>
  <p:cmAuthor id="4" name="Arnout Drenthel" initials="AD [4]" lastIdx="1" clrIdx="3">
    <p:extLst/>
  </p:cmAuthor>
  <p:cmAuthor id="5" name="Arnout Drenthel" initials="AD [5]" lastIdx="1" clrIdx="4">
    <p:extLst/>
  </p:cmAuthor>
  <p:cmAuthor id="6" name="Arnout Drenthel" initials="AD [6]" lastIdx="1"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4273"/>
    <a:srgbClr val="F2D9E7"/>
    <a:srgbClr val="D52B1E"/>
    <a:srgbClr val="E5B2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ijl, thema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Stijl, thema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Geen stijl, tabel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44" autoAdjust="0"/>
    <p:restoredTop sz="83200" autoAdjust="0"/>
  </p:normalViewPr>
  <p:slideViewPr>
    <p:cSldViewPr snapToGrid="0">
      <p:cViewPr varScale="1">
        <p:scale>
          <a:sx n="80" d="100"/>
          <a:sy n="80" d="100"/>
        </p:scale>
        <p:origin x="1728" y="78"/>
      </p:cViewPr>
      <p:guideLst>
        <p:guide orient="horz" pos="2160"/>
        <p:guide pos="3840"/>
      </p:guideLst>
    </p:cSldViewPr>
  </p:slideViewPr>
  <p:outlineViewPr>
    <p:cViewPr>
      <p:scale>
        <a:sx n="33" d="100"/>
        <a:sy n="33" d="100"/>
      </p:scale>
      <p:origin x="0" y="-3348"/>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51" d="100"/>
          <a:sy n="51" d="100"/>
        </p:scale>
        <p:origin x="271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presProps" Target="presProps.xml"/><Relationship Id="rId7" Type="http://schemas.openxmlformats.org/officeDocument/2006/relationships/slideMaster" Target="slideMasters/slideMaster1.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54939" y="0"/>
            <a:ext cx="2949099" cy="498932"/>
          </a:xfrm>
          <a:prstGeom prst="rect">
            <a:avLst/>
          </a:prstGeom>
        </p:spPr>
        <p:txBody>
          <a:bodyPr vert="horz" lIns="91440" tIns="45720" rIns="91440" bIns="45720" rtlCol="0"/>
          <a:lstStyle>
            <a:lvl1pPr algn="r">
              <a:defRPr sz="1200"/>
            </a:lvl1pPr>
          </a:lstStyle>
          <a:p>
            <a:fld id="{4C6709BA-0250-418B-A227-469BF0F69AD3}" type="datetimeFigureOut">
              <a:rPr lang="nl-NL" smtClean="0"/>
              <a:t>1-9-2020</a:t>
            </a:fld>
            <a:endParaRPr lang="nl-NL"/>
          </a:p>
        </p:txBody>
      </p:sp>
      <p:sp>
        <p:nvSpPr>
          <p:cNvPr id="4" name="Tijdelijke aanduiding voor voettekst 3"/>
          <p:cNvSpPr>
            <a:spLocks noGrp="1"/>
          </p:cNvSpPr>
          <p:nvPr>
            <p:ph type="ftr" sz="quarter" idx="2"/>
          </p:nvPr>
        </p:nvSpPr>
        <p:spPr>
          <a:xfrm>
            <a:off x="0" y="9445170"/>
            <a:ext cx="2949099" cy="498931"/>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54939" y="9445170"/>
            <a:ext cx="2949099" cy="498931"/>
          </a:xfrm>
          <a:prstGeom prst="rect">
            <a:avLst/>
          </a:prstGeom>
        </p:spPr>
        <p:txBody>
          <a:bodyPr vert="horz" lIns="91440" tIns="45720" rIns="91440" bIns="45720" rtlCol="0" anchor="b"/>
          <a:lstStyle>
            <a:lvl1pPr algn="r">
              <a:defRPr sz="1200"/>
            </a:lvl1pPr>
          </a:lstStyle>
          <a:p>
            <a:fld id="{E7A4FE01-11FF-43DA-B7F5-6592B996E3FA}" type="slidenum">
              <a:rPr lang="nl-NL" smtClean="0"/>
              <a:t>‹nr.›</a:t>
            </a:fld>
            <a:endParaRPr lang="nl-NL"/>
          </a:p>
        </p:txBody>
      </p:sp>
    </p:spTree>
    <p:extLst>
      <p:ext uri="{BB962C8B-B14F-4D97-AF65-F5344CB8AC3E}">
        <p14:creationId xmlns:p14="http://schemas.microsoft.com/office/powerpoint/2010/main" val="1681797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fld id="{FAD30240-3B76-4E52-B42B-C39F5C218F4D}" type="datetimeFigureOut">
              <a:rPr lang="nl-NL" smtClean="0"/>
              <a:t>1-9-2020</a:t>
            </a:fld>
            <a:endParaRPr lang="nl-NL"/>
          </a:p>
        </p:txBody>
      </p:sp>
      <p:sp>
        <p:nvSpPr>
          <p:cNvPr id="4" name="Tijdelijke aanduiding voor dia-afbeelding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DE501649-886C-4324-AD4C-E61C88D47728}" type="slidenum">
              <a:rPr lang="nl-NL" smtClean="0"/>
              <a:t>‹nr.›</a:t>
            </a:fld>
            <a:endParaRPr lang="nl-NL"/>
          </a:p>
        </p:txBody>
      </p:sp>
    </p:spTree>
    <p:extLst>
      <p:ext uri="{BB962C8B-B14F-4D97-AF65-F5344CB8AC3E}">
        <p14:creationId xmlns:p14="http://schemas.microsoft.com/office/powerpoint/2010/main" val="1169954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1</a:t>
            </a:fld>
            <a:endParaRPr lang="nl-NL"/>
          </a:p>
        </p:txBody>
      </p:sp>
    </p:spTree>
    <p:extLst>
      <p:ext uri="{BB962C8B-B14F-4D97-AF65-F5344CB8AC3E}">
        <p14:creationId xmlns:p14="http://schemas.microsoft.com/office/powerpoint/2010/main" val="2318414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2</a:t>
            </a:fld>
            <a:endParaRPr lang="nl-NL"/>
          </a:p>
        </p:txBody>
      </p:sp>
    </p:spTree>
    <p:extLst>
      <p:ext uri="{BB962C8B-B14F-4D97-AF65-F5344CB8AC3E}">
        <p14:creationId xmlns:p14="http://schemas.microsoft.com/office/powerpoint/2010/main" val="683589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3</a:t>
            </a:fld>
            <a:endParaRPr lang="nl-NL"/>
          </a:p>
        </p:txBody>
      </p:sp>
    </p:spTree>
    <p:extLst>
      <p:ext uri="{BB962C8B-B14F-4D97-AF65-F5344CB8AC3E}">
        <p14:creationId xmlns:p14="http://schemas.microsoft.com/office/powerpoint/2010/main" val="892266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4</a:t>
            </a:fld>
            <a:endParaRPr lang="nl-NL"/>
          </a:p>
        </p:txBody>
      </p:sp>
    </p:spTree>
    <p:extLst>
      <p:ext uri="{BB962C8B-B14F-4D97-AF65-F5344CB8AC3E}">
        <p14:creationId xmlns:p14="http://schemas.microsoft.com/office/powerpoint/2010/main" val="2861636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5</a:t>
            </a:fld>
            <a:endParaRPr lang="nl-NL"/>
          </a:p>
        </p:txBody>
      </p:sp>
    </p:spTree>
    <p:extLst>
      <p:ext uri="{BB962C8B-B14F-4D97-AF65-F5344CB8AC3E}">
        <p14:creationId xmlns:p14="http://schemas.microsoft.com/office/powerpoint/2010/main" val="2554217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a:xfrm>
            <a:off x="680562" y="4785598"/>
            <a:ext cx="5444490" cy="4777312"/>
          </a:xfrm>
        </p:spPr>
        <p:txBody>
          <a:bodyPr/>
          <a:lstStyle/>
          <a:p>
            <a:pPr>
              <a:lnSpc>
                <a:spcPct val="107000"/>
              </a:lnSpc>
              <a:spcAft>
                <a:spcPts val="0"/>
              </a:spcAft>
            </a:pPr>
            <a:endParaRPr lang="nl-NL" sz="500" dirty="0">
              <a:latin typeface="Verdana" panose="020B0604030504040204" pitchFamily="34" charset="0"/>
              <a:ea typeface="Verdana" panose="020B0604030504040204" pitchFamily="34" charset="0"/>
              <a:cs typeface="Verdana" panose="020B0604030504040204" pitchFamily="34" charset="0"/>
            </a:endParaRPr>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6</a:t>
            </a:fld>
            <a:endParaRPr lang="nl-NL"/>
          </a:p>
        </p:txBody>
      </p:sp>
    </p:spTree>
    <p:extLst>
      <p:ext uri="{BB962C8B-B14F-4D97-AF65-F5344CB8AC3E}">
        <p14:creationId xmlns:p14="http://schemas.microsoft.com/office/powerpoint/2010/main" val="223700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a:xfrm>
            <a:off x="680562" y="4785598"/>
            <a:ext cx="5444490" cy="4839541"/>
          </a:xfrm>
        </p:spPr>
        <p:txBody>
          <a:bodyPr/>
          <a:lstStyle/>
          <a:p>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12</a:t>
            </a:fld>
            <a:endParaRPr lang="nl-NL" dirty="0"/>
          </a:p>
        </p:txBody>
      </p:sp>
    </p:spTree>
    <p:extLst>
      <p:ext uri="{BB962C8B-B14F-4D97-AF65-F5344CB8AC3E}">
        <p14:creationId xmlns:p14="http://schemas.microsoft.com/office/powerpoint/2010/main" val="2403430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a:xfrm>
            <a:off x="680562" y="4785598"/>
            <a:ext cx="5444490" cy="4839541"/>
          </a:xfrm>
        </p:spPr>
        <p:txBody>
          <a:bodyPr/>
          <a:lstStyle/>
          <a:p>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13</a:t>
            </a:fld>
            <a:endParaRPr lang="nl-NL" dirty="0"/>
          </a:p>
        </p:txBody>
      </p:sp>
    </p:spTree>
    <p:extLst>
      <p:ext uri="{BB962C8B-B14F-4D97-AF65-F5344CB8AC3E}">
        <p14:creationId xmlns:p14="http://schemas.microsoft.com/office/powerpoint/2010/main" val="2634013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nl-NL" altLang="nl-NL" smtClean="0"/>
          </a:p>
        </p:txBody>
      </p:sp>
      <p:sp>
        <p:nvSpPr>
          <p:cNvPr id="4" name="Tijdelijke aanduiding voor dianummer 3"/>
          <p:cNvSpPr>
            <a:spLocks noGrp="1"/>
          </p:cNvSpPr>
          <p:nvPr>
            <p:ph type="sldNum" sz="quarter" idx="5"/>
          </p:nvPr>
        </p:nvSpPr>
        <p:spPr/>
        <p:txBody>
          <a:bodyPr/>
          <a:lstStyle/>
          <a:p>
            <a:pPr>
              <a:defRPr/>
            </a:pPr>
            <a:fld id="{2EE2B113-E606-4B75-8B03-9A812CE00207}" type="slidenum">
              <a:rPr lang="nl-NL" smtClean="0"/>
              <a:pPr>
                <a:defRPr/>
              </a:pPr>
              <a:t>18</a:t>
            </a:fld>
            <a:endParaRPr lang="nl-NL"/>
          </a:p>
        </p:txBody>
      </p:sp>
    </p:spTree>
    <p:extLst>
      <p:ext uri="{BB962C8B-B14F-4D97-AF65-F5344CB8AC3E}">
        <p14:creationId xmlns:p14="http://schemas.microsoft.com/office/powerpoint/2010/main" val="838552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22</a:t>
            </a:fld>
            <a:endParaRPr lang="nl-NL"/>
          </a:p>
        </p:txBody>
      </p:sp>
    </p:spTree>
    <p:extLst>
      <p:ext uri="{BB962C8B-B14F-4D97-AF65-F5344CB8AC3E}">
        <p14:creationId xmlns:p14="http://schemas.microsoft.com/office/powerpoint/2010/main" val="2550074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De</a:t>
            </a:r>
            <a:r>
              <a:rPr lang="nl-NL" baseline="0" dirty="0" smtClean="0"/>
              <a:t> eerste twee </a:t>
            </a:r>
            <a:r>
              <a:rPr lang="nl-NL" baseline="0" dirty="0" err="1" smtClean="0"/>
              <a:t>bullits</a:t>
            </a:r>
            <a:r>
              <a:rPr lang="nl-NL" baseline="0" dirty="0" smtClean="0"/>
              <a:t> bevatten de standaard teksten uit het prestatiecontract. In de marktdialoog over het onderhoud van de tunnels is door de marktpartijen aangegeven dat zij in staat zijn om op basis van prestatiecriteria (bv </a:t>
            </a:r>
            <a:r>
              <a:rPr lang="nl-NL" baseline="0" dirty="0" smtClean="0"/>
              <a:t>max. </a:t>
            </a:r>
            <a:r>
              <a:rPr lang="nl-NL" baseline="0" dirty="0" smtClean="0"/>
              <a:t>aantal storingen) het onderhoud in kunnen regelen. In bijlage N van de aanbestedingsleidraad geven wij u de kans om verantwoordelijkheid over te nemen. Voor deze verantwoordelijkheid krijgt u BPKV waarde terug. Voor RWS betekent dit dat de door u gekozen installaties gedurende de looptijd van de overeenkomst in de programmering worden aangepast en naar een later jaar verschoven worden. </a:t>
            </a:r>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26</a:t>
            </a:fld>
            <a:endParaRPr lang="nl-NL"/>
          </a:p>
        </p:txBody>
      </p:sp>
    </p:spTree>
    <p:extLst>
      <p:ext uri="{BB962C8B-B14F-4D97-AF65-F5344CB8AC3E}">
        <p14:creationId xmlns:p14="http://schemas.microsoft.com/office/powerpoint/2010/main" val="25554695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De</a:t>
            </a:r>
            <a:r>
              <a:rPr lang="nl-NL" baseline="0" dirty="0" smtClean="0"/>
              <a:t> gekozen installaties in Bijlage N geven u een BPKV waarde. Binnen het prestatiecontract zijn er twee grensbedragen opgenomen 2.500 euro en 5.000 euro. Voor installaties die u overneemt wordt u verantwoordelijk voor de eventuele vervangingen (preventief / gepland en  correctief / ongepland). De financiële bepalingen met bijbehorende risicoverdeling gelden niet voor de door u overgenomen installaties. </a:t>
            </a:r>
          </a:p>
          <a:p>
            <a:endParaRPr lang="nl-NL" baseline="0" dirty="0" smtClean="0"/>
          </a:p>
          <a:p>
            <a:r>
              <a:rPr lang="nl-NL" baseline="0" dirty="0" smtClean="0"/>
              <a:t>1</a:t>
            </a:r>
            <a:r>
              <a:rPr lang="nl-NL" baseline="30000" dirty="0" smtClean="0"/>
              <a:t>e</a:t>
            </a:r>
            <a:r>
              <a:rPr lang="nl-NL" baseline="0" dirty="0" smtClean="0"/>
              <a:t>: Basisregel is dat Alle kosten voor ON zijn. </a:t>
            </a:r>
          </a:p>
          <a:p>
            <a:r>
              <a:rPr lang="nl-NL" baseline="0" dirty="0" smtClean="0"/>
              <a:t>2</a:t>
            </a:r>
            <a:r>
              <a:rPr lang="nl-NL" baseline="30000" dirty="0" smtClean="0"/>
              <a:t>e</a:t>
            </a:r>
            <a:r>
              <a:rPr lang="nl-NL" baseline="0" dirty="0" smtClean="0"/>
              <a:t>: Uitgezonderd </a:t>
            </a:r>
            <a:r>
              <a:rPr lang="nl-NL" baseline="0" dirty="0" smtClean="0"/>
              <a:t>technische installaties </a:t>
            </a:r>
            <a:r>
              <a:rPr lang="nl-NL" baseline="0" dirty="0" smtClean="0"/>
              <a:t>daar geldt </a:t>
            </a:r>
            <a:r>
              <a:rPr lang="nl-NL" baseline="0" dirty="0" smtClean="0"/>
              <a:t>voor dat </a:t>
            </a:r>
            <a:r>
              <a:rPr lang="nl-NL" baseline="0" dirty="0" smtClean="0"/>
              <a:t>indien de materiaalkosten van een onderdeel meer bedragen 2.500 dat de materiaalkosten voor rekening OG zijn. </a:t>
            </a:r>
            <a:r>
              <a:rPr lang="nl-NL" baseline="0" dirty="0" smtClean="0"/>
              <a:t>De </a:t>
            </a:r>
            <a:r>
              <a:rPr lang="nl-NL" baseline="0" dirty="0" smtClean="0"/>
              <a:t>tussen haakjes materiaal wordt toegevoegd om dit nog duidelijker te maken. Ook </a:t>
            </a:r>
            <a:r>
              <a:rPr lang="nl-NL" baseline="0" dirty="0" smtClean="0"/>
              <a:t>van </a:t>
            </a:r>
            <a:r>
              <a:rPr lang="nl-NL" baseline="0" dirty="0" smtClean="0"/>
              <a:t>belang in deze eis is ‘een onderdeel’, dus voor ieder onderdeel geldt dat de materiaalkosten boven 2.500 euro vergoedt worden. Als blijkt dat twee identieke onderdelen van 2.000 euro materiaalkosten vervangen moet worden dan geldt:</a:t>
            </a:r>
          </a:p>
          <a:p>
            <a:r>
              <a:rPr lang="nl-NL" baseline="0" dirty="0" smtClean="0"/>
              <a:t>Onderdeel 1 materiaalkosten 2.000 - &gt; geen vergoeding</a:t>
            </a:r>
          </a:p>
          <a:p>
            <a:r>
              <a:rPr lang="nl-NL" baseline="0" dirty="0" smtClean="0"/>
              <a:t>Onderdeel 2 materiaalkosten 2.000 - &gt; geen vergoeding.</a:t>
            </a:r>
          </a:p>
          <a:p>
            <a:endParaRPr lang="nl-NL" baseline="0" dirty="0" smtClean="0"/>
          </a:p>
          <a:p>
            <a:r>
              <a:rPr lang="nl-NL" baseline="0" dirty="0" smtClean="0"/>
              <a:t>Onderstaande rekensom is in verschillende varianten de afgelopen jaren ingediend maar is geen correcte weergave van de eisen in het correct en vergoeding wordt niet toegestaan:  </a:t>
            </a:r>
          </a:p>
          <a:p>
            <a:r>
              <a:rPr lang="nl-NL" baseline="0" dirty="0" smtClean="0"/>
              <a:t>Onderdeel 1 materiaal kosten 2.000</a:t>
            </a:r>
          </a:p>
          <a:p>
            <a:r>
              <a:rPr lang="nl-NL" baseline="0" dirty="0" smtClean="0"/>
              <a:t>Onderdeel 2 materiaal kosten 2.000</a:t>
            </a:r>
          </a:p>
          <a:p>
            <a:r>
              <a:rPr lang="nl-NL" baseline="0" dirty="0" smtClean="0"/>
              <a:t>Totaal materiaalkosten: 	4.000 (groter dan 2.500) - &gt; vergoeding 1.500 euro</a:t>
            </a:r>
          </a:p>
          <a:p>
            <a:endParaRPr lang="nl-NL" baseline="0" dirty="0" smtClean="0"/>
          </a:p>
          <a:p>
            <a:r>
              <a:rPr lang="nl-NL" baseline="0" dirty="0" smtClean="0"/>
              <a:t>3</a:t>
            </a:r>
            <a:r>
              <a:rPr lang="nl-NL" baseline="30000" dirty="0" smtClean="0"/>
              <a:t>e</a:t>
            </a:r>
            <a:r>
              <a:rPr lang="nl-NL" baseline="0" dirty="0" smtClean="0"/>
              <a:t>: alle overige kosten zijn voor rekening ON. Uitgezonderd zijn eventuele softwareaanpassingen </a:t>
            </a:r>
            <a:r>
              <a:rPr lang="nl-NL" baseline="0" dirty="0" err="1" smtClean="0"/>
              <a:t>a.g.v.</a:t>
            </a:r>
            <a:r>
              <a:rPr lang="nl-NL" baseline="0" dirty="0" smtClean="0"/>
              <a:t> de vervanging omdat dit in de tunnels nogal in de ‘papieren’ zou kunnen lopen door bijvoorbeeld de WWAS.. </a:t>
            </a:r>
          </a:p>
          <a:p>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27</a:t>
            </a:fld>
            <a:endParaRPr lang="nl-NL"/>
          </a:p>
        </p:txBody>
      </p:sp>
    </p:spTree>
    <p:extLst>
      <p:ext uri="{BB962C8B-B14F-4D97-AF65-F5344CB8AC3E}">
        <p14:creationId xmlns:p14="http://schemas.microsoft.com/office/powerpoint/2010/main" val="4624350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Voor de </a:t>
            </a:r>
            <a:r>
              <a:rPr lang="nl-NL" dirty="0" err="1" smtClean="0"/>
              <a:t>keuringsplichtige</a:t>
            </a:r>
            <a:r>
              <a:rPr lang="nl-NL" dirty="0" smtClean="0"/>
              <a:t> delen in de tabel</a:t>
            </a:r>
            <a:r>
              <a:rPr lang="nl-NL" baseline="0" dirty="0" smtClean="0"/>
              <a:t> 1 in bijlage A 3.2 </a:t>
            </a:r>
            <a:r>
              <a:rPr lang="nl-NL" baseline="0" dirty="0" err="1" smtClean="0"/>
              <a:t>keuringsplichtige</a:t>
            </a:r>
            <a:r>
              <a:rPr lang="nl-NL" baseline="0" dirty="0" smtClean="0"/>
              <a:t> delen gelden de zelfde financiële afspraken als voor de installaties in Bijlage N van de BPKV.</a:t>
            </a:r>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28</a:t>
            </a:fld>
            <a:endParaRPr lang="nl-NL"/>
          </a:p>
        </p:txBody>
      </p:sp>
    </p:spTree>
    <p:extLst>
      <p:ext uri="{BB962C8B-B14F-4D97-AF65-F5344CB8AC3E}">
        <p14:creationId xmlns:p14="http://schemas.microsoft.com/office/powerpoint/2010/main" val="14825967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000" dirty="0" smtClean="0"/>
              <a:t>*</a:t>
            </a:r>
            <a:r>
              <a:rPr lang="nl-NL" sz="1000" baseline="0" dirty="0" smtClean="0"/>
              <a:t> </a:t>
            </a:r>
            <a:r>
              <a:rPr lang="nl-NL" sz="1000" dirty="0" smtClean="0"/>
              <a:t>RWS heeft de afgelopen jaren geïnvesteerd in het uitvoeren van onderhoud op de tunnels;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00" dirty="0" smtClean="0"/>
              <a:t>In dit nieuwe contract zit weer ‘meer’ </a:t>
            </a:r>
            <a:r>
              <a:rPr lang="nl-NL" sz="1000" dirty="0" smtClean="0"/>
              <a:t>onderhoud, </a:t>
            </a:r>
            <a:r>
              <a:rPr lang="nl-NL" sz="1000" dirty="0" smtClean="0"/>
              <a:t>denk aan cyber security/ </a:t>
            </a:r>
            <a:r>
              <a:rPr lang="nl-NL" sz="1000" dirty="0" err="1" smtClean="0"/>
              <a:t>basisonderhoudslijst</a:t>
            </a:r>
            <a:r>
              <a:rPr lang="nl-NL" sz="1000" dirty="0" smtClean="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00" dirty="0" smtClean="0"/>
              <a:t>We vragen van u om een onderhoudsplan voor 5 jaar op te</a:t>
            </a:r>
            <a:r>
              <a:rPr lang="nl-NL" sz="1000" baseline="0" dirty="0" smtClean="0"/>
              <a:t> stellen, te evalueren met de beheerder en vervolgens weer bij te stellen voor 5 jaar. Dit onderhoudsplan bevat al uw taken en services en geeft u en ons een goed handvat om te bepalen welk onderhoud er in het verleden niet is uitgevoerd of waarvan geen gegevens verstrekt zijn. Beide partijen hebben er belang bij om deze lijst zo snel mogelijk volledig te krijgen en het onderhoud dat voor de eerste keer wordt uitgevoerd heeft vanzelfsprekend ook de aandacht van het technisch team. Op het moment dat het onderhoud, voor de eerste keer wordt uitgevoerd wordt de status bepaald. Door in de transitiefase (eis SM220) voor iedere onderhoudsregel die de eerste keer wordt uitgevoerd volgens bovenstaand voorbeeld in te vullen </a:t>
            </a:r>
            <a:r>
              <a:rPr lang="nl-NL" sz="1000" baseline="0" dirty="0" smtClean="0"/>
              <a:t>in het 1</a:t>
            </a:r>
            <a:r>
              <a:rPr lang="nl-NL" sz="1000" baseline="30000" dirty="0" smtClean="0"/>
              <a:t>e</a:t>
            </a:r>
            <a:r>
              <a:rPr lang="nl-NL" sz="1000" baseline="0" dirty="0" smtClean="0"/>
              <a:t> jaar geeft </a:t>
            </a:r>
            <a:r>
              <a:rPr lang="nl-NL" sz="1000" baseline="0" dirty="0" smtClean="0"/>
              <a:t>dat zekerheid naar ON en inzicht voor OG.</a:t>
            </a:r>
            <a:endParaRPr lang="nl-NL" sz="1000" dirty="0" smtClean="0"/>
          </a:p>
          <a:p>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29</a:t>
            </a:fld>
            <a:endParaRPr lang="nl-NL"/>
          </a:p>
        </p:txBody>
      </p:sp>
    </p:spTree>
    <p:extLst>
      <p:ext uri="{BB962C8B-B14F-4D97-AF65-F5344CB8AC3E}">
        <p14:creationId xmlns:p14="http://schemas.microsoft.com/office/powerpoint/2010/main" val="1097329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30</a:t>
            </a:fld>
            <a:endParaRPr lang="nl-NL"/>
          </a:p>
        </p:txBody>
      </p:sp>
    </p:spTree>
    <p:extLst>
      <p:ext uri="{BB962C8B-B14F-4D97-AF65-F5344CB8AC3E}">
        <p14:creationId xmlns:p14="http://schemas.microsoft.com/office/powerpoint/2010/main" val="3621224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31</a:t>
            </a:fld>
            <a:endParaRPr lang="nl-NL"/>
          </a:p>
        </p:txBody>
      </p:sp>
    </p:spTree>
    <p:extLst>
      <p:ext uri="{BB962C8B-B14F-4D97-AF65-F5344CB8AC3E}">
        <p14:creationId xmlns:p14="http://schemas.microsoft.com/office/powerpoint/2010/main" val="22334847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2"/>
        </a:solidFill>
        <a:effectLst/>
      </p:bgPr>
    </p:bg>
    <p:spTree>
      <p:nvGrpSpPr>
        <p:cNvPr id="1" name=""/>
        <p:cNvGrpSpPr/>
        <p:nvPr/>
      </p:nvGrpSpPr>
      <p:grpSpPr>
        <a:xfrm>
          <a:off x="0" y="0"/>
          <a:ext cx="0" cy="0"/>
          <a:chOff x="0" y="0"/>
          <a:chExt cx="0" cy="0"/>
        </a:xfrm>
      </p:grpSpPr>
      <p:sp>
        <p:nvSpPr>
          <p:cNvPr id="30" name="Vrije vorm: vorm 29">
            <a:extLst>
              <a:ext uri="{FF2B5EF4-FFF2-40B4-BE49-F238E27FC236}">
                <a16:creationId xmlns:a16="http://schemas.microsoft.com/office/drawing/2014/main" id="{FB7BC648-3F3A-4FE6-B474-FF08AD16EC55}"/>
              </a:ext>
            </a:extLst>
          </p:cNvPr>
          <p:cNvSpPr/>
          <p:nvPr userDrawn="1"/>
        </p:nvSpPr>
        <p:spPr>
          <a:xfrm>
            <a:off x="0" y="0"/>
            <a:ext cx="6096000" cy="6858000"/>
          </a:xfrm>
          <a:custGeom>
            <a:avLst/>
            <a:gdLst>
              <a:gd name="connsiteX0" fmla="*/ 0 w 6096000"/>
              <a:gd name="connsiteY0" fmla="*/ 0 h 6858000"/>
              <a:gd name="connsiteX1" fmla="*/ 5850001 w 6096000"/>
              <a:gd name="connsiteY1" fmla="*/ 0 h 6858000"/>
              <a:gd name="connsiteX2" fmla="*/ 5850001 w 6096000"/>
              <a:gd name="connsiteY2" fmla="*/ 975600 h 6858000"/>
              <a:gd name="connsiteX3" fmla="*/ 6096000 w 6096000"/>
              <a:gd name="connsiteY3" fmla="*/ 975600 h 6858000"/>
              <a:gd name="connsiteX4" fmla="*/ 6096000 w 6096000"/>
              <a:gd name="connsiteY4" fmla="*/ 6858000 h 6858000"/>
              <a:gd name="connsiteX5" fmla="*/ 0 w 6096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5850001" y="0"/>
                </a:lnTo>
                <a:lnTo>
                  <a:pt x="5850001" y="975600"/>
                </a:lnTo>
                <a:lnTo>
                  <a:pt x="6096000" y="975600"/>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Ondertitel 2"/>
          <p:cNvSpPr>
            <a:spLocks noGrp="1"/>
          </p:cNvSpPr>
          <p:nvPr>
            <p:ph type="subTitle" idx="1" hasCustomPrompt="1"/>
          </p:nvPr>
        </p:nvSpPr>
        <p:spPr>
          <a:xfrm>
            <a:off x="6552000" y="3657600"/>
            <a:ext cx="5004000" cy="1828800"/>
          </a:xfrm>
        </p:spPr>
        <p:txBody>
          <a:bodyPr lIns="0" tIns="0" rIns="0" bIns="0"/>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25" name="Tijdelijke aanduiding voor tekst 16"/>
          <p:cNvSpPr>
            <a:spLocks noGrp="1"/>
          </p:cNvSpPr>
          <p:nvPr>
            <p:ph type="body" sz="quarter" idx="21" hasCustomPrompt="1"/>
          </p:nvPr>
        </p:nvSpPr>
        <p:spPr>
          <a:xfrm>
            <a:off x="6552000" y="5486400"/>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21" name="Titel 1"/>
          <p:cNvSpPr>
            <a:spLocks noGrp="1"/>
          </p:cNvSpPr>
          <p:nvPr>
            <p:ph type="ctrTitle" hasCustomPrompt="1"/>
          </p:nvPr>
        </p:nvSpPr>
        <p:spPr>
          <a:xfrm>
            <a:off x="6552000" y="2120417"/>
            <a:ext cx="5004000" cy="1403350"/>
          </a:xfrm>
        </p:spPr>
        <p:txBody>
          <a:bodyPr tIns="0" bIns="0" anchor="b">
            <a:normAutofit/>
          </a:bodyPr>
          <a:lstStyle>
            <a:lvl1pPr algn="l">
              <a:defRPr sz="3600">
                <a:solidFill>
                  <a:schemeClr val="tx1"/>
                </a:solidFill>
              </a:defRPr>
            </a:lvl1pPr>
          </a:lstStyle>
          <a:p>
            <a:r>
              <a:rPr lang="nl-NL" dirty="0"/>
              <a:t>Klik om een titel in te voegen</a:t>
            </a:r>
          </a:p>
        </p:txBody>
      </p:sp>
      <p:sp>
        <p:nvSpPr>
          <p:cNvPr id="9" name="Tijdelijke aanduiding voor tekst 8">
            <a:extLst>
              <a:ext uri="{FF2B5EF4-FFF2-40B4-BE49-F238E27FC236}">
                <a16:creationId xmlns:a16="http://schemas.microsoft.com/office/drawing/2014/main" id="{BCE3D936-01A5-42C9-A617-17B3B8FB8C54}"/>
              </a:ext>
            </a:extLst>
          </p:cNvPr>
          <p:cNvSpPr>
            <a:spLocks noGrp="1"/>
          </p:cNvSpPr>
          <p:nvPr>
            <p:ph type="body" sz="quarter" idx="25" hasCustomPrompt="1"/>
          </p:nvPr>
        </p:nvSpPr>
        <p:spPr>
          <a:xfrm>
            <a:off x="6552000" y="5808475"/>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sp>
        <p:nvSpPr>
          <p:cNvPr id="11" name="Vertrouwelijkheidsniveau">
            <a:extLst>
              <a:ext uri="{FF2B5EF4-FFF2-40B4-BE49-F238E27FC236}">
                <a16:creationId xmlns:a16="http://schemas.microsoft.com/office/drawing/2014/main" id="{D6028795-C409-40A9-B428-B0AF6EBB642E}"/>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jdelijke aanduiding voor dianummer 11">
            <a:extLst>
              <a:ext uri="{FF2B5EF4-FFF2-40B4-BE49-F238E27FC236}">
                <a16:creationId xmlns:a16="http://schemas.microsoft.com/office/drawing/2014/main" id="{41FD69D9-3E06-4876-9F73-71B6B351D2BE}"/>
              </a:ext>
            </a:extLst>
          </p:cNvPr>
          <p:cNvSpPr>
            <a:spLocks noGrp="1"/>
          </p:cNvSpPr>
          <p:nvPr>
            <p:ph type="sldNum" sz="quarter" idx="27"/>
          </p:nvPr>
        </p:nvSpPr>
        <p:spPr>
          <a:xfrm>
            <a:off x="11048400" y="6528572"/>
            <a:ext cx="511200" cy="183600"/>
          </a:xfrm>
        </p:spPr>
        <p:txBody>
          <a:bodyPr/>
          <a:lstStyle/>
          <a:p>
            <a:fld id="{6C93B359-CF0D-4389-949E-16A33FCBB3EC}" type="slidenum">
              <a:rPr lang="nl-NL" smtClean="0"/>
              <a:t>‹nr.›</a:t>
            </a:fld>
            <a:endParaRPr lang="nl-NL" dirty="0"/>
          </a:p>
        </p:txBody>
      </p:sp>
      <p:pic>
        <p:nvPicPr>
          <p:cNvPr id="3" name="Afbeelding 2">
            <a:extLst>
              <a:ext uri="{FF2B5EF4-FFF2-40B4-BE49-F238E27FC236}">
                <a16:creationId xmlns:a16="http://schemas.microsoft.com/office/drawing/2014/main" id="{8828510C-BC5B-408F-A83E-20041DE7A13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065973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horizontaal">
    <p:bg>
      <p:bgPr>
        <a:solidFill>
          <a:schemeClr val="accent2"/>
        </a:solidFill>
        <a:effectLst/>
      </p:bgPr>
    </p:bg>
    <p:spTree>
      <p:nvGrpSpPr>
        <p:cNvPr id="1" name=""/>
        <p:cNvGrpSpPr/>
        <p:nvPr/>
      </p:nvGrpSpPr>
      <p:grpSpPr>
        <a:xfrm>
          <a:off x="0" y="0"/>
          <a:ext cx="0" cy="0"/>
          <a:chOff x="0" y="0"/>
          <a:chExt cx="0" cy="0"/>
        </a:xfrm>
      </p:grpSpPr>
      <p:sp>
        <p:nvSpPr>
          <p:cNvPr id="6" name="Rechthoek 5"/>
          <p:cNvSpPr/>
          <p:nvPr userDrawn="1"/>
        </p:nvSpPr>
        <p:spPr>
          <a:xfrm>
            <a:off x="0" y="3427413"/>
            <a:ext cx="12192000" cy="34305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1879600"/>
            <a:ext cx="10923588" cy="1547813"/>
          </a:xfrm>
        </p:spPr>
        <p:txBody>
          <a:bodyPr anchor="ctr" anchorCtr="0">
            <a:normAutofit/>
          </a:bodyPr>
          <a:lstStyle>
            <a:lvl1pPr>
              <a:defRPr sz="4800">
                <a:solidFill>
                  <a:schemeClr val="tx1"/>
                </a:solidFill>
              </a:defRPr>
            </a:lvl1pPr>
          </a:lstStyle>
          <a:p>
            <a:r>
              <a:rPr lang="nl-NL" dirty="0"/>
              <a:t>Klik om een titel in te voegen</a:t>
            </a:r>
          </a:p>
        </p:txBody>
      </p:sp>
      <p:sp>
        <p:nvSpPr>
          <p:cNvPr id="9" name="Ondertitel 2"/>
          <p:cNvSpPr>
            <a:spLocks noGrp="1"/>
          </p:cNvSpPr>
          <p:nvPr>
            <p:ph type="subTitle" idx="1" hasCustomPrompt="1"/>
          </p:nvPr>
        </p:nvSpPr>
        <p:spPr>
          <a:xfrm>
            <a:off x="635000" y="3749486"/>
            <a:ext cx="10925176" cy="1736913"/>
          </a:xfrm>
        </p:spPr>
        <p:txBody>
          <a:bodyPr lIns="0" tIns="0" rIns="0" bIns="0"/>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22" name="Tijdelijke aanduiding voor dianummer 21">
            <a:extLst>
              <a:ext uri="{FF2B5EF4-FFF2-40B4-BE49-F238E27FC236}">
                <a16:creationId xmlns:a16="http://schemas.microsoft.com/office/drawing/2014/main" id="{17E1F773-BF9C-4C35-ABBC-BFB53364B3A3}"/>
              </a:ext>
            </a:extLst>
          </p:cNvPr>
          <p:cNvSpPr>
            <a:spLocks noGrp="1"/>
          </p:cNvSpPr>
          <p:nvPr>
            <p:ph type="sldNum" sz="quarter" idx="11"/>
          </p:nvPr>
        </p:nvSpPr>
        <p:spPr/>
        <p:txBody>
          <a:bodyPr/>
          <a:lstStyle/>
          <a:p>
            <a:fld id="{6C93B359-CF0D-4389-949E-16A33FCBB3EC}" type="slidenum">
              <a:rPr lang="nl-NL" smtClean="0"/>
              <a:t>‹nr.›</a:t>
            </a:fld>
            <a:endParaRPr lang="nl-NL" dirty="0"/>
          </a:p>
        </p:txBody>
      </p:sp>
      <p:sp>
        <p:nvSpPr>
          <p:cNvPr id="23" name="Vertrouwelijkheidsniveau">
            <a:extLst>
              <a:ext uri="{FF2B5EF4-FFF2-40B4-BE49-F238E27FC236}">
                <a16:creationId xmlns:a16="http://schemas.microsoft.com/office/drawing/2014/main" id="{9083841F-8AA4-4AEC-93F7-5EDA66B599C7}"/>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8" name="Tijdelijke aanduiding voor tekst 16">
            <a:extLst>
              <a:ext uri="{FF2B5EF4-FFF2-40B4-BE49-F238E27FC236}">
                <a16:creationId xmlns:a16="http://schemas.microsoft.com/office/drawing/2014/main" id="{631BC45E-EEEE-444C-8340-F4E4E532BFAC}"/>
              </a:ext>
            </a:extLst>
          </p:cNvPr>
          <p:cNvSpPr>
            <a:spLocks noGrp="1"/>
          </p:cNvSpPr>
          <p:nvPr>
            <p:ph type="body" sz="quarter" idx="21" hasCustomPrompt="1"/>
          </p:nvPr>
        </p:nvSpPr>
        <p:spPr>
          <a:xfrm>
            <a:off x="630001" y="5486400"/>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1" name="Tijdelijke aanduiding voor tekst 8">
            <a:extLst>
              <a:ext uri="{FF2B5EF4-FFF2-40B4-BE49-F238E27FC236}">
                <a16:creationId xmlns:a16="http://schemas.microsoft.com/office/drawing/2014/main" id="{24115787-E7BA-4E6B-ACDF-C586817C79B4}"/>
              </a:ext>
            </a:extLst>
          </p:cNvPr>
          <p:cNvSpPr>
            <a:spLocks noGrp="1"/>
          </p:cNvSpPr>
          <p:nvPr>
            <p:ph type="body" sz="quarter" idx="25" hasCustomPrompt="1"/>
          </p:nvPr>
        </p:nvSpPr>
        <p:spPr>
          <a:xfrm>
            <a:off x="630000" y="5808475"/>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pic>
        <p:nvPicPr>
          <p:cNvPr id="10" name="Afbeelding 9">
            <a:extLst>
              <a:ext uri="{FF2B5EF4-FFF2-40B4-BE49-F238E27FC236}">
                <a16:creationId xmlns:a16="http://schemas.microsoft.com/office/drawing/2014/main" id="{08FD66A7-5A78-459B-9B7F-13F33318DE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609945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afbeelding verticaal">
    <p:bg>
      <p:bgPr>
        <a:solidFill>
          <a:schemeClr val="accent2"/>
        </a:solidFill>
        <a:effectLst/>
      </p:bgPr>
    </p:bg>
    <p:spTree>
      <p:nvGrpSpPr>
        <p:cNvPr id="1" name=""/>
        <p:cNvGrpSpPr/>
        <p:nvPr/>
      </p:nvGrpSpPr>
      <p:grpSpPr>
        <a:xfrm>
          <a:off x="0" y="0"/>
          <a:ext cx="0" cy="0"/>
          <a:chOff x="0" y="0"/>
          <a:chExt cx="0" cy="0"/>
        </a:xfrm>
      </p:grpSpPr>
      <p:sp>
        <p:nvSpPr>
          <p:cNvPr id="6" name="Tijdelijke aanduiding voor dianummer 5">
            <a:extLst>
              <a:ext uri="{FF2B5EF4-FFF2-40B4-BE49-F238E27FC236}">
                <a16:creationId xmlns:a16="http://schemas.microsoft.com/office/drawing/2014/main" id="{00C91930-E0E3-4652-8A0C-E4B528AB5B7B}"/>
              </a:ext>
            </a:extLst>
          </p:cNvPr>
          <p:cNvSpPr>
            <a:spLocks noGrp="1"/>
          </p:cNvSpPr>
          <p:nvPr>
            <p:ph type="sldNum" sz="quarter" idx="27"/>
          </p:nvPr>
        </p:nvSpPr>
        <p:spPr/>
        <p:txBody>
          <a:bodyPr/>
          <a:lstStyle/>
          <a:p>
            <a:fld id="{6C93B359-CF0D-4389-949E-16A33FCBB3EC}" type="slidenum">
              <a:rPr lang="nl-NL" smtClean="0"/>
              <a:t>‹nr.›</a:t>
            </a:fld>
            <a:endParaRPr lang="nl-NL" dirty="0"/>
          </a:p>
        </p:txBody>
      </p:sp>
      <p:sp>
        <p:nvSpPr>
          <p:cNvPr id="13" name="Tijdelijke aanduiding voor afbeelding 12">
            <a:extLst>
              <a:ext uri="{FF2B5EF4-FFF2-40B4-BE49-F238E27FC236}">
                <a16:creationId xmlns:a16="http://schemas.microsoft.com/office/drawing/2014/main" id="{51AE06CA-FDAB-47E6-9A6B-49429DE85BD5}"/>
              </a:ext>
            </a:extLst>
          </p:cNvPr>
          <p:cNvSpPr>
            <a:spLocks noGrp="1"/>
          </p:cNvSpPr>
          <p:nvPr>
            <p:ph type="pic" sz="quarter" idx="29" hasCustomPrompt="1"/>
          </p:nvPr>
        </p:nvSpPr>
        <p:spPr>
          <a:xfrm>
            <a:off x="0" y="0"/>
            <a:ext cx="6096000" cy="6858000"/>
          </a:xfrm>
          <a:custGeom>
            <a:avLst/>
            <a:gdLst>
              <a:gd name="connsiteX0" fmla="*/ 6069807 w 6096000"/>
              <a:gd name="connsiteY0" fmla="*/ 975600 h 6858000"/>
              <a:gd name="connsiteX1" fmla="*/ 6096000 w 6096000"/>
              <a:gd name="connsiteY1" fmla="*/ 975600 h 6858000"/>
              <a:gd name="connsiteX2" fmla="*/ 6096000 w 6096000"/>
              <a:gd name="connsiteY2" fmla="*/ 1014413 h 6858000"/>
              <a:gd name="connsiteX3" fmla="*/ 6069807 w 6096000"/>
              <a:gd name="connsiteY3" fmla="*/ 1014413 h 6858000"/>
              <a:gd name="connsiteX4" fmla="*/ 0 w 6096000"/>
              <a:gd name="connsiteY4" fmla="*/ 0 h 6858000"/>
              <a:gd name="connsiteX5" fmla="*/ 5777707 w 6096000"/>
              <a:gd name="connsiteY5" fmla="*/ 0 h 6858000"/>
              <a:gd name="connsiteX6" fmla="*/ 5777707 w 6096000"/>
              <a:gd name="connsiteY6" fmla="*/ 1014413 h 6858000"/>
              <a:gd name="connsiteX7" fmla="*/ 5777707 w 6096000"/>
              <a:gd name="connsiteY7" fmla="*/ 1265494 h 6858000"/>
              <a:gd name="connsiteX8" fmla="*/ 5777707 w 6096000"/>
              <a:gd name="connsiteY8" fmla="*/ 1281113 h 6858000"/>
              <a:gd name="connsiteX9" fmla="*/ 6096000 w 6096000"/>
              <a:gd name="connsiteY9" fmla="*/ 1281113 h 6858000"/>
              <a:gd name="connsiteX10" fmla="*/ 6096000 w 6096000"/>
              <a:gd name="connsiteY10" fmla="*/ 6858000 h 6858000"/>
              <a:gd name="connsiteX11" fmla="*/ 5848350 w 6096000"/>
              <a:gd name="connsiteY11" fmla="*/ 6858000 h 6858000"/>
              <a:gd name="connsiteX12" fmla="*/ 0 w 609600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6000" h="6858000">
                <a:moveTo>
                  <a:pt x="6069807" y="975600"/>
                </a:moveTo>
                <a:lnTo>
                  <a:pt x="6096000" y="975600"/>
                </a:lnTo>
                <a:lnTo>
                  <a:pt x="6096000" y="1014413"/>
                </a:lnTo>
                <a:lnTo>
                  <a:pt x="6069807" y="1014413"/>
                </a:lnTo>
                <a:close/>
                <a:moveTo>
                  <a:pt x="0" y="0"/>
                </a:moveTo>
                <a:lnTo>
                  <a:pt x="5777707" y="0"/>
                </a:lnTo>
                <a:lnTo>
                  <a:pt x="5777707" y="1014413"/>
                </a:lnTo>
                <a:lnTo>
                  <a:pt x="5777707" y="1265494"/>
                </a:lnTo>
                <a:lnTo>
                  <a:pt x="5777707" y="1281113"/>
                </a:lnTo>
                <a:lnTo>
                  <a:pt x="6096000" y="1281113"/>
                </a:lnTo>
                <a:lnTo>
                  <a:pt x="6096000" y="6858000"/>
                </a:lnTo>
                <a:lnTo>
                  <a:pt x="5848350" y="6858000"/>
                </a:lnTo>
                <a:lnTo>
                  <a:pt x="0" y="6858000"/>
                </a:lnTo>
                <a:close/>
              </a:path>
            </a:pathLst>
          </a:custGeom>
          <a:solidFill>
            <a:schemeClr val="bg1">
              <a:lumMod val="85000"/>
            </a:schemeClr>
          </a:solidFill>
        </p:spPr>
        <p:txBody>
          <a:bodyPr wrap="square" lIns="0" tIns="1800000" anchor="t" anchorCtr="1">
            <a:noAutofit/>
          </a:bodyPr>
          <a:lstStyle>
            <a:lvl1pPr marL="0" indent="0">
              <a:buNone/>
              <a:defRPr/>
            </a:lvl1pPr>
          </a:lstStyle>
          <a:p>
            <a:r>
              <a:rPr lang="nl-NL" dirty="0"/>
              <a:t>Klik op het pictogram om een afbeelding in te voegen</a:t>
            </a:r>
          </a:p>
        </p:txBody>
      </p:sp>
      <p:sp>
        <p:nvSpPr>
          <p:cNvPr id="28" name="Vertrouwelijkheidsniveau">
            <a:extLst>
              <a:ext uri="{FF2B5EF4-FFF2-40B4-BE49-F238E27FC236}">
                <a16:creationId xmlns:a16="http://schemas.microsoft.com/office/drawing/2014/main" id="{233E6339-A3B7-4F01-A9A8-3BA0F6CFAD10}"/>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29" name="Ondertitel 2">
            <a:extLst>
              <a:ext uri="{FF2B5EF4-FFF2-40B4-BE49-F238E27FC236}">
                <a16:creationId xmlns:a16="http://schemas.microsoft.com/office/drawing/2014/main" id="{CC6EB04B-3622-4850-A8B2-65C852378410}"/>
              </a:ext>
            </a:extLst>
          </p:cNvPr>
          <p:cNvSpPr>
            <a:spLocks noGrp="1"/>
          </p:cNvSpPr>
          <p:nvPr>
            <p:ph type="subTitle" idx="1" hasCustomPrompt="1"/>
          </p:nvPr>
        </p:nvSpPr>
        <p:spPr>
          <a:xfrm>
            <a:off x="6552000" y="3657601"/>
            <a:ext cx="5004000" cy="1828800"/>
          </a:xfrm>
        </p:spPr>
        <p:txBody>
          <a:bodyPr lIns="0" tIns="0" rIns="0" bIns="0"/>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30" name="Titel 1">
            <a:extLst>
              <a:ext uri="{FF2B5EF4-FFF2-40B4-BE49-F238E27FC236}">
                <a16:creationId xmlns:a16="http://schemas.microsoft.com/office/drawing/2014/main" id="{170997DC-0B66-445A-9CA4-DC2FB480E2D6}"/>
              </a:ext>
            </a:extLst>
          </p:cNvPr>
          <p:cNvSpPr>
            <a:spLocks noGrp="1"/>
          </p:cNvSpPr>
          <p:nvPr>
            <p:ph type="ctrTitle" hasCustomPrompt="1"/>
          </p:nvPr>
        </p:nvSpPr>
        <p:spPr>
          <a:xfrm>
            <a:off x="6552000" y="2120417"/>
            <a:ext cx="5004000" cy="1403350"/>
          </a:xfrm>
        </p:spPr>
        <p:txBody>
          <a:bodyPr tIns="0" bIns="0" anchor="b">
            <a:normAutofit/>
          </a:bodyPr>
          <a:lstStyle>
            <a:lvl1pPr algn="l">
              <a:defRPr sz="3600">
                <a:solidFill>
                  <a:schemeClr val="tx1"/>
                </a:solidFill>
              </a:defRPr>
            </a:lvl1pPr>
          </a:lstStyle>
          <a:p>
            <a:r>
              <a:rPr lang="nl-NL" dirty="0"/>
              <a:t>Klik om een titel in te voegen</a:t>
            </a:r>
          </a:p>
        </p:txBody>
      </p:sp>
      <p:sp>
        <p:nvSpPr>
          <p:cNvPr id="9" name="Tijdelijke aanduiding voor tekst 16">
            <a:extLst>
              <a:ext uri="{FF2B5EF4-FFF2-40B4-BE49-F238E27FC236}">
                <a16:creationId xmlns:a16="http://schemas.microsoft.com/office/drawing/2014/main" id="{42907EF7-49B3-46B9-ACD2-A3F3E160AF4E}"/>
              </a:ext>
            </a:extLst>
          </p:cNvPr>
          <p:cNvSpPr>
            <a:spLocks noGrp="1"/>
          </p:cNvSpPr>
          <p:nvPr>
            <p:ph type="body" sz="quarter" idx="21" hasCustomPrompt="1"/>
          </p:nvPr>
        </p:nvSpPr>
        <p:spPr>
          <a:xfrm>
            <a:off x="6552000" y="5486400"/>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0" name="Tijdelijke aanduiding voor tekst 8">
            <a:extLst>
              <a:ext uri="{FF2B5EF4-FFF2-40B4-BE49-F238E27FC236}">
                <a16:creationId xmlns:a16="http://schemas.microsoft.com/office/drawing/2014/main" id="{DF9EB481-DA3C-4E44-9FE2-E6F7ED8E58AA}"/>
              </a:ext>
            </a:extLst>
          </p:cNvPr>
          <p:cNvSpPr>
            <a:spLocks noGrp="1"/>
          </p:cNvSpPr>
          <p:nvPr>
            <p:ph type="body" sz="quarter" idx="25" hasCustomPrompt="1"/>
          </p:nvPr>
        </p:nvSpPr>
        <p:spPr>
          <a:xfrm>
            <a:off x="6552000" y="5808475"/>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pic>
        <p:nvPicPr>
          <p:cNvPr id="11" name="Afbeelding 10">
            <a:extLst>
              <a:ext uri="{FF2B5EF4-FFF2-40B4-BE49-F238E27FC236}">
                <a16:creationId xmlns:a16="http://schemas.microsoft.com/office/drawing/2014/main" id="{A0A6A365-BFF5-4B16-B1E9-D831984D56B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626223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21421F68-1BEF-403F-B0C5-AAC49C6A0963}"/>
              </a:ext>
            </a:extLst>
          </p:cNvPr>
          <p:cNvSpPr>
            <a:spLocks noGrp="1"/>
          </p:cNvSpPr>
          <p:nvPr>
            <p:ph sz="quarter" idx="13" hasCustomPrompt="1"/>
          </p:nvPr>
        </p:nvSpPr>
        <p:spPr>
          <a:xfrm>
            <a:off x="630000" y="2350800"/>
            <a:ext cx="10922400" cy="396406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9" name="Tijdelijke aanduiding voor dianummer 8">
            <a:extLst>
              <a:ext uri="{FF2B5EF4-FFF2-40B4-BE49-F238E27FC236}">
                <a16:creationId xmlns:a16="http://schemas.microsoft.com/office/drawing/2014/main" id="{7E8395B0-5BEF-4071-A7D0-AC6F71F06647}"/>
              </a:ext>
            </a:extLst>
          </p:cNvPr>
          <p:cNvSpPr>
            <a:spLocks noGrp="1"/>
          </p:cNvSpPr>
          <p:nvPr>
            <p:ph type="sldNum" sz="quarter" idx="14"/>
          </p:nvPr>
        </p:nvSpPr>
        <p:spPr/>
        <p:txBody>
          <a:bodyPr/>
          <a:lstStyle/>
          <a:p>
            <a:fld id="{6C93B359-CF0D-4389-949E-16A33FCBB3EC}" type="slidenum">
              <a:rPr lang="nl-NL" smtClean="0"/>
              <a:t>‹nr.›</a:t>
            </a:fld>
            <a:endParaRPr lang="nl-NL" dirty="0"/>
          </a:p>
        </p:txBody>
      </p:sp>
      <p:sp>
        <p:nvSpPr>
          <p:cNvPr id="10" name="Vertrouwelijkheidsniveau">
            <a:extLst>
              <a:ext uri="{FF2B5EF4-FFF2-40B4-BE49-F238E27FC236}">
                <a16:creationId xmlns:a16="http://schemas.microsoft.com/office/drawing/2014/main" id="{81E8D0CB-07CC-4FF4-B9A2-3BEAACD9AE9B}"/>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tel 11">
            <a:extLst>
              <a:ext uri="{FF2B5EF4-FFF2-40B4-BE49-F238E27FC236}">
                <a16:creationId xmlns:a16="http://schemas.microsoft.com/office/drawing/2014/main" id="{4AE61CC0-169D-4A88-BF15-A47DE22E868B}"/>
              </a:ext>
            </a:extLst>
          </p:cNvPr>
          <p:cNvSpPr>
            <a:spLocks noGrp="1"/>
          </p:cNvSpPr>
          <p:nvPr>
            <p:ph type="title" hasCustomPrompt="1"/>
          </p:nvPr>
        </p:nvSpPr>
        <p:spPr/>
        <p:txBody>
          <a:bodyPr/>
          <a:lstStyle>
            <a:lvl1pPr>
              <a:defRPr/>
            </a:lvl1pPr>
          </a:lstStyle>
          <a:p>
            <a:r>
              <a:rPr lang="nl-NL" dirty="0"/>
              <a:t>Klik om een titel in te voegen</a:t>
            </a:r>
          </a:p>
        </p:txBody>
      </p:sp>
    </p:spTree>
    <p:extLst>
      <p:ext uri="{BB962C8B-B14F-4D97-AF65-F5344CB8AC3E}">
        <p14:creationId xmlns:p14="http://schemas.microsoft.com/office/powerpoint/2010/main" val="1469717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ee kolommen">
    <p:spTree>
      <p:nvGrpSpPr>
        <p:cNvPr id="1" name=""/>
        <p:cNvGrpSpPr/>
        <p:nvPr/>
      </p:nvGrpSpPr>
      <p:grpSpPr>
        <a:xfrm>
          <a:off x="0" y="0"/>
          <a:ext cx="0" cy="0"/>
          <a:chOff x="0" y="0"/>
          <a:chExt cx="0" cy="0"/>
        </a:xfrm>
      </p:grpSpPr>
      <p:sp>
        <p:nvSpPr>
          <p:cNvPr id="3" name="Tijdelijke aanduiding voor inhoud 2"/>
          <p:cNvSpPr>
            <a:spLocks noGrp="1"/>
          </p:cNvSpPr>
          <p:nvPr>
            <p:ph sz="half" idx="1" hasCustomPrompt="1"/>
          </p:nvPr>
        </p:nvSpPr>
        <p:spPr>
          <a:xfrm>
            <a:off x="630000" y="2350800"/>
            <a:ext cx="50038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p:cNvSpPr>
            <a:spLocks noGrp="1"/>
          </p:cNvSpPr>
          <p:nvPr>
            <p:ph sz="half" idx="2" hasCustomPrompt="1"/>
          </p:nvPr>
        </p:nvSpPr>
        <p:spPr>
          <a:xfrm>
            <a:off x="6552000" y="2350800"/>
            <a:ext cx="50112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1" name="Tijdelijke aanduiding voor dianummer 10">
            <a:extLst>
              <a:ext uri="{FF2B5EF4-FFF2-40B4-BE49-F238E27FC236}">
                <a16:creationId xmlns:a16="http://schemas.microsoft.com/office/drawing/2014/main" id="{260C6DF3-2547-4188-B44C-E1C924D734C5}"/>
              </a:ext>
            </a:extLst>
          </p:cNvPr>
          <p:cNvSpPr>
            <a:spLocks noGrp="1"/>
          </p:cNvSpPr>
          <p:nvPr>
            <p:ph type="sldNum" sz="quarter" idx="10"/>
          </p:nvPr>
        </p:nvSpPr>
        <p:spPr/>
        <p:txBody>
          <a:bodyPr/>
          <a:lstStyle/>
          <a:p>
            <a:fld id="{6C93B359-CF0D-4389-949E-16A33FCBB3EC}" type="slidenum">
              <a:rPr lang="nl-NL" smtClean="0"/>
              <a:t>‹nr.›</a:t>
            </a:fld>
            <a:endParaRPr lang="nl-NL" dirty="0"/>
          </a:p>
        </p:txBody>
      </p:sp>
      <p:sp>
        <p:nvSpPr>
          <p:cNvPr id="17" name="Vertrouwelijkheidsniveau">
            <a:extLst>
              <a:ext uri="{FF2B5EF4-FFF2-40B4-BE49-F238E27FC236}">
                <a16:creationId xmlns:a16="http://schemas.microsoft.com/office/drawing/2014/main" id="{1B09E170-CA11-4EE2-B82E-0AD6B2F1CC8F}"/>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tel 11">
            <a:extLst>
              <a:ext uri="{FF2B5EF4-FFF2-40B4-BE49-F238E27FC236}">
                <a16:creationId xmlns:a16="http://schemas.microsoft.com/office/drawing/2014/main" id="{B1CF7121-85E0-45D3-B910-BCF8E25FEC5F}"/>
              </a:ext>
            </a:extLst>
          </p:cNvPr>
          <p:cNvSpPr>
            <a:spLocks noGrp="1"/>
          </p:cNvSpPr>
          <p:nvPr>
            <p:ph type="title" hasCustomPrompt="1"/>
          </p:nvPr>
        </p:nvSpPr>
        <p:spPr/>
        <p:txBody>
          <a:bodyPr/>
          <a:lstStyle>
            <a:lvl1pPr>
              <a:defRPr/>
            </a:lvl1pPr>
          </a:lstStyle>
          <a:p>
            <a:r>
              <a:rPr lang="nl-NL" dirty="0"/>
              <a:t>Klik om een titel in te voegen</a:t>
            </a:r>
          </a:p>
        </p:txBody>
      </p:sp>
    </p:spTree>
    <p:extLst>
      <p:ext uri="{BB962C8B-B14F-4D97-AF65-F5344CB8AC3E}">
        <p14:creationId xmlns:p14="http://schemas.microsoft.com/office/powerpoint/2010/main" val="138001744"/>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fbeelding verticaal geel">
    <p:bg>
      <p:bgPr>
        <a:solidFill>
          <a:schemeClr val="accent2"/>
        </a:solidFill>
        <a:effectLst/>
      </p:bgPr>
    </p:bg>
    <p:spTree>
      <p:nvGrpSpPr>
        <p:cNvPr id="1" name=""/>
        <p:cNvGrpSpPr/>
        <p:nvPr/>
      </p:nvGrpSpPr>
      <p:grpSpPr>
        <a:xfrm>
          <a:off x="0" y="0"/>
          <a:ext cx="0" cy="0"/>
          <a:chOff x="0" y="0"/>
          <a:chExt cx="0" cy="0"/>
        </a:xfrm>
      </p:grpSpPr>
      <p:sp>
        <p:nvSpPr>
          <p:cNvPr id="11" name="Tijdelijke aanduiding voor tekst 11"/>
          <p:cNvSpPr>
            <a:spLocks noGrp="1"/>
          </p:cNvSpPr>
          <p:nvPr>
            <p:ph type="body" sz="quarter" idx="13" hasCustomPrompt="1"/>
          </p:nvPr>
        </p:nvSpPr>
        <p:spPr>
          <a:xfrm>
            <a:off x="6552000" y="2350799"/>
            <a:ext cx="5004000" cy="3963600"/>
          </a:xfrm>
        </p:spPr>
        <p:txBody>
          <a:bodyPr/>
          <a:lstStyle>
            <a:lvl1pPr marL="316800" indent="-316800">
              <a:buClr>
                <a:schemeClr val="tx1"/>
              </a:buClr>
              <a:buFont typeface="Arial" panose="020B0604020202020204" pitchFamily="34" charset="0"/>
              <a:buChar char="•"/>
              <a:defRPr>
                <a:solidFill>
                  <a:schemeClr val="tx1"/>
                </a:solidFill>
              </a:defRPr>
            </a:lvl1pPr>
            <a:lvl2pPr marL="630000" indent="-316800">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jdelijke aanduiding voor dianummer 2">
            <a:extLst>
              <a:ext uri="{FF2B5EF4-FFF2-40B4-BE49-F238E27FC236}">
                <a16:creationId xmlns:a16="http://schemas.microsoft.com/office/drawing/2014/main" id="{A7984020-B91C-4CFF-88ED-501B2109C660}"/>
              </a:ext>
            </a:extLst>
          </p:cNvPr>
          <p:cNvSpPr>
            <a:spLocks noGrp="1"/>
          </p:cNvSpPr>
          <p:nvPr>
            <p:ph type="sldNum" sz="quarter" idx="27"/>
          </p:nvPr>
        </p:nvSpPr>
        <p:spPr/>
        <p:txBody>
          <a:bodyPr/>
          <a:lstStyle/>
          <a:p>
            <a:fld id="{6C93B359-CF0D-4389-949E-16A33FCBB3EC}" type="slidenum">
              <a:rPr lang="nl-NL" smtClean="0"/>
              <a:t>‹nr.›</a:t>
            </a:fld>
            <a:endParaRPr lang="nl-NL" dirty="0"/>
          </a:p>
        </p:txBody>
      </p:sp>
      <p:sp>
        <p:nvSpPr>
          <p:cNvPr id="10" name="Tijdelijke aanduiding voor afbeelding 9">
            <a:extLst>
              <a:ext uri="{FF2B5EF4-FFF2-40B4-BE49-F238E27FC236}">
                <a16:creationId xmlns:a16="http://schemas.microsoft.com/office/drawing/2014/main" id="{F17C0AA7-9F88-4479-B7CF-C1BB31AB870A}"/>
              </a:ext>
            </a:extLst>
          </p:cNvPr>
          <p:cNvSpPr>
            <a:spLocks noGrp="1"/>
          </p:cNvSpPr>
          <p:nvPr>
            <p:ph type="pic" sz="quarter" idx="29" hasCustomPrompt="1"/>
          </p:nvPr>
        </p:nvSpPr>
        <p:spPr>
          <a:xfrm>
            <a:off x="0" y="0"/>
            <a:ext cx="6096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vert="horz"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4" name="Titel 3">
            <a:extLst>
              <a:ext uri="{FF2B5EF4-FFF2-40B4-BE49-F238E27FC236}">
                <a16:creationId xmlns:a16="http://schemas.microsoft.com/office/drawing/2014/main" id="{4C1E2EA9-BE63-4625-B099-2271F692DE60}"/>
              </a:ext>
            </a:extLst>
          </p:cNvPr>
          <p:cNvSpPr>
            <a:spLocks noGrp="1"/>
          </p:cNvSpPr>
          <p:nvPr>
            <p:ph type="title" hasCustomPrompt="1"/>
          </p:nvPr>
        </p:nvSpPr>
        <p:spPr>
          <a:xfrm>
            <a:off x="6552000" y="1281950"/>
            <a:ext cx="5004000" cy="1069200"/>
          </a:xfrm>
        </p:spPr>
        <p:txBody>
          <a:bodyPr/>
          <a:lstStyle>
            <a:lvl1pPr>
              <a:defRPr>
                <a:solidFill>
                  <a:schemeClr val="tx1"/>
                </a:solidFill>
              </a:defRPr>
            </a:lvl1pPr>
          </a:lstStyle>
          <a:p>
            <a:r>
              <a:rPr lang="nl-NL" dirty="0"/>
              <a:t>Klik om een titel in te voegen</a:t>
            </a:r>
          </a:p>
        </p:txBody>
      </p:sp>
      <p:sp>
        <p:nvSpPr>
          <p:cNvPr id="7" name="Vertrouwelijkheidsniveau">
            <a:extLst>
              <a:ext uri="{FF2B5EF4-FFF2-40B4-BE49-F238E27FC236}">
                <a16:creationId xmlns:a16="http://schemas.microsoft.com/office/drawing/2014/main" id="{6C2A6650-CEC0-489B-BFC0-04E78F01962C}"/>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Tree>
    <p:extLst>
      <p:ext uri="{BB962C8B-B14F-4D97-AF65-F5344CB8AC3E}">
        <p14:creationId xmlns:p14="http://schemas.microsoft.com/office/powerpoint/2010/main" val="153694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ote tekst geel">
    <p:bg>
      <p:bgPr>
        <a:solidFill>
          <a:schemeClr val="accent2"/>
        </a:solidFill>
        <a:effectLst/>
      </p:bgPr>
    </p:bg>
    <p:spTree>
      <p:nvGrpSpPr>
        <p:cNvPr id="1" name=""/>
        <p:cNvGrpSpPr/>
        <p:nvPr/>
      </p:nvGrpSpPr>
      <p:grpSpPr>
        <a:xfrm>
          <a:off x="0" y="0"/>
          <a:ext cx="0" cy="0"/>
          <a:chOff x="0" y="0"/>
          <a:chExt cx="0" cy="0"/>
        </a:xfrm>
      </p:grpSpPr>
      <p:sp>
        <p:nvSpPr>
          <p:cNvPr id="20" name="Titel 1"/>
          <p:cNvSpPr>
            <a:spLocks noGrp="1"/>
          </p:cNvSpPr>
          <p:nvPr>
            <p:ph type="title" hasCustomPrompt="1"/>
          </p:nvPr>
        </p:nvSpPr>
        <p:spPr>
          <a:xfrm>
            <a:off x="630000" y="1052514"/>
            <a:ext cx="10923588" cy="4024800"/>
          </a:xfrm>
        </p:spPr>
        <p:txBody>
          <a:bodyPr anchor="b" anchorCtr="0">
            <a:normAutofit/>
          </a:bodyPr>
          <a:lstStyle>
            <a:lvl1pPr algn="l">
              <a:defRPr sz="8000" b="0">
                <a:solidFill>
                  <a:schemeClr val="bg1"/>
                </a:solidFill>
              </a:defRPr>
            </a:lvl1pPr>
          </a:lstStyle>
          <a:p>
            <a:r>
              <a:rPr lang="nl-NL" dirty="0"/>
              <a:t>Klik om een titel in te voegen</a:t>
            </a:r>
          </a:p>
        </p:txBody>
      </p:sp>
      <p:sp>
        <p:nvSpPr>
          <p:cNvPr id="4" name="Ondertitel 2"/>
          <p:cNvSpPr>
            <a:spLocks noGrp="1"/>
          </p:cNvSpPr>
          <p:nvPr>
            <p:ph type="subTitle" idx="1" hasCustomPrompt="1"/>
          </p:nvPr>
        </p:nvSpPr>
        <p:spPr>
          <a:xfrm>
            <a:off x="630000" y="5298141"/>
            <a:ext cx="10923588" cy="923272"/>
          </a:xfrm>
        </p:spPr>
        <p:txBody>
          <a:bodyPr lIns="0" tIns="0" rIns="0">
            <a:normAutofit/>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6" name="Tijdelijke aanduiding voor dianummer 5">
            <a:extLst>
              <a:ext uri="{FF2B5EF4-FFF2-40B4-BE49-F238E27FC236}">
                <a16:creationId xmlns:a16="http://schemas.microsoft.com/office/drawing/2014/main" id="{CB8E684C-7D4C-426C-AC24-E424245763F3}"/>
              </a:ext>
            </a:extLst>
          </p:cNvPr>
          <p:cNvSpPr>
            <a:spLocks noGrp="1"/>
          </p:cNvSpPr>
          <p:nvPr>
            <p:ph type="sldNum" sz="quarter" idx="10"/>
          </p:nvPr>
        </p:nvSpPr>
        <p:spPr/>
        <p:txBody>
          <a:bodyPr/>
          <a:lstStyle>
            <a:lvl1pPr>
              <a:defRPr>
                <a:solidFill>
                  <a:schemeClr val="bg1"/>
                </a:solidFill>
              </a:defRPr>
            </a:lvl1pPr>
          </a:lstStyle>
          <a:p>
            <a:fld id="{6C93B359-CF0D-4389-949E-16A33FCBB3EC}" type="slidenum">
              <a:rPr lang="nl-NL" smtClean="0"/>
              <a:pPr/>
              <a:t>‹nr.›</a:t>
            </a:fld>
            <a:endParaRPr lang="nl-NL" dirty="0"/>
          </a:p>
        </p:txBody>
      </p:sp>
      <p:sp>
        <p:nvSpPr>
          <p:cNvPr id="12" name="Vertrouwelijkheidsniveau">
            <a:extLst>
              <a:ext uri="{FF2B5EF4-FFF2-40B4-BE49-F238E27FC236}">
                <a16:creationId xmlns:a16="http://schemas.microsoft.com/office/drawing/2014/main" id="{D32BCAE4-C367-4016-B734-236CBBFED4D7}"/>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bg1"/>
                </a:solidFill>
              </a:defRPr>
            </a:lvl1pPr>
          </a:lstStyle>
          <a:p>
            <a:pPr lvl="0"/>
            <a:r>
              <a:rPr lang="nl-NL" dirty="0"/>
              <a:t>[vertrouwelijkheidsniveau]</a:t>
            </a:r>
          </a:p>
        </p:txBody>
      </p:sp>
    </p:spTree>
    <p:extLst>
      <p:ext uri="{BB962C8B-B14F-4D97-AF65-F5344CB8AC3E}">
        <p14:creationId xmlns:p14="http://schemas.microsoft.com/office/powerpoint/2010/main" val="2391397642"/>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vlak verticaal geel">
    <p:spTree>
      <p:nvGrpSpPr>
        <p:cNvPr id="1" name=""/>
        <p:cNvGrpSpPr/>
        <p:nvPr/>
      </p:nvGrpSpPr>
      <p:grpSpPr>
        <a:xfrm>
          <a:off x="0" y="0"/>
          <a:ext cx="0" cy="0"/>
          <a:chOff x="0" y="0"/>
          <a:chExt cx="0" cy="0"/>
        </a:xfrm>
      </p:grpSpPr>
      <p:sp>
        <p:nvSpPr>
          <p:cNvPr id="9" name="Vrije vorm: vorm 8">
            <a:extLst>
              <a:ext uri="{FF2B5EF4-FFF2-40B4-BE49-F238E27FC236}">
                <a16:creationId xmlns:a16="http://schemas.microsoft.com/office/drawing/2014/main" id="{0FA47D1B-42CA-4E2B-B2E8-239884DF4BD3}"/>
              </a:ext>
            </a:extLst>
          </p:cNvPr>
          <p:cNvSpPr/>
          <p:nvPr userDrawn="1"/>
        </p:nvSpPr>
        <p:spPr>
          <a:xfrm>
            <a:off x="0" y="0"/>
            <a:ext cx="6096000" cy="6858000"/>
          </a:xfrm>
          <a:custGeom>
            <a:avLst/>
            <a:gdLst>
              <a:gd name="connsiteX0" fmla="*/ 0 w 6096000"/>
              <a:gd name="connsiteY0" fmla="*/ 0 h 6858000"/>
              <a:gd name="connsiteX1" fmla="*/ 5498305 w 6096000"/>
              <a:gd name="connsiteY1" fmla="*/ 0 h 6858000"/>
              <a:gd name="connsiteX2" fmla="*/ 5853600 w 6096000"/>
              <a:gd name="connsiteY2" fmla="*/ 0 h 6858000"/>
              <a:gd name="connsiteX3" fmla="*/ 5862636 w 6096000"/>
              <a:gd name="connsiteY3" fmla="*/ 0 h 6858000"/>
              <a:gd name="connsiteX4" fmla="*/ 5862636 w 6096000"/>
              <a:gd name="connsiteY4" fmla="*/ 712471 h 6858000"/>
              <a:gd name="connsiteX5" fmla="*/ 6096000 w 6096000"/>
              <a:gd name="connsiteY5" fmla="*/ 712471 h 6858000"/>
              <a:gd name="connsiteX6" fmla="*/ 6096000 w 6096000"/>
              <a:gd name="connsiteY6" fmla="*/ 961200 h 6858000"/>
              <a:gd name="connsiteX7" fmla="*/ 6096000 w 6096000"/>
              <a:gd name="connsiteY7" fmla="*/ 1891881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498305" y="0"/>
                </a:lnTo>
                <a:lnTo>
                  <a:pt x="5853600" y="0"/>
                </a:lnTo>
                <a:lnTo>
                  <a:pt x="5862636" y="0"/>
                </a:lnTo>
                <a:lnTo>
                  <a:pt x="5862636" y="712471"/>
                </a:lnTo>
                <a:lnTo>
                  <a:pt x="6096000" y="712471"/>
                </a:lnTo>
                <a:lnTo>
                  <a:pt x="6096000" y="961200"/>
                </a:lnTo>
                <a:lnTo>
                  <a:pt x="6096000" y="1891881"/>
                </a:lnTo>
                <a:lnTo>
                  <a:pt x="609600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jdelijke aanduiding voor tekst 3"/>
          <p:cNvSpPr>
            <a:spLocks noGrp="1"/>
          </p:cNvSpPr>
          <p:nvPr>
            <p:ph type="body" sz="quarter" idx="10" hasCustomPrompt="1"/>
          </p:nvPr>
        </p:nvSpPr>
        <p:spPr>
          <a:xfrm>
            <a:off x="6552000" y="1052513"/>
            <a:ext cx="5004000" cy="5168900"/>
          </a:xfrm>
        </p:spPr>
        <p:txBody>
          <a:bodyPr anchor="ctr" anchorCtr="0"/>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tel 2">
            <a:extLst>
              <a:ext uri="{FF2B5EF4-FFF2-40B4-BE49-F238E27FC236}">
                <a16:creationId xmlns:a16="http://schemas.microsoft.com/office/drawing/2014/main" id="{AF508C5A-8D78-4219-976E-46DFA0C4F862}"/>
              </a:ext>
            </a:extLst>
          </p:cNvPr>
          <p:cNvSpPr>
            <a:spLocks noGrp="1"/>
          </p:cNvSpPr>
          <p:nvPr>
            <p:ph type="title" hasCustomPrompt="1"/>
          </p:nvPr>
        </p:nvSpPr>
        <p:spPr>
          <a:xfrm>
            <a:off x="630000" y="3039154"/>
            <a:ext cx="5003800" cy="1069200"/>
          </a:xfrm>
        </p:spPr>
        <p:txBody>
          <a:bodyPr/>
          <a:lstStyle>
            <a:lvl1pPr>
              <a:defRPr>
                <a:solidFill>
                  <a:schemeClr val="tx1"/>
                </a:solidFill>
              </a:defRPr>
            </a:lvl1pPr>
          </a:lstStyle>
          <a:p>
            <a:r>
              <a:rPr lang="nl-NL" dirty="0"/>
              <a:t>Klik om een titel in te voegen</a:t>
            </a:r>
          </a:p>
        </p:txBody>
      </p:sp>
      <p:sp>
        <p:nvSpPr>
          <p:cNvPr id="5" name="Tijdelijke aanduiding voor dianummer 4">
            <a:extLst>
              <a:ext uri="{FF2B5EF4-FFF2-40B4-BE49-F238E27FC236}">
                <a16:creationId xmlns:a16="http://schemas.microsoft.com/office/drawing/2014/main" id="{411F2E84-2AC4-4E76-AB35-4DF527522499}"/>
              </a:ext>
            </a:extLst>
          </p:cNvPr>
          <p:cNvSpPr>
            <a:spLocks noGrp="1"/>
          </p:cNvSpPr>
          <p:nvPr>
            <p:ph type="sldNum" sz="quarter" idx="11"/>
          </p:nvPr>
        </p:nvSpPr>
        <p:spPr/>
        <p:txBody>
          <a:bodyPr/>
          <a:lstStyle/>
          <a:p>
            <a:fld id="{6C93B359-CF0D-4389-949E-16A33FCBB3EC}" type="slidenum">
              <a:rPr lang="nl-NL" smtClean="0"/>
              <a:pPr/>
              <a:t>‹nr.›</a:t>
            </a:fld>
            <a:endParaRPr lang="nl-NL" dirty="0"/>
          </a:p>
        </p:txBody>
      </p:sp>
      <p:sp>
        <p:nvSpPr>
          <p:cNvPr id="16" name="Vertrouwelijkheidsniveau">
            <a:extLst>
              <a:ext uri="{FF2B5EF4-FFF2-40B4-BE49-F238E27FC236}">
                <a16:creationId xmlns:a16="http://schemas.microsoft.com/office/drawing/2014/main" id="{42A8670A-3771-498C-BCA7-1CEC86864E8D}"/>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Tree>
    <p:extLst>
      <p:ext uri="{BB962C8B-B14F-4D97-AF65-F5344CB8AC3E}">
        <p14:creationId xmlns:p14="http://schemas.microsoft.com/office/powerpoint/2010/main" val="2306362270"/>
      </p:ext>
    </p:extLst>
  </p:cSld>
  <p:clrMapOvr>
    <a:masterClrMapping/>
  </p:clrMapOvr>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hasCustomPrompt="1"/>
          </p:nvPr>
        </p:nvSpPr>
        <p:spPr>
          <a:xfrm>
            <a:off x="6552000" y="2350800"/>
            <a:ext cx="50040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4" name="Tijdelijke aanduiding voor dianummer 13">
            <a:extLst>
              <a:ext uri="{FF2B5EF4-FFF2-40B4-BE49-F238E27FC236}">
                <a16:creationId xmlns:a16="http://schemas.microsoft.com/office/drawing/2014/main" id="{0E24862E-A238-48C9-966B-53C0A9936E1E}"/>
              </a:ext>
            </a:extLst>
          </p:cNvPr>
          <p:cNvSpPr>
            <a:spLocks noGrp="1"/>
          </p:cNvSpPr>
          <p:nvPr>
            <p:ph type="sldNum" sz="quarter" idx="29"/>
          </p:nvPr>
        </p:nvSpPr>
        <p:spPr/>
        <p:txBody>
          <a:bodyPr/>
          <a:lstStyle/>
          <a:p>
            <a:fld id="{6C93B359-CF0D-4389-949E-16A33FCBB3EC}" type="slidenum">
              <a:rPr lang="nl-NL" smtClean="0"/>
              <a:pPr/>
              <a:t>‹nr.›</a:t>
            </a:fld>
            <a:endParaRPr lang="nl-NL" dirty="0"/>
          </a:p>
        </p:txBody>
      </p:sp>
      <p:sp>
        <p:nvSpPr>
          <p:cNvPr id="17" name="Titel 16">
            <a:extLst>
              <a:ext uri="{FF2B5EF4-FFF2-40B4-BE49-F238E27FC236}">
                <a16:creationId xmlns:a16="http://schemas.microsoft.com/office/drawing/2014/main" id="{9C42D806-99A5-4854-9BB7-C93AB66EA383}"/>
              </a:ext>
            </a:extLst>
          </p:cNvPr>
          <p:cNvSpPr>
            <a:spLocks noGrp="1"/>
          </p:cNvSpPr>
          <p:nvPr>
            <p:ph type="title" hasCustomPrompt="1"/>
          </p:nvPr>
        </p:nvSpPr>
        <p:spPr>
          <a:xfrm>
            <a:off x="6552000" y="1281950"/>
            <a:ext cx="5004000" cy="1069200"/>
          </a:xfrm>
        </p:spPr>
        <p:txBody>
          <a:bodyPr/>
          <a:lstStyle>
            <a:lvl1pPr>
              <a:defRPr/>
            </a:lvl1pPr>
          </a:lstStyle>
          <a:p>
            <a:r>
              <a:rPr lang="nl-NL" dirty="0"/>
              <a:t>Klik om een titel in te voegen</a:t>
            </a:r>
          </a:p>
        </p:txBody>
      </p:sp>
      <p:sp>
        <p:nvSpPr>
          <p:cNvPr id="7" name="Vertrouwelijkheidsniveau">
            <a:extLst>
              <a:ext uri="{FF2B5EF4-FFF2-40B4-BE49-F238E27FC236}">
                <a16:creationId xmlns:a16="http://schemas.microsoft.com/office/drawing/2014/main" id="{4BAFB278-E939-4041-A70B-47CB8943C72B}"/>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8" name="Tijdelijke aanduiding voor afbeelding 7">
            <a:extLst>
              <a:ext uri="{FF2B5EF4-FFF2-40B4-BE49-F238E27FC236}">
                <a16:creationId xmlns:a16="http://schemas.microsoft.com/office/drawing/2014/main" id="{F4CFC7BE-2502-4C51-AFEA-F92D97467734}"/>
              </a:ext>
            </a:extLst>
          </p:cNvPr>
          <p:cNvSpPr>
            <a:spLocks noGrp="1"/>
          </p:cNvSpPr>
          <p:nvPr>
            <p:ph type="pic" sz="quarter" idx="30" hasCustomPrompt="1"/>
          </p:nvPr>
        </p:nvSpPr>
        <p:spPr>
          <a:xfrm>
            <a:off x="0" y="0"/>
            <a:ext cx="6096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vert="horz"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Tree>
    <p:extLst>
      <p:ext uri="{BB962C8B-B14F-4D97-AF65-F5344CB8AC3E}">
        <p14:creationId xmlns:p14="http://schemas.microsoft.com/office/powerpoint/2010/main" val="172983865"/>
      </p:ext>
    </p:extLst>
  </p:cSld>
  <p:clrMapOvr>
    <a:masterClrMapping/>
  </p:clrMapOvr>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fbeelding horizontaal geel">
    <p:bg>
      <p:bgPr>
        <a:solidFill>
          <a:schemeClr val="accent2"/>
        </a:solidFill>
        <a:effectLst/>
      </p:bgPr>
    </p:bg>
    <p:spTree>
      <p:nvGrpSpPr>
        <p:cNvPr id="1" name=""/>
        <p:cNvGrpSpPr/>
        <p:nvPr/>
      </p:nvGrpSpPr>
      <p:grpSpPr>
        <a:xfrm>
          <a:off x="0" y="0"/>
          <a:ext cx="0" cy="0"/>
          <a:chOff x="0" y="0"/>
          <a:chExt cx="0" cy="0"/>
        </a:xfrm>
      </p:grpSpPr>
      <p:sp>
        <p:nvSpPr>
          <p:cNvPr id="4" name="Tijdelijke aanduiding voor afbeelding 3">
            <a:extLst>
              <a:ext uri="{FF2B5EF4-FFF2-40B4-BE49-F238E27FC236}">
                <a16:creationId xmlns:a16="http://schemas.microsoft.com/office/drawing/2014/main" id="{E40B2573-7117-47DC-A1FC-56A832A1E9D3}"/>
              </a:ext>
            </a:extLst>
          </p:cNvPr>
          <p:cNvSpPr>
            <a:spLocks noGrp="1"/>
          </p:cNvSpPr>
          <p:nvPr>
            <p:ph type="pic" sz="quarter" idx="10" hasCustomPrompt="1"/>
          </p:nvPr>
        </p:nvSpPr>
        <p:spPr>
          <a:xfrm>
            <a:off x="0" y="3429000"/>
            <a:ext cx="12192000" cy="3429000"/>
          </a:xfrm>
          <a:solidFill>
            <a:schemeClr val="tx1">
              <a:lumMod val="85000"/>
            </a:schemeClr>
          </a:solidFill>
        </p:spPr>
        <p:txBody>
          <a:bodyPr tIns="1080000" anchor="t" anchorCtr="1"/>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solidFill>
                  <a:schemeClr val="bg1"/>
                </a:solidFill>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6" name="Tijdelijke aanduiding voor dianummer 5">
            <a:extLst>
              <a:ext uri="{FF2B5EF4-FFF2-40B4-BE49-F238E27FC236}">
                <a16:creationId xmlns:a16="http://schemas.microsoft.com/office/drawing/2014/main" id="{C27AD964-7CC1-4105-95CD-B7149718814C}"/>
              </a:ext>
            </a:extLst>
          </p:cNvPr>
          <p:cNvSpPr>
            <a:spLocks noGrp="1"/>
          </p:cNvSpPr>
          <p:nvPr>
            <p:ph type="sldNum" sz="quarter" idx="11"/>
          </p:nvPr>
        </p:nvSpPr>
        <p:spPr/>
        <p:txBody>
          <a:bodyPr/>
          <a:lstStyle>
            <a:lvl1pPr>
              <a:defRPr>
                <a:solidFill>
                  <a:schemeClr val="bg1"/>
                </a:solidFill>
              </a:defRPr>
            </a:lvl1pPr>
          </a:lstStyle>
          <a:p>
            <a:fld id="{6C93B359-CF0D-4389-949E-16A33FCBB3EC}" type="slidenum">
              <a:rPr lang="nl-NL" smtClean="0"/>
              <a:pPr/>
              <a:t>‹nr.›</a:t>
            </a:fld>
            <a:endParaRPr lang="nl-NL" dirty="0"/>
          </a:p>
        </p:txBody>
      </p:sp>
      <p:sp>
        <p:nvSpPr>
          <p:cNvPr id="7" name="Titel 6">
            <a:extLst>
              <a:ext uri="{FF2B5EF4-FFF2-40B4-BE49-F238E27FC236}">
                <a16:creationId xmlns:a16="http://schemas.microsoft.com/office/drawing/2014/main" id="{4A879FCC-B15B-43B0-94C1-EA709F51A48D}"/>
              </a:ext>
            </a:extLst>
          </p:cNvPr>
          <p:cNvSpPr>
            <a:spLocks noGrp="1"/>
          </p:cNvSpPr>
          <p:nvPr>
            <p:ph type="title" hasCustomPrompt="1"/>
          </p:nvPr>
        </p:nvSpPr>
        <p:spPr/>
        <p:txBody>
          <a:bodyPr/>
          <a:lstStyle>
            <a:lvl1pPr>
              <a:defRPr>
                <a:solidFill>
                  <a:schemeClr val="bg1"/>
                </a:solidFill>
              </a:defRPr>
            </a:lvl1pPr>
          </a:lstStyle>
          <a:p>
            <a:r>
              <a:rPr lang="nl-NL" dirty="0"/>
              <a:t>Klik om een titel in te voegen</a:t>
            </a:r>
          </a:p>
        </p:txBody>
      </p:sp>
    </p:spTree>
    <p:extLst>
      <p:ext uri="{BB962C8B-B14F-4D97-AF65-F5344CB8AC3E}">
        <p14:creationId xmlns:p14="http://schemas.microsoft.com/office/powerpoint/2010/main" val="2315850997"/>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fbeelding">
    <p:bg>
      <p:bgPr>
        <a:solidFill>
          <a:schemeClr val="bg1"/>
        </a:solidFill>
        <a:effectLst/>
      </p:bgPr>
    </p:bg>
    <p:spTree>
      <p:nvGrpSpPr>
        <p:cNvPr id="1" name=""/>
        <p:cNvGrpSpPr/>
        <p:nvPr/>
      </p:nvGrpSpPr>
      <p:grpSpPr>
        <a:xfrm>
          <a:off x="0" y="0"/>
          <a:ext cx="0" cy="0"/>
          <a:chOff x="0" y="0"/>
          <a:chExt cx="0" cy="0"/>
        </a:xfrm>
      </p:grpSpPr>
      <p:sp>
        <p:nvSpPr>
          <p:cNvPr id="10" name="Tijdelijke aanduiding voor afbeelding 9">
            <a:extLst>
              <a:ext uri="{FF2B5EF4-FFF2-40B4-BE49-F238E27FC236}">
                <a16:creationId xmlns:a16="http://schemas.microsoft.com/office/drawing/2014/main" id="{4D76FA77-7724-405A-BCBC-F7FB2273E85D}"/>
              </a:ext>
            </a:extLst>
          </p:cNvPr>
          <p:cNvSpPr>
            <a:spLocks noGrp="1"/>
          </p:cNvSpPr>
          <p:nvPr>
            <p:ph type="pic" sz="quarter" idx="11" hasCustomPrompt="1"/>
          </p:nvPr>
        </p:nvSpPr>
        <p:spPr>
          <a:xfrm>
            <a:off x="0" y="0"/>
            <a:ext cx="12192000" cy="6858000"/>
          </a:xfrm>
          <a:custGeom>
            <a:avLst/>
            <a:gdLst>
              <a:gd name="connsiteX0" fmla="*/ 0 w 12192000"/>
              <a:gd name="connsiteY0" fmla="*/ 0 h 6858000"/>
              <a:gd name="connsiteX1" fmla="*/ 5329235 w 12192000"/>
              <a:gd name="connsiteY1" fmla="*/ 0 h 6858000"/>
              <a:gd name="connsiteX2" fmla="*/ 5848350 w 12192000"/>
              <a:gd name="connsiteY2" fmla="*/ 0 h 6858000"/>
              <a:gd name="connsiteX3" fmla="*/ 5857872 w 12192000"/>
              <a:gd name="connsiteY3" fmla="*/ 0 h 6858000"/>
              <a:gd name="connsiteX4" fmla="*/ 5857872 w 12192000"/>
              <a:gd name="connsiteY4" fmla="*/ 711998 h 6858000"/>
              <a:gd name="connsiteX5" fmla="*/ 6324600 w 12192000"/>
              <a:gd name="connsiteY5" fmla="*/ 711998 h 6858000"/>
              <a:gd name="connsiteX6" fmla="*/ 6324600 w 12192000"/>
              <a:gd name="connsiteY6" fmla="*/ 0 h 6858000"/>
              <a:gd name="connsiteX7" fmla="*/ 12192000 w 12192000"/>
              <a:gd name="connsiteY7" fmla="*/ 0 h 6858000"/>
              <a:gd name="connsiteX8" fmla="*/ 12192000 w 12192000"/>
              <a:gd name="connsiteY8" fmla="*/ 6858000 h 6858000"/>
              <a:gd name="connsiteX9" fmla="*/ 6324600 w 12192000"/>
              <a:gd name="connsiteY9" fmla="*/ 6858000 h 6858000"/>
              <a:gd name="connsiteX10" fmla="*/ 584835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5329235" y="0"/>
                </a:lnTo>
                <a:lnTo>
                  <a:pt x="5848350" y="0"/>
                </a:lnTo>
                <a:lnTo>
                  <a:pt x="5857872" y="0"/>
                </a:lnTo>
                <a:lnTo>
                  <a:pt x="5857872" y="711998"/>
                </a:lnTo>
                <a:lnTo>
                  <a:pt x="6324600" y="711998"/>
                </a:lnTo>
                <a:lnTo>
                  <a:pt x="6324600" y="0"/>
                </a:lnTo>
                <a:lnTo>
                  <a:pt x="12192000" y="0"/>
                </a:lnTo>
                <a:lnTo>
                  <a:pt x="12192000" y="6858000"/>
                </a:lnTo>
                <a:lnTo>
                  <a:pt x="6324600" y="6858000"/>
                </a:lnTo>
                <a:lnTo>
                  <a:pt x="5848350" y="6858000"/>
                </a:lnTo>
                <a:lnTo>
                  <a:pt x="0" y="6858000"/>
                </a:lnTo>
                <a:close/>
              </a:path>
            </a:pathLst>
          </a:custGeom>
          <a:solidFill>
            <a:schemeClr val="bg1">
              <a:lumMod val="85000"/>
            </a:schemeClr>
          </a:solidFill>
        </p:spPr>
        <p:txBody>
          <a:bodyPr wrap="square" tIns="2520000" anchor="t" anchorCtr="1">
            <a:noAutofit/>
          </a:bodyPr>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5" name="Titel 4"/>
          <p:cNvSpPr>
            <a:spLocks noGrp="1"/>
          </p:cNvSpPr>
          <p:nvPr>
            <p:ph type="title" hasCustomPrompt="1"/>
          </p:nvPr>
        </p:nvSpPr>
        <p:spPr>
          <a:xfrm>
            <a:off x="0" y="5153776"/>
            <a:ext cx="12192000" cy="576000"/>
          </a:xfrm>
          <a:solidFill>
            <a:schemeClr val="accent2"/>
          </a:solidFill>
        </p:spPr>
        <p:txBody>
          <a:bodyPr lIns="630000" anchor="ctr" anchorCtr="0">
            <a:noAutofit/>
          </a:bodyPr>
          <a:lstStyle>
            <a:lvl1pPr algn="l">
              <a:defRPr sz="3200">
                <a:solidFill>
                  <a:schemeClr val="tx1"/>
                </a:solidFill>
              </a:defRPr>
            </a:lvl1pPr>
          </a:lstStyle>
          <a:p>
            <a:r>
              <a:rPr lang="nl-NL" dirty="0"/>
              <a:t>Klik om een naam in te voegen</a:t>
            </a:r>
          </a:p>
        </p:txBody>
      </p:sp>
      <p:sp>
        <p:nvSpPr>
          <p:cNvPr id="3" name="Tijdelijke aanduiding voor tekst 2"/>
          <p:cNvSpPr>
            <a:spLocks noGrp="1"/>
          </p:cNvSpPr>
          <p:nvPr>
            <p:ph type="body" sz="quarter" idx="10" hasCustomPrompt="1"/>
          </p:nvPr>
        </p:nvSpPr>
        <p:spPr>
          <a:xfrm>
            <a:off x="0" y="5825413"/>
            <a:ext cx="12192000" cy="396000"/>
          </a:xfrm>
          <a:solidFill>
            <a:schemeClr val="bg1"/>
          </a:solidFill>
        </p:spPr>
        <p:txBody>
          <a:bodyPr lIns="630000" anchor="ctr" anchorCtr="0">
            <a:normAutofit/>
          </a:bodyPr>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functie of project in te voegen</a:t>
            </a:r>
          </a:p>
        </p:txBody>
      </p:sp>
      <p:sp>
        <p:nvSpPr>
          <p:cNvPr id="12" name="Tijdelijke aanduiding voor dianummer 11">
            <a:extLst>
              <a:ext uri="{FF2B5EF4-FFF2-40B4-BE49-F238E27FC236}">
                <a16:creationId xmlns:a16="http://schemas.microsoft.com/office/drawing/2014/main" id="{49EE6DDE-E144-43EA-A883-E219AA865806}"/>
              </a:ext>
            </a:extLst>
          </p:cNvPr>
          <p:cNvSpPr>
            <a:spLocks noGrp="1"/>
          </p:cNvSpPr>
          <p:nvPr>
            <p:ph type="sldNum" sz="quarter" idx="12"/>
          </p:nvPr>
        </p:nvSpPr>
        <p:spPr/>
        <p:txBody>
          <a:bodyPr/>
          <a:lstStyle/>
          <a:p>
            <a:fld id="{6C93B359-CF0D-4389-949E-16A33FCBB3EC}" type="slidenum">
              <a:rPr lang="nl-NL" smtClean="0"/>
              <a:pPr/>
              <a:t>‹nr.›</a:t>
            </a:fld>
            <a:endParaRPr lang="nl-NL" dirty="0"/>
          </a:p>
        </p:txBody>
      </p:sp>
    </p:spTree>
    <p:extLst>
      <p:ext uri="{BB962C8B-B14F-4D97-AF65-F5344CB8AC3E}">
        <p14:creationId xmlns:p14="http://schemas.microsoft.com/office/powerpoint/2010/main" val="9924026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
    <p:bg>
      <p:bgPr>
        <a:solidFill>
          <a:schemeClr val="accent2"/>
        </a:solidFill>
        <a:effectLst/>
      </p:bgPr>
    </p:bg>
    <p:spTree>
      <p:nvGrpSpPr>
        <p:cNvPr id="1" name=""/>
        <p:cNvGrpSpPr/>
        <p:nvPr/>
      </p:nvGrpSpPr>
      <p:grpSpPr>
        <a:xfrm>
          <a:off x="0" y="0"/>
          <a:ext cx="0" cy="0"/>
          <a:chOff x="0" y="0"/>
          <a:chExt cx="0" cy="0"/>
        </a:xfrm>
      </p:grpSpPr>
      <p:sp>
        <p:nvSpPr>
          <p:cNvPr id="17" name="Vrije vorm: vorm 16">
            <a:extLst>
              <a:ext uri="{FF2B5EF4-FFF2-40B4-BE49-F238E27FC236}">
                <a16:creationId xmlns:a16="http://schemas.microsoft.com/office/drawing/2014/main" id="{CE883B12-7812-4AB5-9452-637027F74772}"/>
              </a:ext>
            </a:extLst>
          </p:cNvPr>
          <p:cNvSpPr/>
          <p:nvPr userDrawn="1"/>
        </p:nvSpPr>
        <p:spPr>
          <a:xfrm>
            <a:off x="0" y="0"/>
            <a:ext cx="6096000" cy="6858000"/>
          </a:xfrm>
          <a:custGeom>
            <a:avLst/>
            <a:gdLst>
              <a:gd name="connsiteX0" fmla="*/ 0 w 6096000"/>
              <a:gd name="connsiteY0" fmla="*/ 0 h 6858000"/>
              <a:gd name="connsiteX1" fmla="*/ 5360191 w 6096000"/>
              <a:gd name="connsiteY1" fmla="*/ 0 h 6858000"/>
              <a:gd name="connsiteX2" fmla="*/ 5850001 w 6096000"/>
              <a:gd name="connsiteY2" fmla="*/ 0 h 6858000"/>
              <a:gd name="connsiteX3" fmla="*/ 5862635 w 6096000"/>
              <a:gd name="connsiteY3" fmla="*/ 0 h 6858000"/>
              <a:gd name="connsiteX4" fmla="*/ 5862635 w 6096000"/>
              <a:gd name="connsiteY4" fmla="*/ 709612 h 6858000"/>
              <a:gd name="connsiteX5" fmla="*/ 6096000 w 6096000"/>
              <a:gd name="connsiteY5" fmla="*/ 709612 h 6858000"/>
              <a:gd name="connsiteX6" fmla="*/ 6096000 w 6096000"/>
              <a:gd name="connsiteY6" fmla="*/ 975600 h 6858000"/>
              <a:gd name="connsiteX7" fmla="*/ 6096000 w 6096000"/>
              <a:gd name="connsiteY7" fmla="*/ 1102518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360191" y="0"/>
                </a:lnTo>
                <a:lnTo>
                  <a:pt x="5850001" y="0"/>
                </a:lnTo>
                <a:lnTo>
                  <a:pt x="5862635" y="0"/>
                </a:lnTo>
                <a:lnTo>
                  <a:pt x="5862635" y="709612"/>
                </a:lnTo>
                <a:lnTo>
                  <a:pt x="6096000" y="709612"/>
                </a:lnTo>
                <a:lnTo>
                  <a:pt x="6096000" y="975600"/>
                </a:lnTo>
                <a:lnTo>
                  <a:pt x="6096000" y="1102518"/>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8" name="Tijdelijke aanduiding voor tekst 13"/>
          <p:cNvSpPr>
            <a:spLocks noGrp="1"/>
          </p:cNvSpPr>
          <p:nvPr>
            <p:ph type="body" sz="quarter" idx="13" hasCustomPrompt="1"/>
          </p:nvPr>
        </p:nvSpPr>
        <p:spPr>
          <a:xfrm>
            <a:off x="7176285" y="2286000"/>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19" name="Tijdelijke aanduiding voor tekst 13"/>
          <p:cNvSpPr>
            <a:spLocks noGrp="1"/>
          </p:cNvSpPr>
          <p:nvPr>
            <p:ph type="body" sz="quarter" idx="17" hasCustomPrompt="1"/>
          </p:nvPr>
        </p:nvSpPr>
        <p:spPr>
          <a:xfrm>
            <a:off x="7176285" y="3079487"/>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20" name="Tijdelijke aanduiding voor tekst 13"/>
          <p:cNvSpPr>
            <a:spLocks noGrp="1"/>
          </p:cNvSpPr>
          <p:nvPr>
            <p:ph type="body" sz="quarter" idx="18" hasCustomPrompt="1"/>
          </p:nvPr>
        </p:nvSpPr>
        <p:spPr>
          <a:xfrm>
            <a:off x="7176285" y="3845506"/>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21" name="Tijdelijke aanduiding voor afbeelding 3"/>
          <p:cNvSpPr>
            <a:spLocks noGrp="1" noChangeAspect="1"/>
          </p:cNvSpPr>
          <p:nvPr>
            <p:ph type="pic" sz="quarter" idx="19"/>
          </p:nvPr>
        </p:nvSpPr>
        <p:spPr>
          <a:xfrm>
            <a:off x="6559200" y="2361344"/>
            <a:ext cx="541203" cy="540000"/>
          </a:xfrm>
          <a:blipFill>
            <a:blip r:embed="rId2"/>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6559200" y="3147360"/>
            <a:ext cx="541203" cy="540000"/>
          </a:xfrm>
          <a:blipFill>
            <a:blip r:embed="rId3"/>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6559200" y="3920850"/>
            <a:ext cx="541203" cy="540000"/>
          </a:xfrm>
          <a:blipFill>
            <a:blip r:embed="rId4"/>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3" name="Titel 2">
            <a:extLst>
              <a:ext uri="{FF2B5EF4-FFF2-40B4-BE49-F238E27FC236}">
                <a16:creationId xmlns:a16="http://schemas.microsoft.com/office/drawing/2014/main" id="{D869C57F-4252-4209-A8BC-33FAC7ADB69A}"/>
              </a:ext>
            </a:extLst>
          </p:cNvPr>
          <p:cNvSpPr>
            <a:spLocks noGrp="1"/>
          </p:cNvSpPr>
          <p:nvPr>
            <p:ph type="title" hasCustomPrompt="1"/>
          </p:nvPr>
        </p:nvSpPr>
        <p:spPr>
          <a:xfrm>
            <a:off x="630000" y="3050453"/>
            <a:ext cx="4997688" cy="1069200"/>
          </a:xfrm>
        </p:spPr>
        <p:txBody>
          <a:bodyPr/>
          <a:lstStyle>
            <a:lvl1pPr>
              <a:defRPr>
                <a:solidFill>
                  <a:schemeClr val="tx1"/>
                </a:solidFill>
              </a:defRPr>
            </a:lvl1pPr>
          </a:lstStyle>
          <a:p>
            <a:r>
              <a:rPr lang="nl-NL" dirty="0"/>
              <a:t>Type een afsluitende zin</a:t>
            </a:r>
          </a:p>
        </p:txBody>
      </p:sp>
      <p:sp>
        <p:nvSpPr>
          <p:cNvPr id="11" name="Tijdelijke aanduiding voor dianummer 10">
            <a:extLst>
              <a:ext uri="{FF2B5EF4-FFF2-40B4-BE49-F238E27FC236}">
                <a16:creationId xmlns:a16="http://schemas.microsoft.com/office/drawing/2014/main" id="{A3A163FE-BA7A-4106-9910-A643D023C9F7}"/>
              </a:ext>
            </a:extLst>
          </p:cNvPr>
          <p:cNvSpPr>
            <a:spLocks noGrp="1"/>
          </p:cNvSpPr>
          <p:nvPr>
            <p:ph type="sldNum" sz="quarter" idx="22"/>
          </p:nvPr>
        </p:nvSpPr>
        <p:spPr/>
        <p:txBody>
          <a:bodyPr/>
          <a:lstStyle/>
          <a:p>
            <a:fld id="{6C93B359-CF0D-4389-949E-16A33FCBB3EC}" type="slidenum">
              <a:rPr lang="nl-NL" smtClean="0"/>
              <a:pPr/>
              <a:t>‹nr.›</a:t>
            </a:fld>
            <a:endParaRPr lang="nl-NL" dirty="0"/>
          </a:p>
        </p:txBody>
      </p:sp>
      <p:sp>
        <p:nvSpPr>
          <p:cNvPr id="25" name="Vertrouwelijkheidsniveau">
            <a:extLst>
              <a:ext uri="{FF2B5EF4-FFF2-40B4-BE49-F238E27FC236}">
                <a16:creationId xmlns:a16="http://schemas.microsoft.com/office/drawing/2014/main" id="{CAA5CBF2-B6F9-4237-8DE7-3D9FD8FFABB1}"/>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pic>
        <p:nvPicPr>
          <p:cNvPr id="24" name="Afbeelding 23">
            <a:extLst>
              <a:ext uri="{FF2B5EF4-FFF2-40B4-BE49-F238E27FC236}">
                <a16:creationId xmlns:a16="http://schemas.microsoft.com/office/drawing/2014/main" id="{6D7B6104-9A05-4402-8182-B4559988848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351332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0000" y="1281950"/>
            <a:ext cx="10933200" cy="1069200"/>
          </a:xfrm>
          <a:prstGeom prst="rect">
            <a:avLst/>
          </a:prstGeom>
        </p:spPr>
        <p:txBody>
          <a:bodyPr vert="horz" lIns="0" tIns="0" rIns="0" bIns="0" rtlCol="0" anchor="t" anchorCtr="0">
            <a:normAutofit/>
          </a:bodyPr>
          <a:lstStyle/>
          <a:p>
            <a:r>
              <a:rPr lang="nl-NL" dirty="0"/>
              <a:t>Klik om de stijl te bewerken</a:t>
            </a:r>
          </a:p>
        </p:txBody>
      </p:sp>
      <p:sp>
        <p:nvSpPr>
          <p:cNvPr id="3" name="Tijdelijke aanduiding voor tekst 2"/>
          <p:cNvSpPr>
            <a:spLocks noGrp="1"/>
          </p:cNvSpPr>
          <p:nvPr>
            <p:ph type="body" idx="1"/>
          </p:nvPr>
        </p:nvSpPr>
        <p:spPr>
          <a:xfrm>
            <a:off x="630000" y="2349499"/>
            <a:ext cx="10933200" cy="3963600"/>
          </a:xfrm>
          <a:prstGeom prst="rect">
            <a:avLst/>
          </a:prstGeom>
        </p:spPr>
        <p:txBody>
          <a:bodyPr vert="horz" lIns="0" tIns="0" rIns="0" bIns="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sp>
        <p:nvSpPr>
          <p:cNvPr id="4" name="Tijdelijke aanduiding voor dianummer 3">
            <a:extLst>
              <a:ext uri="{FF2B5EF4-FFF2-40B4-BE49-F238E27FC236}">
                <a16:creationId xmlns:a16="http://schemas.microsoft.com/office/drawing/2014/main" id="{00C4A9ED-10BC-4655-9631-74B32DCB2A3C}"/>
              </a:ext>
            </a:extLst>
          </p:cNvPr>
          <p:cNvSpPr>
            <a:spLocks noGrp="1"/>
          </p:cNvSpPr>
          <p:nvPr>
            <p:ph type="sldNum" sz="quarter" idx="4"/>
          </p:nvPr>
        </p:nvSpPr>
        <p:spPr>
          <a:xfrm>
            <a:off x="11048400" y="6528572"/>
            <a:ext cx="511200" cy="183600"/>
          </a:xfrm>
          <a:prstGeom prst="rect">
            <a:avLst/>
          </a:prstGeom>
        </p:spPr>
        <p:txBody>
          <a:bodyPr vert="horz" lIns="0" tIns="0" rIns="0" bIns="0" rtlCol="0" anchor="b" anchorCtr="0"/>
          <a:lstStyle>
            <a:lvl1pPr algn="r">
              <a:defRPr sz="1200">
                <a:solidFill>
                  <a:schemeClr val="tx1"/>
                </a:solidFill>
              </a:defRPr>
            </a:lvl1pPr>
          </a:lstStyle>
          <a:p>
            <a:fld id="{6C93B359-CF0D-4389-949E-16A33FCBB3EC}" type="slidenum">
              <a:rPr lang="nl-NL" smtClean="0"/>
              <a:pPr/>
              <a:t>‹nr.›</a:t>
            </a:fld>
            <a:endParaRPr lang="nl-NL" dirty="0"/>
          </a:p>
        </p:txBody>
      </p:sp>
      <p:pic>
        <p:nvPicPr>
          <p:cNvPr id="6" name="Afbeelding 5">
            <a:extLst>
              <a:ext uri="{FF2B5EF4-FFF2-40B4-BE49-F238E27FC236}">
                <a16:creationId xmlns:a16="http://schemas.microsoft.com/office/drawing/2014/main" id="{1113A800-9FFB-4505-9B39-BBE671EBBBEA}"/>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1065690"/>
          </a:xfrm>
          <a:prstGeom prst="rect">
            <a:avLst/>
          </a:prstGeom>
        </p:spPr>
      </p:pic>
    </p:spTree>
    <p:extLst>
      <p:ext uri="{BB962C8B-B14F-4D97-AF65-F5344CB8AC3E}">
        <p14:creationId xmlns:p14="http://schemas.microsoft.com/office/powerpoint/2010/main" val="3324857711"/>
      </p:ext>
    </p:extLst>
  </p:cSld>
  <p:clrMap bg1="lt1" tx1="dk1" bg2="lt2" tx2="dk2" accent1="accent1" accent2="accent2" accent3="accent3" accent4="accent4" accent5="accent5" accent6="accent6" hlink="hlink" folHlink="folHlink"/>
  <p:sldLayoutIdLst>
    <p:sldLayoutId id="2147483726" r:id="rId1"/>
    <p:sldLayoutId id="2147483666" r:id="rId2"/>
    <p:sldLayoutId id="2147483725" r:id="rId3"/>
    <p:sldLayoutId id="2147483731" r:id="rId4"/>
    <p:sldLayoutId id="2147483652" r:id="rId5"/>
    <p:sldLayoutId id="2147483728" r:id="rId6"/>
    <p:sldLayoutId id="2147483689" r:id="rId7"/>
    <p:sldLayoutId id="2147483730" r:id="rId8"/>
    <p:sldLayoutId id="2147483729" r:id="rId9"/>
    <p:sldLayoutId id="2147483716" r:id="rId10"/>
    <p:sldLayoutId id="2147483667" r:id="rId11"/>
    <p:sldLayoutId id="2147483722" r:id="rId12"/>
  </p:sldLayoutIdLst>
  <p:hf hdr="0" ftr="0" dt="0"/>
  <p:txStyles>
    <p:titleStyle>
      <a:lvl1pPr algn="l" defTabSz="914400" rtl="0" eaLnBrk="1" latinLnBrk="0" hangingPunct="1">
        <a:lnSpc>
          <a:spcPct val="90000"/>
        </a:lnSpc>
        <a:spcBef>
          <a:spcPct val="0"/>
        </a:spcBef>
        <a:buNone/>
        <a:defRPr sz="3600" b="0" kern="1200" baseline="0">
          <a:solidFill>
            <a:schemeClr val="tx2"/>
          </a:solidFill>
          <a:latin typeface="+mj-lt"/>
          <a:ea typeface="+mj-ea"/>
          <a:cs typeface="+mj-cs"/>
        </a:defRPr>
      </a:lvl1pPr>
    </p:titleStyle>
    <p:bodyStyle>
      <a:lvl1pPr marL="316800" indent="-316800" algn="l" defTabSz="914400" rtl="0" eaLnBrk="1" latinLnBrk="0" hangingPunct="1">
        <a:lnSpc>
          <a:spcPct val="90000"/>
        </a:lnSpc>
        <a:spcBef>
          <a:spcPts val="1200"/>
        </a:spcBef>
        <a:buClrTx/>
        <a:buSzPct val="100000"/>
        <a:buFont typeface="Arial" panose="020B060402020202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Tx/>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Tx/>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Tx/>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Clr>
          <a:schemeClr val="tx2"/>
        </a:buClr>
        <a:buFont typeface="Verdana" panose="020B0604030504040204"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Clr>
          <a:schemeClr val="tx1">
            <a:lumMod val="50000"/>
            <a:lumOff val="50000"/>
          </a:schemeClr>
        </a:buClr>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b="1" i="0" kern="1200">
          <a:solidFill>
            <a:schemeClr val="accent1"/>
          </a:solidFill>
          <a:latin typeface="+mn-lt"/>
          <a:ea typeface="+mn-ea"/>
          <a:cs typeface="+mn-cs"/>
        </a:defRPr>
      </a:lvl7pPr>
      <a:lvl8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i="0" kern="1200">
          <a:solidFill>
            <a:schemeClr val="tx1">
              <a:lumMod val="50000"/>
              <a:lumOff val="50000"/>
            </a:schemeClr>
          </a:solidFill>
          <a:latin typeface="+mn-lt"/>
          <a:ea typeface="+mn-ea"/>
          <a:cs typeface="+mn-cs"/>
        </a:defRPr>
      </a:lvl8pPr>
      <a:lvl9pPr marL="216000" indent="-144000" algn="l" defTabSz="914400" rtl="0" eaLnBrk="1" latinLnBrk="0" hangingPunct="1">
        <a:lnSpc>
          <a:spcPct val="90000"/>
        </a:lnSpc>
        <a:spcBef>
          <a:spcPts val="600"/>
        </a:spcBef>
        <a:buClr>
          <a:schemeClr val="tx1">
            <a:lumMod val="50000"/>
            <a:lumOff val="50000"/>
          </a:schemeClr>
        </a:buClr>
        <a:buFont typeface="Verdana" panose="020B0604030504040204" pitchFamily="34" charset="0"/>
        <a:buChar char="–"/>
        <a:defRPr sz="1200" i="0" kern="1200">
          <a:solidFill>
            <a:schemeClr val="tx1">
              <a:lumMod val="50000"/>
              <a:lumOff val="50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esight.digitaleenergie.nl/"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mailto:dut-cbe@rws.nl"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35794" y="1481050"/>
            <a:ext cx="10923588" cy="1547813"/>
          </a:xfrm>
        </p:spPr>
        <p:txBody>
          <a:bodyPr/>
          <a:lstStyle/>
          <a:p>
            <a:pPr algn="ctr"/>
            <a:r>
              <a:rPr lang="nl-NL" dirty="0" smtClean="0"/>
              <a:t>Welkom</a:t>
            </a:r>
            <a:endParaRPr lang="nl-NL" dirty="0"/>
          </a:p>
        </p:txBody>
      </p:sp>
      <p:sp>
        <p:nvSpPr>
          <p:cNvPr id="3" name="Ondertitel 2"/>
          <p:cNvSpPr>
            <a:spLocks noGrp="1"/>
          </p:cNvSpPr>
          <p:nvPr>
            <p:ph type="subTitle" idx="1"/>
          </p:nvPr>
        </p:nvSpPr>
        <p:spPr>
          <a:xfrm>
            <a:off x="630000" y="3550212"/>
            <a:ext cx="10925176" cy="2258263"/>
          </a:xfrm>
        </p:spPr>
        <p:txBody>
          <a:bodyPr>
            <a:normAutofit/>
          </a:bodyPr>
          <a:lstStyle/>
          <a:p>
            <a:pPr algn="ctr"/>
            <a:r>
              <a:rPr lang="nl-NL" sz="4000" dirty="0"/>
              <a:t>3</a:t>
            </a:r>
            <a:r>
              <a:rPr lang="nl-NL" sz="4000" baseline="30000" dirty="0" smtClean="0"/>
              <a:t>e</a:t>
            </a:r>
            <a:r>
              <a:rPr lang="nl-NL" sz="4000" dirty="0" smtClean="0"/>
              <a:t> </a:t>
            </a:r>
            <a:r>
              <a:rPr lang="nl-NL" sz="4000" dirty="0"/>
              <a:t>Algemene Inlichtingenbijeenkomst </a:t>
            </a:r>
            <a:endParaRPr lang="nl-NL" sz="4000" dirty="0" smtClean="0"/>
          </a:p>
          <a:p>
            <a:pPr algn="ctr"/>
            <a:r>
              <a:rPr lang="nl-NL" sz="4000" dirty="0" smtClean="0"/>
              <a:t>TOP-II</a:t>
            </a:r>
          </a:p>
          <a:p>
            <a:pPr algn="ctr"/>
            <a:r>
              <a:rPr lang="nl-NL" sz="4000" dirty="0" smtClean="0"/>
              <a:t>Start 9:30 uur</a:t>
            </a:r>
            <a:endParaRPr lang="nl-NL" sz="4000" dirty="0"/>
          </a:p>
        </p:txBody>
      </p:sp>
      <p:sp>
        <p:nvSpPr>
          <p:cNvPr id="7" name="Tijdelijke aanduiding voor tekst 6"/>
          <p:cNvSpPr>
            <a:spLocks noGrp="1"/>
          </p:cNvSpPr>
          <p:nvPr>
            <p:ph type="body" sz="quarter" idx="25"/>
          </p:nvPr>
        </p:nvSpPr>
        <p:spPr/>
        <p:txBody>
          <a:bodyPr/>
          <a:lstStyle/>
          <a:p>
            <a:r>
              <a:rPr lang="nl-NL" dirty="0" smtClean="0"/>
              <a:t>25 augustus 2020</a:t>
            </a:r>
            <a:endParaRPr lang="nl-NL" dirty="0"/>
          </a:p>
        </p:txBody>
      </p:sp>
    </p:spTree>
    <p:extLst>
      <p:ext uri="{BB962C8B-B14F-4D97-AF65-F5344CB8AC3E}">
        <p14:creationId xmlns:p14="http://schemas.microsoft.com/office/powerpoint/2010/main" val="4330630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p:cNvSpPr>
            <a:spLocks noGrp="1"/>
          </p:cNvSpPr>
          <p:nvPr>
            <p:ph type="subTitle" idx="1"/>
          </p:nvPr>
        </p:nvSpPr>
        <p:spPr/>
        <p:txBody>
          <a:bodyPr/>
          <a:lstStyle/>
          <a:p>
            <a:r>
              <a:rPr lang="en-US" dirty="0"/>
              <a:t>3</a:t>
            </a:r>
            <a:r>
              <a:rPr lang="en-US" dirty="0" smtClean="0"/>
              <a:t>e </a:t>
            </a:r>
            <a:r>
              <a:rPr lang="nl-NL" dirty="0" smtClean="0"/>
              <a:t>Algemene Inlichtingenbijeenkomst</a:t>
            </a:r>
            <a:endParaRPr lang="nl-NL" dirty="0"/>
          </a:p>
        </p:txBody>
      </p:sp>
      <p:sp>
        <p:nvSpPr>
          <p:cNvPr id="4" name="Titel 3"/>
          <p:cNvSpPr>
            <a:spLocks noGrp="1"/>
          </p:cNvSpPr>
          <p:nvPr>
            <p:ph type="ctrTitle"/>
          </p:nvPr>
        </p:nvSpPr>
        <p:spPr/>
        <p:txBody>
          <a:bodyPr/>
          <a:lstStyle/>
          <a:p>
            <a:r>
              <a:rPr lang="nl-NL" dirty="0" smtClean="0"/>
              <a:t>Aanbesteding </a:t>
            </a:r>
            <a:br>
              <a:rPr lang="nl-NL" dirty="0" smtClean="0"/>
            </a:br>
            <a:r>
              <a:rPr lang="nl-NL" dirty="0" smtClean="0"/>
              <a:t>TOP-II contract</a:t>
            </a:r>
            <a:endParaRPr lang="nl-NL" dirty="0"/>
          </a:p>
        </p:txBody>
      </p:sp>
      <p:sp>
        <p:nvSpPr>
          <p:cNvPr id="5" name="Tijdelijke aanduiding voor tekst 4"/>
          <p:cNvSpPr>
            <a:spLocks noGrp="1"/>
          </p:cNvSpPr>
          <p:nvPr>
            <p:ph type="body" sz="quarter" idx="25"/>
          </p:nvPr>
        </p:nvSpPr>
        <p:spPr/>
        <p:txBody>
          <a:bodyPr/>
          <a:lstStyle/>
          <a:p>
            <a:r>
              <a:rPr lang="nl-NL" dirty="0" smtClean="0"/>
              <a:t>25 augustus 2020</a:t>
            </a:r>
            <a:endParaRPr lang="nl-NL" dirty="0"/>
          </a:p>
        </p:txBody>
      </p:sp>
      <p:sp>
        <p:nvSpPr>
          <p:cNvPr id="7" name="Tijdelijke aanduiding voor dianummer 6"/>
          <p:cNvSpPr>
            <a:spLocks noGrp="1"/>
          </p:cNvSpPr>
          <p:nvPr>
            <p:ph type="sldNum" sz="quarter" idx="27"/>
          </p:nvPr>
        </p:nvSpPr>
        <p:spPr/>
        <p:txBody>
          <a:bodyPr/>
          <a:lstStyle/>
          <a:p>
            <a:fld id="{6C93B359-CF0D-4389-949E-16A33FCBB3EC}" type="slidenum">
              <a:rPr lang="nl-NL" smtClean="0"/>
              <a:t>2</a:t>
            </a:fld>
            <a:endParaRPr lang="nl-NL" dirty="0"/>
          </a:p>
        </p:txBody>
      </p:sp>
      <p:pic>
        <p:nvPicPr>
          <p:cNvPr id="9" name="Afbeelding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960" y="1992658"/>
            <a:ext cx="5468247" cy="3062218"/>
          </a:xfrm>
          <a:prstGeom prst="rect">
            <a:avLst/>
          </a:prstGeom>
        </p:spPr>
      </p:pic>
    </p:spTree>
    <p:extLst>
      <p:ext uri="{BB962C8B-B14F-4D97-AF65-F5344CB8AC3E}">
        <p14:creationId xmlns:p14="http://schemas.microsoft.com/office/powerpoint/2010/main" val="25352370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630000" y="1965960"/>
            <a:ext cx="10922400" cy="4349250"/>
          </a:xfrm>
        </p:spPr>
        <p:txBody>
          <a:bodyPr>
            <a:normAutofit/>
          </a:bodyPr>
          <a:lstStyle/>
          <a:p>
            <a:pPr marL="457200" indent="-457200">
              <a:buFont typeface="+mj-lt"/>
              <a:buAutoNum type="arabicPeriod"/>
            </a:pPr>
            <a:r>
              <a:rPr lang="nl-NL" dirty="0"/>
              <a:t>Toelichting op het programma</a:t>
            </a:r>
            <a:endParaRPr lang="nl-NL" sz="1200" dirty="0"/>
          </a:p>
          <a:p>
            <a:pPr marL="457200" indent="-457200">
              <a:buFont typeface="+mj-lt"/>
              <a:buAutoNum type="arabicPeriod"/>
            </a:pPr>
            <a:r>
              <a:rPr lang="nl-NL" dirty="0"/>
              <a:t>Duurzaamheid </a:t>
            </a:r>
            <a:r>
              <a:rPr lang="nl-NL" dirty="0" smtClean="0"/>
              <a:t> </a:t>
            </a:r>
          </a:p>
          <a:p>
            <a:pPr marL="457200" indent="-457200">
              <a:buFont typeface="+mj-lt"/>
              <a:buAutoNum type="arabicPeriod"/>
            </a:pPr>
            <a:r>
              <a:rPr lang="nl-NL" dirty="0" smtClean="0"/>
              <a:t>Cybersecurity </a:t>
            </a:r>
          </a:p>
          <a:p>
            <a:pPr marL="457200" indent="-457200">
              <a:buFont typeface="+mj-lt"/>
              <a:buAutoNum type="arabicPeriod"/>
            </a:pPr>
            <a:r>
              <a:rPr lang="nl-NL" dirty="0" smtClean="0"/>
              <a:t>Omgevingsmanagement</a:t>
            </a:r>
            <a:endParaRPr lang="nl-NL" dirty="0">
              <a:solidFill>
                <a:srgbClr val="FF0000"/>
              </a:solidFill>
            </a:endParaRPr>
          </a:p>
          <a:p>
            <a:pPr marL="457200" indent="-457200">
              <a:buFont typeface="+mj-lt"/>
              <a:buAutoNum type="arabicPeriod"/>
            </a:pPr>
            <a:r>
              <a:rPr lang="nl-NL" dirty="0" smtClean="0">
                <a:solidFill>
                  <a:srgbClr val="7030A0"/>
                </a:solidFill>
              </a:rPr>
              <a:t>Pauze</a:t>
            </a:r>
          </a:p>
          <a:p>
            <a:pPr marL="457200" indent="-457200">
              <a:buFont typeface="+mj-lt"/>
              <a:buAutoNum type="arabicPeriod"/>
            </a:pPr>
            <a:r>
              <a:rPr lang="nl-NL" dirty="0" smtClean="0"/>
              <a:t>Gewijzigde bijlagen </a:t>
            </a:r>
            <a:endParaRPr lang="nl-NL" dirty="0"/>
          </a:p>
          <a:p>
            <a:pPr marL="457200" indent="-457200">
              <a:buFont typeface="+mj-lt"/>
              <a:buAutoNum type="arabicPeriod"/>
            </a:pPr>
            <a:r>
              <a:rPr lang="nl-NL" dirty="0" smtClean="0"/>
              <a:t>Verantwoordelijkheid</a:t>
            </a:r>
          </a:p>
          <a:p>
            <a:pPr marL="457200" indent="-457200">
              <a:buFont typeface="+mj-lt"/>
              <a:buAutoNum type="arabicPeriod"/>
            </a:pPr>
            <a:r>
              <a:rPr lang="nl-NL" dirty="0" smtClean="0">
                <a:solidFill>
                  <a:srgbClr val="7030A0"/>
                </a:solidFill>
              </a:rPr>
              <a:t>Pauze</a:t>
            </a:r>
            <a:endParaRPr lang="nl-NL" dirty="0">
              <a:solidFill>
                <a:srgbClr val="7030A0"/>
              </a:solidFill>
            </a:endParaRPr>
          </a:p>
          <a:p>
            <a:pPr marL="457200" indent="-457200">
              <a:buFont typeface="+mj-lt"/>
              <a:buAutoNum type="arabicPeriod"/>
            </a:pPr>
            <a:r>
              <a:rPr lang="nl-NL" dirty="0"/>
              <a:t>Vragen en afronding </a:t>
            </a:r>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3</a:t>
            </a:fld>
            <a:endParaRPr lang="nl-NL" dirty="0"/>
          </a:p>
        </p:txBody>
      </p:sp>
      <p:sp>
        <p:nvSpPr>
          <p:cNvPr id="5" name="Titel 4"/>
          <p:cNvSpPr>
            <a:spLocks noGrp="1"/>
          </p:cNvSpPr>
          <p:nvPr>
            <p:ph type="title"/>
          </p:nvPr>
        </p:nvSpPr>
        <p:spPr/>
        <p:txBody>
          <a:bodyPr/>
          <a:lstStyle/>
          <a:p>
            <a:r>
              <a:rPr lang="en-US" dirty="0" err="1" smtClean="0"/>
              <a:t>Programma</a:t>
            </a:r>
            <a:r>
              <a:rPr lang="en-US" dirty="0" smtClean="0"/>
              <a:t>  </a:t>
            </a:r>
            <a:endParaRPr lang="nl-NL" dirty="0"/>
          </a:p>
        </p:txBody>
      </p:sp>
    </p:spTree>
    <p:extLst>
      <p:ext uri="{BB962C8B-B14F-4D97-AF65-F5344CB8AC3E}">
        <p14:creationId xmlns:p14="http://schemas.microsoft.com/office/powerpoint/2010/main" val="11252349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630000" y="1987772"/>
            <a:ext cx="10922400" cy="4724400"/>
          </a:xfrm>
        </p:spPr>
        <p:txBody>
          <a:bodyPr>
            <a:normAutofit/>
          </a:bodyPr>
          <a:lstStyle/>
          <a:p>
            <a:pPr marL="0" indent="0">
              <a:buNone/>
            </a:pPr>
            <a:r>
              <a:rPr lang="nl-NL" dirty="0" smtClean="0"/>
              <a:t>Toelichting door:</a:t>
            </a:r>
          </a:p>
          <a:p>
            <a:pPr lvl="1"/>
            <a:r>
              <a:rPr lang="nl-NL" dirty="0" smtClean="0"/>
              <a:t>Hans Kievits (inkoopadviseur)</a:t>
            </a:r>
          </a:p>
          <a:p>
            <a:pPr lvl="1"/>
            <a:r>
              <a:rPr lang="nl-NL" dirty="0" smtClean="0"/>
              <a:t>Martijn van Gils (adviseur contracten)</a:t>
            </a:r>
          </a:p>
          <a:p>
            <a:pPr lvl="1"/>
            <a:r>
              <a:rPr lang="nl-NL" dirty="0" smtClean="0"/>
              <a:t>Clemens van Kemenade (adviseur contracten)</a:t>
            </a:r>
          </a:p>
          <a:p>
            <a:pPr lvl="1"/>
            <a:r>
              <a:rPr lang="nl-NL" dirty="0" smtClean="0"/>
              <a:t>Ed Nijman (omgevingsmanager)</a:t>
            </a:r>
          </a:p>
          <a:p>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4</a:t>
            </a:fld>
            <a:endParaRPr lang="nl-NL" dirty="0"/>
          </a:p>
        </p:txBody>
      </p:sp>
      <p:sp>
        <p:nvSpPr>
          <p:cNvPr id="5" name="Titel 4"/>
          <p:cNvSpPr>
            <a:spLocks noGrp="1"/>
          </p:cNvSpPr>
          <p:nvPr>
            <p:ph type="title"/>
          </p:nvPr>
        </p:nvSpPr>
        <p:spPr>
          <a:xfrm>
            <a:off x="630000" y="859574"/>
            <a:ext cx="10933200" cy="1069200"/>
          </a:xfrm>
        </p:spPr>
        <p:txBody>
          <a:bodyPr/>
          <a:lstStyle/>
          <a:p>
            <a:r>
              <a:rPr lang="en-US" dirty="0" err="1" smtClean="0"/>
              <a:t>Toelichting</a:t>
            </a:r>
            <a:r>
              <a:rPr lang="en-US" dirty="0" smtClean="0"/>
              <a:t> op het </a:t>
            </a:r>
            <a:r>
              <a:rPr lang="en-US" dirty="0" err="1" smtClean="0"/>
              <a:t>programma</a:t>
            </a:r>
            <a:r>
              <a:rPr lang="en-US" dirty="0" smtClean="0"/>
              <a:t> (1)</a:t>
            </a:r>
            <a:endParaRPr lang="nl-NL" dirty="0"/>
          </a:p>
        </p:txBody>
      </p:sp>
    </p:spTree>
    <p:extLst>
      <p:ext uri="{BB962C8B-B14F-4D97-AF65-F5344CB8AC3E}">
        <p14:creationId xmlns:p14="http://schemas.microsoft.com/office/powerpoint/2010/main" val="8895660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lstStyle/>
          <a:p>
            <a:pPr marL="0" indent="0">
              <a:buNone/>
            </a:pPr>
            <a:r>
              <a:rPr lang="nl-NL" dirty="0"/>
              <a:t>Proces: </a:t>
            </a:r>
          </a:p>
          <a:p>
            <a:pPr lvl="1"/>
            <a:r>
              <a:rPr lang="nl-NL" dirty="0"/>
              <a:t>Per programmadeel een presentatie;</a:t>
            </a:r>
          </a:p>
          <a:p>
            <a:pPr lvl="1"/>
            <a:r>
              <a:rPr lang="nl-NL" dirty="0"/>
              <a:t>Door middel van chatfunctie kunt u tussentijds vragen stellen;</a:t>
            </a:r>
          </a:p>
          <a:p>
            <a:pPr lvl="1"/>
            <a:r>
              <a:rPr lang="nl-NL" dirty="0"/>
              <a:t>Verduidelijkende vragen worden aan het einde van de bijeenkomst beantwoord;  </a:t>
            </a:r>
          </a:p>
          <a:p>
            <a:pPr lvl="1"/>
            <a:r>
              <a:rPr lang="nl-NL" dirty="0"/>
              <a:t>Al uw inhoudelijke vragen dienen ook in </a:t>
            </a:r>
            <a:r>
              <a:rPr lang="nl-NL" dirty="0" err="1"/>
              <a:t>TenderNed</a:t>
            </a:r>
            <a:r>
              <a:rPr lang="nl-NL" dirty="0"/>
              <a:t> gesteld te worden.</a:t>
            </a:r>
          </a:p>
          <a:p>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5</a:t>
            </a:fld>
            <a:endParaRPr lang="nl-NL" dirty="0"/>
          </a:p>
        </p:txBody>
      </p:sp>
      <p:sp>
        <p:nvSpPr>
          <p:cNvPr id="5" name="Titel 4"/>
          <p:cNvSpPr>
            <a:spLocks noGrp="1"/>
          </p:cNvSpPr>
          <p:nvPr>
            <p:ph type="title"/>
          </p:nvPr>
        </p:nvSpPr>
        <p:spPr/>
        <p:txBody>
          <a:bodyPr/>
          <a:lstStyle/>
          <a:p>
            <a:r>
              <a:rPr lang="nl-NL" dirty="0"/>
              <a:t>Toelichting</a:t>
            </a:r>
            <a:r>
              <a:rPr lang="en-US" smtClean="0"/>
              <a:t> </a:t>
            </a:r>
            <a:r>
              <a:rPr lang="en-US" dirty="0"/>
              <a:t>op </a:t>
            </a:r>
            <a:r>
              <a:rPr lang="en-US"/>
              <a:t>het </a:t>
            </a:r>
            <a:r>
              <a:rPr lang="nl-NL" dirty="0"/>
              <a:t>programma</a:t>
            </a:r>
            <a:r>
              <a:rPr lang="en-US" smtClean="0"/>
              <a:t> </a:t>
            </a:r>
            <a:r>
              <a:rPr lang="en-US" dirty="0" smtClean="0"/>
              <a:t>(2)</a:t>
            </a:r>
            <a:endParaRPr lang="nl-NL" dirty="0"/>
          </a:p>
        </p:txBody>
      </p:sp>
    </p:spTree>
    <p:extLst>
      <p:ext uri="{BB962C8B-B14F-4D97-AF65-F5344CB8AC3E}">
        <p14:creationId xmlns:p14="http://schemas.microsoft.com/office/powerpoint/2010/main" val="26186975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637200" y="1037492"/>
            <a:ext cx="11126908" cy="5820508"/>
          </a:xfrm>
        </p:spPr>
        <p:txBody>
          <a:bodyPr>
            <a:normAutofit fontScale="77500" lnSpcReduction="20000"/>
          </a:bodyPr>
          <a:lstStyle/>
          <a:p>
            <a:pPr marL="0" indent="0">
              <a:lnSpc>
                <a:spcPct val="120000"/>
              </a:lnSpc>
              <a:buNone/>
            </a:pPr>
            <a:r>
              <a:rPr lang="nl-NL" b="1" dirty="0"/>
              <a:t>Energiebesparing</a:t>
            </a:r>
            <a:r>
              <a:rPr lang="en-US" b="1" smtClean="0"/>
              <a:t> </a:t>
            </a:r>
            <a:r>
              <a:rPr lang="en-US" b="1"/>
              <a:t>op </a:t>
            </a:r>
            <a:r>
              <a:rPr lang="nl-NL" b="1" dirty="0"/>
              <a:t>stroomverbruik</a:t>
            </a:r>
            <a:r>
              <a:rPr lang="en-US" b="1" smtClean="0"/>
              <a:t> </a:t>
            </a:r>
            <a:r>
              <a:rPr lang="en-US" b="1" dirty="0"/>
              <a:t>tunnels</a:t>
            </a:r>
            <a:br>
              <a:rPr lang="en-US" b="1" dirty="0"/>
            </a:br>
            <a:endParaRPr lang="nl-NL" b="1" dirty="0" smtClean="0">
              <a:latin typeface="Verdana" panose="020B0604030504040204" pitchFamily="34" charset="0"/>
              <a:ea typeface="Verdana" panose="020B0604030504040204" pitchFamily="34" charset="0"/>
              <a:cs typeface="Verdana" panose="020B0604030504040204" pitchFamily="34" charset="0"/>
            </a:endParaRPr>
          </a:p>
          <a:p>
            <a:pPr>
              <a:lnSpc>
                <a:spcPct val="120000"/>
              </a:lnSpc>
            </a:pPr>
            <a:r>
              <a:rPr lang="nl-NL" dirty="0" smtClean="0">
                <a:latin typeface="Verdana" panose="020B0604030504040204" pitchFamily="34" charset="0"/>
                <a:ea typeface="Verdana" panose="020B0604030504040204" pitchFamily="34" charset="0"/>
                <a:cs typeface="Verdana" panose="020B0604030504040204" pitchFamily="34" charset="0"/>
              </a:rPr>
              <a:t>Omdat het stroomverbruik van de tunnels in het areaal van RWS hoog is, is in het TOP-II in het kader van duurzaamheid ingezet op het besparen van het stroomverbruik van de tunnels:</a:t>
            </a:r>
            <a:br>
              <a:rPr lang="nl-NL" dirty="0" smtClean="0">
                <a:latin typeface="Verdana" panose="020B0604030504040204" pitchFamily="34" charset="0"/>
                <a:ea typeface="Verdana" panose="020B0604030504040204" pitchFamily="34" charset="0"/>
                <a:cs typeface="Verdana" panose="020B0604030504040204" pitchFamily="34" charset="0"/>
              </a:rPr>
            </a:br>
            <a:endParaRPr lang="nl-NL" dirty="0">
              <a:latin typeface="Verdana" panose="020B0604030504040204" pitchFamily="34" charset="0"/>
              <a:ea typeface="Verdana" panose="020B0604030504040204" pitchFamily="34" charset="0"/>
              <a:cs typeface="Verdana" panose="020B0604030504040204" pitchFamily="34" charset="0"/>
            </a:endParaRPr>
          </a:p>
          <a:p>
            <a:pPr lvl="1">
              <a:lnSpc>
                <a:spcPct val="120000"/>
              </a:lnSpc>
              <a:spcBef>
                <a:spcPts val="600"/>
              </a:spcBef>
              <a:spcAft>
                <a:spcPts val="600"/>
              </a:spcAft>
            </a:pPr>
            <a:r>
              <a:rPr lang="nl-NL" sz="2200" dirty="0" smtClean="0">
                <a:latin typeface="Verdana" panose="020B0604030504040204" pitchFamily="34" charset="0"/>
                <a:ea typeface="Verdana" panose="020B0604030504040204" pitchFamily="34" charset="0"/>
                <a:cs typeface="Verdana" panose="020B0604030504040204" pitchFamily="34" charset="0"/>
              </a:rPr>
              <a:t>VSP eis CO040t</a:t>
            </a:r>
            <a:r>
              <a:rPr lang="nl-NL" dirty="0" smtClean="0">
                <a:latin typeface="Verdana" panose="020B0604030504040204" pitchFamily="34" charset="0"/>
                <a:ea typeface="Verdana" panose="020B0604030504040204" pitchFamily="34" charset="0"/>
                <a:cs typeface="Verdana" panose="020B0604030504040204" pitchFamily="34" charset="0"/>
              </a:rPr>
              <a:t>:  </a:t>
            </a:r>
            <a:br>
              <a:rPr lang="nl-NL" dirty="0" smtClean="0">
                <a:latin typeface="Verdana" panose="020B0604030504040204" pitchFamily="34" charset="0"/>
                <a:ea typeface="Verdana" panose="020B0604030504040204" pitchFamily="34" charset="0"/>
                <a:cs typeface="Verdana" panose="020B0604030504040204" pitchFamily="34" charset="0"/>
              </a:rPr>
            </a:br>
            <a:r>
              <a:rPr lang="nl-NL" sz="1900" dirty="0" smtClean="0">
                <a:latin typeface="Verdana" panose="020B0604030504040204" pitchFamily="34" charset="0"/>
                <a:ea typeface="Verdana" panose="020B0604030504040204" pitchFamily="34" charset="0"/>
                <a:cs typeface="Verdana" panose="020B0604030504040204" pitchFamily="34" charset="0"/>
              </a:rPr>
              <a:t>De </a:t>
            </a:r>
            <a:r>
              <a:rPr lang="nl-NL" sz="1900" dirty="0">
                <a:latin typeface="Verdana" panose="020B0604030504040204" pitchFamily="34" charset="0"/>
                <a:ea typeface="Verdana" panose="020B0604030504040204" pitchFamily="34" charset="0"/>
                <a:cs typeface="Verdana" panose="020B0604030504040204" pitchFamily="34" charset="0"/>
              </a:rPr>
              <a:t>opdrachtnemer dient in 2025 het jaarlijkse energieverbruik met minimaal 5% </a:t>
            </a:r>
            <a:r>
              <a:rPr lang="nl-NL" sz="1900" dirty="0" smtClean="0">
                <a:latin typeface="Verdana" panose="020B0604030504040204" pitchFamily="34" charset="0"/>
                <a:ea typeface="Verdana" panose="020B0604030504040204" pitchFamily="34" charset="0"/>
                <a:cs typeface="Verdana" panose="020B0604030504040204" pitchFamily="34" charset="0"/>
              </a:rPr>
              <a:t>per </a:t>
            </a:r>
            <a:r>
              <a:rPr lang="nl-NL" sz="1900" dirty="0">
                <a:latin typeface="Verdana" panose="020B0604030504040204" pitchFamily="34" charset="0"/>
                <a:ea typeface="Verdana" panose="020B0604030504040204" pitchFamily="34" charset="0"/>
                <a:cs typeface="Verdana" panose="020B0604030504040204" pitchFamily="34" charset="0"/>
              </a:rPr>
              <a:t>jaar te reduceren ten opzichte van het jaarlijkse energieverbruik in 2019</a:t>
            </a:r>
            <a:r>
              <a:rPr lang="nl-NL" sz="1900" dirty="0" smtClean="0">
                <a:latin typeface="Verdana" panose="020B0604030504040204" pitchFamily="34" charset="0"/>
                <a:ea typeface="Verdana" panose="020B0604030504040204" pitchFamily="34" charset="0"/>
                <a:cs typeface="Verdana" panose="020B0604030504040204" pitchFamily="34" charset="0"/>
              </a:rPr>
              <a:t>.</a:t>
            </a:r>
          </a:p>
          <a:p>
            <a:pPr lvl="1">
              <a:lnSpc>
                <a:spcPct val="120000"/>
              </a:lnSpc>
              <a:spcBef>
                <a:spcPts val="600"/>
              </a:spcBef>
              <a:spcAft>
                <a:spcPts val="600"/>
              </a:spcAft>
            </a:pPr>
            <a:r>
              <a:rPr lang="nl-NL" sz="2200" dirty="0" smtClean="0">
                <a:latin typeface="Verdana" panose="020B0604030504040204" pitchFamily="34" charset="0"/>
                <a:ea typeface="Verdana" panose="020B0604030504040204" pitchFamily="34" charset="0"/>
                <a:cs typeface="Verdana" panose="020B0604030504040204" pitchFamily="34" charset="0"/>
              </a:rPr>
              <a:t>Aanbestedingsleidraad 4.4.3. criterium 3A </a:t>
            </a:r>
            <a:r>
              <a:rPr lang="nl-NL" sz="2200" dirty="0">
                <a:latin typeface="Verdana" panose="020B0604030504040204" pitchFamily="34" charset="0"/>
                <a:ea typeface="Verdana" panose="020B0604030504040204" pitchFamily="34" charset="0"/>
                <a:cs typeface="Verdana" panose="020B0604030504040204" pitchFamily="34" charset="0"/>
              </a:rPr>
              <a:t>Energiebesparing: </a:t>
            </a:r>
            <a:r>
              <a:rPr lang="nl-NL" sz="2200" dirty="0" smtClean="0">
                <a:latin typeface="Verdana" panose="020B0604030504040204" pitchFamily="34" charset="0"/>
                <a:ea typeface="Verdana" panose="020B0604030504040204" pitchFamily="34" charset="0"/>
                <a:cs typeface="Verdana" panose="020B0604030504040204" pitchFamily="34" charset="0"/>
              </a:rPr>
              <a:t/>
            </a:r>
            <a:br>
              <a:rPr lang="nl-NL" sz="2200" dirty="0" smtClean="0">
                <a:latin typeface="Verdana" panose="020B0604030504040204" pitchFamily="34" charset="0"/>
                <a:ea typeface="Verdana" panose="020B0604030504040204" pitchFamily="34" charset="0"/>
                <a:cs typeface="Verdana" panose="020B0604030504040204" pitchFamily="34" charset="0"/>
              </a:rPr>
            </a:br>
            <a:r>
              <a:rPr lang="nl-NL" sz="1900" dirty="0" smtClean="0">
                <a:latin typeface="Verdana" panose="020B0604030504040204" pitchFamily="34" charset="0"/>
                <a:ea typeface="Verdana" panose="020B0604030504040204" pitchFamily="34" charset="0"/>
                <a:cs typeface="Verdana" panose="020B0604030504040204" pitchFamily="34" charset="0"/>
              </a:rPr>
              <a:t>Aanpak </a:t>
            </a:r>
            <a:r>
              <a:rPr lang="nl-NL" sz="1900" dirty="0">
                <a:latin typeface="Verdana" panose="020B0604030504040204" pitchFamily="34" charset="0"/>
                <a:ea typeface="Verdana" panose="020B0604030504040204" pitchFamily="34" charset="0"/>
                <a:cs typeface="Verdana" panose="020B0604030504040204" pitchFamily="34" charset="0"/>
              </a:rPr>
              <a:t>voor het verder reduceren dan de gestelde </a:t>
            </a:r>
            <a:r>
              <a:rPr lang="nl-NL" sz="1900" dirty="0" smtClean="0">
                <a:latin typeface="Verdana" panose="020B0604030504040204" pitchFamily="34" charset="0"/>
                <a:ea typeface="Verdana" panose="020B0604030504040204" pitchFamily="34" charset="0"/>
                <a:cs typeface="Verdana" panose="020B0604030504040204" pitchFamily="34" charset="0"/>
              </a:rPr>
              <a:t>eis tot stroomreductie</a:t>
            </a:r>
            <a:r>
              <a:rPr lang="nl-NL" dirty="0" smtClean="0">
                <a:latin typeface="Verdana" panose="020B0604030504040204" pitchFamily="34" charset="0"/>
                <a:ea typeface="Verdana" panose="020B0604030504040204" pitchFamily="34" charset="0"/>
                <a:cs typeface="Verdana" panose="020B0604030504040204" pitchFamily="34" charset="0"/>
              </a:rPr>
              <a:t/>
            </a:r>
            <a:br>
              <a:rPr lang="nl-NL" dirty="0" smtClean="0">
                <a:latin typeface="Verdana" panose="020B0604030504040204" pitchFamily="34" charset="0"/>
                <a:ea typeface="Verdana" panose="020B0604030504040204" pitchFamily="34" charset="0"/>
                <a:cs typeface="Verdana" panose="020B0604030504040204" pitchFamily="34" charset="0"/>
              </a:rPr>
            </a:br>
            <a:endParaRPr lang="nl-NL" dirty="0">
              <a:latin typeface="Verdana" panose="020B0604030504040204" pitchFamily="34" charset="0"/>
              <a:ea typeface="Verdana" panose="020B0604030504040204" pitchFamily="34" charset="0"/>
              <a:cs typeface="Verdana" panose="020B0604030504040204" pitchFamily="34" charset="0"/>
            </a:endParaRPr>
          </a:p>
          <a:p>
            <a:pPr>
              <a:lnSpc>
                <a:spcPct val="120000"/>
              </a:lnSpc>
              <a:spcBef>
                <a:spcPts val="0"/>
              </a:spcBef>
            </a:pPr>
            <a:r>
              <a:rPr lang="nl-NL" dirty="0" smtClean="0">
                <a:latin typeface="Verdana" panose="020B0604030504040204" pitchFamily="34" charset="0"/>
                <a:ea typeface="Verdana" panose="020B0604030504040204" pitchFamily="34" charset="0"/>
                <a:cs typeface="Verdana" panose="020B0604030504040204" pitchFamily="34" charset="0"/>
              </a:rPr>
              <a:t>De actuele gegevens met betrekking tot het stroomverbruik van de tunnels kunt u als volgt opvragen:</a:t>
            </a:r>
            <a:br>
              <a:rPr lang="nl-NL" dirty="0" smtClean="0">
                <a:latin typeface="Verdana" panose="020B0604030504040204" pitchFamily="34" charset="0"/>
                <a:ea typeface="Verdana" panose="020B0604030504040204" pitchFamily="34" charset="0"/>
                <a:cs typeface="Verdana" panose="020B0604030504040204" pitchFamily="34" charset="0"/>
              </a:rPr>
            </a:br>
            <a:r>
              <a:rPr lang="nl-NL" dirty="0" smtClean="0">
                <a:latin typeface="Verdana" panose="020B0604030504040204" pitchFamily="34" charset="0"/>
                <a:ea typeface="Verdana" panose="020B0604030504040204" pitchFamily="34" charset="0"/>
                <a:cs typeface="Verdana" panose="020B0604030504040204" pitchFamily="34" charset="0"/>
              </a:rPr>
              <a:t/>
            </a:r>
            <a:br>
              <a:rPr lang="nl-NL" dirty="0" smtClean="0">
                <a:latin typeface="Verdana" panose="020B0604030504040204" pitchFamily="34" charset="0"/>
                <a:ea typeface="Verdana" panose="020B0604030504040204" pitchFamily="34" charset="0"/>
                <a:cs typeface="Verdana" panose="020B0604030504040204" pitchFamily="34" charset="0"/>
              </a:rPr>
            </a:br>
            <a:r>
              <a:rPr lang="nl-NL" dirty="0" smtClean="0">
                <a:latin typeface="Verdana" panose="020B0604030504040204" pitchFamily="34" charset="0"/>
                <a:ea typeface="Verdana" panose="020B0604030504040204" pitchFamily="34" charset="0"/>
                <a:cs typeface="Verdana" panose="020B0604030504040204" pitchFamily="34" charset="0"/>
              </a:rPr>
              <a:t>Vraag een login aan voor de website </a:t>
            </a:r>
            <a:br>
              <a:rPr lang="nl-NL" dirty="0" smtClean="0">
                <a:latin typeface="Verdana" panose="020B0604030504040204" pitchFamily="34" charset="0"/>
                <a:ea typeface="Verdana" panose="020B0604030504040204" pitchFamily="34" charset="0"/>
                <a:cs typeface="Verdana" panose="020B0604030504040204" pitchFamily="34" charset="0"/>
              </a:rPr>
            </a:br>
            <a:r>
              <a:rPr lang="fr-FR" u="sng" dirty="0" smtClean="0">
                <a:hlinkClick r:id="rId3"/>
              </a:rPr>
              <a:t>https</a:t>
            </a:r>
            <a:r>
              <a:rPr lang="fr-FR" u="sng" dirty="0">
                <a:hlinkClick r:id="rId3"/>
              </a:rPr>
              <a:t>://</a:t>
            </a:r>
            <a:r>
              <a:rPr lang="fr-FR" u="sng" dirty="0" smtClean="0">
                <a:hlinkClick r:id="rId3"/>
              </a:rPr>
              <a:t>esight.digitaleenergie.nl</a:t>
            </a:r>
            <a:r>
              <a:rPr lang="nl-NL" dirty="0" smtClean="0">
                <a:latin typeface="Verdana" panose="020B0604030504040204" pitchFamily="34" charset="0"/>
                <a:ea typeface="Verdana" panose="020B0604030504040204" pitchFamily="34" charset="0"/>
                <a:cs typeface="Verdana" panose="020B0604030504040204" pitchFamily="34" charset="0"/>
              </a:rPr>
              <a:t> </a:t>
            </a:r>
            <a:br>
              <a:rPr lang="nl-NL" dirty="0" smtClean="0">
                <a:latin typeface="Verdana" panose="020B0604030504040204" pitchFamily="34" charset="0"/>
                <a:ea typeface="Verdana" panose="020B0604030504040204" pitchFamily="34" charset="0"/>
                <a:cs typeface="Verdana" panose="020B0604030504040204" pitchFamily="34" charset="0"/>
              </a:rPr>
            </a:br>
            <a:r>
              <a:rPr lang="nl-NL" dirty="0" smtClean="0">
                <a:latin typeface="Verdana" panose="020B0604030504040204" pitchFamily="34" charset="0"/>
                <a:ea typeface="Verdana" panose="020B0604030504040204" pitchFamily="34" charset="0"/>
                <a:cs typeface="Verdana" panose="020B0604030504040204" pitchFamily="34" charset="0"/>
              </a:rPr>
              <a:t/>
            </a:r>
            <a:br>
              <a:rPr lang="nl-NL" dirty="0" smtClean="0">
                <a:latin typeface="Verdana" panose="020B0604030504040204" pitchFamily="34" charset="0"/>
                <a:ea typeface="Verdana" panose="020B0604030504040204" pitchFamily="34" charset="0"/>
                <a:cs typeface="Verdana" panose="020B0604030504040204" pitchFamily="34" charset="0"/>
              </a:rPr>
            </a:br>
            <a:r>
              <a:rPr lang="nl-NL" dirty="0" smtClean="0">
                <a:latin typeface="Verdana" panose="020B0604030504040204" pitchFamily="34" charset="0"/>
                <a:ea typeface="Verdana" panose="020B0604030504040204" pitchFamily="34" charset="0"/>
                <a:cs typeface="Verdana" panose="020B0604030504040204" pitchFamily="34" charset="0"/>
              </a:rPr>
              <a:t>via </a:t>
            </a:r>
            <a:r>
              <a:rPr lang="nl-NL" dirty="0" smtClean="0">
                <a:latin typeface="Verdana" panose="020B0604030504040204" pitchFamily="34" charset="0"/>
                <a:ea typeface="Verdana" panose="020B0604030504040204" pitchFamily="34" charset="0"/>
                <a:cs typeface="Verdana" panose="020B0604030504040204" pitchFamily="34" charset="0"/>
                <a:hlinkClick r:id="rId4"/>
              </a:rPr>
              <a:t>dut-cbe@rws.nl</a:t>
            </a:r>
            <a:r>
              <a:rPr lang="nl-NL" dirty="0" smtClean="0">
                <a:latin typeface="Verdana" panose="020B0604030504040204" pitchFamily="34" charset="0"/>
                <a:ea typeface="Verdana" panose="020B0604030504040204" pitchFamily="34" charset="0"/>
                <a:cs typeface="Verdana" panose="020B0604030504040204" pitchFamily="34" charset="0"/>
              </a:rPr>
              <a:t> dhr. R. van Mierlo</a:t>
            </a:r>
          </a:p>
          <a:p>
            <a:pPr marL="0" indent="0">
              <a:buNone/>
            </a:pPr>
            <a:endParaRPr lang="nl-NL" dirty="0" smtClean="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nl-NL" dirty="0" smtClean="0">
              <a:latin typeface="Verdana" panose="020B0604030504040204" pitchFamily="34" charset="0"/>
              <a:ea typeface="Verdana" panose="020B0604030504040204" pitchFamily="34" charset="0"/>
              <a:cs typeface="Verdana" panose="020B0604030504040204" pitchFamily="34" charset="0"/>
            </a:endParaRPr>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6</a:t>
            </a:fld>
            <a:endParaRPr lang="nl-NL" dirty="0"/>
          </a:p>
        </p:txBody>
      </p:sp>
      <p:sp>
        <p:nvSpPr>
          <p:cNvPr id="5" name="Titel 4"/>
          <p:cNvSpPr>
            <a:spLocks noGrp="1"/>
          </p:cNvSpPr>
          <p:nvPr>
            <p:ph type="title"/>
          </p:nvPr>
        </p:nvSpPr>
        <p:spPr>
          <a:xfrm>
            <a:off x="637200" y="330244"/>
            <a:ext cx="10933200" cy="707248"/>
          </a:xfrm>
        </p:spPr>
        <p:txBody>
          <a:bodyPr>
            <a:normAutofit fontScale="90000"/>
          </a:bodyPr>
          <a:lstStyle/>
          <a:p>
            <a:r>
              <a:rPr lang="nl-NL" dirty="0"/>
              <a:t>Duurzaamheid</a:t>
            </a:r>
            <a:r>
              <a:rPr lang="en-US" smtClean="0"/>
              <a:t> </a:t>
            </a:r>
            <a:r>
              <a:rPr lang="en-US" dirty="0" smtClean="0"/>
              <a:t>(1)</a:t>
            </a:r>
            <a:br>
              <a:rPr lang="en-US" dirty="0" smtClean="0"/>
            </a:br>
            <a:endParaRPr lang="nl-NL" sz="2700" dirty="0"/>
          </a:p>
        </p:txBody>
      </p:sp>
    </p:spTree>
    <p:extLst>
      <p:ext uri="{BB962C8B-B14F-4D97-AF65-F5344CB8AC3E}">
        <p14:creationId xmlns:p14="http://schemas.microsoft.com/office/powerpoint/2010/main" val="9827998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630000" y="1560352"/>
            <a:ext cx="10922400" cy="4541510"/>
          </a:xfrm>
        </p:spPr>
        <p:txBody>
          <a:bodyPr>
            <a:normAutofit lnSpcReduction="10000"/>
          </a:bodyPr>
          <a:lstStyle/>
          <a:p>
            <a:pPr marL="0" indent="0">
              <a:lnSpc>
                <a:spcPct val="100000"/>
              </a:lnSpc>
              <a:spcBef>
                <a:spcPts val="0"/>
              </a:spcBef>
              <a:buNone/>
            </a:pPr>
            <a:r>
              <a:rPr lang="nl-NL" sz="2000" b="1" dirty="0"/>
              <a:t>Energiebesparing ook op diesel- en </a:t>
            </a:r>
            <a:r>
              <a:rPr lang="nl-NL" sz="2000" b="1" dirty="0" err="1"/>
              <a:t>gasverbruiken</a:t>
            </a:r>
            <a:r>
              <a:rPr lang="nl-NL" sz="2000" b="1" dirty="0"/>
              <a:t>: </a:t>
            </a:r>
          </a:p>
          <a:p>
            <a:pPr marL="0" indent="0">
              <a:lnSpc>
                <a:spcPct val="100000"/>
              </a:lnSpc>
              <a:spcBef>
                <a:spcPts val="0"/>
              </a:spcBef>
              <a:buNone/>
            </a:pPr>
            <a:endParaRPr lang="nl-NL" sz="2000" b="1" dirty="0">
              <a:latin typeface="Verdana" panose="020B0604030504040204" pitchFamily="34" charset="0"/>
              <a:ea typeface="Verdana" panose="020B0604030504040204" pitchFamily="34" charset="0"/>
              <a:cs typeface="Verdana" panose="020B0604030504040204" pitchFamily="34" charset="0"/>
            </a:endParaRPr>
          </a:p>
          <a:p>
            <a:pPr lvl="1">
              <a:lnSpc>
                <a:spcPct val="100000"/>
              </a:lnSpc>
              <a:spcBef>
                <a:spcPts val="0"/>
              </a:spcBef>
            </a:pPr>
            <a:r>
              <a:rPr lang="nl-NL" dirty="0">
                <a:latin typeface="Verdana" panose="020B0604030504040204" pitchFamily="34" charset="0"/>
                <a:ea typeface="Verdana" panose="020B0604030504040204" pitchFamily="34" charset="0"/>
                <a:cs typeface="Verdana" panose="020B0604030504040204" pitchFamily="34" charset="0"/>
              </a:rPr>
              <a:t>In het contract willen we de energiebesparing tevens inzetten voor het reduceren van de diesel en </a:t>
            </a:r>
            <a:r>
              <a:rPr lang="nl-NL" dirty="0" err="1">
                <a:latin typeface="Verdana" panose="020B0604030504040204" pitchFamily="34" charset="0"/>
                <a:ea typeface="Verdana" panose="020B0604030504040204" pitchFamily="34" charset="0"/>
                <a:cs typeface="Verdana" panose="020B0604030504040204" pitchFamily="34" charset="0"/>
              </a:rPr>
              <a:t>gasverbruiken</a:t>
            </a:r>
            <a:r>
              <a:rPr lang="nl-NL" dirty="0">
                <a:latin typeface="Verdana" panose="020B0604030504040204" pitchFamily="34" charset="0"/>
                <a:ea typeface="Verdana" panose="020B0604030504040204" pitchFamily="34" charset="0"/>
                <a:cs typeface="Verdana" panose="020B0604030504040204" pitchFamily="34" charset="0"/>
              </a:rPr>
              <a:t>;</a:t>
            </a:r>
            <a:br>
              <a:rPr lang="nl-NL" dirty="0">
                <a:latin typeface="Verdana" panose="020B0604030504040204" pitchFamily="34" charset="0"/>
                <a:ea typeface="Verdana" panose="020B0604030504040204" pitchFamily="34" charset="0"/>
                <a:cs typeface="Verdana" panose="020B0604030504040204" pitchFamily="34" charset="0"/>
              </a:rPr>
            </a:br>
            <a:endParaRPr lang="nl-NL" dirty="0">
              <a:latin typeface="Verdana" panose="020B0604030504040204" pitchFamily="34" charset="0"/>
              <a:ea typeface="Verdana" panose="020B0604030504040204" pitchFamily="34" charset="0"/>
              <a:cs typeface="Verdana" panose="020B0604030504040204" pitchFamily="34" charset="0"/>
            </a:endParaRPr>
          </a:p>
          <a:p>
            <a:pPr lvl="1">
              <a:lnSpc>
                <a:spcPct val="100000"/>
              </a:lnSpc>
              <a:spcBef>
                <a:spcPts val="0"/>
              </a:spcBef>
            </a:pPr>
            <a:r>
              <a:rPr lang="nl-NL" dirty="0">
                <a:latin typeface="Verdana" panose="020B0604030504040204" pitchFamily="34" charset="0"/>
                <a:ea typeface="Verdana" panose="020B0604030504040204" pitchFamily="34" charset="0"/>
                <a:cs typeface="Verdana" panose="020B0604030504040204" pitchFamily="34" charset="0"/>
              </a:rPr>
              <a:t>Dit geldt zowel voor de energie reductie eis van 5% als voor de BPKV 3A energiebesparing; De energieverbruiken ten aanzien van de reductie eis en BPKV worden omgerekend naar Mega Joules;</a:t>
            </a:r>
            <a:br>
              <a:rPr lang="nl-NL" dirty="0">
                <a:latin typeface="Verdana" panose="020B0604030504040204" pitchFamily="34" charset="0"/>
                <a:ea typeface="Verdana" panose="020B0604030504040204" pitchFamily="34" charset="0"/>
                <a:cs typeface="Verdana" panose="020B0604030504040204" pitchFamily="34" charset="0"/>
              </a:rPr>
            </a:br>
            <a:endParaRPr lang="nl-NL" dirty="0">
              <a:latin typeface="Verdana" panose="020B0604030504040204" pitchFamily="34" charset="0"/>
              <a:ea typeface="Verdana" panose="020B0604030504040204" pitchFamily="34" charset="0"/>
              <a:cs typeface="Verdana" panose="020B0604030504040204" pitchFamily="34" charset="0"/>
            </a:endParaRPr>
          </a:p>
          <a:p>
            <a:pPr lvl="1">
              <a:lnSpc>
                <a:spcPct val="100000"/>
              </a:lnSpc>
              <a:spcBef>
                <a:spcPts val="0"/>
              </a:spcBef>
            </a:pPr>
            <a:r>
              <a:rPr lang="nl-NL" dirty="0">
                <a:latin typeface="Verdana" panose="020B0604030504040204" pitchFamily="34" charset="0"/>
                <a:ea typeface="Verdana" panose="020B0604030504040204" pitchFamily="34" charset="0"/>
                <a:cs typeface="Verdana" panose="020B0604030504040204" pitchFamily="34" charset="0"/>
              </a:rPr>
              <a:t>De gegevens met betrekking tot het gasverbruik en dieselverbruik van de tunnels zullen aan u worden verstrekt;</a:t>
            </a:r>
            <a:br>
              <a:rPr lang="nl-NL" dirty="0">
                <a:latin typeface="Verdana" panose="020B0604030504040204" pitchFamily="34" charset="0"/>
                <a:ea typeface="Verdana" panose="020B0604030504040204" pitchFamily="34" charset="0"/>
                <a:cs typeface="Verdana" panose="020B0604030504040204" pitchFamily="34" charset="0"/>
              </a:rPr>
            </a:br>
            <a:endParaRPr lang="nl-NL" dirty="0">
              <a:latin typeface="Verdana" panose="020B0604030504040204" pitchFamily="34" charset="0"/>
              <a:ea typeface="Verdana" panose="020B0604030504040204" pitchFamily="34" charset="0"/>
              <a:cs typeface="Verdana" panose="020B0604030504040204" pitchFamily="34" charset="0"/>
            </a:endParaRPr>
          </a:p>
          <a:p>
            <a:pPr lvl="1">
              <a:lnSpc>
                <a:spcPct val="100000"/>
              </a:lnSpc>
              <a:spcBef>
                <a:spcPts val="0"/>
              </a:spcBef>
            </a:pPr>
            <a:r>
              <a:rPr lang="nl-NL" dirty="0">
                <a:latin typeface="Verdana" panose="020B0604030504040204" pitchFamily="34" charset="0"/>
                <a:ea typeface="Verdana" panose="020B0604030504040204" pitchFamily="34" charset="0"/>
                <a:cs typeface="Verdana" panose="020B0604030504040204" pitchFamily="34" charset="0"/>
              </a:rPr>
              <a:t>Het vaststellen van het gas- en dieselverbruik per tunnel geschiedt door van alle objecten de </a:t>
            </a:r>
            <a:r>
              <a:rPr lang="nl-NL">
                <a:latin typeface="Verdana" panose="020B0604030504040204" pitchFamily="34" charset="0"/>
                <a:ea typeface="Verdana" panose="020B0604030504040204" pitchFamily="34" charset="0"/>
                <a:cs typeface="Verdana" panose="020B0604030504040204" pitchFamily="34" charset="0"/>
              </a:rPr>
              <a:t>standen c.q</a:t>
            </a:r>
            <a:r>
              <a:rPr lang="nl-NL" dirty="0">
                <a:latin typeface="Verdana" panose="020B0604030504040204" pitchFamily="34" charset="0"/>
                <a:ea typeface="Verdana" panose="020B0604030504040204" pitchFamily="34" charset="0"/>
                <a:cs typeface="Verdana" panose="020B0604030504040204" pitchFamily="34" charset="0"/>
              </a:rPr>
              <a:t>.</a:t>
            </a:r>
            <a:r>
              <a:rPr lang="nl-NL">
                <a:latin typeface="Verdana" panose="020B0604030504040204" pitchFamily="34" charset="0"/>
                <a:ea typeface="Verdana" panose="020B0604030504040204" pitchFamily="34" charset="0"/>
                <a:cs typeface="Verdana" panose="020B0604030504040204" pitchFamily="34" charset="0"/>
              </a:rPr>
              <a:t> </a:t>
            </a:r>
            <a:r>
              <a:rPr lang="nl-NL" dirty="0">
                <a:latin typeface="Verdana" panose="020B0604030504040204" pitchFamily="34" charset="0"/>
                <a:ea typeface="Verdana" panose="020B0604030504040204" pitchFamily="34" charset="0"/>
                <a:cs typeface="Verdana" panose="020B0604030504040204" pitchFamily="34" charset="0"/>
              </a:rPr>
              <a:t>peilgegevens af te lezen op:</a:t>
            </a:r>
            <a:br>
              <a:rPr lang="nl-NL" dirty="0">
                <a:latin typeface="Verdana" panose="020B0604030504040204" pitchFamily="34" charset="0"/>
                <a:ea typeface="Verdana" panose="020B0604030504040204" pitchFamily="34" charset="0"/>
                <a:cs typeface="Verdana" panose="020B0604030504040204" pitchFamily="34" charset="0"/>
              </a:rPr>
            </a:br>
            <a:r>
              <a:rPr lang="nl-NL" dirty="0">
                <a:latin typeface="Verdana" panose="020B0604030504040204" pitchFamily="34" charset="0"/>
                <a:ea typeface="Verdana" panose="020B0604030504040204" pitchFamily="34" charset="0"/>
                <a:cs typeface="Verdana" panose="020B0604030504040204" pitchFamily="34" charset="0"/>
              </a:rPr>
              <a:t>1 september 2020, 1 maart 2021, 31 augustus 2021 (nul situatie start contract) en vervolgens ieder jaar op 31 augustus.</a:t>
            </a:r>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7</a:t>
            </a:fld>
            <a:endParaRPr lang="nl-NL" dirty="0"/>
          </a:p>
        </p:txBody>
      </p:sp>
      <p:sp>
        <p:nvSpPr>
          <p:cNvPr id="5" name="Titel 4"/>
          <p:cNvSpPr>
            <a:spLocks noGrp="1"/>
          </p:cNvSpPr>
          <p:nvPr>
            <p:ph type="title"/>
          </p:nvPr>
        </p:nvSpPr>
        <p:spPr>
          <a:xfrm>
            <a:off x="630000" y="789580"/>
            <a:ext cx="10933200" cy="770772"/>
          </a:xfrm>
        </p:spPr>
        <p:txBody>
          <a:bodyPr>
            <a:normAutofit fontScale="90000"/>
          </a:bodyPr>
          <a:lstStyle/>
          <a:p>
            <a:r>
              <a:rPr lang="nl-NL" dirty="0" smtClean="0"/>
              <a:t>Duurzaamheid (2)</a:t>
            </a:r>
            <a:br>
              <a:rPr lang="nl-NL" dirty="0" smtClean="0"/>
            </a:br>
            <a:endParaRPr lang="nl-NL" sz="2700" dirty="0"/>
          </a:p>
        </p:txBody>
      </p:sp>
    </p:spTree>
    <p:extLst>
      <p:ext uri="{BB962C8B-B14F-4D97-AF65-F5344CB8AC3E}">
        <p14:creationId xmlns:p14="http://schemas.microsoft.com/office/powerpoint/2010/main" val="488781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630000" y="1793631"/>
            <a:ext cx="10922400" cy="4378570"/>
          </a:xfrm>
        </p:spPr>
        <p:txBody>
          <a:bodyPr>
            <a:normAutofit/>
          </a:bodyPr>
          <a:lstStyle/>
          <a:p>
            <a:pPr marL="0" lvl="0" indent="0">
              <a:buNone/>
            </a:pPr>
            <a:r>
              <a:rPr lang="nl-NL" sz="2000" b="1" dirty="0"/>
              <a:t>Wijzigingen energiebesparing tunnels</a:t>
            </a:r>
            <a:endParaRPr lang="nl-NL" sz="2000" b="1" dirty="0">
              <a:latin typeface="Verdana" panose="020B0604030504040204" pitchFamily="34" charset="0"/>
              <a:ea typeface="Verdana" panose="020B0604030504040204" pitchFamily="34" charset="0"/>
              <a:cs typeface="Verdana" panose="020B0604030504040204" pitchFamily="34" charset="0"/>
            </a:endParaRPr>
          </a:p>
          <a:p>
            <a:pPr lvl="1"/>
            <a:r>
              <a:rPr lang="nl-NL" dirty="0">
                <a:latin typeface="Verdana" panose="020B0604030504040204" pitchFamily="34" charset="0"/>
                <a:ea typeface="Verdana" panose="020B0604030504040204" pitchFamily="34" charset="0"/>
                <a:cs typeface="Verdana" panose="020B0604030504040204" pitchFamily="34" charset="0"/>
              </a:rPr>
              <a:t>De energiebesparingseis van 5% en de BPKV 3a energiebesparing geldt voor het stroom-, diesel- en gasverbruik van de tunnels. </a:t>
            </a:r>
          </a:p>
          <a:p>
            <a:pPr lvl="1"/>
            <a:r>
              <a:rPr lang="nl-NL" dirty="0">
                <a:latin typeface="Verdana" panose="020B0604030504040204" pitchFamily="34" charset="0"/>
                <a:ea typeface="Verdana" panose="020B0604030504040204" pitchFamily="34" charset="0"/>
                <a:cs typeface="Verdana" panose="020B0604030504040204" pitchFamily="34" charset="0"/>
              </a:rPr>
              <a:t>Het energieverbruik wordt weergegeven in megajoule;</a:t>
            </a:r>
          </a:p>
          <a:p>
            <a:pPr lvl="1"/>
            <a:r>
              <a:rPr lang="nl-NL" dirty="0">
                <a:latin typeface="Verdana" panose="020B0604030504040204" pitchFamily="34" charset="0"/>
                <a:ea typeface="Verdana" panose="020B0604030504040204" pitchFamily="34" charset="0"/>
                <a:cs typeface="Verdana" panose="020B0604030504040204" pitchFamily="34" charset="0"/>
              </a:rPr>
              <a:t>Energiebesparing door energieopwekking is niet toegestaan;</a:t>
            </a:r>
          </a:p>
          <a:p>
            <a:pPr lvl="1"/>
            <a:r>
              <a:rPr lang="nl-NL" dirty="0">
                <a:latin typeface="Verdana" panose="020B0604030504040204" pitchFamily="34" charset="0"/>
                <a:ea typeface="Verdana" panose="020B0604030504040204" pitchFamily="34" charset="0"/>
                <a:cs typeface="Verdana" panose="020B0604030504040204" pitchFamily="34" charset="0"/>
              </a:rPr>
              <a:t>De BPKV 3A energiebesparing wordt berekend in staffels;</a:t>
            </a:r>
          </a:p>
          <a:p>
            <a:pPr lvl="1"/>
            <a:r>
              <a:rPr lang="nl-NL" dirty="0">
                <a:latin typeface="Verdana" panose="020B0604030504040204" pitchFamily="34" charset="0"/>
                <a:ea typeface="Verdana" panose="020B0604030504040204" pitchFamily="34" charset="0"/>
                <a:cs typeface="Verdana" panose="020B0604030504040204" pitchFamily="34" charset="0"/>
              </a:rPr>
              <a:t>Verschuiving van diesel en gas naar stroom wordt niet extra gewaardeerd in de BPKV;</a:t>
            </a:r>
          </a:p>
          <a:p>
            <a:pPr lvl="1"/>
            <a:r>
              <a:rPr lang="nl-NL" dirty="0">
                <a:latin typeface="Verdana" panose="020B0604030504040204" pitchFamily="34" charset="0"/>
                <a:ea typeface="Verdana" panose="020B0604030504040204" pitchFamily="34" charset="0"/>
                <a:cs typeface="Verdana" panose="020B0604030504040204" pitchFamily="34" charset="0"/>
              </a:rPr>
              <a:t>Bijlage G stroomverbruik wordt gewijzigd in energieverbruik</a:t>
            </a:r>
          </a:p>
          <a:p>
            <a:pPr lvl="1"/>
            <a:r>
              <a:rPr lang="nl-NL" dirty="0">
                <a:latin typeface="Verdana" panose="020B0604030504040204" pitchFamily="34" charset="0"/>
                <a:ea typeface="Verdana" panose="020B0604030504040204" pitchFamily="34" charset="0"/>
                <a:cs typeface="Verdana" panose="020B0604030504040204" pitchFamily="34" charset="0"/>
              </a:rPr>
              <a:t>Gas- </a:t>
            </a:r>
            <a:r>
              <a:rPr lang="nl-NL">
                <a:latin typeface="Verdana" panose="020B0604030504040204" pitchFamily="34" charset="0"/>
                <a:ea typeface="Verdana" panose="020B0604030504040204" pitchFamily="34" charset="0"/>
                <a:cs typeface="Verdana" panose="020B0604030504040204" pitchFamily="34" charset="0"/>
              </a:rPr>
              <a:t>en dieselverbruik </a:t>
            </a:r>
            <a:r>
              <a:rPr lang="nl-NL" dirty="0">
                <a:latin typeface="Verdana" panose="020B0604030504040204" pitchFamily="34" charset="0"/>
                <a:ea typeface="Verdana" panose="020B0604030504040204" pitchFamily="34" charset="0"/>
                <a:cs typeface="Verdana" panose="020B0604030504040204" pitchFamily="34" charset="0"/>
              </a:rPr>
              <a:t>worden opgenomen in de Bijlagen bij de vraagspecificatie en het stroomverbruik kan worden ingezien via de website: </a:t>
            </a:r>
          </a:p>
          <a:p>
            <a:pPr lvl="0"/>
            <a:endParaRPr lang="nl-NL" dirty="0"/>
          </a:p>
          <a:p>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8</a:t>
            </a:fld>
            <a:endParaRPr lang="nl-NL" dirty="0"/>
          </a:p>
        </p:txBody>
      </p:sp>
      <p:sp>
        <p:nvSpPr>
          <p:cNvPr id="5" name="Titel 4"/>
          <p:cNvSpPr>
            <a:spLocks noGrp="1"/>
          </p:cNvSpPr>
          <p:nvPr>
            <p:ph type="title"/>
          </p:nvPr>
        </p:nvSpPr>
        <p:spPr>
          <a:xfrm>
            <a:off x="630000" y="1002324"/>
            <a:ext cx="10933200" cy="580292"/>
          </a:xfrm>
        </p:spPr>
        <p:txBody>
          <a:bodyPr>
            <a:normAutofit fontScale="90000"/>
          </a:bodyPr>
          <a:lstStyle/>
          <a:p>
            <a:r>
              <a:rPr lang="nl-NL" dirty="0" smtClean="0"/>
              <a:t>Duurzaamheid (3)</a:t>
            </a:r>
            <a:br>
              <a:rPr lang="nl-NL" dirty="0" smtClean="0"/>
            </a:br>
            <a:endParaRPr lang="nl-NL" dirty="0"/>
          </a:p>
        </p:txBody>
      </p:sp>
    </p:spTree>
    <p:extLst>
      <p:ext uri="{BB962C8B-B14F-4D97-AF65-F5344CB8AC3E}">
        <p14:creationId xmlns:p14="http://schemas.microsoft.com/office/powerpoint/2010/main" val="291283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p:cNvGraphicFramePr>
            <a:graphicFrameLocks noGrp="1"/>
          </p:cNvGraphicFramePr>
          <p:nvPr>
            <p:ph sz="quarter" idx="13"/>
            <p:extLst>
              <p:ext uri="{D42A27DB-BD31-4B8C-83A1-F6EECF244321}">
                <p14:modId xmlns:p14="http://schemas.microsoft.com/office/powerpoint/2010/main" val="1871291729"/>
              </p:ext>
            </p:extLst>
          </p:nvPr>
        </p:nvGraphicFramePr>
        <p:xfrm>
          <a:off x="1934309" y="1946704"/>
          <a:ext cx="8600080" cy="4581867"/>
        </p:xfrm>
        <a:graphic>
          <a:graphicData uri="http://schemas.openxmlformats.org/drawingml/2006/table">
            <a:tbl>
              <a:tblPr firstRow="1" firstCol="1" bandRow="1">
                <a:tableStyleId>{5C22544A-7EE6-4342-B048-85BDC9FD1C3A}</a:tableStyleId>
              </a:tblPr>
              <a:tblGrid>
                <a:gridCol w="3034059">
                  <a:extLst>
                    <a:ext uri="{9D8B030D-6E8A-4147-A177-3AD203B41FA5}">
                      <a16:colId xmlns:a16="http://schemas.microsoft.com/office/drawing/2014/main" val="524054293"/>
                    </a:ext>
                  </a:extLst>
                </a:gridCol>
                <a:gridCol w="3666241">
                  <a:extLst>
                    <a:ext uri="{9D8B030D-6E8A-4147-A177-3AD203B41FA5}">
                      <a16:colId xmlns:a16="http://schemas.microsoft.com/office/drawing/2014/main" val="3442122664"/>
                    </a:ext>
                  </a:extLst>
                </a:gridCol>
                <a:gridCol w="1899780">
                  <a:extLst>
                    <a:ext uri="{9D8B030D-6E8A-4147-A177-3AD203B41FA5}">
                      <a16:colId xmlns:a16="http://schemas.microsoft.com/office/drawing/2014/main" val="3344466609"/>
                    </a:ext>
                  </a:extLst>
                </a:gridCol>
              </a:tblGrid>
              <a:tr h="943221">
                <a:tc>
                  <a:txBody>
                    <a:bodyPr/>
                    <a:lstStyle/>
                    <a:p>
                      <a:pPr>
                        <a:lnSpc>
                          <a:spcPts val="1200"/>
                        </a:lnSpc>
                        <a:spcAft>
                          <a:spcPts val="0"/>
                        </a:spcAft>
                      </a:pPr>
                      <a:r>
                        <a:rPr lang="nl-NL" sz="800" dirty="0">
                          <a:effectLst/>
                        </a:rPr>
                        <a:t>Gegadigde biedt reductie aan bovenop de reductie-eis van 5% (CO040t) aan:</a:t>
                      </a:r>
                      <a:endParaRPr lang="nl-NL" sz="900" dirty="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200"/>
                        </a:lnSpc>
                        <a:spcAft>
                          <a:spcPts val="0"/>
                        </a:spcAft>
                      </a:pPr>
                      <a:r>
                        <a:rPr lang="nl-NL" sz="800">
                          <a:effectLst/>
                        </a:rPr>
                        <a:t>Kwalitatieve onderbouwing van aangeboden percentage naar oordeel van beoordelingsteam</a:t>
                      </a:r>
                      <a:endParaRPr lang="nl-NL" sz="90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200"/>
                        </a:lnSpc>
                        <a:spcAft>
                          <a:spcPts val="0"/>
                        </a:spcAft>
                      </a:pPr>
                      <a:r>
                        <a:rPr lang="nl-NL" sz="800">
                          <a:effectLst/>
                        </a:rPr>
                        <a:t>Behaalde </a:t>
                      </a:r>
                      <a:endParaRPr lang="nl-NL" sz="900">
                        <a:effectLst/>
                      </a:endParaRPr>
                    </a:p>
                    <a:p>
                      <a:pPr>
                        <a:lnSpc>
                          <a:spcPts val="1200"/>
                        </a:lnSpc>
                        <a:spcAft>
                          <a:spcPts val="0"/>
                        </a:spcAft>
                      </a:pPr>
                      <a:r>
                        <a:rPr lang="nl-NL" sz="800">
                          <a:effectLst/>
                        </a:rPr>
                        <a:t>kwaliteitswaarde</a:t>
                      </a:r>
                      <a:endParaRPr lang="nl-NL" sz="90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21828597"/>
                  </a:ext>
                </a:extLst>
              </a:tr>
              <a:tr h="1212882">
                <a:tc>
                  <a:txBody>
                    <a:bodyPr/>
                    <a:lstStyle/>
                    <a:p>
                      <a:pPr algn="ctr">
                        <a:lnSpc>
                          <a:spcPts val="1200"/>
                        </a:lnSpc>
                        <a:spcAft>
                          <a:spcPts val="0"/>
                        </a:spcAft>
                      </a:pPr>
                      <a:r>
                        <a:rPr lang="nl-NL" sz="800">
                          <a:effectLst/>
                        </a:rPr>
                        <a:t>&gt;10% of meer</a:t>
                      </a:r>
                      <a:endParaRPr lang="nl-NL" sz="90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ts val="1200"/>
                        </a:lnSpc>
                        <a:spcAft>
                          <a:spcPts val="0"/>
                        </a:spcAft>
                      </a:pPr>
                      <a:r>
                        <a:rPr lang="nl-NL" sz="800" dirty="0">
                          <a:effectLst/>
                        </a:rPr>
                        <a:t>Uitstekend (10)</a:t>
                      </a:r>
                      <a:endParaRPr lang="nl-NL" sz="900" dirty="0">
                        <a:effectLst/>
                      </a:endParaRPr>
                    </a:p>
                    <a:p>
                      <a:pPr algn="ctr">
                        <a:lnSpc>
                          <a:spcPts val="1200"/>
                        </a:lnSpc>
                        <a:spcAft>
                          <a:spcPts val="0"/>
                        </a:spcAft>
                      </a:pPr>
                      <a:r>
                        <a:rPr lang="nl-NL" sz="800" dirty="0">
                          <a:effectLst/>
                        </a:rPr>
                        <a:t>Goed          (8)</a:t>
                      </a:r>
                      <a:endParaRPr lang="nl-NL" sz="900" dirty="0">
                        <a:effectLst/>
                      </a:endParaRPr>
                    </a:p>
                    <a:p>
                      <a:pPr algn="ctr">
                        <a:lnSpc>
                          <a:spcPts val="1200"/>
                        </a:lnSpc>
                        <a:spcAft>
                          <a:spcPts val="0"/>
                        </a:spcAft>
                      </a:pPr>
                      <a:r>
                        <a:rPr lang="nl-NL" sz="800" dirty="0">
                          <a:effectLst/>
                        </a:rPr>
                        <a:t>Neutraal     (6)</a:t>
                      </a:r>
                      <a:endParaRPr lang="nl-NL" sz="900" dirty="0">
                        <a:effectLst/>
                      </a:endParaRPr>
                    </a:p>
                    <a:p>
                      <a:pPr algn="ctr">
                        <a:lnSpc>
                          <a:spcPts val="1200"/>
                        </a:lnSpc>
                        <a:spcAft>
                          <a:spcPts val="0"/>
                        </a:spcAft>
                      </a:pPr>
                      <a:r>
                        <a:rPr lang="nl-NL" sz="800" dirty="0">
                          <a:effectLst/>
                        </a:rPr>
                        <a:t>Onvoldoende/slecht (4, 2)</a:t>
                      </a:r>
                      <a:endParaRPr lang="nl-NL" sz="900" dirty="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ts val="1200"/>
                        </a:lnSpc>
                        <a:spcAft>
                          <a:spcPts val="0"/>
                        </a:spcAft>
                      </a:pPr>
                      <a:r>
                        <a:rPr lang="nl-NL" sz="800">
                          <a:effectLst/>
                        </a:rPr>
                        <a:t>€ 5.000.000</a:t>
                      </a:r>
                      <a:endParaRPr lang="nl-NL" sz="900">
                        <a:effectLst/>
                      </a:endParaRPr>
                    </a:p>
                    <a:p>
                      <a:pPr algn="ctr">
                        <a:lnSpc>
                          <a:spcPts val="1200"/>
                        </a:lnSpc>
                        <a:spcAft>
                          <a:spcPts val="0"/>
                        </a:spcAft>
                      </a:pPr>
                      <a:r>
                        <a:rPr lang="nl-NL" sz="800">
                          <a:effectLst/>
                        </a:rPr>
                        <a:t>€ 2.500.000</a:t>
                      </a:r>
                      <a:endParaRPr lang="nl-NL" sz="900">
                        <a:effectLst/>
                      </a:endParaRPr>
                    </a:p>
                    <a:p>
                      <a:pPr algn="ctr">
                        <a:lnSpc>
                          <a:spcPts val="1200"/>
                        </a:lnSpc>
                        <a:spcAft>
                          <a:spcPts val="0"/>
                        </a:spcAft>
                      </a:pPr>
                      <a:r>
                        <a:rPr lang="nl-NL" sz="800">
                          <a:effectLst/>
                        </a:rPr>
                        <a:t>€ 1.250.000</a:t>
                      </a:r>
                      <a:endParaRPr lang="nl-NL" sz="900">
                        <a:effectLst/>
                      </a:endParaRPr>
                    </a:p>
                    <a:p>
                      <a:pPr algn="ctr">
                        <a:lnSpc>
                          <a:spcPts val="1200"/>
                        </a:lnSpc>
                        <a:spcAft>
                          <a:spcPts val="0"/>
                        </a:spcAft>
                      </a:pPr>
                      <a:r>
                        <a:rPr lang="nl-NL" sz="800">
                          <a:effectLst/>
                        </a:rPr>
                        <a:t>€ 0,00</a:t>
                      </a:r>
                      <a:endParaRPr lang="nl-NL" sz="90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3146237"/>
                  </a:ext>
                </a:extLst>
              </a:tr>
              <a:tr h="1212882">
                <a:tc>
                  <a:txBody>
                    <a:bodyPr/>
                    <a:lstStyle/>
                    <a:p>
                      <a:pPr algn="ctr">
                        <a:lnSpc>
                          <a:spcPts val="1200"/>
                        </a:lnSpc>
                        <a:spcAft>
                          <a:spcPts val="0"/>
                        </a:spcAft>
                      </a:pPr>
                      <a:r>
                        <a:rPr lang="nl-NL" sz="800">
                          <a:effectLst/>
                        </a:rPr>
                        <a:t>&gt;5% tot en met 10%</a:t>
                      </a:r>
                      <a:endParaRPr lang="nl-NL" sz="90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ts val="1200"/>
                        </a:lnSpc>
                        <a:spcAft>
                          <a:spcPts val="0"/>
                        </a:spcAft>
                      </a:pPr>
                      <a:r>
                        <a:rPr lang="nl-NL" sz="800">
                          <a:effectLst/>
                        </a:rPr>
                        <a:t>Uitstekend (10)</a:t>
                      </a:r>
                      <a:endParaRPr lang="nl-NL" sz="900">
                        <a:effectLst/>
                      </a:endParaRPr>
                    </a:p>
                    <a:p>
                      <a:pPr algn="ctr">
                        <a:lnSpc>
                          <a:spcPts val="1200"/>
                        </a:lnSpc>
                        <a:spcAft>
                          <a:spcPts val="0"/>
                        </a:spcAft>
                      </a:pPr>
                      <a:r>
                        <a:rPr lang="nl-NL" sz="800">
                          <a:effectLst/>
                        </a:rPr>
                        <a:t>Goed          (8)</a:t>
                      </a:r>
                      <a:endParaRPr lang="nl-NL" sz="900">
                        <a:effectLst/>
                      </a:endParaRPr>
                    </a:p>
                    <a:p>
                      <a:pPr algn="ctr">
                        <a:lnSpc>
                          <a:spcPts val="1200"/>
                        </a:lnSpc>
                        <a:spcAft>
                          <a:spcPts val="0"/>
                        </a:spcAft>
                      </a:pPr>
                      <a:r>
                        <a:rPr lang="nl-NL" sz="800">
                          <a:effectLst/>
                        </a:rPr>
                        <a:t>Neutraal     (6)</a:t>
                      </a:r>
                      <a:endParaRPr lang="nl-NL" sz="900">
                        <a:effectLst/>
                      </a:endParaRPr>
                    </a:p>
                    <a:p>
                      <a:pPr algn="ctr">
                        <a:lnSpc>
                          <a:spcPts val="1200"/>
                        </a:lnSpc>
                        <a:spcAft>
                          <a:spcPts val="0"/>
                        </a:spcAft>
                      </a:pPr>
                      <a:r>
                        <a:rPr lang="nl-NL" sz="800">
                          <a:effectLst/>
                        </a:rPr>
                        <a:t>Onvoldoende/slecht (4, 2)</a:t>
                      </a:r>
                      <a:endParaRPr lang="nl-NL" sz="90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ts val="1200"/>
                        </a:lnSpc>
                        <a:spcAft>
                          <a:spcPts val="0"/>
                        </a:spcAft>
                      </a:pPr>
                      <a:r>
                        <a:rPr lang="nl-NL" sz="800">
                          <a:effectLst/>
                        </a:rPr>
                        <a:t>€ 2.500.000</a:t>
                      </a:r>
                      <a:endParaRPr lang="nl-NL" sz="900">
                        <a:effectLst/>
                      </a:endParaRPr>
                    </a:p>
                    <a:p>
                      <a:pPr algn="ctr">
                        <a:lnSpc>
                          <a:spcPts val="1200"/>
                        </a:lnSpc>
                        <a:spcAft>
                          <a:spcPts val="0"/>
                        </a:spcAft>
                      </a:pPr>
                      <a:r>
                        <a:rPr lang="nl-NL" sz="800">
                          <a:effectLst/>
                        </a:rPr>
                        <a:t>€ 1.250.000</a:t>
                      </a:r>
                      <a:endParaRPr lang="nl-NL" sz="900">
                        <a:effectLst/>
                      </a:endParaRPr>
                    </a:p>
                    <a:p>
                      <a:pPr algn="ctr">
                        <a:lnSpc>
                          <a:spcPts val="1200"/>
                        </a:lnSpc>
                        <a:spcAft>
                          <a:spcPts val="0"/>
                        </a:spcAft>
                      </a:pPr>
                      <a:r>
                        <a:rPr lang="nl-NL" sz="800">
                          <a:effectLst/>
                        </a:rPr>
                        <a:t>€   625.000</a:t>
                      </a:r>
                      <a:endParaRPr lang="nl-NL" sz="900">
                        <a:effectLst/>
                      </a:endParaRPr>
                    </a:p>
                    <a:p>
                      <a:pPr algn="ctr">
                        <a:lnSpc>
                          <a:spcPts val="1200"/>
                        </a:lnSpc>
                        <a:spcAft>
                          <a:spcPts val="0"/>
                        </a:spcAft>
                      </a:pPr>
                      <a:r>
                        <a:rPr lang="nl-NL" sz="800">
                          <a:effectLst/>
                        </a:rPr>
                        <a:t>€ 0,00</a:t>
                      </a:r>
                      <a:endParaRPr lang="nl-NL" sz="90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947822669"/>
                  </a:ext>
                </a:extLst>
              </a:tr>
              <a:tr h="1212882">
                <a:tc>
                  <a:txBody>
                    <a:bodyPr/>
                    <a:lstStyle/>
                    <a:p>
                      <a:pPr algn="ctr">
                        <a:lnSpc>
                          <a:spcPts val="1200"/>
                        </a:lnSpc>
                        <a:spcAft>
                          <a:spcPts val="0"/>
                        </a:spcAft>
                      </a:pPr>
                      <a:r>
                        <a:rPr lang="nl-NL" sz="800">
                          <a:effectLst/>
                        </a:rPr>
                        <a:t>1% tot en met 5%</a:t>
                      </a:r>
                      <a:endParaRPr lang="nl-NL" sz="90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ts val="1200"/>
                        </a:lnSpc>
                        <a:spcAft>
                          <a:spcPts val="0"/>
                        </a:spcAft>
                      </a:pPr>
                      <a:r>
                        <a:rPr lang="nl-NL" sz="800">
                          <a:effectLst/>
                        </a:rPr>
                        <a:t>Uitstekend (10)</a:t>
                      </a:r>
                      <a:endParaRPr lang="nl-NL" sz="900">
                        <a:effectLst/>
                      </a:endParaRPr>
                    </a:p>
                    <a:p>
                      <a:pPr algn="ctr">
                        <a:lnSpc>
                          <a:spcPts val="1200"/>
                        </a:lnSpc>
                        <a:spcAft>
                          <a:spcPts val="0"/>
                        </a:spcAft>
                      </a:pPr>
                      <a:r>
                        <a:rPr lang="nl-NL" sz="800">
                          <a:effectLst/>
                        </a:rPr>
                        <a:t>Goed          (8)</a:t>
                      </a:r>
                      <a:endParaRPr lang="nl-NL" sz="900">
                        <a:effectLst/>
                      </a:endParaRPr>
                    </a:p>
                    <a:p>
                      <a:pPr algn="ctr">
                        <a:lnSpc>
                          <a:spcPts val="1200"/>
                        </a:lnSpc>
                        <a:spcAft>
                          <a:spcPts val="0"/>
                        </a:spcAft>
                      </a:pPr>
                      <a:r>
                        <a:rPr lang="nl-NL" sz="800">
                          <a:effectLst/>
                        </a:rPr>
                        <a:t>Neutraal     (6)</a:t>
                      </a:r>
                      <a:endParaRPr lang="nl-NL" sz="900">
                        <a:effectLst/>
                      </a:endParaRPr>
                    </a:p>
                    <a:p>
                      <a:pPr algn="ctr">
                        <a:lnSpc>
                          <a:spcPts val="1200"/>
                        </a:lnSpc>
                        <a:spcAft>
                          <a:spcPts val="0"/>
                        </a:spcAft>
                      </a:pPr>
                      <a:r>
                        <a:rPr lang="nl-NL" sz="800">
                          <a:effectLst/>
                        </a:rPr>
                        <a:t>Onvoldoende/slecht (4, 2)</a:t>
                      </a:r>
                      <a:endParaRPr lang="nl-NL" sz="90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ts val="1200"/>
                        </a:lnSpc>
                        <a:spcAft>
                          <a:spcPts val="0"/>
                        </a:spcAft>
                      </a:pPr>
                      <a:r>
                        <a:rPr lang="nl-NL" sz="800" dirty="0">
                          <a:effectLst/>
                        </a:rPr>
                        <a:t>€ 1.250.000</a:t>
                      </a:r>
                      <a:endParaRPr lang="nl-NL" sz="900" dirty="0">
                        <a:effectLst/>
                      </a:endParaRPr>
                    </a:p>
                    <a:p>
                      <a:pPr algn="ctr">
                        <a:lnSpc>
                          <a:spcPts val="1200"/>
                        </a:lnSpc>
                        <a:spcAft>
                          <a:spcPts val="0"/>
                        </a:spcAft>
                      </a:pPr>
                      <a:r>
                        <a:rPr lang="nl-NL" sz="800" dirty="0">
                          <a:effectLst/>
                        </a:rPr>
                        <a:t>€    625.000</a:t>
                      </a:r>
                      <a:endParaRPr lang="nl-NL" sz="900" dirty="0">
                        <a:effectLst/>
                      </a:endParaRPr>
                    </a:p>
                    <a:p>
                      <a:pPr algn="ctr">
                        <a:lnSpc>
                          <a:spcPts val="1200"/>
                        </a:lnSpc>
                        <a:spcAft>
                          <a:spcPts val="0"/>
                        </a:spcAft>
                      </a:pPr>
                      <a:r>
                        <a:rPr lang="nl-NL" sz="800" dirty="0">
                          <a:effectLst/>
                        </a:rPr>
                        <a:t>€    312.500</a:t>
                      </a:r>
                      <a:endParaRPr lang="nl-NL" sz="900" dirty="0">
                        <a:effectLst/>
                      </a:endParaRPr>
                    </a:p>
                    <a:p>
                      <a:pPr algn="ctr">
                        <a:lnSpc>
                          <a:spcPts val="1200"/>
                        </a:lnSpc>
                        <a:spcAft>
                          <a:spcPts val="0"/>
                        </a:spcAft>
                      </a:pPr>
                      <a:r>
                        <a:rPr lang="nl-NL" sz="800" dirty="0">
                          <a:effectLst/>
                        </a:rPr>
                        <a:t>€ 0,00</a:t>
                      </a:r>
                      <a:endParaRPr lang="nl-NL" sz="900" dirty="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78558336"/>
                  </a:ext>
                </a:extLst>
              </a:tr>
            </a:tbl>
          </a:graphicData>
        </a:graphic>
      </p:graphicFrame>
      <p:sp>
        <p:nvSpPr>
          <p:cNvPr id="3" name="Tijdelijke aanduiding voor dianummer 2"/>
          <p:cNvSpPr>
            <a:spLocks noGrp="1"/>
          </p:cNvSpPr>
          <p:nvPr>
            <p:ph type="sldNum" sz="quarter" idx="14"/>
          </p:nvPr>
        </p:nvSpPr>
        <p:spPr/>
        <p:txBody>
          <a:bodyPr/>
          <a:lstStyle/>
          <a:p>
            <a:fld id="{6C93B359-CF0D-4389-949E-16A33FCBB3EC}" type="slidenum">
              <a:rPr lang="nl-NL" smtClean="0"/>
              <a:t>9</a:t>
            </a:fld>
            <a:endParaRPr lang="nl-NL" dirty="0"/>
          </a:p>
        </p:txBody>
      </p:sp>
      <p:sp>
        <p:nvSpPr>
          <p:cNvPr id="5" name="Titel 4"/>
          <p:cNvSpPr>
            <a:spLocks noGrp="1"/>
          </p:cNvSpPr>
          <p:nvPr>
            <p:ph type="title"/>
          </p:nvPr>
        </p:nvSpPr>
        <p:spPr>
          <a:xfrm>
            <a:off x="386861" y="633046"/>
            <a:ext cx="11623432" cy="1313658"/>
          </a:xfrm>
        </p:spPr>
        <p:txBody>
          <a:bodyPr>
            <a:normAutofit/>
          </a:bodyPr>
          <a:lstStyle/>
          <a:p>
            <a:r>
              <a:rPr lang="nl-NL" dirty="0" smtClean="0"/>
              <a:t>Duurzaamheid (4)</a:t>
            </a:r>
            <a:br>
              <a:rPr lang="nl-NL" dirty="0" smtClean="0"/>
            </a:br>
            <a:r>
              <a:rPr lang="nl-NL" dirty="0" smtClean="0"/>
              <a:t/>
            </a:r>
            <a:br>
              <a:rPr lang="nl-NL" dirty="0" smtClean="0"/>
            </a:br>
            <a:r>
              <a:rPr lang="nl-NL" sz="2000" dirty="0" smtClean="0">
                <a:solidFill>
                  <a:schemeClr val="tx1"/>
                </a:solidFill>
              </a:rPr>
              <a:t>BPKV 3A energiebesparing WNN/MN in staffels</a:t>
            </a:r>
            <a:endParaRPr lang="nl-NL" sz="2000" dirty="0">
              <a:solidFill>
                <a:schemeClr val="tx1"/>
              </a:solidFill>
            </a:endParaRPr>
          </a:p>
        </p:txBody>
      </p:sp>
    </p:spTree>
    <p:extLst>
      <p:ext uri="{BB962C8B-B14F-4D97-AF65-F5344CB8AC3E}">
        <p14:creationId xmlns:p14="http://schemas.microsoft.com/office/powerpoint/2010/main" val="3047173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4"/>
          </p:nvPr>
        </p:nvSpPr>
        <p:spPr/>
        <p:txBody>
          <a:bodyPr/>
          <a:lstStyle/>
          <a:p>
            <a:fld id="{6C93B359-CF0D-4389-949E-16A33FCBB3EC}" type="slidenum">
              <a:rPr lang="nl-NL" smtClean="0"/>
              <a:t>10</a:t>
            </a:fld>
            <a:endParaRPr lang="nl-NL" dirty="0"/>
          </a:p>
        </p:txBody>
      </p:sp>
      <p:sp>
        <p:nvSpPr>
          <p:cNvPr id="5" name="Titel 4"/>
          <p:cNvSpPr>
            <a:spLocks noGrp="1"/>
          </p:cNvSpPr>
          <p:nvPr>
            <p:ph type="title"/>
          </p:nvPr>
        </p:nvSpPr>
        <p:spPr>
          <a:xfrm>
            <a:off x="630000" y="747346"/>
            <a:ext cx="10933200" cy="1151791"/>
          </a:xfrm>
        </p:spPr>
        <p:txBody>
          <a:bodyPr>
            <a:normAutofit fontScale="90000"/>
          </a:bodyPr>
          <a:lstStyle/>
          <a:p>
            <a:r>
              <a:rPr lang="nl-NL" dirty="0"/>
              <a:t>Duurzaamheid </a:t>
            </a:r>
            <a:r>
              <a:rPr lang="nl-NL" dirty="0" smtClean="0"/>
              <a:t>(5)</a:t>
            </a:r>
            <a:r>
              <a:rPr lang="nl-NL" dirty="0"/>
              <a:t/>
            </a:r>
            <a:br>
              <a:rPr lang="nl-NL" dirty="0"/>
            </a:br>
            <a:r>
              <a:rPr lang="nl-NL" dirty="0" smtClean="0"/>
              <a:t/>
            </a:r>
            <a:br>
              <a:rPr lang="nl-NL" dirty="0" smtClean="0"/>
            </a:br>
            <a:r>
              <a:rPr lang="nl-NL" sz="2200" dirty="0" smtClean="0">
                <a:solidFill>
                  <a:schemeClr val="tx1"/>
                </a:solidFill>
              </a:rPr>
              <a:t>BPKV </a:t>
            </a:r>
            <a:r>
              <a:rPr lang="nl-NL" sz="2200" dirty="0">
                <a:solidFill>
                  <a:schemeClr val="tx1"/>
                </a:solidFill>
              </a:rPr>
              <a:t>3A energiebesparing </a:t>
            </a:r>
            <a:r>
              <a:rPr lang="nl-NL" sz="2200" dirty="0" smtClean="0">
                <a:solidFill>
                  <a:schemeClr val="tx1"/>
                </a:solidFill>
              </a:rPr>
              <a:t>WNZ </a:t>
            </a:r>
            <a:r>
              <a:rPr lang="nl-NL" sz="2200" dirty="0">
                <a:solidFill>
                  <a:schemeClr val="tx1"/>
                </a:solidFill>
              </a:rPr>
              <a:t>in staffels</a:t>
            </a:r>
          </a:p>
        </p:txBody>
      </p:sp>
      <p:graphicFrame>
        <p:nvGraphicFramePr>
          <p:cNvPr id="8" name="Tijdelijke aanduiding voor inhoud 7"/>
          <p:cNvGraphicFramePr>
            <a:graphicFrameLocks noGrp="1"/>
          </p:cNvGraphicFramePr>
          <p:nvPr>
            <p:ph sz="quarter" idx="13"/>
            <p:extLst>
              <p:ext uri="{D42A27DB-BD31-4B8C-83A1-F6EECF244321}">
                <p14:modId xmlns:p14="http://schemas.microsoft.com/office/powerpoint/2010/main" val="3664702313"/>
              </p:ext>
            </p:extLst>
          </p:nvPr>
        </p:nvGraphicFramePr>
        <p:xfrm>
          <a:off x="1649619" y="2067411"/>
          <a:ext cx="8893961" cy="4461161"/>
        </p:xfrm>
        <a:graphic>
          <a:graphicData uri="http://schemas.openxmlformats.org/drawingml/2006/table">
            <a:tbl>
              <a:tblPr firstRow="1" firstCol="1" bandRow="1">
                <a:tableStyleId>{5C22544A-7EE6-4342-B048-85BDC9FD1C3A}</a:tableStyleId>
              </a:tblPr>
              <a:tblGrid>
                <a:gridCol w="3145452">
                  <a:extLst>
                    <a:ext uri="{9D8B030D-6E8A-4147-A177-3AD203B41FA5}">
                      <a16:colId xmlns:a16="http://schemas.microsoft.com/office/drawing/2014/main" val="1759645467"/>
                    </a:ext>
                  </a:extLst>
                </a:gridCol>
                <a:gridCol w="3784546">
                  <a:extLst>
                    <a:ext uri="{9D8B030D-6E8A-4147-A177-3AD203B41FA5}">
                      <a16:colId xmlns:a16="http://schemas.microsoft.com/office/drawing/2014/main" val="893299165"/>
                    </a:ext>
                  </a:extLst>
                </a:gridCol>
                <a:gridCol w="1963963">
                  <a:extLst>
                    <a:ext uri="{9D8B030D-6E8A-4147-A177-3AD203B41FA5}">
                      <a16:colId xmlns:a16="http://schemas.microsoft.com/office/drawing/2014/main" val="347327456"/>
                    </a:ext>
                  </a:extLst>
                </a:gridCol>
              </a:tblGrid>
              <a:tr h="918371">
                <a:tc>
                  <a:txBody>
                    <a:bodyPr/>
                    <a:lstStyle/>
                    <a:p>
                      <a:pPr>
                        <a:lnSpc>
                          <a:spcPts val="1200"/>
                        </a:lnSpc>
                        <a:spcAft>
                          <a:spcPts val="0"/>
                        </a:spcAft>
                      </a:pPr>
                      <a:r>
                        <a:rPr lang="nl-NL" sz="800">
                          <a:effectLst/>
                        </a:rPr>
                        <a:t>Gegadigde biedt reductie aan bovenop de reductie-eis van 5% (CO040t) aan:</a:t>
                      </a:r>
                      <a:endParaRPr lang="nl-NL" sz="90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200"/>
                        </a:lnSpc>
                        <a:spcAft>
                          <a:spcPts val="0"/>
                        </a:spcAft>
                      </a:pPr>
                      <a:r>
                        <a:rPr lang="nl-NL" sz="800">
                          <a:effectLst/>
                        </a:rPr>
                        <a:t>Kwalitatieve onderbouwing aangeboden percentage naar oordeel van beoordelingsteam</a:t>
                      </a:r>
                      <a:endParaRPr lang="nl-NL" sz="90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200"/>
                        </a:lnSpc>
                        <a:spcAft>
                          <a:spcPts val="0"/>
                        </a:spcAft>
                      </a:pPr>
                      <a:r>
                        <a:rPr lang="nl-NL" sz="800">
                          <a:effectLst/>
                        </a:rPr>
                        <a:t>Behaalde</a:t>
                      </a:r>
                      <a:endParaRPr lang="nl-NL" sz="900">
                        <a:effectLst/>
                      </a:endParaRPr>
                    </a:p>
                    <a:p>
                      <a:pPr>
                        <a:lnSpc>
                          <a:spcPts val="1200"/>
                        </a:lnSpc>
                        <a:spcAft>
                          <a:spcPts val="0"/>
                        </a:spcAft>
                      </a:pPr>
                      <a:r>
                        <a:rPr lang="nl-NL" sz="800">
                          <a:effectLst/>
                        </a:rPr>
                        <a:t>kwaliteitswaarde</a:t>
                      </a:r>
                      <a:endParaRPr lang="nl-NL" sz="90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26313771"/>
                  </a:ext>
                </a:extLst>
              </a:tr>
              <a:tr h="1180930">
                <a:tc>
                  <a:txBody>
                    <a:bodyPr/>
                    <a:lstStyle/>
                    <a:p>
                      <a:pPr algn="ctr">
                        <a:lnSpc>
                          <a:spcPts val="1200"/>
                        </a:lnSpc>
                        <a:spcAft>
                          <a:spcPts val="0"/>
                        </a:spcAft>
                      </a:pPr>
                      <a:r>
                        <a:rPr lang="nl-NL" sz="800" dirty="0">
                          <a:effectLst/>
                        </a:rPr>
                        <a:t>&gt;10% of meer</a:t>
                      </a:r>
                      <a:endParaRPr lang="nl-NL" sz="900" dirty="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ts val="1200"/>
                        </a:lnSpc>
                        <a:spcAft>
                          <a:spcPts val="0"/>
                        </a:spcAft>
                      </a:pPr>
                      <a:r>
                        <a:rPr lang="nl-NL" sz="800" dirty="0">
                          <a:effectLst/>
                        </a:rPr>
                        <a:t>Uitstekend (10)</a:t>
                      </a:r>
                      <a:endParaRPr lang="nl-NL" sz="900" dirty="0">
                        <a:effectLst/>
                      </a:endParaRPr>
                    </a:p>
                    <a:p>
                      <a:pPr algn="ctr">
                        <a:lnSpc>
                          <a:spcPts val="1200"/>
                        </a:lnSpc>
                        <a:spcAft>
                          <a:spcPts val="0"/>
                        </a:spcAft>
                      </a:pPr>
                      <a:r>
                        <a:rPr lang="nl-NL" sz="800" dirty="0">
                          <a:effectLst/>
                        </a:rPr>
                        <a:t>Goed          (8)</a:t>
                      </a:r>
                      <a:endParaRPr lang="nl-NL" sz="900" dirty="0">
                        <a:effectLst/>
                      </a:endParaRPr>
                    </a:p>
                    <a:p>
                      <a:pPr algn="ctr">
                        <a:lnSpc>
                          <a:spcPts val="1200"/>
                        </a:lnSpc>
                        <a:spcAft>
                          <a:spcPts val="0"/>
                        </a:spcAft>
                      </a:pPr>
                      <a:r>
                        <a:rPr lang="nl-NL" sz="800" dirty="0">
                          <a:effectLst/>
                        </a:rPr>
                        <a:t>Neutraal     (6)</a:t>
                      </a:r>
                      <a:endParaRPr lang="nl-NL" sz="900" dirty="0">
                        <a:effectLst/>
                      </a:endParaRPr>
                    </a:p>
                    <a:p>
                      <a:pPr algn="ctr">
                        <a:lnSpc>
                          <a:spcPts val="1200"/>
                        </a:lnSpc>
                        <a:spcAft>
                          <a:spcPts val="0"/>
                        </a:spcAft>
                      </a:pPr>
                      <a:r>
                        <a:rPr lang="nl-NL" sz="800" dirty="0">
                          <a:effectLst/>
                        </a:rPr>
                        <a:t>Onvoldoende/slecht (4, 2)</a:t>
                      </a:r>
                      <a:endParaRPr lang="nl-NL" sz="900" dirty="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ts val="1200"/>
                        </a:lnSpc>
                        <a:spcAft>
                          <a:spcPts val="0"/>
                        </a:spcAft>
                      </a:pPr>
                      <a:r>
                        <a:rPr lang="nl-NL" sz="800">
                          <a:effectLst/>
                        </a:rPr>
                        <a:t>€ 8.000.000</a:t>
                      </a:r>
                      <a:endParaRPr lang="nl-NL" sz="900">
                        <a:effectLst/>
                      </a:endParaRPr>
                    </a:p>
                    <a:p>
                      <a:pPr algn="ctr">
                        <a:lnSpc>
                          <a:spcPts val="1200"/>
                        </a:lnSpc>
                        <a:spcAft>
                          <a:spcPts val="0"/>
                        </a:spcAft>
                      </a:pPr>
                      <a:r>
                        <a:rPr lang="nl-NL" sz="800">
                          <a:effectLst/>
                        </a:rPr>
                        <a:t>€ 4.000.000</a:t>
                      </a:r>
                      <a:endParaRPr lang="nl-NL" sz="900">
                        <a:effectLst/>
                      </a:endParaRPr>
                    </a:p>
                    <a:p>
                      <a:pPr algn="ctr">
                        <a:lnSpc>
                          <a:spcPts val="1200"/>
                        </a:lnSpc>
                        <a:spcAft>
                          <a:spcPts val="0"/>
                        </a:spcAft>
                      </a:pPr>
                      <a:r>
                        <a:rPr lang="nl-NL" sz="800">
                          <a:effectLst/>
                        </a:rPr>
                        <a:t>€ 2.000.000</a:t>
                      </a:r>
                      <a:endParaRPr lang="nl-NL" sz="900">
                        <a:effectLst/>
                      </a:endParaRPr>
                    </a:p>
                    <a:p>
                      <a:pPr algn="ctr">
                        <a:lnSpc>
                          <a:spcPts val="1200"/>
                        </a:lnSpc>
                        <a:spcAft>
                          <a:spcPts val="0"/>
                        </a:spcAft>
                      </a:pPr>
                      <a:r>
                        <a:rPr lang="nl-NL" sz="800">
                          <a:effectLst/>
                        </a:rPr>
                        <a:t>€ 0,00</a:t>
                      </a:r>
                      <a:endParaRPr lang="nl-NL" sz="90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82600359"/>
                  </a:ext>
                </a:extLst>
              </a:tr>
              <a:tr h="1180930">
                <a:tc>
                  <a:txBody>
                    <a:bodyPr/>
                    <a:lstStyle/>
                    <a:p>
                      <a:pPr algn="ctr">
                        <a:lnSpc>
                          <a:spcPts val="1200"/>
                        </a:lnSpc>
                        <a:spcAft>
                          <a:spcPts val="0"/>
                        </a:spcAft>
                      </a:pPr>
                      <a:r>
                        <a:rPr lang="nl-NL" sz="800" dirty="0">
                          <a:effectLst/>
                        </a:rPr>
                        <a:t>&gt;5% tot en met 10%</a:t>
                      </a:r>
                      <a:endParaRPr lang="nl-NL" sz="900" dirty="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ts val="1200"/>
                        </a:lnSpc>
                        <a:spcAft>
                          <a:spcPts val="0"/>
                        </a:spcAft>
                      </a:pPr>
                      <a:r>
                        <a:rPr lang="nl-NL" sz="800" dirty="0">
                          <a:effectLst/>
                        </a:rPr>
                        <a:t>Uitstekend (10)</a:t>
                      </a:r>
                      <a:endParaRPr lang="nl-NL" sz="900" dirty="0">
                        <a:effectLst/>
                      </a:endParaRPr>
                    </a:p>
                    <a:p>
                      <a:pPr algn="ctr">
                        <a:lnSpc>
                          <a:spcPts val="1200"/>
                        </a:lnSpc>
                        <a:spcAft>
                          <a:spcPts val="0"/>
                        </a:spcAft>
                      </a:pPr>
                      <a:r>
                        <a:rPr lang="nl-NL" sz="800" dirty="0">
                          <a:effectLst/>
                        </a:rPr>
                        <a:t>Goed          (8)</a:t>
                      </a:r>
                      <a:endParaRPr lang="nl-NL" sz="900" dirty="0">
                        <a:effectLst/>
                      </a:endParaRPr>
                    </a:p>
                    <a:p>
                      <a:pPr algn="ctr">
                        <a:lnSpc>
                          <a:spcPts val="1200"/>
                        </a:lnSpc>
                        <a:spcAft>
                          <a:spcPts val="0"/>
                        </a:spcAft>
                      </a:pPr>
                      <a:r>
                        <a:rPr lang="nl-NL" sz="800" dirty="0">
                          <a:effectLst/>
                        </a:rPr>
                        <a:t>Neutraal     (6)</a:t>
                      </a:r>
                      <a:endParaRPr lang="nl-NL" sz="900" dirty="0">
                        <a:effectLst/>
                      </a:endParaRPr>
                    </a:p>
                    <a:p>
                      <a:pPr algn="ctr">
                        <a:lnSpc>
                          <a:spcPts val="1200"/>
                        </a:lnSpc>
                        <a:spcAft>
                          <a:spcPts val="0"/>
                        </a:spcAft>
                      </a:pPr>
                      <a:r>
                        <a:rPr lang="nl-NL" sz="800" dirty="0">
                          <a:effectLst/>
                        </a:rPr>
                        <a:t>Onvoldoende/slecht (4, 2)</a:t>
                      </a:r>
                      <a:endParaRPr lang="nl-NL" sz="900" dirty="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ts val="1200"/>
                        </a:lnSpc>
                        <a:spcAft>
                          <a:spcPts val="0"/>
                        </a:spcAft>
                      </a:pPr>
                      <a:r>
                        <a:rPr lang="nl-NL" sz="800">
                          <a:effectLst/>
                        </a:rPr>
                        <a:t>€ 4.000.000</a:t>
                      </a:r>
                      <a:endParaRPr lang="nl-NL" sz="900">
                        <a:effectLst/>
                      </a:endParaRPr>
                    </a:p>
                    <a:p>
                      <a:pPr algn="ctr">
                        <a:lnSpc>
                          <a:spcPts val="1200"/>
                        </a:lnSpc>
                        <a:spcAft>
                          <a:spcPts val="0"/>
                        </a:spcAft>
                      </a:pPr>
                      <a:r>
                        <a:rPr lang="nl-NL" sz="800">
                          <a:effectLst/>
                        </a:rPr>
                        <a:t>€ 2.000.000</a:t>
                      </a:r>
                      <a:endParaRPr lang="nl-NL" sz="900">
                        <a:effectLst/>
                      </a:endParaRPr>
                    </a:p>
                    <a:p>
                      <a:pPr algn="ctr">
                        <a:lnSpc>
                          <a:spcPts val="1200"/>
                        </a:lnSpc>
                        <a:spcAft>
                          <a:spcPts val="0"/>
                        </a:spcAft>
                      </a:pPr>
                      <a:r>
                        <a:rPr lang="nl-NL" sz="800">
                          <a:effectLst/>
                        </a:rPr>
                        <a:t>€ 1.000.000</a:t>
                      </a:r>
                      <a:endParaRPr lang="nl-NL" sz="900">
                        <a:effectLst/>
                      </a:endParaRPr>
                    </a:p>
                    <a:p>
                      <a:pPr algn="ctr">
                        <a:lnSpc>
                          <a:spcPts val="1200"/>
                        </a:lnSpc>
                        <a:spcAft>
                          <a:spcPts val="0"/>
                        </a:spcAft>
                      </a:pPr>
                      <a:r>
                        <a:rPr lang="nl-NL" sz="800">
                          <a:effectLst/>
                        </a:rPr>
                        <a:t>€ 0,00</a:t>
                      </a:r>
                      <a:endParaRPr lang="nl-NL" sz="90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92398610"/>
                  </a:ext>
                </a:extLst>
              </a:tr>
              <a:tr h="1180930">
                <a:tc>
                  <a:txBody>
                    <a:bodyPr/>
                    <a:lstStyle/>
                    <a:p>
                      <a:pPr algn="ctr">
                        <a:lnSpc>
                          <a:spcPts val="1200"/>
                        </a:lnSpc>
                        <a:spcAft>
                          <a:spcPts val="0"/>
                        </a:spcAft>
                      </a:pPr>
                      <a:r>
                        <a:rPr lang="nl-NL" sz="800">
                          <a:effectLst/>
                        </a:rPr>
                        <a:t>1% tot en met 5%</a:t>
                      </a:r>
                      <a:endParaRPr lang="nl-NL" sz="90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ts val="1200"/>
                        </a:lnSpc>
                        <a:spcAft>
                          <a:spcPts val="0"/>
                        </a:spcAft>
                      </a:pPr>
                      <a:r>
                        <a:rPr lang="nl-NL" sz="800">
                          <a:effectLst/>
                        </a:rPr>
                        <a:t>Uitstekend (10)</a:t>
                      </a:r>
                      <a:endParaRPr lang="nl-NL" sz="900">
                        <a:effectLst/>
                      </a:endParaRPr>
                    </a:p>
                    <a:p>
                      <a:pPr algn="ctr">
                        <a:lnSpc>
                          <a:spcPts val="1200"/>
                        </a:lnSpc>
                        <a:spcAft>
                          <a:spcPts val="0"/>
                        </a:spcAft>
                      </a:pPr>
                      <a:r>
                        <a:rPr lang="nl-NL" sz="800">
                          <a:effectLst/>
                        </a:rPr>
                        <a:t>Goed          (8)</a:t>
                      </a:r>
                      <a:endParaRPr lang="nl-NL" sz="900">
                        <a:effectLst/>
                      </a:endParaRPr>
                    </a:p>
                    <a:p>
                      <a:pPr algn="ctr">
                        <a:lnSpc>
                          <a:spcPts val="1200"/>
                        </a:lnSpc>
                        <a:spcAft>
                          <a:spcPts val="0"/>
                        </a:spcAft>
                      </a:pPr>
                      <a:r>
                        <a:rPr lang="nl-NL" sz="800">
                          <a:effectLst/>
                        </a:rPr>
                        <a:t>Neutraal     (6)</a:t>
                      </a:r>
                      <a:endParaRPr lang="nl-NL" sz="900">
                        <a:effectLst/>
                      </a:endParaRPr>
                    </a:p>
                    <a:p>
                      <a:pPr algn="ctr">
                        <a:lnSpc>
                          <a:spcPts val="1200"/>
                        </a:lnSpc>
                        <a:spcAft>
                          <a:spcPts val="0"/>
                        </a:spcAft>
                      </a:pPr>
                      <a:r>
                        <a:rPr lang="nl-NL" sz="800">
                          <a:effectLst/>
                        </a:rPr>
                        <a:t>Onvoldoende/slecht (4, 2)</a:t>
                      </a:r>
                      <a:endParaRPr lang="nl-NL" sz="90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ts val="1200"/>
                        </a:lnSpc>
                        <a:spcAft>
                          <a:spcPts val="0"/>
                        </a:spcAft>
                      </a:pPr>
                      <a:r>
                        <a:rPr lang="nl-NL" sz="800" dirty="0">
                          <a:effectLst/>
                        </a:rPr>
                        <a:t>€ 2.000.000</a:t>
                      </a:r>
                      <a:endParaRPr lang="nl-NL" sz="900" dirty="0">
                        <a:effectLst/>
                      </a:endParaRPr>
                    </a:p>
                    <a:p>
                      <a:pPr algn="ctr">
                        <a:lnSpc>
                          <a:spcPts val="1200"/>
                        </a:lnSpc>
                        <a:spcAft>
                          <a:spcPts val="0"/>
                        </a:spcAft>
                      </a:pPr>
                      <a:r>
                        <a:rPr lang="nl-NL" sz="800" dirty="0">
                          <a:effectLst/>
                        </a:rPr>
                        <a:t>€ 1.000.000</a:t>
                      </a:r>
                      <a:endParaRPr lang="nl-NL" sz="900" dirty="0">
                        <a:effectLst/>
                      </a:endParaRPr>
                    </a:p>
                    <a:p>
                      <a:pPr algn="ctr">
                        <a:lnSpc>
                          <a:spcPts val="1200"/>
                        </a:lnSpc>
                        <a:spcAft>
                          <a:spcPts val="0"/>
                        </a:spcAft>
                      </a:pPr>
                      <a:r>
                        <a:rPr lang="nl-NL" sz="800" dirty="0">
                          <a:effectLst/>
                        </a:rPr>
                        <a:t>€    500.000</a:t>
                      </a:r>
                      <a:endParaRPr lang="nl-NL" sz="900" dirty="0">
                        <a:effectLst/>
                      </a:endParaRPr>
                    </a:p>
                    <a:p>
                      <a:pPr algn="ctr">
                        <a:lnSpc>
                          <a:spcPts val="1200"/>
                        </a:lnSpc>
                        <a:spcAft>
                          <a:spcPts val="0"/>
                        </a:spcAft>
                      </a:pPr>
                      <a:r>
                        <a:rPr lang="nl-NL" sz="800" dirty="0">
                          <a:effectLst/>
                        </a:rPr>
                        <a:t>€ 0,00</a:t>
                      </a:r>
                      <a:endParaRPr lang="nl-NL" sz="900" dirty="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74553016"/>
                  </a:ext>
                </a:extLst>
              </a:tr>
            </a:tbl>
          </a:graphicData>
        </a:graphic>
      </p:graphicFrame>
    </p:spTree>
    <p:extLst>
      <p:ext uri="{BB962C8B-B14F-4D97-AF65-F5344CB8AC3E}">
        <p14:creationId xmlns:p14="http://schemas.microsoft.com/office/powerpoint/2010/main" val="3311085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4"/>
          </p:nvPr>
        </p:nvSpPr>
        <p:spPr/>
        <p:txBody>
          <a:bodyPr/>
          <a:lstStyle/>
          <a:p>
            <a:fld id="{6C93B359-CF0D-4389-949E-16A33FCBB3EC}" type="slidenum">
              <a:rPr lang="nl-NL" smtClean="0"/>
              <a:t>11</a:t>
            </a:fld>
            <a:endParaRPr lang="nl-NL" dirty="0"/>
          </a:p>
        </p:txBody>
      </p:sp>
      <p:sp>
        <p:nvSpPr>
          <p:cNvPr id="5" name="Titel 4"/>
          <p:cNvSpPr>
            <a:spLocks noGrp="1"/>
          </p:cNvSpPr>
          <p:nvPr>
            <p:ph type="title"/>
          </p:nvPr>
        </p:nvSpPr>
        <p:spPr>
          <a:xfrm>
            <a:off x="626400" y="685800"/>
            <a:ext cx="10933200" cy="1283677"/>
          </a:xfrm>
        </p:spPr>
        <p:txBody>
          <a:bodyPr>
            <a:normAutofit/>
          </a:bodyPr>
          <a:lstStyle/>
          <a:p>
            <a:r>
              <a:rPr lang="nl-NL" dirty="0"/>
              <a:t>Duurzaamheid </a:t>
            </a:r>
            <a:r>
              <a:rPr lang="nl-NL" dirty="0" smtClean="0"/>
              <a:t>(6)</a:t>
            </a:r>
            <a:r>
              <a:rPr lang="nl-NL" dirty="0"/>
              <a:t/>
            </a:r>
            <a:br>
              <a:rPr lang="nl-NL" dirty="0"/>
            </a:br>
            <a:r>
              <a:rPr lang="nl-NL" dirty="0" smtClean="0"/>
              <a:t/>
            </a:r>
            <a:br>
              <a:rPr lang="nl-NL" dirty="0" smtClean="0"/>
            </a:br>
            <a:r>
              <a:rPr lang="nl-NL" sz="2000" dirty="0" smtClean="0">
                <a:solidFill>
                  <a:schemeClr val="tx1"/>
                </a:solidFill>
              </a:rPr>
              <a:t>BPKV </a:t>
            </a:r>
            <a:r>
              <a:rPr lang="nl-NL" sz="2000" dirty="0">
                <a:solidFill>
                  <a:schemeClr val="tx1"/>
                </a:solidFill>
              </a:rPr>
              <a:t>3A energiebesparing </a:t>
            </a:r>
            <a:r>
              <a:rPr lang="nl-NL" sz="2000" dirty="0" smtClean="0">
                <a:solidFill>
                  <a:schemeClr val="tx1"/>
                </a:solidFill>
              </a:rPr>
              <a:t>Z&amp;D </a:t>
            </a:r>
            <a:r>
              <a:rPr lang="nl-NL" sz="2000" dirty="0">
                <a:solidFill>
                  <a:schemeClr val="tx1"/>
                </a:solidFill>
              </a:rPr>
              <a:t>in staffels</a:t>
            </a:r>
          </a:p>
        </p:txBody>
      </p:sp>
      <p:graphicFrame>
        <p:nvGraphicFramePr>
          <p:cNvPr id="6" name="Tijdelijke aanduiding voor inhoud 5"/>
          <p:cNvGraphicFramePr>
            <a:graphicFrameLocks noGrp="1"/>
          </p:cNvGraphicFramePr>
          <p:nvPr>
            <p:ph sz="quarter" idx="13"/>
            <p:extLst>
              <p:ext uri="{D42A27DB-BD31-4B8C-83A1-F6EECF244321}">
                <p14:modId xmlns:p14="http://schemas.microsoft.com/office/powerpoint/2010/main" val="1279156916"/>
              </p:ext>
            </p:extLst>
          </p:nvPr>
        </p:nvGraphicFramePr>
        <p:xfrm>
          <a:off x="1951891" y="1969477"/>
          <a:ext cx="9096509" cy="4712021"/>
        </p:xfrm>
        <a:graphic>
          <a:graphicData uri="http://schemas.openxmlformats.org/drawingml/2006/table">
            <a:tbl>
              <a:tblPr firstRow="1" firstCol="1" bandRow="1">
                <a:tableStyleId>{5C22544A-7EE6-4342-B048-85BDC9FD1C3A}</a:tableStyleId>
              </a:tblPr>
              <a:tblGrid>
                <a:gridCol w="3209194">
                  <a:extLst>
                    <a:ext uri="{9D8B030D-6E8A-4147-A177-3AD203B41FA5}">
                      <a16:colId xmlns:a16="http://schemas.microsoft.com/office/drawing/2014/main" val="517329613"/>
                    </a:ext>
                  </a:extLst>
                </a:gridCol>
                <a:gridCol w="3877871">
                  <a:extLst>
                    <a:ext uri="{9D8B030D-6E8A-4147-A177-3AD203B41FA5}">
                      <a16:colId xmlns:a16="http://schemas.microsoft.com/office/drawing/2014/main" val="1522518143"/>
                    </a:ext>
                  </a:extLst>
                </a:gridCol>
                <a:gridCol w="2009444">
                  <a:extLst>
                    <a:ext uri="{9D8B030D-6E8A-4147-A177-3AD203B41FA5}">
                      <a16:colId xmlns:a16="http://schemas.microsoft.com/office/drawing/2014/main" val="157101461"/>
                    </a:ext>
                  </a:extLst>
                </a:gridCol>
              </a:tblGrid>
              <a:tr h="1162601">
                <a:tc>
                  <a:txBody>
                    <a:bodyPr/>
                    <a:lstStyle/>
                    <a:p>
                      <a:pPr>
                        <a:lnSpc>
                          <a:spcPts val="1200"/>
                        </a:lnSpc>
                        <a:spcAft>
                          <a:spcPts val="0"/>
                        </a:spcAft>
                      </a:pPr>
                      <a:r>
                        <a:rPr lang="nl-NL" sz="800">
                          <a:effectLst/>
                        </a:rPr>
                        <a:t>Gegadigde biedt reductie aan bovenop de reductie-eis van 5% (CO040t) aan:</a:t>
                      </a:r>
                      <a:endParaRPr lang="nl-NL" sz="90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200"/>
                        </a:lnSpc>
                        <a:spcAft>
                          <a:spcPts val="0"/>
                        </a:spcAft>
                      </a:pPr>
                      <a:r>
                        <a:rPr lang="nl-NL" sz="800">
                          <a:effectLst/>
                        </a:rPr>
                        <a:t>Kwalitatieve onderbouwing van aangeboden percentage naar oordeel van beoordelingsteam</a:t>
                      </a:r>
                      <a:endParaRPr lang="nl-NL" sz="90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200"/>
                        </a:lnSpc>
                        <a:spcAft>
                          <a:spcPts val="0"/>
                        </a:spcAft>
                      </a:pPr>
                      <a:r>
                        <a:rPr lang="nl-NL" sz="800">
                          <a:effectLst/>
                        </a:rPr>
                        <a:t>Behaalde </a:t>
                      </a:r>
                      <a:endParaRPr lang="nl-NL" sz="900">
                        <a:effectLst/>
                      </a:endParaRPr>
                    </a:p>
                    <a:p>
                      <a:pPr>
                        <a:lnSpc>
                          <a:spcPts val="1200"/>
                        </a:lnSpc>
                        <a:spcAft>
                          <a:spcPts val="0"/>
                        </a:spcAft>
                      </a:pPr>
                      <a:r>
                        <a:rPr lang="nl-NL" sz="800">
                          <a:effectLst/>
                        </a:rPr>
                        <a:t>kwaliteitswaarde</a:t>
                      </a:r>
                      <a:endParaRPr lang="nl-NL" sz="90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74603767"/>
                  </a:ext>
                </a:extLst>
              </a:tr>
              <a:tr h="1183140">
                <a:tc>
                  <a:txBody>
                    <a:bodyPr/>
                    <a:lstStyle/>
                    <a:p>
                      <a:pPr algn="ctr">
                        <a:lnSpc>
                          <a:spcPts val="1200"/>
                        </a:lnSpc>
                        <a:spcAft>
                          <a:spcPts val="0"/>
                        </a:spcAft>
                      </a:pPr>
                      <a:r>
                        <a:rPr lang="nl-NL" sz="800">
                          <a:effectLst/>
                        </a:rPr>
                        <a:t>&gt;10% of meer</a:t>
                      </a:r>
                      <a:endParaRPr lang="nl-NL" sz="90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ts val="1200"/>
                        </a:lnSpc>
                        <a:spcAft>
                          <a:spcPts val="0"/>
                        </a:spcAft>
                      </a:pPr>
                      <a:r>
                        <a:rPr lang="nl-NL" sz="800" dirty="0">
                          <a:effectLst/>
                        </a:rPr>
                        <a:t>Uitstekend (10)</a:t>
                      </a:r>
                      <a:endParaRPr lang="nl-NL" sz="900" dirty="0">
                        <a:effectLst/>
                      </a:endParaRPr>
                    </a:p>
                    <a:p>
                      <a:pPr algn="ctr">
                        <a:lnSpc>
                          <a:spcPts val="1200"/>
                        </a:lnSpc>
                        <a:spcAft>
                          <a:spcPts val="0"/>
                        </a:spcAft>
                      </a:pPr>
                      <a:r>
                        <a:rPr lang="nl-NL" sz="800" dirty="0">
                          <a:effectLst/>
                        </a:rPr>
                        <a:t>Goed          (8)</a:t>
                      </a:r>
                      <a:endParaRPr lang="nl-NL" sz="900" dirty="0">
                        <a:effectLst/>
                      </a:endParaRPr>
                    </a:p>
                    <a:p>
                      <a:pPr algn="ctr">
                        <a:lnSpc>
                          <a:spcPts val="1200"/>
                        </a:lnSpc>
                        <a:spcAft>
                          <a:spcPts val="0"/>
                        </a:spcAft>
                      </a:pPr>
                      <a:r>
                        <a:rPr lang="nl-NL" sz="800" dirty="0">
                          <a:effectLst/>
                        </a:rPr>
                        <a:t>Neutraal     (6)</a:t>
                      </a:r>
                      <a:endParaRPr lang="nl-NL" sz="900" dirty="0">
                        <a:effectLst/>
                      </a:endParaRPr>
                    </a:p>
                    <a:p>
                      <a:pPr algn="ctr">
                        <a:lnSpc>
                          <a:spcPts val="1200"/>
                        </a:lnSpc>
                        <a:spcAft>
                          <a:spcPts val="0"/>
                        </a:spcAft>
                      </a:pPr>
                      <a:r>
                        <a:rPr lang="nl-NL" sz="800" dirty="0">
                          <a:effectLst/>
                        </a:rPr>
                        <a:t>Onvoldoende/slecht (4, 2)</a:t>
                      </a:r>
                      <a:endParaRPr lang="nl-NL" sz="900" dirty="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ts val="1200"/>
                        </a:lnSpc>
                        <a:spcAft>
                          <a:spcPts val="0"/>
                        </a:spcAft>
                      </a:pPr>
                      <a:r>
                        <a:rPr lang="nl-NL" sz="800">
                          <a:effectLst/>
                        </a:rPr>
                        <a:t>€ 1.000.000</a:t>
                      </a:r>
                      <a:endParaRPr lang="nl-NL" sz="900">
                        <a:effectLst/>
                      </a:endParaRPr>
                    </a:p>
                    <a:p>
                      <a:pPr algn="ctr">
                        <a:lnSpc>
                          <a:spcPts val="1200"/>
                        </a:lnSpc>
                        <a:spcAft>
                          <a:spcPts val="0"/>
                        </a:spcAft>
                      </a:pPr>
                      <a:r>
                        <a:rPr lang="nl-NL" sz="800">
                          <a:effectLst/>
                        </a:rPr>
                        <a:t>€    500.000</a:t>
                      </a:r>
                      <a:endParaRPr lang="nl-NL" sz="900">
                        <a:effectLst/>
                      </a:endParaRPr>
                    </a:p>
                    <a:p>
                      <a:pPr algn="ctr">
                        <a:lnSpc>
                          <a:spcPts val="1200"/>
                        </a:lnSpc>
                        <a:spcAft>
                          <a:spcPts val="0"/>
                        </a:spcAft>
                      </a:pPr>
                      <a:r>
                        <a:rPr lang="nl-NL" sz="800">
                          <a:effectLst/>
                        </a:rPr>
                        <a:t>€    250.000</a:t>
                      </a:r>
                      <a:endParaRPr lang="nl-NL" sz="900">
                        <a:effectLst/>
                      </a:endParaRPr>
                    </a:p>
                    <a:p>
                      <a:pPr algn="ctr">
                        <a:lnSpc>
                          <a:spcPts val="1200"/>
                        </a:lnSpc>
                        <a:spcAft>
                          <a:spcPts val="0"/>
                        </a:spcAft>
                      </a:pPr>
                      <a:r>
                        <a:rPr lang="nl-NL" sz="800">
                          <a:effectLst/>
                        </a:rPr>
                        <a:t>€ 0,00</a:t>
                      </a:r>
                      <a:endParaRPr lang="nl-NL" sz="90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65098882"/>
                  </a:ext>
                </a:extLst>
              </a:tr>
              <a:tr h="1183140">
                <a:tc>
                  <a:txBody>
                    <a:bodyPr/>
                    <a:lstStyle/>
                    <a:p>
                      <a:pPr algn="ctr">
                        <a:lnSpc>
                          <a:spcPts val="1200"/>
                        </a:lnSpc>
                        <a:spcAft>
                          <a:spcPts val="0"/>
                        </a:spcAft>
                      </a:pPr>
                      <a:r>
                        <a:rPr lang="nl-NL" sz="800" dirty="0">
                          <a:effectLst/>
                        </a:rPr>
                        <a:t>&gt;5% tot en met 10%</a:t>
                      </a:r>
                      <a:endParaRPr lang="nl-NL" sz="900" dirty="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ts val="1200"/>
                        </a:lnSpc>
                        <a:spcAft>
                          <a:spcPts val="0"/>
                        </a:spcAft>
                      </a:pPr>
                      <a:r>
                        <a:rPr lang="nl-NL" sz="800">
                          <a:effectLst/>
                        </a:rPr>
                        <a:t>Uitstekend (10)</a:t>
                      </a:r>
                      <a:endParaRPr lang="nl-NL" sz="900">
                        <a:effectLst/>
                      </a:endParaRPr>
                    </a:p>
                    <a:p>
                      <a:pPr algn="ctr">
                        <a:lnSpc>
                          <a:spcPts val="1200"/>
                        </a:lnSpc>
                        <a:spcAft>
                          <a:spcPts val="0"/>
                        </a:spcAft>
                      </a:pPr>
                      <a:r>
                        <a:rPr lang="nl-NL" sz="800">
                          <a:effectLst/>
                        </a:rPr>
                        <a:t>Goed          (8)</a:t>
                      </a:r>
                      <a:endParaRPr lang="nl-NL" sz="900">
                        <a:effectLst/>
                      </a:endParaRPr>
                    </a:p>
                    <a:p>
                      <a:pPr algn="ctr">
                        <a:lnSpc>
                          <a:spcPts val="1200"/>
                        </a:lnSpc>
                        <a:spcAft>
                          <a:spcPts val="0"/>
                        </a:spcAft>
                      </a:pPr>
                      <a:r>
                        <a:rPr lang="nl-NL" sz="800">
                          <a:effectLst/>
                        </a:rPr>
                        <a:t>Neutraal     (6)</a:t>
                      </a:r>
                      <a:endParaRPr lang="nl-NL" sz="900">
                        <a:effectLst/>
                      </a:endParaRPr>
                    </a:p>
                    <a:p>
                      <a:pPr algn="ctr">
                        <a:lnSpc>
                          <a:spcPts val="1200"/>
                        </a:lnSpc>
                        <a:spcAft>
                          <a:spcPts val="0"/>
                        </a:spcAft>
                      </a:pPr>
                      <a:r>
                        <a:rPr lang="nl-NL" sz="800">
                          <a:effectLst/>
                        </a:rPr>
                        <a:t>Onvoldoende/slecht (4, 2)</a:t>
                      </a:r>
                      <a:endParaRPr lang="nl-NL" sz="90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ts val="1200"/>
                        </a:lnSpc>
                        <a:spcAft>
                          <a:spcPts val="0"/>
                        </a:spcAft>
                      </a:pPr>
                      <a:r>
                        <a:rPr lang="nl-NL" sz="800">
                          <a:effectLst/>
                        </a:rPr>
                        <a:t>€   500.000</a:t>
                      </a:r>
                      <a:endParaRPr lang="nl-NL" sz="900">
                        <a:effectLst/>
                      </a:endParaRPr>
                    </a:p>
                    <a:p>
                      <a:pPr algn="ctr">
                        <a:lnSpc>
                          <a:spcPts val="1200"/>
                        </a:lnSpc>
                        <a:spcAft>
                          <a:spcPts val="0"/>
                        </a:spcAft>
                      </a:pPr>
                      <a:r>
                        <a:rPr lang="nl-NL" sz="800">
                          <a:effectLst/>
                        </a:rPr>
                        <a:t>€   250.000</a:t>
                      </a:r>
                      <a:endParaRPr lang="nl-NL" sz="900">
                        <a:effectLst/>
                      </a:endParaRPr>
                    </a:p>
                    <a:p>
                      <a:pPr algn="ctr">
                        <a:lnSpc>
                          <a:spcPts val="1200"/>
                        </a:lnSpc>
                        <a:spcAft>
                          <a:spcPts val="0"/>
                        </a:spcAft>
                      </a:pPr>
                      <a:r>
                        <a:rPr lang="nl-NL" sz="800">
                          <a:effectLst/>
                        </a:rPr>
                        <a:t>€   125.000</a:t>
                      </a:r>
                      <a:endParaRPr lang="nl-NL" sz="900">
                        <a:effectLst/>
                      </a:endParaRPr>
                    </a:p>
                    <a:p>
                      <a:pPr algn="ctr">
                        <a:lnSpc>
                          <a:spcPts val="1200"/>
                        </a:lnSpc>
                        <a:spcAft>
                          <a:spcPts val="0"/>
                        </a:spcAft>
                      </a:pPr>
                      <a:r>
                        <a:rPr lang="nl-NL" sz="800">
                          <a:effectLst/>
                        </a:rPr>
                        <a:t>€ 0,00</a:t>
                      </a:r>
                      <a:endParaRPr lang="nl-NL" sz="90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98390014"/>
                  </a:ext>
                </a:extLst>
              </a:tr>
              <a:tr h="1183140">
                <a:tc>
                  <a:txBody>
                    <a:bodyPr/>
                    <a:lstStyle/>
                    <a:p>
                      <a:pPr algn="ctr">
                        <a:lnSpc>
                          <a:spcPts val="1200"/>
                        </a:lnSpc>
                        <a:spcAft>
                          <a:spcPts val="0"/>
                        </a:spcAft>
                      </a:pPr>
                      <a:r>
                        <a:rPr lang="nl-NL" sz="800" dirty="0">
                          <a:effectLst/>
                        </a:rPr>
                        <a:t>1% tot en met 5%</a:t>
                      </a:r>
                      <a:endParaRPr lang="nl-NL" sz="900" dirty="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ts val="1200"/>
                        </a:lnSpc>
                        <a:spcAft>
                          <a:spcPts val="0"/>
                        </a:spcAft>
                      </a:pPr>
                      <a:r>
                        <a:rPr lang="nl-NL" sz="800">
                          <a:effectLst/>
                        </a:rPr>
                        <a:t>Uitstekend (10)</a:t>
                      </a:r>
                      <a:endParaRPr lang="nl-NL" sz="900">
                        <a:effectLst/>
                      </a:endParaRPr>
                    </a:p>
                    <a:p>
                      <a:pPr algn="ctr">
                        <a:lnSpc>
                          <a:spcPts val="1200"/>
                        </a:lnSpc>
                        <a:spcAft>
                          <a:spcPts val="0"/>
                        </a:spcAft>
                      </a:pPr>
                      <a:r>
                        <a:rPr lang="nl-NL" sz="800">
                          <a:effectLst/>
                        </a:rPr>
                        <a:t>Goed          (8)</a:t>
                      </a:r>
                      <a:endParaRPr lang="nl-NL" sz="900">
                        <a:effectLst/>
                      </a:endParaRPr>
                    </a:p>
                    <a:p>
                      <a:pPr algn="ctr">
                        <a:lnSpc>
                          <a:spcPts val="1200"/>
                        </a:lnSpc>
                        <a:spcAft>
                          <a:spcPts val="0"/>
                        </a:spcAft>
                      </a:pPr>
                      <a:r>
                        <a:rPr lang="nl-NL" sz="800">
                          <a:effectLst/>
                        </a:rPr>
                        <a:t>Neutraal     (6)</a:t>
                      </a:r>
                      <a:endParaRPr lang="nl-NL" sz="900">
                        <a:effectLst/>
                      </a:endParaRPr>
                    </a:p>
                    <a:p>
                      <a:pPr algn="ctr">
                        <a:lnSpc>
                          <a:spcPts val="1200"/>
                        </a:lnSpc>
                        <a:spcAft>
                          <a:spcPts val="0"/>
                        </a:spcAft>
                      </a:pPr>
                      <a:r>
                        <a:rPr lang="nl-NL" sz="800">
                          <a:effectLst/>
                        </a:rPr>
                        <a:t>Onvoldoende/slecht (4, 2)</a:t>
                      </a:r>
                      <a:endParaRPr lang="nl-NL" sz="90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ts val="1200"/>
                        </a:lnSpc>
                        <a:spcAft>
                          <a:spcPts val="0"/>
                        </a:spcAft>
                      </a:pPr>
                      <a:r>
                        <a:rPr lang="nl-NL" sz="800" dirty="0">
                          <a:effectLst/>
                        </a:rPr>
                        <a:t>€    250.000</a:t>
                      </a:r>
                      <a:endParaRPr lang="nl-NL" sz="900" dirty="0">
                        <a:effectLst/>
                      </a:endParaRPr>
                    </a:p>
                    <a:p>
                      <a:pPr algn="ctr">
                        <a:lnSpc>
                          <a:spcPts val="1200"/>
                        </a:lnSpc>
                        <a:spcAft>
                          <a:spcPts val="0"/>
                        </a:spcAft>
                      </a:pPr>
                      <a:r>
                        <a:rPr lang="nl-NL" sz="800" dirty="0">
                          <a:effectLst/>
                        </a:rPr>
                        <a:t>€    125.000</a:t>
                      </a:r>
                      <a:endParaRPr lang="nl-NL" sz="900" dirty="0">
                        <a:effectLst/>
                      </a:endParaRPr>
                    </a:p>
                    <a:p>
                      <a:pPr algn="ctr">
                        <a:lnSpc>
                          <a:spcPts val="1200"/>
                        </a:lnSpc>
                        <a:spcAft>
                          <a:spcPts val="0"/>
                        </a:spcAft>
                      </a:pPr>
                      <a:r>
                        <a:rPr lang="nl-NL" sz="800" dirty="0">
                          <a:effectLst/>
                        </a:rPr>
                        <a:t>€      62.500</a:t>
                      </a:r>
                      <a:endParaRPr lang="nl-NL" sz="900" dirty="0">
                        <a:effectLst/>
                      </a:endParaRPr>
                    </a:p>
                    <a:p>
                      <a:pPr algn="ctr">
                        <a:lnSpc>
                          <a:spcPts val="1200"/>
                        </a:lnSpc>
                        <a:spcAft>
                          <a:spcPts val="0"/>
                        </a:spcAft>
                      </a:pPr>
                      <a:r>
                        <a:rPr lang="nl-NL" sz="800" dirty="0">
                          <a:effectLst/>
                        </a:rPr>
                        <a:t>€ 0,00</a:t>
                      </a:r>
                      <a:endParaRPr lang="nl-NL" sz="900" dirty="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85800309"/>
                  </a:ext>
                </a:extLst>
              </a:tr>
            </a:tbl>
          </a:graphicData>
        </a:graphic>
      </p:graphicFrame>
    </p:spTree>
    <p:extLst>
      <p:ext uri="{BB962C8B-B14F-4D97-AF65-F5344CB8AC3E}">
        <p14:creationId xmlns:p14="http://schemas.microsoft.com/office/powerpoint/2010/main" val="3059276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457200" y="1987062"/>
            <a:ext cx="11095200" cy="4327798"/>
          </a:xfrm>
        </p:spPr>
        <p:txBody>
          <a:bodyPr>
            <a:normAutofit/>
          </a:bodyPr>
          <a:lstStyle/>
          <a:p>
            <a:pPr marL="0" indent="0">
              <a:buNone/>
            </a:pPr>
            <a:r>
              <a:rPr lang="nl-NL" sz="2000" dirty="0" smtClean="0"/>
              <a:t>Geschiedenis</a:t>
            </a:r>
          </a:p>
          <a:p>
            <a:pPr lvl="1">
              <a:buFont typeface="Arial" panose="020B0604020202020204" pitchFamily="34" charset="0"/>
              <a:buChar char="•"/>
            </a:pPr>
            <a:r>
              <a:rPr lang="nl-NL" dirty="0" smtClean="0"/>
              <a:t>Huidige </a:t>
            </a:r>
            <a:r>
              <a:rPr lang="nl-NL" dirty="0"/>
              <a:t>onderhoud heeft geen cybersecurity paragraaf in het contract alleen een softwarebeheer paragraaf.</a:t>
            </a:r>
          </a:p>
          <a:p>
            <a:pPr lvl="1">
              <a:buFont typeface="Arial" panose="020B0604020202020204" pitchFamily="34" charset="0"/>
              <a:buChar char="•"/>
            </a:pPr>
            <a:endParaRPr lang="nl-NL" dirty="0"/>
          </a:p>
          <a:p>
            <a:pPr lvl="1">
              <a:buFont typeface="Arial" panose="020B0604020202020204" pitchFamily="34" charset="0"/>
              <a:buChar char="•"/>
            </a:pPr>
            <a:r>
              <a:rPr lang="nl-NL" dirty="0"/>
              <a:t>De objecten zijn door het programma </a:t>
            </a:r>
            <a:r>
              <a:rPr lang="nl-NL" dirty="0" err="1"/>
              <a:t>Impakt</a:t>
            </a:r>
            <a:r>
              <a:rPr lang="nl-NL" dirty="0"/>
              <a:t> geïnventariseerd op veiligheidsrisico’s. Maatregelen zijn bekend en deels uitgevoerd.</a:t>
            </a:r>
          </a:p>
          <a:p>
            <a:pPr lvl="1">
              <a:buFont typeface="Arial" panose="020B0604020202020204" pitchFamily="34" charset="0"/>
              <a:buChar char="•"/>
            </a:pPr>
            <a:endParaRPr lang="nl-NL" dirty="0"/>
          </a:p>
          <a:p>
            <a:pPr lvl="1">
              <a:buFont typeface="Arial" panose="020B0604020202020204" pitchFamily="34" charset="0"/>
              <a:buChar char="•"/>
            </a:pPr>
            <a:r>
              <a:rPr lang="nl-NL" dirty="0"/>
              <a:t>Huidige </a:t>
            </a:r>
            <a:r>
              <a:rPr lang="nl-NL" dirty="0" err="1"/>
              <a:t>eisenset</a:t>
            </a:r>
            <a:r>
              <a:rPr lang="nl-NL" dirty="0"/>
              <a:t> bevat standaard model teksten deze </a:t>
            </a:r>
            <a:r>
              <a:rPr lang="nl-NL" dirty="0" err="1"/>
              <a:t>eisenset</a:t>
            </a:r>
            <a:r>
              <a:rPr lang="nl-NL" dirty="0"/>
              <a:t> is </a:t>
            </a:r>
            <a:r>
              <a:rPr lang="nl-NL" dirty="0" smtClean="0"/>
              <a:t>geëvalueerd </a:t>
            </a:r>
            <a:r>
              <a:rPr lang="nl-NL" dirty="0"/>
              <a:t>en er zijn verbeterpunten (ook is het beleid aangescherpt)</a:t>
            </a:r>
          </a:p>
          <a:p>
            <a:pPr marL="0" indent="0">
              <a:buNone/>
            </a:pPr>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12</a:t>
            </a:fld>
            <a:endParaRPr lang="nl-NL" dirty="0"/>
          </a:p>
        </p:txBody>
      </p:sp>
      <p:sp>
        <p:nvSpPr>
          <p:cNvPr id="5" name="Titel 4"/>
          <p:cNvSpPr>
            <a:spLocks noGrp="1"/>
          </p:cNvSpPr>
          <p:nvPr>
            <p:ph type="title"/>
          </p:nvPr>
        </p:nvSpPr>
        <p:spPr>
          <a:xfrm>
            <a:off x="320040" y="1281950"/>
            <a:ext cx="11871960" cy="1069200"/>
          </a:xfrm>
        </p:spPr>
        <p:txBody>
          <a:bodyPr/>
          <a:lstStyle/>
          <a:p>
            <a:r>
              <a:rPr lang="en-US" dirty="0" smtClean="0"/>
              <a:t>Cybersecurity (1) </a:t>
            </a:r>
            <a:endParaRPr lang="nl-NL" dirty="0"/>
          </a:p>
        </p:txBody>
      </p:sp>
    </p:spTree>
    <p:extLst>
      <p:ext uri="{BB962C8B-B14F-4D97-AF65-F5344CB8AC3E}">
        <p14:creationId xmlns:p14="http://schemas.microsoft.com/office/powerpoint/2010/main" val="40290383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630000" y="2057400"/>
            <a:ext cx="10922400" cy="4257460"/>
          </a:xfrm>
        </p:spPr>
        <p:txBody>
          <a:bodyPr>
            <a:normAutofit/>
          </a:bodyPr>
          <a:lstStyle/>
          <a:p>
            <a:pPr marL="0" indent="0">
              <a:buNone/>
            </a:pPr>
            <a:r>
              <a:rPr lang="nl-NL" sz="2000" dirty="0" err="1" smtClean="0"/>
              <a:t>Eisenset</a:t>
            </a:r>
            <a:r>
              <a:rPr lang="nl-NL" sz="2000" dirty="0" smtClean="0"/>
              <a:t> CY gaat uit van de aanwezigheid van plannen:</a:t>
            </a:r>
          </a:p>
          <a:p>
            <a:pPr lvl="1"/>
            <a:r>
              <a:rPr lang="nl-NL" dirty="0" smtClean="0"/>
              <a:t>Continuïteitsplan (CP)</a:t>
            </a:r>
          </a:p>
          <a:p>
            <a:pPr lvl="1"/>
            <a:r>
              <a:rPr lang="nl-NL" dirty="0" smtClean="0"/>
              <a:t>Incident Response plan (IRP)</a:t>
            </a:r>
          </a:p>
          <a:p>
            <a:pPr lvl="1"/>
            <a:r>
              <a:rPr lang="nl-NL" dirty="0" smtClean="0"/>
              <a:t>Beveiligingsplan (van de zittende opdrachtnemer)</a:t>
            </a:r>
          </a:p>
          <a:p>
            <a:pPr lvl="1"/>
            <a:r>
              <a:rPr lang="nl-NL" dirty="0" smtClean="0"/>
              <a:t>Plan Cybersecurity (moet ON opstellen volgens VS proces hoe zit dit met de relatie CP en IRP)</a:t>
            </a:r>
            <a:endParaRPr lang="nl-NL" dirty="0"/>
          </a:p>
          <a:p>
            <a:pPr marL="0" indent="0">
              <a:buNone/>
            </a:pPr>
            <a:r>
              <a:rPr lang="nl-NL" sz="2000" dirty="0" smtClean="0"/>
              <a:t>Al deze plannen ontbreken, en dienen per tunnel in gezamenlijkheid (als verrekenbare werkzaamheden) in het eerste jaar van de overeenkomst te worden opgesteld (Gereed 1 september 2022).</a:t>
            </a:r>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13</a:t>
            </a:fld>
            <a:endParaRPr lang="nl-NL" dirty="0"/>
          </a:p>
        </p:txBody>
      </p:sp>
      <p:sp>
        <p:nvSpPr>
          <p:cNvPr id="5" name="Titel 4"/>
          <p:cNvSpPr>
            <a:spLocks noGrp="1"/>
          </p:cNvSpPr>
          <p:nvPr>
            <p:ph type="title"/>
          </p:nvPr>
        </p:nvSpPr>
        <p:spPr>
          <a:xfrm>
            <a:off x="320040" y="1309088"/>
            <a:ext cx="11871960" cy="1069200"/>
          </a:xfrm>
        </p:spPr>
        <p:txBody>
          <a:bodyPr>
            <a:normAutofit/>
          </a:bodyPr>
          <a:lstStyle/>
          <a:p>
            <a:r>
              <a:rPr lang="en-US" dirty="0" smtClean="0"/>
              <a:t>Cybersecurity (2)</a:t>
            </a:r>
            <a:endParaRPr lang="nl-NL" dirty="0"/>
          </a:p>
        </p:txBody>
      </p:sp>
    </p:spTree>
    <p:extLst>
      <p:ext uri="{BB962C8B-B14F-4D97-AF65-F5344CB8AC3E}">
        <p14:creationId xmlns:p14="http://schemas.microsoft.com/office/powerpoint/2010/main" val="24311635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630000" y="1811215"/>
            <a:ext cx="10922400" cy="4503645"/>
          </a:xfrm>
        </p:spPr>
        <p:txBody>
          <a:bodyPr/>
          <a:lstStyle/>
          <a:p>
            <a:pPr marL="0" indent="0">
              <a:buNone/>
            </a:pPr>
            <a:r>
              <a:rPr lang="nl-NL" dirty="0"/>
              <a:t>Wijzigingen</a:t>
            </a:r>
          </a:p>
          <a:p>
            <a:pPr lvl="1"/>
            <a:r>
              <a:rPr lang="nl-NL" sz="2400" dirty="0"/>
              <a:t>Cyber security voor tunnels is een must;</a:t>
            </a:r>
          </a:p>
          <a:p>
            <a:pPr lvl="1"/>
            <a:r>
              <a:rPr lang="nl-NL" sz="2400" dirty="0"/>
              <a:t>Cybersecurity kunnen we alleen gezamenlijk oppakken;</a:t>
            </a:r>
          </a:p>
          <a:p>
            <a:pPr lvl="1"/>
            <a:r>
              <a:rPr lang="nl-NL" sz="2400" dirty="0"/>
              <a:t>We vragen hier voor expertise/ sleutelfunctionaris vast aanspreekpunt. Iedere dag beter is de doelstelling;</a:t>
            </a:r>
          </a:p>
          <a:p>
            <a:pPr lvl="1"/>
            <a:r>
              <a:rPr lang="nl-NL" sz="2400" dirty="0"/>
              <a:t>Nieuwe </a:t>
            </a:r>
            <a:r>
              <a:rPr lang="nl-NL" sz="2400" dirty="0" err="1"/>
              <a:t>eisenset</a:t>
            </a:r>
            <a:r>
              <a:rPr lang="nl-NL" sz="2400" dirty="0"/>
              <a:t> voor proceseisen en vult aan en vervangt delen van de bestaande </a:t>
            </a:r>
            <a:r>
              <a:rPr lang="nl-NL" sz="2400" dirty="0" err="1"/>
              <a:t>eisenset</a:t>
            </a:r>
            <a:r>
              <a:rPr lang="nl-NL" sz="2400" dirty="0"/>
              <a:t>;</a:t>
            </a:r>
          </a:p>
          <a:p>
            <a:pPr lvl="1"/>
            <a:r>
              <a:rPr lang="nl-NL" sz="2400" dirty="0"/>
              <a:t>Nieuwe </a:t>
            </a:r>
            <a:r>
              <a:rPr lang="nl-NL" sz="2400" dirty="0" err="1"/>
              <a:t>eisenset</a:t>
            </a:r>
            <a:r>
              <a:rPr lang="nl-NL" sz="2400" dirty="0"/>
              <a:t> voor vraagspecificatie </a:t>
            </a:r>
            <a:r>
              <a:rPr lang="nl-NL" sz="2400"/>
              <a:t>Eisen (</a:t>
            </a:r>
            <a:r>
              <a:rPr lang="nl-NL" sz="2400" dirty="0"/>
              <a:t>in</a:t>
            </a:r>
            <a:r>
              <a:rPr lang="nl-NL" sz="2400"/>
              <a:t> </a:t>
            </a:r>
            <a:r>
              <a:rPr lang="nl-NL" sz="2400" dirty="0"/>
              <a:t>het </a:t>
            </a:r>
            <a:r>
              <a:rPr lang="nl-NL" sz="2400"/>
              <a:t>kader van </a:t>
            </a:r>
            <a:r>
              <a:rPr lang="nl-NL" sz="2400" dirty="0"/>
              <a:t>vervangingen en nieuwbouw) Deze </a:t>
            </a:r>
            <a:r>
              <a:rPr lang="nl-NL" sz="2400" dirty="0" err="1"/>
              <a:t>eisenset</a:t>
            </a:r>
            <a:r>
              <a:rPr lang="nl-NL" sz="2400" dirty="0"/>
              <a:t> is nieuw en geldt ook voor de voorgeschreven activiteiten</a:t>
            </a:r>
            <a:r>
              <a:rPr lang="nl-NL" dirty="0"/>
              <a:t>;</a:t>
            </a:r>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14</a:t>
            </a:fld>
            <a:endParaRPr lang="nl-NL" dirty="0"/>
          </a:p>
        </p:txBody>
      </p:sp>
      <p:sp>
        <p:nvSpPr>
          <p:cNvPr id="5" name="Titel 4"/>
          <p:cNvSpPr>
            <a:spLocks noGrp="1"/>
          </p:cNvSpPr>
          <p:nvPr>
            <p:ph type="title"/>
          </p:nvPr>
        </p:nvSpPr>
        <p:spPr>
          <a:xfrm>
            <a:off x="619200" y="930258"/>
            <a:ext cx="10933200" cy="880957"/>
          </a:xfrm>
        </p:spPr>
        <p:txBody>
          <a:bodyPr>
            <a:normAutofit fontScale="90000"/>
          </a:bodyPr>
          <a:lstStyle/>
          <a:p>
            <a:r>
              <a:rPr lang="en-US" sz="4000" dirty="0"/>
              <a:t>Cybersecurity </a:t>
            </a:r>
            <a:r>
              <a:rPr lang="en-US" sz="4000" dirty="0" smtClean="0"/>
              <a:t>(3)</a:t>
            </a:r>
            <a:r>
              <a:rPr lang="en-US" dirty="0" smtClean="0"/>
              <a:t/>
            </a:r>
            <a:br>
              <a:rPr lang="en-US" dirty="0" smtClean="0"/>
            </a:br>
            <a:endParaRPr lang="nl-NL" dirty="0"/>
          </a:p>
        </p:txBody>
      </p:sp>
    </p:spTree>
    <p:extLst>
      <p:ext uri="{BB962C8B-B14F-4D97-AF65-F5344CB8AC3E}">
        <p14:creationId xmlns:p14="http://schemas.microsoft.com/office/powerpoint/2010/main" val="833789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630000" y="1999458"/>
            <a:ext cx="10922400" cy="4315402"/>
          </a:xfrm>
        </p:spPr>
        <p:txBody>
          <a:bodyPr/>
          <a:lstStyle/>
          <a:p>
            <a:pPr marL="0" indent="0">
              <a:buNone/>
            </a:pPr>
            <a:r>
              <a:rPr lang="nl-NL" dirty="0" smtClean="0"/>
              <a:t>Wijzigingen</a:t>
            </a:r>
          </a:p>
          <a:p>
            <a:r>
              <a:rPr lang="nl-NL" dirty="0" smtClean="0"/>
              <a:t>Incident response plan (vergelijkbaar met calamiteitenplan)</a:t>
            </a:r>
          </a:p>
          <a:p>
            <a:r>
              <a:rPr lang="nl-NL" dirty="0" smtClean="0"/>
              <a:t>Recovery plan (vergelijkbaar met definitief herstel)</a:t>
            </a:r>
          </a:p>
          <a:p>
            <a:r>
              <a:rPr lang="nl-NL" dirty="0" smtClean="0"/>
              <a:t>CMDB 	</a:t>
            </a:r>
          </a:p>
          <a:p>
            <a:r>
              <a:rPr lang="nl-NL" dirty="0" smtClean="0"/>
              <a:t>Patch Proces</a:t>
            </a:r>
          </a:p>
          <a:p>
            <a:r>
              <a:rPr lang="nl-NL" dirty="0" err="1" smtClean="0"/>
              <a:t>Gehardendheid</a:t>
            </a:r>
            <a:r>
              <a:rPr lang="nl-NL" dirty="0" smtClean="0"/>
              <a:t> </a:t>
            </a:r>
          </a:p>
          <a:p>
            <a:endParaRPr lang="nl-NL" dirty="0" smtClean="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15</a:t>
            </a:fld>
            <a:endParaRPr lang="nl-NL" dirty="0"/>
          </a:p>
        </p:txBody>
      </p:sp>
      <p:sp>
        <p:nvSpPr>
          <p:cNvPr id="5" name="Titel 4"/>
          <p:cNvSpPr>
            <a:spLocks noGrp="1"/>
          </p:cNvSpPr>
          <p:nvPr>
            <p:ph type="title"/>
          </p:nvPr>
        </p:nvSpPr>
        <p:spPr>
          <a:xfrm>
            <a:off x="630000" y="930258"/>
            <a:ext cx="10933200" cy="1069200"/>
          </a:xfrm>
        </p:spPr>
        <p:txBody>
          <a:bodyPr/>
          <a:lstStyle/>
          <a:p>
            <a:r>
              <a:rPr lang="en-US" dirty="0"/>
              <a:t>Cybersecurity </a:t>
            </a:r>
            <a:r>
              <a:rPr lang="en-US" dirty="0" smtClean="0"/>
              <a:t>(4)</a:t>
            </a:r>
            <a:br>
              <a:rPr lang="en-US" dirty="0" smtClean="0"/>
            </a:br>
            <a:endParaRPr lang="nl-NL" dirty="0"/>
          </a:p>
        </p:txBody>
      </p:sp>
    </p:spTree>
    <p:extLst>
      <p:ext uri="{BB962C8B-B14F-4D97-AF65-F5344CB8AC3E}">
        <p14:creationId xmlns:p14="http://schemas.microsoft.com/office/powerpoint/2010/main" val="3640659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jdelijke aanduiding voor dianummer 2"/>
          <p:cNvSpPr>
            <a:spLocks noGrp="1"/>
          </p:cNvSpPr>
          <p:nvPr>
            <p:ph type="sldNum" sz="quarter"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fld id="{6B30CA8D-8756-4FF3-BD75-DA6C67612BA5}" type="slidenum">
              <a:rPr lang="nl-NL" altLang="nl-NL" smtClean="0"/>
              <a:pPr fontAlgn="base">
                <a:spcBef>
                  <a:spcPct val="0"/>
                </a:spcBef>
                <a:spcAft>
                  <a:spcPct val="0"/>
                </a:spcAft>
              </a:pPr>
              <a:t>16</a:t>
            </a:fld>
            <a:endParaRPr lang="nl-NL" altLang="nl-NL" smtClean="0"/>
          </a:p>
        </p:txBody>
      </p:sp>
      <p:sp>
        <p:nvSpPr>
          <p:cNvPr id="12292" name="Titel 4"/>
          <p:cNvSpPr>
            <a:spLocks noGrp="1"/>
          </p:cNvSpPr>
          <p:nvPr>
            <p:ph type="title"/>
          </p:nvPr>
        </p:nvSpPr>
        <p:spPr>
          <a:xfrm>
            <a:off x="630238" y="1281888"/>
            <a:ext cx="10933200" cy="1069200"/>
          </a:xfrm>
        </p:spPr>
        <p:txBody>
          <a:bodyPr/>
          <a:lstStyle/>
          <a:p>
            <a:pPr eaLnBrk="1" hangingPunct="1"/>
            <a:r>
              <a:rPr lang="nl-NL" altLang="nl-NL" dirty="0" smtClean="0"/>
              <a:t>Omgevingsmanagement (1)</a:t>
            </a:r>
          </a:p>
        </p:txBody>
      </p:sp>
      <p:sp>
        <p:nvSpPr>
          <p:cNvPr id="2" name="Tijdelijke aanduiding voor inhoud 1"/>
          <p:cNvSpPr>
            <a:spLocks noGrp="1"/>
          </p:cNvSpPr>
          <p:nvPr>
            <p:ph sz="quarter" idx="13"/>
          </p:nvPr>
        </p:nvSpPr>
        <p:spPr>
          <a:xfrm>
            <a:off x="630238" y="2351088"/>
            <a:ext cx="10922000" cy="3963987"/>
          </a:xfrm>
        </p:spPr>
        <p:txBody>
          <a:bodyPr/>
          <a:lstStyle/>
          <a:p>
            <a:pPr marL="316800" indent="-316800" eaLnBrk="1" fontAlgn="auto" hangingPunct="1">
              <a:spcAft>
                <a:spcPts val="0"/>
              </a:spcAft>
              <a:defRPr/>
            </a:pPr>
            <a:r>
              <a:rPr lang="nl-NL" dirty="0" smtClean="0"/>
              <a:t>Toelichting op de uitvraag Publieksgerichtheid:</a:t>
            </a:r>
          </a:p>
          <a:p>
            <a:pPr marL="0" indent="0" eaLnBrk="1" fontAlgn="auto" hangingPunct="1">
              <a:spcAft>
                <a:spcPts val="0"/>
              </a:spcAft>
              <a:buFont typeface="Arial" panose="020B0604020202020204" pitchFamily="34" charset="0"/>
              <a:buNone/>
              <a:defRPr/>
            </a:pPr>
            <a:endParaRPr lang="nl-NL" dirty="0"/>
          </a:p>
        </p:txBody>
      </p:sp>
      <p:pic>
        <p:nvPicPr>
          <p:cNvPr id="12294" name="Tijdelijke aanduiding voor inhoud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9175" y="2763838"/>
            <a:ext cx="7602538" cy="376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39456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596900" y="2146300"/>
            <a:ext cx="10923588" cy="4075113"/>
          </a:xfrm>
        </p:spPr>
        <p:txBody>
          <a:bodyPr/>
          <a:lstStyle/>
          <a:p>
            <a:pPr marL="316800" indent="-316800" eaLnBrk="1" fontAlgn="auto" hangingPunct="1">
              <a:lnSpc>
                <a:spcPts val="1200"/>
              </a:lnSpc>
              <a:spcAft>
                <a:spcPts val="0"/>
              </a:spcAft>
              <a:defRPr/>
            </a:pPr>
            <a:endParaRPr lang="nl-NL" dirty="0" smtClean="0">
              <a:solidFill>
                <a:srgbClr val="000000"/>
              </a:solidFill>
              <a:ea typeface="DejaVu Sans"/>
              <a:cs typeface="Lohit Hindi"/>
            </a:endParaRPr>
          </a:p>
          <a:p>
            <a:pPr marL="0" indent="0" eaLnBrk="1" fontAlgn="auto" hangingPunct="1">
              <a:lnSpc>
                <a:spcPts val="1200"/>
              </a:lnSpc>
              <a:spcAft>
                <a:spcPts val="0"/>
              </a:spcAft>
              <a:buFont typeface="Arial" panose="020B0604020202020204" pitchFamily="34" charset="0"/>
              <a:buNone/>
              <a:defRPr/>
            </a:pPr>
            <a:r>
              <a:rPr lang="nl-NL" dirty="0" smtClean="0">
                <a:solidFill>
                  <a:srgbClr val="000000"/>
                </a:solidFill>
                <a:ea typeface="DejaVu Sans"/>
                <a:cs typeface="Lohit Hindi"/>
              </a:rPr>
              <a:t>Waarom deze uitvraag:</a:t>
            </a:r>
          </a:p>
          <a:p>
            <a:pPr marL="0" indent="0" eaLnBrk="1" fontAlgn="auto" hangingPunct="1">
              <a:lnSpc>
                <a:spcPts val="1200"/>
              </a:lnSpc>
              <a:spcAft>
                <a:spcPts val="0"/>
              </a:spcAft>
              <a:buFont typeface="Arial" panose="020B0604020202020204" pitchFamily="34" charset="0"/>
              <a:buNone/>
              <a:defRPr/>
            </a:pPr>
            <a:endParaRPr lang="nl-NL" sz="2000" dirty="0">
              <a:solidFill>
                <a:srgbClr val="000000"/>
              </a:solidFill>
              <a:ea typeface="DejaVu Sans"/>
              <a:cs typeface="Lohit Hindi"/>
            </a:endParaRPr>
          </a:p>
          <a:p>
            <a:pPr marL="342900" indent="-342900" eaLnBrk="1" fontAlgn="auto" hangingPunct="1">
              <a:lnSpc>
                <a:spcPts val="1200"/>
              </a:lnSpc>
              <a:spcAft>
                <a:spcPts val="0"/>
              </a:spcAft>
              <a:buFont typeface="Verdana" panose="020B0604030504040204" pitchFamily="34" charset="0"/>
              <a:buChar char="-"/>
              <a:defRPr/>
            </a:pPr>
            <a:r>
              <a:rPr lang="nl-NL" dirty="0" smtClean="0">
                <a:ea typeface="DejaVu Sans"/>
                <a:cs typeface="Lohit Hindi"/>
              </a:rPr>
              <a:t>ON huisvader van de tunnels, ogen en oren in het areaal.</a:t>
            </a:r>
          </a:p>
          <a:p>
            <a:pPr marL="342900" indent="-342900" eaLnBrk="1" fontAlgn="auto" hangingPunct="1">
              <a:lnSpc>
                <a:spcPts val="1200"/>
              </a:lnSpc>
              <a:spcAft>
                <a:spcPts val="0"/>
              </a:spcAft>
              <a:buFont typeface="Verdana" panose="020B0604030504040204" pitchFamily="34" charset="0"/>
              <a:buChar char="-"/>
              <a:defRPr/>
            </a:pPr>
            <a:endParaRPr lang="nl-NL" dirty="0" smtClean="0">
              <a:ea typeface="DejaVu Sans"/>
              <a:cs typeface="Lohit Hindi"/>
            </a:endParaRPr>
          </a:p>
          <a:p>
            <a:pPr marL="342900" indent="-342900" eaLnBrk="1" fontAlgn="auto" hangingPunct="1">
              <a:lnSpc>
                <a:spcPts val="1200"/>
              </a:lnSpc>
              <a:spcAft>
                <a:spcPts val="0"/>
              </a:spcAft>
              <a:buFont typeface="Verdana" panose="020B0604030504040204" pitchFamily="34" charset="0"/>
              <a:buChar char="-"/>
              <a:defRPr/>
            </a:pPr>
            <a:r>
              <a:rPr lang="nl-NL" dirty="0" smtClean="0">
                <a:ea typeface="DejaVu Sans"/>
                <a:cs typeface="Lohit Hindi"/>
              </a:rPr>
              <a:t>Contract bevat brede OM rol</a:t>
            </a:r>
          </a:p>
          <a:p>
            <a:pPr marL="342900" indent="-342900" eaLnBrk="1" fontAlgn="auto" hangingPunct="1">
              <a:lnSpc>
                <a:spcPts val="1200"/>
              </a:lnSpc>
              <a:spcAft>
                <a:spcPts val="0"/>
              </a:spcAft>
              <a:buFont typeface="Verdana" panose="020B0604030504040204" pitchFamily="34" charset="0"/>
              <a:buChar char="-"/>
              <a:defRPr/>
            </a:pPr>
            <a:endParaRPr lang="nl-NL" dirty="0">
              <a:ea typeface="DejaVu Sans"/>
              <a:cs typeface="Lohit Hindi"/>
            </a:endParaRPr>
          </a:p>
          <a:p>
            <a:pPr marL="342900" indent="-342900" eaLnBrk="1" fontAlgn="auto" hangingPunct="1">
              <a:lnSpc>
                <a:spcPts val="1200"/>
              </a:lnSpc>
              <a:spcAft>
                <a:spcPts val="0"/>
              </a:spcAft>
              <a:buFont typeface="Verdana" panose="020B0604030504040204" pitchFamily="34" charset="0"/>
              <a:buChar char="-"/>
              <a:defRPr/>
            </a:pPr>
            <a:r>
              <a:rPr lang="nl-NL" dirty="0" smtClean="0">
                <a:ea typeface="DejaVu Sans"/>
                <a:cs typeface="Lohit Hindi"/>
              </a:rPr>
              <a:t>BPKV biedt uitdaging voor ON om laten zien wat meer kan..</a:t>
            </a:r>
          </a:p>
          <a:p>
            <a:pPr marL="0" indent="0" eaLnBrk="1" fontAlgn="auto" hangingPunct="1">
              <a:lnSpc>
                <a:spcPts val="1200"/>
              </a:lnSpc>
              <a:spcAft>
                <a:spcPts val="0"/>
              </a:spcAft>
              <a:buFont typeface="Arial" panose="020B0604020202020204" pitchFamily="34" charset="0"/>
              <a:buNone/>
              <a:defRPr/>
            </a:pPr>
            <a:endParaRPr lang="nl-NL" dirty="0">
              <a:ea typeface="DejaVu Sans"/>
              <a:cs typeface="Lohit Hindi"/>
            </a:endParaRPr>
          </a:p>
        </p:txBody>
      </p:sp>
      <p:sp>
        <p:nvSpPr>
          <p:cNvPr id="13315" name="Tijdelijke aanduiding voor dianummer 2"/>
          <p:cNvSpPr>
            <a:spLocks noGrp="1"/>
          </p:cNvSpPr>
          <p:nvPr>
            <p:ph type="sldNum" sz="quarter"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fld id="{B72BC37E-EECB-4157-A69D-903DE94445AA}" type="slidenum">
              <a:rPr lang="nl-NL" altLang="nl-NL" smtClean="0"/>
              <a:pPr fontAlgn="base">
                <a:spcBef>
                  <a:spcPct val="0"/>
                </a:spcBef>
                <a:spcAft>
                  <a:spcPct val="0"/>
                </a:spcAft>
              </a:pPr>
              <a:t>17</a:t>
            </a:fld>
            <a:endParaRPr lang="nl-NL" altLang="nl-NL" smtClean="0"/>
          </a:p>
        </p:txBody>
      </p:sp>
      <p:sp>
        <p:nvSpPr>
          <p:cNvPr id="13317" name="Titel 4"/>
          <p:cNvSpPr>
            <a:spLocks noGrp="1"/>
          </p:cNvSpPr>
          <p:nvPr>
            <p:ph type="title"/>
          </p:nvPr>
        </p:nvSpPr>
        <p:spPr/>
        <p:txBody>
          <a:bodyPr/>
          <a:lstStyle/>
          <a:p>
            <a:pPr eaLnBrk="1" hangingPunct="1"/>
            <a:r>
              <a:rPr lang="nl-NL" altLang="nl-NL" dirty="0" smtClean="0"/>
              <a:t>Omgevingsmanagement (2)</a:t>
            </a:r>
          </a:p>
        </p:txBody>
      </p:sp>
    </p:spTree>
    <p:extLst>
      <p:ext uri="{BB962C8B-B14F-4D97-AF65-F5344CB8AC3E}">
        <p14:creationId xmlns:p14="http://schemas.microsoft.com/office/powerpoint/2010/main" val="42310894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630238" y="2351088"/>
            <a:ext cx="10922000" cy="3963987"/>
          </a:xfrm>
        </p:spPr>
        <p:txBody>
          <a:bodyPr/>
          <a:lstStyle/>
          <a:p>
            <a:pPr marL="0" indent="0" eaLnBrk="1" fontAlgn="auto" hangingPunct="1">
              <a:spcAft>
                <a:spcPts val="0"/>
              </a:spcAft>
              <a:buFont typeface="Arial" panose="020B0604020202020204" pitchFamily="34" charset="0"/>
              <a:buNone/>
              <a:defRPr/>
            </a:pPr>
            <a:r>
              <a:rPr lang="nl-NL" dirty="0" smtClean="0"/>
              <a:t>Omgevingsmanagement in het contract</a:t>
            </a:r>
          </a:p>
          <a:p>
            <a:pPr marL="630000" lvl="1" indent="-316800" eaLnBrk="1" fontAlgn="auto" hangingPunct="1">
              <a:spcAft>
                <a:spcPts val="0"/>
              </a:spcAft>
              <a:defRPr/>
            </a:pPr>
            <a:r>
              <a:rPr lang="nl-NL" dirty="0" smtClean="0"/>
              <a:t>Vraagspecificatie proces: communiceren met derden, flora &amp; fauna, omgang met VC, vergunningen.</a:t>
            </a:r>
          </a:p>
          <a:p>
            <a:pPr marL="630000" lvl="1" indent="-316800" eaLnBrk="1" fontAlgn="auto" hangingPunct="1">
              <a:spcAft>
                <a:spcPts val="0"/>
              </a:spcAft>
              <a:defRPr/>
            </a:pPr>
            <a:r>
              <a:rPr lang="nl-NL" dirty="0" smtClean="0"/>
              <a:t>Bijlage AA Verkeersmanagement </a:t>
            </a:r>
          </a:p>
          <a:p>
            <a:pPr marL="630000" lvl="1" indent="-316800" eaLnBrk="1" fontAlgn="auto" hangingPunct="1">
              <a:spcAft>
                <a:spcPts val="0"/>
              </a:spcAft>
              <a:defRPr/>
            </a:pPr>
            <a:r>
              <a:rPr lang="nl-NL" dirty="0" smtClean="0"/>
              <a:t>Bijlage T, coördinatie en afstemming  </a:t>
            </a:r>
            <a:endParaRPr lang="nl-NL" dirty="0"/>
          </a:p>
          <a:p>
            <a:pPr marL="313200" lvl="1" indent="0" eaLnBrk="1" fontAlgn="auto" hangingPunct="1">
              <a:spcAft>
                <a:spcPts val="0"/>
              </a:spcAft>
              <a:buFont typeface="Verdana" panose="020B0604030504040204" pitchFamily="34" charset="0"/>
              <a:buNone/>
              <a:defRPr/>
            </a:pPr>
            <a:endParaRPr lang="nl-NL" sz="1800" u="sng" dirty="0" smtClean="0"/>
          </a:p>
          <a:p>
            <a:pPr marL="313200" lvl="1" indent="0" eaLnBrk="1" fontAlgn="auto" hangingPunct="1">
              <a:spcAft>
                <a:spcPts val="0"/>
              </a:spcAft>
              <a:buFont typeface="Verdana" panose="020B0604030504040204" pitchFamily="34" charset="0"/>
              <a:buNone/>
              <a:defRPr/>
            </a:pPr>
            <a:r>
              <a:rPr lang="nl-NL" sz="1800" u="sng" dirty="0" smtClean="0"/>
              <a:t>Voorbeeld</a:t>
            </a:r>
          </a:p>
          <a:p>
            <a:pPr marL="313200" lvl="1" indent="0" eaLnBrk="1" fontAlgn="auto" hangingPunct="1">
              <a:spcAft>
                <a:spcPts val="0"/>
              </a:spcAft>
              <a:buFont typeface="Verdana" panose="020B0604030504040204" pitchFamily="34" charset="0"/>
              <a:buNone/>
              <a:defRPr/>
            </a:pPr>
            <a:r>
              <a:rPr lang="nl-NL" sz="1800" u="sng" dirty="0" smtClean="0"/>
              <a:t>Opdrachtnemer </a:t>
            </a:r>
            <a:r>
              <a:rPr lang="nl-NL" sz="1800" u="sng" dirty="0"/>
              <a:t>dient zorg te dragen </a:t>
            </a:r>
            <a:r>
              <a:rPr lang="nl-NL" sz="1800" dirty="0"/>
              <a:t>dat de Werkzaamheden (</a:t>
            </a:r>
            <a:r>
              <a:rPr lang="nl-NL" sz="1800" dirty="0">
                <a:solidFill>
                  <a:schemeClr val="tx2"/>
                </a:solidFill>
              </a:rPr>
              <a:t>lees: van U</a:t>
            </a:r>
            <a:r>
              <a:rPr lang="nl-NL" sz="1800" dirty="0"/>
              <a:t>) en het werk en de werkzaamheden van nevenopdrachtnemers, derden en voorgeschreven zelfstandige hulppersonen (</a:t>
            </a:r>
            <a:r>
              <a:rPr lang="nl-NL" sz="1800" dirty="0">
                <a:solidFill>
                  <a:schemeClr val="tx2"/>
                </a:solidFill>
              </a:rPr>
              <a:t>lees: alles en iedereen in de omgeving van de tunnel</a:t>
            </a:r>
            <a:r>
              <a:rPr lang="nl-NL" sz="1800" dirty="0"/>
              <a:t>) op een tijdige, doelmatige, veilige, publieksgerichte en een voor de Opdrachtgever economisch meest verantwoorde wijze worden gerealiseerd en gecommuniceerd. </a:t>
            </a:r>
          </a:p>
          <a:p>
            <a:pPr marL="313200" lvl="1" indent="0" eaLnBrk="1" fontAlgn="auto" hangingPunct="1">
              <a:spcAft>
                <a:spcPts val="0"/>
              </a:spcAft>
              <a:buFont typeface="Verdana" panose="020B0604030504040204" pitchFamily="34" charset="0"/>
              <a:buNone/>
              <a:defRPr/>
            </a:pPr>
            <a:endParaRPr lang="nl-NL" dirty="0" smtClean="0"/>
          </a:p>
        </p:txBody>
      </p:sp>
      <p:sp>
        <p:nvSpPr>
          <p:cNvPr id="14339" name="Tijdelijke aanduiding voor dianummer 2"/>
          <p:cNvSpPr>
            <a:spLocks noGrp="1"/>
          </p:cNvSpPr>
          <p:nvPr>
            <p:ph type="sldNum" sz="quarter"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fld id="{D8E2B5BA-DE5F-4CB6-8F05-22BA983F8AFB}" type="slidenum">
              <a:rPr lang="nl-NL" altLang="nl-NL" smtClean="0"/>
              <a:pPr fontAlgn="base">
                <a:spcBef>
                  <a:spcPct val="0"/>
                </a:spcBef>
                <a:spcAft>
                  <a:spcPct val="0"/>
                </a:spcAft>
              </a:pPr>
              <a:t>18</a:t>
            </a:fld>
            <a:endParaRPr lang="nl-NL" altLang="nl-NL" smtClean="0"/>
          </a:p>
        </p:txBody>
      </p:sp>
      <p:sp>
        <p:nvSpPr>
          <p:cNvPr id="14341" name="Titel 4"/>
          <p:cNvSpPr>
            <a:spLocks noGrp="1"/>
          </p:cNvSpPr>
          <p:nvPr>
            <p:ph type="title"/>
          </p:nvPr>
        </p:nvSpPr>
        <p:spPr>
          <a:xfrm>
            <a:off x="630238" y="1282700"/>
            <a:ext cx="10933112" cy="677863"/>
          </a:xfrm>
        </p:spPr>
        <p:txBody>
          <a:bodyPr/>
          <a:lstStyle/>
          <a:p>
            <a:pPr eaLnBrk="1" hangingPunct="1"/>
            <a:r>
              <a:rPr lang="nl-NL" altLang="nl-NL" dirty="0" smtClean="0"/>
              <a:t>Omgevingsmanagement (3)</a:t>
            </a:r>
          </a:p>
        </p:txBody>
      </p:sp>
    </p:spTree>
    <p:extLst>
      <p:ext uri="{BB962C8B-B14F-4D97-AF65-F5344CB8AC3E}">
        <p14:creationId xmlns:p14="http://schemas.microsoft.com/office/powerpoint/2010/main" val="41724453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630238" y="2351088"/>
            <a:ext cx="10922000" cy="3963987"/>
          </a:xfrm>
        </p:spPr>
        <p:txBody>
          <a:bodyPr/>
          <a:lstStyle/>
          <a:p>
            <a:pPr marL="342900" indent="-342900" eaLnBrk="1" fontAlgn="auto" hangingPunct="1">
              <a:lnSpc>
                <a:spcPts val="1200"/>
              </a:lnSpc>
              <a:spcAft>
                <a:spcPts val="0"/>
              </a:spcAft>
              <a:buFont typeface="Verdana" panose="020B0604030504040204" pitchFamily="34" charset="0"/>
              <a:buChar char="-"/>
              <a:defRPr/>
            </a:pPr>
            <a:endParaRPr lang="nl-NL" dirty="0" smtClean="0">
              <a:solidFill>
                <a:srgbClr val="5B9BD5"/>
              </a:solidFill>
              <a:ea typeface="DejaVu Sans"/>
              <a:cs typeface="Lohit Hindi"/>
            </a:endParaRPr>
          </a:p>
          <a:p>
            <a:pPr marL="342900" indent="-342900" eaLnBrk="1" fontAlgn="auto" hangingPunct="1">
              <a:lnSpc>
                <a:spcPts val="1200"/>
              </a:lnSpc>
              <a:spcAft>
                <a:spcPts val="0"/>
              </a:spcAft>
              <a:buFont typeface="Verdana" panose="020B0604030504040204" pitchFamily="34" charset="0"/>
              <a:buChar char="-"/>
              <a:defRPr/>
            </a:pPr>
            <a:r>
              <a:rPr lang="nl-NL" dirty="0" smtClean="0">
                <a:solidFill>
                  <a:srgbClr val="5B9BD5"/>
                </a:solidFill>
                <a:ea typeface="DejaVu Sans"/>
                <a:cs typeface="Lohit Hindi"/>
              </a:rPr>
              <a:t>Proactief</a:t>
            </a:r>
            <a:r>
              <a:rPr lang="nl-NL" dirty="0">
                <a:solidFill>
                  <a:srgbClr val="5B9BD5"/>
                </a:solidFill>
                <a:ea typeface="DejaVu Sans"/>
                <a:cs typeface="Lohit Hindi"/>
              </a:rPr>
              <a:t>:</a:t>
            </a:r>
            <a:r>
              <a:rPr lang="nl-NL" dirty="0">
                <a:solidFill>
                  <a:srgbClr val="000000"/>
                </a:solidFill>
                <a:ea typeface="DejaVu Sans"/>
                <a:cs typeface="Lohit Hindi"/>
              </a:rPr>
              <a:t> </a:t>
            </a:r>
            <a:r>
              <a:rPr lang="nl-NL" dirty="0" smtClean="0">
                <a:solidFill>
                  <a:srgbClr val="000000"/>
                </a:solidFill>
                <a:ea typeface="DejaVu Sans"/>
                <a:cs typeface="Lohit Hindi"/>
              </a:rPr>
              <a:t>actief </a:t>
            </a:r>
            <a:r>
              <a:rPr lang="nl-NL" dirty="0">
                <a:solidFill>
                  <a:srgbClr val="000000"/>
                </a:solidFill>
                <a:ea typeface="DejaVu Sans"/>
                <a:cs typeface="Lohit Hindi"/>
              </a:rPr>
              <a:t>aanwezig </a:t>
            </a:r>
            <a:r>
              <a:rPr lang="nl-NL" dirty="0" smtClean="0">
                <a:solidFill>
                  <a:srgbClr val="000000"/>
                </a:solidFill>
                <a:ea typeface="DejaVu Sans"/>
                <a:cs typeface="Lohit Hindi"/>
              </a:rPr>
              <a:t>zijn/acteren</a:t>
            </a:r>
          </a:p>
          <a:p>
            <a:pPr marL="342900" indent="-342900" eaLnBrk="1" fontAlgn="auto" hangingPunct="1">
              <a:lnSpc>
                <a:spcPts val="1200"/>
              </a:lnSpc>
              <a:spcAft>
                <a:spcPts val="0"/>
              </a:spcAft>
              <a:buFont typeface="Verdana" panose="020B0604030504040204" pitchFamily="34" charset="0"/>
              <a:buChar char="-"/>
              <a:defRPr/>
            </a:pPr>
            <a:r>
              <a:rPr lang="nl-NL" dirty="0" smtClean="0">
                <a:solidFill>
                  <a:srgbClr val="5B9BD5"/>
                </a:solidFill>
                <a:ea typeface="DejaVu Sans"/>
                <a:cs typeface="Lohit Hindi"/>
              </a:rPr>
              <a:t>Volwaardig</a:t>
            </a:r>
            <a:r>
              <a:rPr lang="nl-NL" dirty="0">
                <a:solidFill>
                  <a:schemeClr val="tx2">
                    <a:lumMod val="60000"/>
                    <a:lumOff val="40000"/>
                  </a:schemeClr>
                </a:solidFill>
                <a:ea typeface="DejaVu Sans"/>
                <a:cs typeface="Lohit Hindi"/>
              </a:rPr>
              <a:t>:</a:t>
            </a:r>
            <a:r>
              <a:rPr lang="nl-NL" dirty="0">
                <a:solidFill>
                  <a:srgbClr val="00B050"/>
                </a:solidFill>
                <a:ea typeface="DejaVu Sans"/>
                <a:cs typeface="Lohit Hindi"/>
              </a:rPr>
              <a:t> </a:t>
            </a:r>
            <a:r>
              <a:rPr lang="nl-NL" dirty="0" smtClean="0">
                <a:ea typeface="DejaVu Sans"/>
                <a:cs typeface="Lohit Hindi"/>
              </a:rPr>
              <a:t>denken en doen als</a:t>
            </a:r>
            <a:r>
              <a:rPr lang="nl-NL" dirty="0" smtClean="0">
                <a:solidFill>
                  <a:srgbClr val="000000"/>
                </a:solidFill>
                <a:ea typeface="DejaVu Sans"/>
                <a:cs typeface="Lohit Hindi"/>
              </a:rPr>
              <a:t> </a:t>
            </a:r>
            <a:r>
              <a:rPr lang="nl-NL" dirty="0">
                <a:solidFill>
                  <a:srgbClr val="000000"/>
                </a:solidFill>
                <a:ea typeface="DejaVu Sans"/>
                <a:cs typeface="Lohit Hindi"/>
              </a:rPr>
              <a:t>RWS </a:t>
            </a:r>
            <a:endParaRPr lang="nl-NL" sz="2000" dirty="0">
              <a:solidFill>
                <a:srgbClr val="000000"/>
              </a:solidFill>
              <a:ea typeface="DejaVu Sans"/>
              <a:cs typeface="Lohit Hindi"/>
            </a:endParaRPr>
          </a:p>
          <a:p>
            <a:pPr marL="342900" indent="-342900" eaLnBrk="1" fontAlgn="auto" hangingPunct="1">
              <a:lnSpc>
                <a:spcPts val="1200"/>
              </a:lnSpc>
              <a:spcAft>
                <a:spcPts val="0"/>
              </a:spcAft>
              <a:buFont typeface="Verdana" panose="020B0604030504040204" pitchFamily="34" charset="0"/>
              <a:buChar char="-"/>
              <a:defRPr/>
            </a:pPr>
            <a:r>
              <a:rPr lang="nl-NL" dirty="0">
                <a:solidFill>
                  <a:srgbClr val="5B9BD5"/>
                </a:solidFill>
                <a:ea typeface="DejaVu Sans"/>
                <a:cs typeface="Lohit Hindi"/>
              </a:rPr>
              <a:t>Netwerkvaardig</a:t>
            </a:r>
            <a:r>
              <a:rPr lang="nl-NL" dirty="0" smtClean="0">
                <a:solidFill>
                  <a:srgbClr val="5B9BD5"/>
                </a:solidFill>
                <a:ea typeface="DejaVu Sans"/>
                <a:cs typeface="Lohit Hindi"/>
              </a:rPr>
              <a:t>: </a:t>
            </a:r>
            <a:r>
              <a:rPr lang="nl-NL" dirty="0" smtClean="0">
                <a:ea typeface="DejaVu Sans"/>
                <a:cs typeface="Lohit Hindi"/>
              </a:rPr>
              <a:t>contacten onderhouden en leggen</a:t>
            </a:r>
            <a:endParaRPr lang="nl-NL" sz="2000" dirty="0">
              <a:ea typeface="DejaVu Sans"/>
              <a:cs typeface="Lohit Hindi"/>
            </a:endParaRPr>
          </a:p>
          <a:p>
            <a:pPr marL="342900" indent="-342900" eaLnBrk="1" fontAlgn="auto" hangingPunct="1">
              <a:lnSpc>
                <a:spcPts val="1200"/>
              </a:lnSpc>
              <a:spcAft>
                <a:spcPts val="0"/>
              </a:spcAft>
              <a:buFont typeface="Verdana" panose="020B0604030504040204" pitchFamily="34" charset="0"/>
              <a:buChar char="-"/>
              <a:defRPr/>
            </a:pPr>
            <a:r>
              <a:rPr lang="nl-NL" dirty="0">
                <a:solidFill>
                  <a:srgbClr val="5B9BD5"/>
                </a:solidFill>
                <a:ea typeface="DejaVu Sans"/>
                <a:cs typeface="Lohit Hindi"/>
              </a:rPr>
              <a:t>Verbindend: </a:t>
            </a:r>
            <a:r>
              <a:rPr lang="nl-NL" dirty="0" smtClean="0">
                <a:ea typeface="DejaVu Sans"/>
                <a:cs typeface="Lohit Hindi"/>
              </a:rPr>
              <a:t>aanhaken en aangehaakt blijven</a:t>
            </a:r>
          </a:p>
          <a:p>
            <a:pPr marL="0" indent="0" eaLnBrk="1" fontAlgn="auto" hangingPunct="1">
              <a:lnSpc>
                <a:spcPts val="1200"/>
              </a:lnSpc>
              <a:spcAft>
                <a:spcPts val="0"/>
              </a:spcAft>
              <a:buFont typeface="Arial" panose="020B0604020202020204" pitchFamily="34" charset="0"/>
              <a:buNone/>
              <a:defRPr/>
            </a:pPr>
            <a:endParaRPr lang="nl-NL" dirty="0">
              <a:solidFill>
                <a:srgbClr val="000000"/>
              </a:solidFill>
              <a:ea typeface="DejaVu Sans"/>
              <a:cs typeface="Lohit Hindi"/>
            </a:endParaRPr>
          </a:p>
          <a:p>
            <a:pPr marL="0" indent="0" eaLnBrk="1" fontAlgn="auto" hangingPunct="1">
              <a:lnSpc>
                <a:spcPts val="1200"/>
              </a:lnSpc>
              <a:spcAft>
                <a:spcPts val="0"/>
              </a:spcAft>
              <a:buFont typeface="Arial" panose="020B0604020202020204" pitchFamily="34" charset="0"/>
              <a:buNone/>
              <a:defRPr/>
            </a:pPr>
            <a:endParaRPr lang="nl-NL" dirty="0" smtClean="0">
              <a:solidFill>
                <a:srgbClr val="000000"/>
              </a:solidFill>
              <a:ea typeface="DejaVu Sans"/>
              <a:cs typeface="Lohit Hindi"/>
            </a:endParaRPr>
          </a:p>
          <a:p>
            <a:pPr marL="0" indent="0" eaLnBrk="1" fontAlgn="auto" hangingPunct="1">
              <a:lnSpc>
                <a:spcPts val="1200"/>
              </a:lnSpc>
              <a:spcAft>
                <a:spcPts val="0"/>
              </a:spcAft>
              <a:buFont typeface="Arial" panose="020B0604020202020204" pitchFamily="34" charset="0"/>
              <a:buNone/>
              <a:defRPr/>
            </a:pPr>
            <a:r>
              <a:rPr lang="nl-NL" dirty="0" smtClean="0">
                <a:solidFill>
                  <a:srgbClr val="000000"/>
                </a:solidFill>
                <a:ea typeface="DejaVu Sans"/>
                <a:cs typeface="Lohit Hindi"/>
              </a:rPr>
              <a:t>Gedurende </a:t>
            </a:r>
            <a:r>
              <a:rPr lang="nl-NL" u="sng" dirty="0">
                <a:solidFill>
                  <a:srgbClr val="000000"/>
                </a:solidFill>
                <a:ea typeface="DejaVu Sans"/>
                <a:cs typeface="Lohit Hindi"/>
              </a:rPr>
              <a:t>de gehele</a:t>
            </a:r>
            <a:r>
              <a:rPr lang="nl-NL" dirty="0">
                <a:solidFill>
                  <a:srgbClr val="000000"/>
                </a:solidFill>
                <a:ea typeface="DejaVu Sans"/>
                <a:cs typeface="Lohit Hindi"/>
              </a:rPr>
              <a:t> contractperiode.</a:t>
            </a:r>
            <a:endParaRPr lang="nl-NL" sz="2000" dirty="0">
              <a:solidFill>
                <a:srgbClr val="000000"/>
              </a:solidFill>
              <a:ea typeface="DejaVu Sans"/>
              <a:cs typeface="Lohit Hindi"/>
            </a:endParaRPr>
          </a:p>
          <a:p>
            <a:pPr marL="0" indent="0" eaLnBrk="1" fontAlgn="auto" hangingPunct="1">
              <a:lnSpc>
                <a:spcPts val="1200"/>
              </a:lnSpc>
              <a:spcAft>
                <a:spcPts val="0"/>
              </a:spcAft>
              <a:buFont typeface="Arial" panose="020B0604020202020204" pitchFamily="34" charset="0"/>
              <a:buNone/>
              <a:defRPr/>
            </a:pPr>
            <a:endParaRPr lang="nl-NL" sz="2000" dirty="0">
              <a:solidFill>
                <a:srgbClr val="000000"/>
              </a:solidFill>
              <a:ea typeface="DejaVu Sans"/>
              <a:cs typeface="Lohit Hindi"/>
            </a:endParaRPr>
          </a:p>
          <a:p>
            <a:pPr marL="0" indent="0" eaLnBrk="1" fontAlgn="auto" hangingPunct="1">
              <a:lnSpc>
                <a:spcPts val="1200"/>
              </a:lnSpc>
              <a:spcAft>
                <a:spcPts val="0"/>
              </a:spcAft>
              <a:buFont typeface="Arial" panose="020B0604020202020204" pitchFamily="34" charset="0"/>
              <a:buNone/>
              <a:defRPr/>
            </a:pPr>
            <a:endParaRPr lang="nl-NL" dirty="0" smtClean="0">
              <a:solidFill>
                <a:srgbClr val="000000"/>
              </a:solidFill>
              <a:ea typeface="DejaVu Sans"/>
              <a:cs typeface="Lohit Hindi"/>
            </a:endParaRPr>
          </a:p>
          <a:p>
            <a:pPr marL="0" indent="0" eaLnBrk="1" fontAlgn="auto" hangingPunct="1">
              <a:lnSpc>
                <a:spcPts val="1200"/>
              </a:lnSpc>
              <a:spcAft>
                <a:spcPts val="0"/>
              </a:spcAft>
              <a:buFont typeface="Arial" panose="020B0604020202020204" pitchFamily="34" charset="0"/>
              <a:buNone/>
              <a:defRPr/>
            </a:pPr>
            <a:r>
              <a:rPr lang="nl-NL" dirty="0" smtClean="0">
                <a:solidFill>
                  <a:srgbClr val="000000"/>
                </a:solidFill>
                <a:ea typeface="DejaVu Sans"/>
                <a:cs typeface="Lohit Hindi"/>
              </a:rPr>
              <a:t>RWS </a:t>
            </a:r>
            <a:r>
              <a:rPr lang="nl-NL" dirty="0" err="1" smtClean="0">
                <a:solidFill>
                  <a:srgbClr val="000000"/>
                </a:solidFill>
                <a:ea typeface="DejaVu Sans"/>
                <a:cs typeface="Lohit Hindi"/>
              </a:rPr>
              <a:t>ontzorgd</a:t>
            </a:r>
            <a:r>
              <a:rPr lang="nl-NL" dirty="0" smtClean="0">
                <a:solidFill>
                  <a:srgbClr val="000000"/>
                </a:solidFill>
                <a:ea typeface="DejaVu Sans"/>
                <a:cs typeface="Lohit Hindi"/>
              </a:rPr>
              <a:t>, tevreden en meer </a:t>
            </a:r>
            <a:r>
              <a:rPr lang="nl-NL" dirty="0">
                <a:solidFill>
                  <a:srgbClr val="000000"/>
                </a:solidFill>
                <a:ea typeface="DejaVu Sans"/>
                <a:cs typeface="Lohit Hindi"/>
              </a:rPr>
              <a:t>in de regierol.</a:t>
            </a:r>
            <a:r>
              <a:rPr lang="nl-NL" sz="2000" dirty="0">
                <a:solidFill>
                  <a:srgbClr val="000000"/>
                </a:solidFill>
                <a:ea typeface="DejaVu Sans"/>
                <a:cs typeface="Lohit Hindi"/>
              </a:rPr>
              <a:t> </a:t>
            </a:r>
          </a:p>
          <a:p>
            <a:pPr marL="316800" indent="-316800" eaLnBrk="1" fontAlgn="auto" hangingPunct="1">
              <a:spcAft>
                <a:spcPts val="0"/>
              </a:spcAft>
              <a:defRPr/>
            </a:pPr>
            <a:endParaRPr lang="nl-NL" dirty="0"/>
          </a:p>
          <a:p>
            <a:pPr marL="316800" indent="-316800" eaLnBrk="1" fontAlgn="auto" hangingPunct="1">
              <a:spcAft>
                <a:spcPts val="0"/>
              </a:spcAft>
              <a:defRPr/>
            </a:pPr>
            <a:endParaRPr lang="nl-NL" dirty="0"/>
          </a:p>
        </p:txBody>
      </p:sp>
      <p:sp>
        <p:nvSpPr>
          <p:cNvPr id="16387" name="Tijdelijke aanduiding voor dianummer 2"/>
          <p:cNvSpPr>
            <a:spLocks noGrp="1"/>
          </p:cNvSpPr>
          <p:nvPr>
            <p:ph type="sldNum" sz="quarter"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fld id="{B0C749D9-513A-4493-B7C3-FDA38B22BA39}" type="slidenum">
              <a:rPr lang="nl-NL" altLang="nl-NL" smtClean="0"/>
              <a:pPr fontAlgn="base">
                <a:spcBef>
                  <a:spcPct val="0"/>
                </a:spcBef>
                <a:spcAft>
                  <a:spcPct val="0"/>
                </a:spcAft>
              </a:pPr>
              <a:t>19</a:t>
            </a:fld>
            <a:endParaRPr lang="nl-NL" altLang="nl-NL" smtClean="0"/>
          </a:p>
        </p:txBody>
      </p:sp>
      <p:sp>
        <p:nvSpPr>
          <p:cNvPr id="16389" name="Titel 4"/>
          <p:cNvSpPr>
            <a:spLocks noGrp="1"/>
          </p:cNvSpPr>
          <p:nvPr>
            <p:ph type="title"/>
          </p:nvPr>
        </p:nvSpPr>
        <p:spPr/>
        <p:txBody>
          <a:bodyPr/>
          <a:lstStyle/>
          <a:p>
            <a:pPr eaLnBrk="1" hangingPunct="1"/>
            <a:r>
              <a:rPr lang="nl-NL" altLang="nl-NL" dirty="0" smtClean="0"/>
              <a:t>Omgevingsmanagement (4)</a:t>
            </a:r>
          </a:p>
        </p:txBody>
      </p:sp>
    </p:spTree>
    <p:extLst>
      <p:ext uri="{BB962C8B-B14F-4D97-AF65-F5344CB8AC3E}">
        <p14:creationId xmlns:p14="http://schemas.microsoft.com/office/powerpoint/2010/main" val="2923864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630238" y="2351088"/>
            <a:ext cx="10922000" cy="3963987"/>
          </a:xfrm>
        </p:spPr>
        <p:txBody>
          <a:bodyPr/>
          <a:lstStyle/>
          <a:p>
            <a:pPr marL="316800" indent="-316800" eaLnBrk="1" fontAlgn="auto" hangingPunct="1">
              <a:spcAft>
                <a:spcPts val="0"/>
              </a:spcAft>
              <a:defRPr/>
            </a:pPr>
            <a:endParaRPr lang="nl-NL" dirty="0" smtClean="0"/>
          </a:p>
          <a:p>
            <a:pPr marL="0" indent="0" eaLnBrk="1" fontAlgn="auto" hangingPunct="1">
              <a:spcAft>
                <a:spcPts val="0"/>
              </a:spcAft>
              <a:buFont typeface="Arial" panose="020B0604020202020204" pitchFamily="34" charset="0"/>
              <a:buNone/>
              <a:defRPr/>
            </a:pPr>
            <a:r>
              <a:rPr lang="nl-NL" dirty="0" smtClean="0"/>
              <a:t>Voorbeelden (niet limitatief): </a:t>
            </a:r>
            <a:endParaRPr lang="nl-NL" dirty="0"/>
          </a:p>
          <a:p>
            <a:pPr marL="316800" indent="-316800" eaLnBrk="1" fontAlgn="auto" hangingPunct="1">
              <a:spcAft>
                <a:spcPts val="0"/>
              </a:spcAft>
              <a:defRPr/>
            </a:pPr>
            <a:r>
              <a:rPr lang="nl-NL" dirty="0" smtClean="0"/>
              <a:t>Eigen invloed </a:t>
            </a:r>
            <a:r>
              <a:rPr lang="nl-NL" dirty="0"/>
              <a:t>op de omgeving afwegen, </a:t>
            </a:r>
            <a:r>
              <a:rPr lang="nl-NL" dirty="0" smtClean="0"/>
              <a:t>benodigde </a:t>
            </a:r>
            <a:r>
              <a:rPr lang="nl-NL" dirty="0"/>
              <a:t>acties op </a:t>
            </a:r>
            <a:r>
              <a:rPr lang="nl-NL" dirty="0" smtClean="0"/>
              <a:t>nemen;</a:t>
            </a:r>
            <a:endParaRPr lang="nl-NL" dirty="0"/>
          </a:p>
          <a:p>
            <a:pPr marL="316800" indent="-316800" eaLnBrk="1" fontAlgn="auto" hangingPunct="1">
              <a:spcAft>
                <a:spcPts val="0"/>
              </a:spcAft>
              <a:defRPr/>
            </a:pPr>
            <a:r>
              <a:rPr lang="nl-NL" dirty="0" smtClean="0"/>
              <a:t>Signaleren werken derden, kansen zien, verbinden stakeholders;</a:t>
            </a:r>
          </a:p>
          <a:p>
            <a:pPr marL="316800" indent="-316800" eaLnBrk="1" fontAlgn="auto" hangingPunct="1">
              <a:spcAft>
                <a:spcPts val="0"/>
              </a:spcAft>
              <a:defRPr/>
            </a:pPr>
            <a:r>
              <a:rPr lang="nl-NL" dirty="0" smtClean="0"/>
              <a:t>Voorkomen invliegers;</a:t>
            </a:r>
          </a:p>
          <a:p>
            <a:pPr marL="316800" indent="-316800" eaLnBrk="1" fontAlgn="auto" hangingPunct="1">
              <a:spcAft>
                <a:spcPts val="0"/>
              </a:spcAft>
              <a:defRPr/>
            </a:pPr>
            <a:endParaRPr lang="nl-NL" dirty="0" smtClean="0"/>
          </a:p>
          <a:p>
            <a:pPr marL="0" indent="0" eaLnBrk="1" fontAlgn="auto" hangingPunct="1">
              <a:spcAft>
                <a:spcPts val="0"/>
              </a:spcAft>
              <a:buFont typeface="Arial" panose="020B0604020202020204" pitchFamily="34" charset="0"/>
              <a:buNone/>
              <a:defRPr/>
            </a:pPr>
            <a:r>
              <a:rPr lang="nl-NL" dirty="0" smtClean="0"/>
              <a:t>In </a:t>
            </a:r>
            <a:r>
              <a:rPr lang="nl-NL" dirty="0"/>
              <a:t>afstemming met OM OG</a:t>
            </a:r>
            <a:endParaRPr lang="nl-NL" dirty="0" smtClean="0"/>
          </a:p>
          <a:p>
            <a:pPr marL="0" indent="0" eaLnBrk="1" fontAlgn="auto" hangingPunct="1">
              <a:spcAft>
                <a:spcPts val="0"/>
              </a:spcAft>
              <a:buFont typeface="Arial" panose="020B0604020202020204" pitchFamily="34" charset="0"/>
              <a:buNone/>
              <a:defRPr/>
            </a:pPr>
            <a:endParaRPr lang="nl-NL" dirty="0" smtClean="0"/>
          </a:p>
        </p:txBody>
      </p:sp>
      <p:sp>
        <p:nvSpPr>
          <p:cNvPr id="17411" name="Tijdelijke aanduiding voor dianummer 2"/>
          <p:cNvSpPr>
            <a:spLocks noGrp="1"/>
          </p:cNvSpPr>
          <p:nvPr>
            <p:ph type="sldNum" sz="quarter"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fld id="{485853FF-5449-4E14-A267-5D3B2657E192}" type="slidenum">
              <a:rPr lang="nl-NL" altLang="nl-NL" smtClean="0"/>
              <a:pPr fontAlgn="base">
                <a:spcBef>
                  <a:spcPct val="0"/>
                </a:spcBef>
                <a:spcAft>
                  <a:spcPct val="0"/>
                </a:spcAft>
              </a:pPr>
              <a:t>20</a:t>
            </a:fld>
            <a:endParaRPr lang="nl-NL" altLang="nl-NL" smtClean="0"/>
          </a:p>
        </p:txBody>
      </p:sp>
      <p:sp>
        <p:nvSpPr>
          <p:cNvPr id="17413" name="Titel 4"/>
          <p:cNvSpPr>
            <a:spLocks noGrp="1"/>
          </p:cNvSpPr>
          <p:nvPr>
            <p:ph type="title"/>
          </p:nvPr>
        </p:nvSpPr>
        <p:spPr/>
        <p:txBody>
          <a:bodyPr/>
          <a:lstStyle/>
          <a:p>
            <a:pPr eaLnBrk="1" hangingPunct="1"/>
            <a:r>
              <a:rPr lang="nl-NL" altLang="nl-NL" dirty="0" smtClean="0"/>
              <a:t>Omgevingsmanagement (5)</a:t>
            </a:r>
          </a:p>
        </p:txBody>
      </p:sp>
    </p:spTree>
    <p:extLst>
      <p:ext uri="{BB962C8B-B14F-4D97-AF65-F5344CB8AC3E}">
        <p14:creationId xmlns:p14="http://schemas.microsoft.com/office/powerpoint/2010/main" val="28232049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630238" y="2351088"/>
            <a:ext cx="10922000" cy="3963987"/>
          </a:xfrm>
        </p:spPr>
        <p:txBody>
          <a:bodyPr/>
          <a:lstStyle/>
          <a:p>
            <a:pPr marL="0" indent="0" eaLnBrk="1" fontAlgn="auto" hangingPunct="1">
              <a:spcAft>
                <a:spcPts val="0"/>
              </a:spcAft>
              <a:buFont typeface="Arial" panose="020B0604020202020204" pitchFamily="34" charset="0"/>
              <a:buNone/>
              <a:defRPr/>
            </a:pPr>
            <a:r>
              <a:rPr lang="nl-NL" dirty="0" smtClean="0"/>
              <a:t>Afsluitend</a:t>
            </a:r>
            <a:r>
              <a:rPr lang="nl-NL" dirty="0"/>
              <a:t>: </a:t>
            </a:r>
          </a:p>
          <a:p>
            <a:pPr marL="316800" indent="-316800" eaLnBrk="1" fontAlgn="auto" hangingPunct="1">
              <a:spcAft>
                <a:spcPts val="0"/>
              </a:spcAft>
              <a:buFontTx/>
              <a:buChar char="-"/>
              <a:defRPr/>
            </a:pPr>
            <a:endParaRPr lang="nl-NL" dirty="0" smtClean="0"/>
          </a:p>
          <a:p>
            <a:pPr marL="316800" indent="-316800" eaLnBrk="1" fontAlgn="auto" hangingPunct="1">
              <a:spcAft>
                <a:spcPts val="0"/>
              </a:spcAft>
              <a:buFontTx/>
              <a:buChar char="-"/>
              <a:defRPr/>
            </a:pPr>
            <a:r>
              <a:rPr lang="nl-NL" dirty="0" smtClean="0"/>
              <a:t>ON niet </a:t>
            </a:r>
            <a:r>
              <a:rPr lang="nl-NL" dirty="0"/>
              <a:t>verantwoordelijk voor het signaleren van interne RWS projecten, wel participeren </a:t>
            </a:r>
            <a:r>
              <a:rPr lang="nl-NL" dirty="0" smtClean="0"/>
              <a:t>!</a:t>
            </a:r>
          </a:p>
          <a:p>
            <a:pPr marL="316800" indent="-316800" eaLnBrk="1" fontAlgn="auto" hangingPunct="1">
              <a:spcAft>
                <a:spcPts val="0"/>
              </a:spcAft>
              <a:buFontTx/>
              <a:buChar char="-"/>
              <a:defRPr/>
            </a:pPr>
            <a:endParaRPr lang="nl-NL" dirty="0"/>
          </a:p>
          <a:p>
            <a:pPr marL="0" indent="0" eaLnBrk="1" fontAlgn="auto" hangingPunct="1">
              <a:spcAft>
                <a:spcPts val="0"/>
              </a:spcAft>
              <a:buFont typeface="Arial" panose="020B0604020202020204" pitchFamily="34" charset="0"/>
              <a:buNone/>
              <a:defRPr/>
            </a:pPr>
            <a:r>
              <a:rPr lang="nl-NL" dirty="0" smtClean="0"/>
              <a:t>-</a:t>
            </a:r>
            <a:endParaRPr lang="nl-NL" dirty="0"/>
          </a:p>
        </p:txBody>
      </p:sp>
      <p:sp>
        <p:nvSpPr>
          <p:cNvPr id="18435" name="Tijdelijke aanduiding voor dianummer 2"/>
          <p:cNvSpPr>
            <a:spLocks noGrp="1"/>
          </p:cNvSpPr>
          <p:nvPr>
            <p:ph type="sldNum" sz="quarter"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fld id="{3828069E-676E-434C-AC91-A50634919A5A}" type="slidenum">
              <a:rPr lang="nl-NL" altLang="nl-NL" smtClean="0"/>
              <a:pPr fontAlgn="base">
                <a:spcBef>
                  <a:spcPct val="0"/>
                </a:spcBef>
                <a:spcAft>
                  <a:spcPct val="0"/>
                </a:spcAft>
              </a:pPr>
              <a:t>21</a:t>
            </a:fld>
            <a:endParaRPr lang="nl-NL" altLang="nl-NL" smtClean="0"/>
          </a:p>
        </p:txBody>
      </p:sp>
      <p:sp>
        <p:nvSpPr>
          <p:cNvPr id="18437" name="Titel 4"/>
          <p:cNvSpPr>
            <a:spLocks noGrp="1"/>
          </p:cNvSpPr>
          <p:nvPr>
            <p:ph type="title"/>
          </p:nvPr>
        </p:nvSpPr>
        <p:spPr/>
        <p:txBody>
          <a:bodyPr/>
          <a:lstStyle/>
          <a:p>
            <a:pPr eaLnBrk="1" hangingPunct="1"/>
            <a:r>
              <a:rPr lang="nl-NL" altLang="nl-NL" dirty="0" smtClean="0"/>
              <a:t>Omgevingsmanagement (6)</a:t>
            </a:r>
          </a:p>
        </p:txBody>
      </p:sp>
      <p:sp>
        <p:nvSpPr>
          <p:cNvPr id="3" name="Wolkvormig bijschrift 2"/>
          <p:cNvSpPr/>
          <p:nvPr/>
        </p:nvSpPr>
        <p:spPr>
          <a:xfrm>
            <a:off x="5781675" y="4002088"/>
            <a:ext cx="5770563" cy="2212975"/>
          </a:xfrm>
          <a:prstGeom prst="cloudCallout">
            <a:avLst/>
          </a:prstGeom>
          <a:solidFill>
            <a:srgbClr val="F2D9E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NL" sz="2800" dirty="0"/>
              <a:t>OM rol zoals in realisatieprojecten.</a:t>
            </a:r>
          </a:p>
          <a:p>
            <a:pPr algn="ctr">
              <a:defRPr/>
            </a:pPr>
            <a:endParaRPr lang="nl-NL" sz="2800" dirty="0"/>
          </a:p>
        </p:txBody>
      </p:sp>
    </p:spTree>
    <p:extLst>
      <p:ext uri="{BB962C8B-B14F-4D97-AF65-F5344CB8AC3E}">
        <p14:creationId xmlns:p14="http://schemas.microsoft.com/office/powerpoint/2010/main" val="18788763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4"/>
          </p:nvPr>
        </p:nvSpPr>
        <p:spPr/>
        <p:txBody>
          <a:bodyPr/>
          <a:lstStyle/>
          <a:p>
            <a:fld id="{6C93B359-CF0D-4389-949E-16A33FCBB3EC}" type="slidenum">
              <a:rPr lang="nl-NL" smtClean="0"/>
              <a:t>22</a:t>
            </a:fld>
            <a:endParaRPr lang="nl-NL" dirty="0"/>
          </a:p>
        </p:txBody>
      </p:sp>
      <p:sp>
        <p:nvSpPr>
          <p:cNvPr id="5" name="Titel 4"/>
          <p:cNvSpPr>
            <a:spLocks noGrp="1"/>
          </p:cNvSpPr>
          <p:nvPr>
            <p:ph type="title"/>
          </p:nvPr>
        </p:nvSpPr>
        <p:spPr/>
        <p:txBody>
          <a:bodyPr/>
          <a:lstStyle/>
          <a:p>
            <a:r>
              <a:rPr lang="nl-NL" dirty="0" smtClean="0"/>
              <a:t>Pauze</a:t>
            </a:r>
            <a:endParaRPr lang="nl-NL" dirty="0"/>
          </a:p>
        </p:txBody>
      </p:sp>
    </p:spTree>
    <p:extLst>
      <p:ext uri="{BB962C8B-B14F-4D97-AF65-F5344CB8AC3E}">
        <p14:creationId xmlns:p14="http://schemas.microsoft.com/office/powerpoint/2010/main" val="14840479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normAutofit lnSpcReduction="10000"/>
          </a:bodyPr>
          <a:lstStyle/>
          <a:p>
            <a:pPr marL="313200" lvl="1" indent="0">
              <a:buNone/>
            </a:pPr>
            <a:r>
              <a:rPr lang="nl-NL" sz="2400" dirty="0" smtClean="0">
                <a:solidFill>
                  <a:schemeClr val="accent6"/>
                </a:solidFill>
              </a:rPr>
              <a:t>Aanbestedingsleidraad</a:t>
            </a:r>
            <a:r>
              <a:rPr lang="nl-NL" sz="2400" dirty="0" smtClean="0"/>
              <a:t>:</a:t>
            </a:r>
          </a:p>
          <a:p>
            <a:pPr lvl="2">
              <a:buFont typeface="Arial" panose="020B0604020202020204" pitchFamily="34" charset="0"/>
              <a:buChar char="•"/>
            </a:pPr>
            <a:r>
              <a:rPr lang="nl-NL" sz="2400" dirty="0" smtClean="0">
                <a:solidFill>
                  <a:schemeClr val="accent6"/>
                </a:solidFill>
              </a:rPr>
              <a:t>Bijlage I, J, K en L</a:t>
            </a:r>
          </a:p>
          <a:p>
            <a:pPr lvl="2">
              <a:buFont typeface="Arial" panose="020B0604020202020204" pitchFamily="34" charset="0"/>
              <a:buChar char="•"/>
            </a:pPr>
            <a:endParaRPr lang="nl-NL" sz="2400" dirty="0">
              <a:solidFill>
                <a:schemeClr val="accent6"/>
              </a:solidFill>
            </a:endParaRPr>
          </a:p>
          <a:p>
            <a:pPr lvl="2">
              <a:buFont typeface="Arial" panose="020B0604020202020204" pitchFamily="34" charset="0"/>
              <a:buChar char="•"/>
            </a:pPr>
            <a:r>
              <a:rPr lang="nl-NL" sz="2400" dirty="0" smtClean="0">
                <a:solidFill>
                  <a:schemeClr val="accent6"/>
                </a:solidFill>
              </a:rPr>
              <a:t>U heeft de mogelijkheid om een AK W R bedrag in Bijlage I (vast onderhoud) op te nemen. </a:t>
            </a:r>
          </a:p>
          <a:p>
            <a:pPr lvl="2">
              <a:buFont typeface="Arial" panose="020B0604020202020204" pitchFamily="34" charset="0"/>
              <a:buChar char="•"/>
            </a:pPr>
            <a:r>
              <a:rPr lang="nl-NL" sz="2400" dirty="0" smtClean="0">
                <a:solidFill>
                  <a:schemeClr val="accent6"/>
                </a:solidFill>
              </a:rPr>
              <a:t>U heeft de mogelijkheid om een AK W R bedrag in bijlage J (voorgeschreven), en K (optionele) op te nemen. In bijlage L (verrekenbare) is een AK W R percentage opgenomen. </a:t>
            </a:r>
          </a:p>
          <a:p>
            <a:pPr lvl="2">
              <a:buFont typeface="Arial" panose="020B0604020202020204" pitchFamily="34" charset="0"/>
              <a:buChar char="•"/>
            </a:pPr>
            <a:endParaRPr lang="nl-NL" sz="2400" dirty="0" smtClean="0">
              <a:solidFill>
                <a:schemeClr val="accent6"/>
              </a:solidFill>
            </a:endParaRPr>
          </a:p>
          <a:p>
            <a:pPr lvl="2">
              <a:buFont typeface="Arial" panose="020B0604020202020204" pitchFamily="34" charset="0"/>
              <a:buChar char="•"/>
            </a:pPr>
            <a:r>
              <a:rPr lang="nl-NL" sz="2400" dirty="0" smtClean="0">
                <a:solidFill>
                  <a:schemeClr val="accent6"/>
                </a:solidFill>
              </a:rPr>
              <a:t>We eisen dat het percentage AK W R voor voorgeschreven, optionele en verrekenbare werkzaamheden hetzelfde is.</a:t>
            </a:r>
          </a:p>
          <a:p>
            <a:pPr lvl="2">
              <a:buFont typeface="Arial" panose="020B0604020202020204" pitchFamily="34" charset="0"/>
              <a:buChar char="•"/>
            </a:pPr>
            <a:endParaRPr lang="nl-NL" sz="2400" dirty="0" smtClean="0">
              <a:solidFill>
                <a:srgbClr val="FF0000"/>
              </a:solidFill>
            </a:endParaRPr>
          </a:p>
          <a:p>
            <a:pPr lvl="2">
              <a:buFont typeface="Arial" panose="020B0604020202020204" pitchFamily="34" charset="0"/>
              <a:buChar char="•"/>
            </a:pPr>
            <a:endParaRPr lang="nl-NL" sz="2400" dirty="0">
              <a:solidFill>
                <a:srgbClr val="FF0000"/>
              </a:solidFill>
            </a:endParaRPr>
          </a:p>
          <a:p>
            <a:pPr lvl="2">
              <a:buFont typeface="Arial" panose="020B0604020202020204" pitchFamily="34" charset="0"/>
              <a:buChar char="•"/>
            </a:pPr>
            <a:endParaRPr lang="nl-NL" sz="2400" dirty="0">
              <a:solidFill>
                <a:srgbClr val="FF0000"/>
              </a:solidFill>
            </a:endParaRPr>
          </a:p>
          <a:p>
            <a:pPr marL="0" indent="0">
              <a:buNone/>
            </a:pPr>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23</a:t>
            </a:fld>
            <a:endParaRPr lang="nl-NL" dirty="0"/>
          </a:p>
        </p:txBody>
      </p:sp>
      <p:sp>
        <p:nvSpPr>
          <p:cNvPr id="5" name="Titel 4"/>
          <p:cNvSpPr>
            <a:spLocks noGrp="1"/>
          </p:cNvSpPr>
          <p:nvPr>
            <p:ph type="title"/>
          </p:nvPr>
        </p:nvSpPr>
        <p:spPr/>
        <p:txBody>
          <a:bodyPr/>
          <a:lstStyle/>
          <a:p>
            <a:r>
              <a:rPr lang="nl-NL" dirty="0" smtClean="0"/>
              <a:t>Gewijzigde bijlagen (1)</a:t>
            </a:r>
            <a:endParaRPr lang="nl-NL" dirty="0"/>
          </a:p>
        </p:txBody>
      </p:sp>
    </p:spTree>
    <p:extLst>
      <p:ext uri="{BB962C8B-B14F-4D97-AF65-F5344CB8AC3E}">
        <p14:creationId xmlns:p14="http://schemas.microsoft.com/office/powerpoint/2010/main" val="2834243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630000" y="1459523"/>
            <a:ext cx="10922400" cy="4855337"/>
          </a:xfrm>
        </p:spPr>
        <p:txBody>
          <a:bodyPr>
            <a:noAutofit/>
          </a:bodyPr>
          <a:lstStyle/>
          <a:p>
            <a:pPr marL="313200" lvl="1" indent="0">
              <a:buNone/>
            </a:pPr>
            <a:r>
              <a:rPr lang="nl-NL" sz="2400" dirty="0"/>
              <a:t>Vraagspecificatie:</a:t>
            </a:r>
          </a:p>
          <a:p>
            <a:pPr lvl="2">
              <a:buFont typeface="Arial" panose="020B0604020202020204" pitchFamily="34" charset="0"/>
              <a:buChar char="•"/>
            </a:pPr>
            <a:r>
              <a:rPr lang="nl-NL" sz="2400" dirty="0"/>
              <a:t>Extra gegevens diesel en gas leveringen </a:t>
            </a:r>
          </a:p>
          <a:p>
            <a:pPr lvl="2">
              <a:buFont typeface="Arial" panose="020B0604020202020204" pitchFamily="34" charset="0"/>
              <a:buChar char="•"/>
            </a:pPr>
            <a:r>
              <a:rPr lang="nl-NL" sz="2400" dirty="0"/>
              <a:t>Extra gegevens netwerkschakelindeling</a:t>
            </a:r>
          </a:p>
          <a:p>
            <a:pPr lvl="2">
              <a:buFont typeface="Arial" panose="020B0604020202020204" pitchFamily="34" charset="0"/>
              <a:buChar char="•"/>
            </a:pPr>
            <a:r>
              <a:rPr lang="nl-NL" sz="2400" dirty="0"/>
              <a:t>Extra gegevens historisch overzicht </a:t>
            </a:r>
            <a:r>
              <a:rPr lang="nl-NL" sz="2400" dirty="0" err="1"/>
              <a:t>logging</a:t>
            </a:r>
            <a:endParaRPr lang="nl-NL" sz="2400" dirty="0"/>
          </a:p>
          <a:p>
            <a:pPr lvl="2">
              <a:buFont typeface="Arial" panose="020B0604020202020204" pitchFamily="34" charset="0"/>
              <a:buChar char="•"/>
            </a:pPr>
            <a:r>
              <a:rPr lang="nl-NL" sz="2400" dirty="0"/>
              <a:t>Extra gegevens historisch overzicht/ beschikbaarheid op basis van MTM </a:t>
            </a:r>
            <a:r>
              <a:rPr lang="nl-NL" sz="2400" dirty="0" err="1"/>
              <a:t>logging</a:t>
            </a:r>
            <a:r>
              <a:rPr lang="nl-NL" sz="2400" dirty="0"/>
              <a:t> in en om de tunnels</a:t>
            </a:r>
          </a:p>
          <a:p>
            <a:pPr lvl="2">
              <a:buFont typeface="Arial" panose="020B0604020202020204" pitchFamily="34" charset="0"/>
              <a:buChar char="•"/>
            </a:pPr>
            <a:r>
              <a:rPr lang="nl-NL" sz="2400" dirty="0"/>
              <a:t>Extra gegevens specifieke inspecties brandwerende beplating </a:t>
            </a:r>
          </a:p>
          <a:p>
            <a:pPr lvl="2">
              <a:buFont typeface="Arial" panose="020B0604020202020204" pitchFamily="34" charset="0"/>
              <a:buChar char="•"/>
            </a:pPr>
            <a:r>
              <a:rPr lang="nl-NL" sz="2400" dirty="0"/>
              <a:t>Voor ZD asbestinventarisaties</a:t>
            </a:r>
          </a:p>
          <a:p>
            <a:pPr lvl="2">
              <a:buFont typeface="Arial" panose="020B0604020202020204" pitchFamily="34" charset="0"/>
              <a:buChar char="•"/>
            </a:pPr>
            <a:r>
              <a:rPr lang="nl-NL" sz="2400" dirty="0"/>
              <a:t>Voor WNN/ MN WBU</a:t>
            </a:r>
          </a:p>
          <a:p>
            <a:pPr lvl="2">
              <a:buFont typeface="Arial" panose="020B0604020202020204" pitchFamily="34" charset="0"/>
              <a:buChar char="•"/>
            </a:pPr>
            <a:r>
              <a:rPr lang="nl-NL" sz="2400" dirty="0"/>
              <a:t>Voor WNZ eis 30% energiebesparing verlichting </a:t>
            </a:r>
            <a:r>
              <a:rPr lang="nl-NL" sz="2400" dirty="0" err="1"/>
              <a:t>Sytwende</a:t>
            </a:r>
            <a:r>
              <a:rPr lang="nl-NL" sz="2400" dirty="0"/>
              <a:t> en </a:t>
            </a:r>
            <a:r>
              <a:rPr lang="nl-NL" sz="2400" dirty="0" smtClean="0"/>
              <a:t>Drechttunnel</a:t>
            </a:r>
          </a:p>
          <a:p>
            <a:pPr lvl="2">
              <a:buFont typeface="Arial" panose="020B0604020202020204" pitchFamily="34" charset="0"/>
              <a:buChar char="•"/>
            </a:pPr>
            <a:r>
              <a:rPr lang="nl-NL" sz="2400" dirty="0" smtClean="0"/>
              <a:t>Voor alle ontbrekende tunnels Automatische </a:t>
            </a:r>
            <a:r>
              <a:rPr lang="nl-NL" sz="2400" dirty="0" err="1" smtClean="0"/>
              <a:t>logging</a:t>
            </a:r>
            <a:r>
              <a:rPr lang="nl-NL" sz="2400" dirty="0" smtClean="0"/>
              <a:t> SCADA</a:t>
            </a:r>
            <a:endParaRPr lang="nl-NL" sz="2400" dirty="0"/>
          </a:p>
          <a:p>
            <a:pPr lvl="2">
              <a:buFont typeface="Arial" panose="020B0604020202020204" pitchFamily="34" charset="0"/>
              <a:buChar char="•"/>
            </a:pPr>
            <a:r>
              <a:rPr lang="nl-NL" sz="2400" dirty="0"/>
              <a:t>Voor WNZ gewijzigde beheergrenzen op detailniveau</a:t>
            </a:r>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24</a:t>
            </a:fld>
            <a:endParaRPr lang="nl-NL" dirty="0"/>
          </a:p>
        </p:txBody>
      </p:sp>
      <p:sp>
        <p:nvSpPr>
          <p:cNvPr id="5" name="Titel 4"/>
          <p:cNvSpPr>
            <a:spLocks noGrp="1"/>
          </p:cNvSpPr>
          <p:nvPr>
            <p:ph type="title"/>
          </p:nvPr>
        </p:nvSpPr>
        <p:spPr>
          <a:xfrm>
            <a:off x="630000" y="684074"/>
            <a:ext cx="10933200" cy="1069200"/>
          </a:xfrm>
        </p:spPr>
        <p:txBody>
          <a:bodyPr/>
          <a:lstStyle/>
          <a:p>
            <a:r>
              <a:rPr lang="nl-NL" dirty="0" smtClean="0"/>
              <a:t>Gewijzigde bijlagen (2)</a:t>
            </a:r>
            <a:endParaRPr lang="nl-NL" dirty="0"/>
          </a:p>
        </p:txBody>
      </p:sp>
    </p:spTree>
    <p:extLst>
      <p:ext uri="{BB962C8B-B14F-4D97-AF65-F5344CB8AC3E}">
        <p14:creationId xmlns:p14="http://schemas.microsoft.com/office/powerpoint/2010/main" val="28850969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normAutofit lnSpcReduction="10000"/>
          </a:bodyPr>
          <a:lstStyle/>
          <a:p>
            <a:pPr marL="0" indent="0">
              <a:buNone/>
            </a:pPr>
            <a:r>
              <a:rPr lang="nl-NL" dirty="0"/>
              <a:t>Vraagspecificatie proces:</a:t>
            </a:r>
          </a:p>
          <a:p>
            <a:pPr lvl="1">
              <a:buFont typeface="Arial" panose="020B0604020202020204" pitchFamily="34" charset="0"/>
              <a:buChar char="•"/>
            </a:pPr>
            <a:r>
              <a:rPr lang="nl-NL" sz="2400" dirty="0"/>
              <a:t>Enkele typefouten en verwijzingen naar bovenliggende eisen (</a:t>
            </a:r>
            <a:r>
              <a:rPr lang="nl-NL" sz="2400" dirty="0" err="1"/>
              <a:t>nav</a:t>
            </a:r>
            <a:r>
              <a:rPr lang="nl-NL" sz="2400" dirty="0"/>
              <a:t> vragen)</a:t>
            </a:r>
          </a:p>
          <a:p>
            <a:pPr lvl="1">
              <a:buFont typeface="Arial" panose="020B0604020202020204" pitchFamily="34" charset="0"/>
              <a:buChar char="•"/>
            </a:pPr>
            <a:endParaRPr lang="nl-NL" sz="2400" dirty="0"/>
          </a:p>
          <a:p>
            <a:pPr lvl="1">
              <a:buFont typeface="Arial" panose="020B0604020202020204" pitchFamily="34" charset="0"/>
              <a:buChar char="•"/>
            </a:pPr>
            <a:r>
              <a:rPr lang="nl-NL" sz="2400" dirty="0"/>
              <a:t>Aangepaste eisen t.b.v. uitbreiding duurzaamheid </a:t>
            </a:r>
            <a:r>
              <a:rPr lang="nl-NL" sz="2400" dirty="0" smtClean="0"/>
              <a:t>/ verduidelijking BPKV prestatiesturing</a:t>
            </a:r>
            <a:endParaRPr lang="nl-NL" sz="2400" dirty="0"/>
          </a:p>
          <a:p>
            <a:pPr lvl="1">
              <a:buFont typeface="Arial" panose="020B0604020202020204" pitchFamily="34" charset="0"/>
              <a:buChar char="•"/>
            </a:pPr>
            <a:endParaRPr lang="nl-NL" sz="2400" dirty="0"/>
          </a:p>
          <a:p>
            <a:pPr lvl="1">
              <a:buFont typeface="Arial" panose="020B0604020202020204" pitchFamily="34" charset="0"/>
              <a:buChar char="•"/>
            </a:pPr>
            <a:r>
              <a:rPr lang="nl-NL" sz="2400" dirty="0"/>
              <a:t>Nieuwe </a:t>
            </a:r>
            <a:r>
              <a:rPr lang="nl-NL" sz="2400" dirty="0" err="1"/>
              <a:t>eisenset</a:t>
            </a:r>
            <a:r>
              <a:rPr lang="nl-NL" sz="2400" dirty="0"/>
              <a:t> voor Cybersecurity</a:t>
            </a:r>
          </a:p>
          <a:p>
            <a:pPr lvl="1">
              <a:buFont typeface="Arial" panose="020B0604020202020204" pitchFamily="34" charset="0"/>
              <a:buChar char="•"/>
            </a:pPr>
            <a:endParaRPr lang="nl-NL" sz="2400" dirty="0"/>
          </a:p>
          <a:p>
            <a:pPr lvl="1">
              <a:buFont typeface="Arial" panose="020B0604020202020204" pitchFamily="34" charset="0"/>
              <a:buChar char="•"/>
            </a:pPr>
            <a:r>
              <a:rPr lang="nl-NL" sz="2400" dirty="0"/>
              <a:t>Aanvullende eis transitiefase </a:t>
            </a:r>
          </a:p>
          <a:p>
            <a:endParaRPr lang="nl-NL" dirty="0"/>
          </a:p>
          <a:p>
            <a:endParaRPr lang="nl-NL" dirty="0"/>
          </a:p>
          <a:p>
            <a:endParaRPr lang="nl-NL" dirty="0"/>
          </a:p>
          <a:p>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25</a:t>
            </a:fld>
            <a:endParaRPr lang="nl-NL" dirty="0"/>
          </a:p>
        </p:txBody>
      </p:sp>
      <p:sp>
        <p:nvSpPr>
          <p:cNvPr id="5" name="Titel 4"/>
          <p:cNvSpPr>
            <a:spLocks noGrp="1"/>
          </p:cNvSpPr>
          <p:nvPr>
            <p:ph type="title"/>
          </p:nvPr>
        </p:nvSpPr>
        <p:spPr/>
        <p:txBody>
          <a:bodyPr/>
          <a:lstStyle/>
          <a:p>
            <a:r>
              <a:rPr lang="nl-NL" dirty="0" smtClean="0"/>
              <a:t>Gewijzigde bijlagen (3)</a:t>
            </a:r>
            <a:endParaRPr lang="nl-NL" dirty="0"/>
          </a:p>
        </p:txBody>
      </p:sp>
    </p:spTree>
    <p:extLst>
      <p:ext uri="{BB962C8B-B14F-4D97-AF65-F5344CB8AC3E}">
        <p14:creationId xmlns:p14="http://schemas.microsoft.com/office/powerpoint/2010/main" val="33988934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630000" y="1512277"/>
            <a:ext cx="10922400" cy="4802583"/>
          </a:xfrm>
        </p:spPr>
        <p:txBody>
          <a:bodyPr>
            <a:normAutofit lnSpcReduction="10000"/>
          </a:bodyPr>
          <a:lstStyle/>
          <a:p>
            <a:pPr marL="313200" lvl="1" indent="0">
              <a:buNone/>
            </a:pPr>
            <a:r>
              <a:rPr lang="nl-NL" dirty="0"/>
              <a:t>De Opdrachtnemer dient door middel van het verrichten van Onderhoudswerkzaamheden:</a:t>
            </a:r>
          </a:p>
          <a:p>
            <a:pPr lvl="1"/>
            <a:r>
              <a:rPr lang="nl-NL" dirty="0"/>
              <a:t>H</a:t>
            </a:r>
            <a:r>
              <a:rPr lang="nl-NL" dirty="0" smtClean="0"/>
              <a:t>et Functioneren, Presteren &amp; het </a:t>
            </a:r>
            <a:r>
              <a:rPr lang="nl-NL" dirty="0"/>
              <a:t>vereiste instandhoudingsniveau </a:t>
            </a:r>
            <a:r>
              <a:rPr lang="nl-NL" dirty="0" smtClean="0"/>
              <a:t>te </a:t>
            </a:r>
            <a:r>
              <a:rPr lang="nl-NL" dirty="0"/>
              <a:t>handhaven aan de hand van </a:t>
            </a:r>
            <a:r>
              <a:rPr lang="nl-NL" dirty="0" smtClean="0"/>
              <a:t>de in </a:t>
            </a:r>
            <a:r>
              <a:rPr lang="nl-NL" dirty="0"/>
              <a:t>de Overeenkomst opgenomen eisen</a:t>
            </a:r>
            <a:r>
              <a:rPr lang="nl-NL" dirty="0" smtClean="0"/>
              <a:t>;</a:t>
            </a:r>
          </a:p>
          <a:p>
            <a:pPr lvl="1"/>
            <a:endParaRPr lang="nl-NL" dirty="0"/>
          </a:p>
          <a:p>
            <a:pPr lvl="1"/>
            <a:r>
              <a:rPr lang="nl-NL" dirty="0"/>
              <a:t>H</a:t>
            </a:r>
            <a:r>
              <a:rPr lang="nl-NL" dirty="0" smtClean="0"/>
              <a:t>et </a:t>
            </a:r>
            <a:r>
              <a:rPr lang="nl-NL" dirty="0"/>
              <a:t>(</a:t>
            </a:r>
            <a:r>
              <a:rPr lang="nl-NL" dirty="0" err="1"/>
              <a:t>kwaliteits</a:t>
            </a:r>
            <a:r>
              <a:rPr lang="nl-NL" dirty="0"/>
              <a:t>)verloop van de door de Opdrachtgever aangedragen risico’s </a:t>
            </a:r>
            <a:r>
              <a:rPr lang="nl-NL" dirty="0" smtClean="0"/>
              <a:t>en onderhoudsinterventies </a:t>
            </a:r>
            <a:r>
              <a:rPr lang="nl-NL" dirty="0"/>
              <a:t>(maatregelen) met bijbehorende planning te </a:t>
            </a:r>
            <a:r>
              <a:rPr lang="nl-NL" dirty="0" smtClean="0"/>
              <a:t>monitoren en </a:t>
            </a:r>
            <a:r>
              <a:rPr lang="nl-NL" dirty="0"/>
              <a:t>beheersen zodanig dat deze risico’s niet toenemen en de </a:t>
            </a:r>
            <a:r>
              <a:rPr lang="nl-NL" dirty="0" smtClean="0"/>
              <a:t>interventiemomenten niet </a:t>
            </a:r>
            <a:r>
              <a:rPr lang="nl-NL" dirty="0"/>
              <a:t>eerder nodig zijn dan aangegeven in de planning</a:t>
            </a:r>
            <a:r>
              <a:rPr lang="nl-NL" dirty="0" smtClean="0"/>
              <a:t>;</a:t>
            </a:r>
          </a:p>
          <a:p>
            <a:pPr marL="313200" lvl="1" indent="0">
              <a:buNone/>
            </a:pPr>
            <a:r>
              <a:rPr lang="nl-NL" dirty="0" smtClean="0"/>
              <a:t>BPKV:</a:t>
            </a:r>
            <a:endParaRPr lang="nl-NL" dirty="0"/>
          </a:p>
          <a:p>
            <a:pPr lvl="1"/>
            <a:r>
              <a:rPr lang="nl-NL" dirty="0" smtClean="0"/>
              <a:t>Indien in de BPKV installatiedelen onderdelen worden overgenomen (Bijlage N) dan verschuift het interventiemoment naar achteren; </a:t>
            </a:r>
          </a:p>
          <a:p>
            <a:pPr lvl="1"/>
            <a:endParaRPr lang="nl-NL" dirty="0" smtClean="0"/>
          </a:p>
          <a:p>
            <a:pPr lvl="1"/>
            <a:r>
              <a:rPr lang="nl-NL" dirty="0" smtClean="0"/>
              <a:t>Hierdoor ontstaat een risico op functioneren en presteren en het vereiste instandhoudingsniveau gedurende de Overeenkomst. Voor het overnemen van dit technische risico krijgt u BPKV waarde terug. </a:t>
            </a:r>
          </a:p>
          <a:p>
            <a:pPr lvl="1"/>
            <a:endParaRPr lang="nl-NL" dirty="0" smtClean="0"/>
          </a:p>
          <a:p>
            <a:pPr lvl="1"/>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26</a:t>
            </a:fld>
            <a:endParaRPr lang="nl-NL" dirty="0"/>
          </a:p>
        </p:txBody>
      </p:sp>
      <p:sp>
        <p:nvSpPr>
          <p:cNvPr id="5" name="Titel 4"/>
          <p:cNvSpPr>
            <a:spLocks noGrp="1"/>
          </p:cNvSpPr>
          <p:nvPr>
            <p:ph type="title"/>
          </p:nvPr>
        </p:nvSpPr>
        <p:spPr>
          <a:xfrm>
            <a:off x="753092" y="754412"/>
            <a:ext cx="10933200" cy="577330"/>
          </a:xfrm>
        </p:spPr>
        <p:txBody>
          <a:bodyPr/>
          <a:lstStyle/>
          <a:p>
            <a:r>
              <a:rPr lang="en-US" dirty="0" err="1" smtClean="0"/>
              <a:t>Verantwoordelijkheid</a:t>
            </a:r>
            <a:r>
              <a:rPr lang="en-US" dirty="0" smtClean="0"/>
              <a:t> (1)</a:t>
            </a:r>
            <a:endParaRPr lang="nl-NL" dirty="0"/>
          </a:p>
        </p:txBody>
      </p:sp>
    </p:spTree>
    <p:extLst>
      <p:ext uri="{BB962C8B-B14F-4D97-AF65-F5344CB8AC3E}">
        <p14:creationId xmlns:p14="http://schemas.microsoft.com/office/powerpoint/2010/main" val="15955820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630000" y="1811215"/>
            <a:ext cx="10922400" cy="4503645"/>
          </a:xfrm>
        </p:spPr>
        <p:txBody>
          <a:bodyPr>
            <a:normAutofit lnSpcReduction="10000"/>
          </a:bodyPr>
          <a:lstStyle/>
          <a:p>
            <a:pPr marL="0" indent="0">
              <a:buNone/>
            </a:pPr>
            <a:r>
              <a:rPr lang="nl-NL" dirty="0" smtClean="0"/>
              <a:t>Financiële afwikkeling vervangingen in het contract:</a:t>
            </a:r>
          </a:p>
          <a:p>
            <a:pPr lvl="1"/>
            <a:r>
              <a:rPr lang="nl-NL" u="sng" dirty="0" smtClean="0">
                <a:solidFill>
                  <a:schemeClr val="accent6"/>
                </a:solidFill>
              </a:rPr>
              <a:t>Alle </a:t>
            </a:r>
            <a:r>
              <a:rPr lang="nl-NL" u="sng" dirty="0">
                <a:solidFill>
                  <a:schemeClr val="accent6"/>
                </a:solidFill>
              </a:rPr>
              <a:t>kosten </a:t>
            </a:r>
            <a:r>
              <a:rPr lang="nl-NL" dirty="0" smtClean="0">
                <a:solidFill>
                  <a:schemeClr val="accent6"/>
                </a:solidFill>
              </a:rPr>
              <a:t>vervangen van </a:t>
            </a:r>
            <a:r>
              <a:rPr lang="nl-NL" dirty="0">
                <a:solidFill>
                  <a:schemeClr val="accent6"/>
                </a:solidFill>
              </a:rPr>
              <a:t>onderdelen van het Areaal, </a:t>
            </a:r>
            <a:r>
              <a:rPr lang="nl-NL" dirty="0" smtClean="0">
                <a:solidFill>
                  <a:schemeClr val="accent6"/>
                </a:solidFill>
              </a:rPr>
              <a:t>zijn </a:t>
            </a:r>
            <a:r>
              <a:rPr lang="nl-NL" dirty="0">
                <a:solidFill>
                  <a:schemeClr val="accent6"/>
                </a:solidFill>
              </a:rPr>
              <a:t>voor rekening van de Opdrachtnemer.</a:t>
            </a:r>
          </a:p>
          <a:p>
            <a:pPr lvl="1"/>
            <a:r>
              <a:rPr lang="nl-NL" dirty="0" smtClean="0">
                <a:solidFill>
                  <a:schemeClr val="accent6"/>
                </a:solidFill>
              </a:rPr>
              <a:t>Uitzondering technische installaties: Indien </a:t>
            </a:r>
            <a:r>
              <a:rPr lang="nl-NL" dirty="0">
                <a:solidFill>
                  <a:schemeClr val="accent6"/>
                </a:solidFill>
              </a:rPr>
              <a:t>de materiaalkosten van vervanging van </a:t>
            </a:r>
            <a:r>
              <a:rPr lang="nl-NL" u="sng" dirty="0">
                <a:solidFill>
                  <a:schemeClr val="accent6"/>
                </a:solidFill>
              </a:rPr>
              <a:t>een onderdeel </a:t>
            </a:r>
            <a:r>
              <a:rPr lang="nl-NL" dirty="0" smtClean="0">
                <a:solidFill>
                  <a:schemeClr val="accent6"/>
                </a:solidFill>
              </a:rPr>
              <a:t>meer </a:t>
            </a:r>
            <a:r>
              <a:rPr lang="nl-NL" dirty="0">
                <a:solidFill>
                  <a:schemeClr val="accent6"/>
                </a:solidFill>
              </a:rPr>
              <a:t>bedragen dan € </a:t>
            </a:r>
            <a:r>
              <a:rPr lang="nl-NL" dirty="0" smtClean="0">
                <a:solidFill>
                  <a:schemeClr val="accent6"/>
                </a:solidFill>
              </a:rPr>
              <a:t>2.500), zijn </a:t>
            </a:r>
            <a:r>
              <a:rPr lang="nl-NL" dirty="0">
                <a:solidFill>
                  <a:schemeClr val="accent6"/>
                </a:solidFill>
              </a:rPr>
              <a:t>de </a:t>
            </a:r>
            <a:r>
              <a:rPr lang="nl-NL" b="1" dirty="0" smtClean="0">
                <a:solidFill>
                  <a:schemeClr val="accent6"/>
                </a:solidFill>
              </a:rPr>
              <a:t>(materiaal) </a:t>
            </a:r>
            <a:r>
              <a:rPr lang="nl-NL" dirty="0" smtClean="0">
                <a:solidFill>
                  <a:schemeClr val="accent6"/>
                </a:solidFill>
              </a:rPr>
              <a:t>kosten </a:t>
            </a:r>
            <a:r>
              <a:rPr lang="nl-NL" dirty="0">
                <a:solidFill>
                  <a:schemeClr val="accent6"/>
                </a:solidFill>
              </a:rPr>
              <a:t>boven dit bedrag voor rekening van de Opdrachtgever</a:t>
            </a:r>
            <a:r>
              <a:rPr lang="nl-NL" dirty="0" smtClean="0">
                <a:solidFill>
                  <a:schemeClr val="accent6"/>
                </a:solidFill>
              </a:rPr>
              <a:t>. </a:t>
            </a:r>
          </a:p>
          <a:p>
            <a:pPr lvl="1"/>
            <a:r>
              <a:rPr lang="nl-NL" u="sng" dirty="0">
                <a:solidFill>
                  <a:schemeClr val="accent6"/>
                </a:solidFill>
              </a:rPr>
              <a:t>Alle overige kosten, behoudens kosten voor aanpassingen software</a:t>
            </a:r>
            <a:r>
              <a:rPr lang="nl-NL" dirty="0">
                <a:solidFill>
                  <a:schemeClr val="accent6"/>
                </a:solidFill>
              </a:rPr>
              <a:t>, </a:t>
            </a:r>
            <a:r>
              <a:rPr lang="nl-NL" dirty="0" smtClean="0">
                <a:solidFill>
                  <a:schemeClr val="accent6"/>
                </a:solidFill>
              </a:rPr>
              <a:t>die zijn </a:t>
            </a:r>
            <a:r>
              <a:rPr lang="nl-NL" dirty="0">
                <a:solidFill>
                  <a:schemeClr val="accent6"/>
                </a:solidFill>
              </a:rPr>
              <a:t>gemoeid met de vervanging van onderdelen van technische </a:t>
            </a:r>
            <a:r>
              <a:rPr lang="nl-NL" dirty="0" smtClean="0">
                <a:solidFill>
                  <a:schemeClr val="accent6"/>
                </a:solidFill>
              </a:rPr>
              <a:t>installaties zijn </a:t>
            </a:r>
            <a:r>
              <a:rPr lang="nl-NL" dirty="0">
                <a:solidFill>
                  <a:schemeClr val="accent6"/>
                </a:solidFill>
              </a:rPr>
              <a:t>voor rekening van de </a:t>
            </a:r>
            <a:r>
              <a:rPr lang="nl-NL" dirty="0" smtClean="0">
                <a:solidFill>
                  <a:schemeClr val="accent6"/>
                </a:solidFill>
              </a:rPr>
              <a:t>Opdrachtnemer.</a:t>
            </a:r>
          </a:p>
          <a:p>
            <a:pPr lvl="1"/>
            <a:r>
              <a:rPr lang="nl-NL" dirty="0" smtClean="0">
                <a:solidFill>
                  <a:schemeClr val="accent6"/>
                </a:solidFill>
              </a:rPr>
              <a:t>Voor storingen en gebreken geldt alle </a:t>
            </a:r>
            <a:r>
              <a:rPr lang="nl-NL" dirty="0">
                <a:solidFill>
                  <a:schemeClr val="accent6"/>
                </a:solidFill>
              </a:rPr>
              <a:t>kosten van de </a:t>
            </a:r>
            <a:r>
              <a:rPr lang="nl-NL" dirty="0" smtClean="0">
                <a:solidFill>
                  <a:schemeClr val="accent6"/>
                </a:solidFill>
              </a:rPr>
              <a:t>definitieve &amp; tijdelijke  </a:t>
            </a:r>
            <a:r>
              <a:rPr lang="nl-NL" dirty="0">
                <a:solidFill>
                  <a:schemeClr val="accent6"/>
                </a:solidFill>
              </a:rPr>
              <a:t>herstelmaatregel, </a:t>
            </a:r>
            <a:r>
              <a:rPr lang="nl-NL" dirty="0" smtClean="0">
                <a:solidFill>
                  <a:schemeClr val="accent6"/>
                </a:solidFill>
              </a:rPr>
              <a:t>meer bedragen dan € 5.000 zijn de kosten boven 5.000 euro voor rekening van de Opdrachtgever.</a:t>
            </a:r>
          </a:p>
          <a:p>
            <a:pPr marL="313200" lvl="1" indent="0">
              <a:buNone/>
            </a:pPr>
            <a:r>
              <a:rPr lang="nl-NL" sz="2400" dirty="0" smtClean="0"/>
              <a:t>Financiële </a:t>
            </a:r>
            <a:r>
              <a:rPr lang="nl-NL" sz="2400" dirty="0"/>
              <a:t>afwikkeling vervangingen BPKV</a:t>
            </a:r>
            <a:r>
              <a:rPr lang="nl-NL" sz="2400" dirty="0" smtClean="0"/>
              <a:t>: zie paragraaf 3.9</a:t>
            </a:r>
          </a:p>
          <a:p>
            <a:pPr lvl="1">
              <a:buFont typeface="Arial" panose="020B0604020202020204" pitchFamily="34" charset="0"/>
              <a:buChar char="•"/>
            </a:pPr>
            <a:r>
              <a:rPr lang="nl-NL" sz="2400" dirty="0" smtClean="0"/>
              <a:t>Financieel volledig zelf ON verantwoordelijk (ook voor storingen)</a:t>
            </a:r>
            <a:endParaRPr lang="nl-NL" sz="2400"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27</a:t>
            </a:fld>
            <a:endParaRPr lang="nl-NL" dirty="0"/>
          </a:p>
        </p:txBody>
      </p:sp>
      <p:sp>
        <p:nvSpPr>
          <p:cNvPr id="5" name="Titel 4"/>
          <p:cNvSpPr>
            <a:spLocks noGrp="1"/>
          </p:cNvSpPr>
          <p:nvPr>
            <p:ph type="title"/>
          </p:nvPr>
        </p:nvSpPr>
        <p:spPr>
          <a:xfrm>
            <a:off x="630000" y="826476"/>
            <a:ext cx="10933200" cy="861647"/>
          </a:xfrm>
        </p:spPr>
        <p:txBody>
          <a:bodyPr>
            <a:normAutofit/>
          </a:bodyPr>
          <a:lstStyle/>
          <a:p>
            <a:r>
              <a:rPr lang="en-US" dirty="0" err="1" smtClean="0"/>
              <a:t>Verantwoordelijkheid</a:t>
            </a:r>
            <a:r>
              <a:rPr lang="en-US" dirty="0" smtClean="0"/>
              <a:t> (2)</a:t>
            </a:r>
            <a:endParaRPr lang="nl-NL" dirty="0"/>
          </a:p>
        </p:txBody>
      </p:sp>
    </p:spTree>
    <p:extLst>
      <p:ext uri="{BB962C8B-B14F-4D97-AF65-F5344CB8AC3E}">
        <p14:creationId xmlns:p14="http://schemas.microsoft.com/office/powerpoint/2010/main" val="1231904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normAutofit fontScale="92500" lnSpcReduction="10000"/>
          </a:bodyPr>
          <a:lstStyle/>
          <a:p>
            <a:pPr marL="0" indent="0">
              <a:buNone/>
            </a:pPr>
            <a:r>
              <a:rPr lang="nl-NL" dirty="0"/>
              <a:t>Extra verantwoordelijkheid t.o.v. standaard model prestatiecontract </a:t>
            </a:r>
            <a:r>
              <a:rPr lang="nl-NL" dirty="0" err="1"/>
              <a:t>keuringsplichtige</a:t>
            </a:r>
            <a:r>
              <a:rPr lang="nl-NL" dirty="0"/>
              <a:t> </a:t>
            </a:r>
            <a:r>
              <a:rPr lang="nl-NL" dirty="0" smtClean="0"/>
              <a:t>delen:</a:t>
            </a:r>
          </a:p>
          <a:p>
            <a:pPr lvl="1"/>
            <a:r>
              <a:rPr lang="nl-NL" sz="2400" dirty="0" smtClean="0"/>
              <a:t>U dient Afkeurpunten op te lossen (geen mogelijkheid tot verrekenen tabel 1)</a:t>
            </a:r>
          </a:p>
          <a:p>
            <a:pPr lvl="1"/>
            <a:r>
              <a:rPr lang="nl-NL" sz="2400" dirty="0" smtClean="0"/>
              <a:t>Financieel </a:t>
            </a:r>
            <a:r>
              <a:rPr lang="nl-NL" sz="2400" dirty="0"/>
              <a:t>volledig zelf ON verantwoordelijk (ook voor </a:t>
            </a:r>
            <a:r>
              <a:rPr lang="nl-NL" sz="2400" dirty="0" smtClean="0"/>
              <a:t>storingen / gebreken) (UT550t tot en met B-UT560t)</a:t>
            </a:r>
            <a:endParaRPr lang="nl-NL" sz="2400" dirty="0"/>
          </a:p>
          <a:p>
            <a:pPr marL="313200" lvl="1" indent="0">
              <a:buNone/>
            </a:pPr>
            <a:endParaRPr lang="nl-NL" sz="2400" dirty="0" smtClean="0"/>
          </a:p>
          <a:p>
            <a:pPr marL="0" indent="0">
              <a:buNone/>
            </a:pPr>
            <a:endParaRPr lang="nl-NL" dirty="0" smtClean="0"/>
          </a:p>
          <a:p>
            <a:pPr marL="0" indent="0">
              <a:buNone/>
            </a:pPr>
            <a:endParaRPr lang="nl-NL" dirty="0"/>
          </a:p>
          <a:p>
            <a:pPr marL="0" indent="0">
              <a:buNone/>
            </a:pPr>
            <a:endParaRPr lang="nl-NL" dirty="0" smtClean="0"/>
          </a:p>
          <a:p>
            <a:pPr marL="0" indent="0">
              <a:buNone/>
            </a:pPr>
            <a:r>
              <a:rPr lang="nl-NL" dirty="0"/>
              <a:t>	</a:t>
            </a:r>
            <a:endParaRPr lang="nl-NL" dirty="0" smtClean="0"/>
          </a:p>
          <a:p>
            <a:pPr marL="0" indent="0">
              <a:buNone/>
            </a:pPr>
            <a:endParaRPr lang="nl-NL" dirty="0" smtClean="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28</a:t>
            </a:fld>
            <a:endParaRPr lang="nl-NL" dirty="0"/>
          </a:p>
        </p:txBody>
      </p:sp>
      <p:sp>
        <p:nvSpPr>
          <p:cNvPr id="5" name="Titel 4"/>
          <p:cNvSpPr>
            <a:spLocks noGrp="1"/>
          </p:cNvSpPr>
          <p:nvPr>
            <p:ph type="title"/>
          </p:nvPr>
        </p:nvSpPr>
        <p:spPr>
          <a:xfrm>
            <a:off x="630000" y="1281950"/>
            <a:ext cx="10933200" cy="855138"/>
          </a:xfrm>
        </p:spPr>
        <p:txBody>
          <a:bodyPr>
            <a:normAutofit fontScale="90000"/>
          </a:bodyPr>
          <a:lstStyle/>
          <a:p>
            <a:r>
              <a:rPr lang="nl-NL" dirty="0"/>
              <a:t>Verantwoordelijkheid</a:t>
            </a:r>
            <a:r>
              <a:rPr lang="en-US" smtClean="0"/>
              <a:t> </a:t>
            </a:r>
            <a:r>
              <a:rPr lang="en-US" dirty="0" smtClean="0"/>
              <a:t>(3)</a:t>
            </a:r>
            <a:r>
              <a:rPr lang="nl-NL" dirty="0" smtClean="0"/>
              <a:t/>
            </a:r>
            <a:br>
              <a:rPr lang="nl-NL" dirty="0" smtClean="0"/>
            </a:br>
            <a:endParaRPr lang="nl-NL" dirty="0"/>
          </a:p>
        </p:txBody>
      </p:sp>
    </p:spTree>
    <p:extLst>
      <p:ext uri="{BB962C8B-B14F-4D97-AF65-F5344CB8AC3E}">
        <p14:creationId xmlns:p14="http://schemas.microsoft.com/office/powerpoint/2010/main" val="28548039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630000" y="2004646"/>
            <a:ext cx="10922400" cy="4310214"/>
          </a:xfrm>
        </p:spPr>
        <p:txBody>
          <a:bodyPr>
            <a:normAutofit/>
          </a:bodyPr>
          <a:lstStyle/>
          <a:p>
            <a:pPr marL="0" indent="0">
              <a:buNone/>
            </a:pPr>
            <a:r>
              <a:rPr lang="nl-NL" dirty="0"/>
              <a:t>Extra </a:t>
            </a:r>
            <a:r>
              <a:rPr lang="nl-NL" dirty="0" smtClean="0"/>
              <a:t>scope </a:t>
            </a:r>
            <a:r>
              <a:rPr lang="nl-NL" dirty="0"/>
              <a:t>t.o.v. vorige onderhoud </a:t>
            </a:r>
          </a:p>
          <a:p>
            <a:pPr lvl="1"/>
            <a:r>
              <a:rPr lang="nl-NL" dirty="0" smtClean="0"/>
              <a:t>Voorbeeld: In het verleden is er geen system recovery test uitgevoerd. Wij hebben dus geen historische gegevens of deze specifieke toestand met u gedeeld. U voert deze test in het 1</a:t>
            </a:r>
            <a:r>
              <a:rPr lang="nl-NL" baseline="30000" dirty="0" smtClean="0"/>
              <a:t>e</a:t>
            </a:r>
            <a:r>
              <a:rPr lang="nl-NL" dirty="0" smtClean="0"/>
              <a:t> jaar en vervolgens in de aangegeven frequentie na de Transitieperiode pas uit. Eventuele gebreken, komen dan pas aan het licht. In de transitieperiode volstaat een regel ‘system recovery test’: geen gegevens verstrekt toestand ongedefinieerd’. (SM 220); </a:t>
            </a:r>
          </a:p>
          <a:p>
            <a:pPr lvl="1"/>
            <a:r>
              <a:rPr lang="nl-NL" dirty="0" smtClean="0"/>
              <a:t>Eis VW300 tot en met VW330t bieden een handvat om al dit soort nieuwe taken en services in het beheerregime op te nemen en te toetsen of er al gegevens beschikbaar zijn. </a:t>
            </a:r>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29</a:t>
            </a:fld>
            <a:endParaRPr lang="nl-NL" dirty="0"/>
          </a:p>
        </p:txBody>
      </p:sp>
      <p:sp>
        <p:nvSpPr>
          <p:cNvPr id="5" name="Titel 4"/>
          <p:cNvSpPr>
            <a:spLocks noGrp="1"/>
          </p:cNvSpPr>
          <p:nvPr>
            <p:ph type="title"/>
          </p:nvPr>
        </p:nvSpPr>
        <p:spPr/>
        <p:txBody>
          <a:bodyPr>
            <a:normAutofit/>
          </a:bodyPr>
          <a:lstStyle/>
          <a:p>
            <a:r>
              <a:rPr lang="en-US" dirty="0" err="1"/>
              <a:t>Verantwoordelijkheid</a:t>
            </a:r>
            <a:r>
              <a:rPr lang="en-US" dirty="0"/>
              <a:t> </a:t>
            </a:r>
            <a:r>
              <a:rPr lang="en-US" dirty="0" smtClean="0"/>
              <a:t>(4)</a:t>
            </a:r>
            <a:r>
              <a:rPr lang="nl-NL" dirty="0"/>
              <a:t/>
            </a:r>
            <a:br>
              <a:rPr lang="nl-NL" dirty="0"/>
            </a:br>
            <a:endParaRPr lang="nl-NL" dirty="0"/>
          </a:p>
        </p:txBody>
      </p:sp>
    </p:spTree>
    <p:extLst>
      <p:ext uri="{BB962C8B-B14F-4D97-AF65-F5344CB8AC3E}">
        <p14:creationId xmlns:p14="http://schemas.microsoft.com/office/powerpoint/2010/main" val="1907632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4"/>
          </p:nvPr>
        </p:nvSpPr>
        <p:spPr/>
        <p:txBody>
          <a:bodyPr/>
          <a:lstStyle/>
          <a:p>
            <a:fld id="{6C93B359-CF0D-4389-949E-16A33FCBB3EC}" type="slidenum">
              <a:rPr lang="nl-NL" smtClean="0"/>
              <a:t>30</a:t>
            </a:fld>
            <a:endParaRPr lang="nl-NL" dirty="0"/>
          </a:p>
        </p:txBody>
      </p:sp>
      <p:sp>
        <p:nvSpPr>
          <p:cNvPr id="5" name="Titel 4"/>
          <p:cNvSpPr>
            <a:spLocks noGrp="1"/>
          </p:cNvSpPr>
          <p:nvPr>
            <p:ph type="title"/>
          </p:nvPr>
        </p:nvSpPr>
        <p:spPr/>
        <p:txBody>
          <a:bodyPr/>
          <a:lstStyle/>
          <a:p>
            <a:r>
              <a:rPr lang="nl-NL" dirty="0" smtClean="0"/>
              <a:t>Pauze</a:t>
            </a:r>
            <a:endParaRPr lang="nl-NL" dirty="0"/>
          </a:p>
        </p:txBody>
      </p:sp>
    </p:spTree>
    <p:extLst>
      <p:ext uri="{BB962C8B-B14F-4D97-AF65-F5344CB8AC3E}">
        <p14:creationId xmlns:p14="http://schemas.microsoft.com/office/powerpoint/2010/main" val="7258089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lstStyle/>
          <a:p>
            <a:r>
              <a:rPr lang="nl-NL" dirty="0"/>
              <a:t>Nadere vragen over presentatie</a:t>
            </a:r>
          </a:p>
          <a:p>
            <a:r>
              <a:rPr lang="nl-NL" dirty="0"/>
              <a:t>Overige vragen te stellen </a:t>
            </a:r>
            <a:r>
              <a:rPr lang="nl-NL"/>
              <a:t>via TenderNed</a:t>
            </a:r>
            <a:endParaRPr lang="nl-NL" dirty="0"/>
          </a:p>
          <a:p>
            <a:r>
              <a:rPr lang="nl-NL" dirty="0"/>
              <a:t>De vervolg stappen</a:t>
            </a:r>
          </a:p>
          <a:p>
            <a:pPr lvl="1"/>
            <a:r>
              <a:rPr lang="nl-NL" dirty="0"/>
              <a:t>Nota van Inlichtingen</a:t>
            </a:r>
          </a:p>
          <a:p>
            <a:pPr lvl="2"/>
            <a:r>
              <a:rPr lang="nl-NL" dirty="0"/>
              <a:t>Presentatie </a:t>
            </a:r>
          </a:p>
          <a:p>
            <a:pPr lvl="2"/>
            <a:r>
              <a:rPr lang="nl-NL" dirty="0"/>
              <a:t>Opname</a:t>
            </a:r>
          </a:p>
          <a:p>
            <a:pPr lvl="1"/>
            <a:r>
              <a:rPr lang="nl-NL" dirty="0"/>
              <a:t>Verslag </a:t>
            </a:r>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31</a:t>
            </a:fld>
            <a:endParaRPr lang="nl-NL" dirty="0"/>
          </a:p>
        </p:txBody>
      </p:sp>
      <p:sp>
        <p:nvSpPr>
          <p:cNvPr id="5" name="Titel 4"/>
          <p:cNvSpPr>
            <a:spLocks noGrp="1"/>
          </p:cNvSpPr>
          <p:nvPr>
            <p:ph type="title"/>
          </p:nvPr>
        </p:nvSpPr>
        <p:spPr/>
        <p:txBody>
          <a:bodyPr/>
          <a:lstStyle/>
          <a:p>
            <a:r>
              <a:rPr lang="nl-NL" dirty="0" smtClean="0"/>
              <a:t>Vragen en afronding</a:t>
            </a:r>
            <a:endParaRPr lang="nl-NL" dirty="0"/>
          </a:p>
        </p:txBody>
      </p:sp>
    </p:spTree>
    <p:extLst>
      <p:ext uri="{BB962C8B-B14F-4D97-AF65-F5344CB8AC3E}">
        <p14:creationId xmlns:p14="http://schemas.microsoft.com/office/powerpoint/2010/main" val="3025165945"/>
      </p:ext>
    </p:extLst>
  </p:cSld>
  <p:clrMapOvr>
    <a:masterClrMapping/>
  </p:clrMapOvr>
  <p:timing>
    <p:tnLst>
      <p:par>
        <p:cTn id="1" dur="indefinite" restart="never" nodeType="tmRoot"/>
      </p:par>
    </p:tnLst>
  </p:timing>
</p:sld>
</file>

<file path=ppt/theme/theme1.xml><?xml version="1.0" encoding="utf-8"?>
<a:theme xmlns:a="http://schemas.openxmlformats.org/drawingml/2006/main" name="RWS 16:9 NL">
  <a:themeElements>
    <a:clrScheme name="RWS">
      <a:dk1>
        <a:srgbClr val="000000"/>
      </a:dk1>
      <a:lt1>
        <a:srgbClr val="FFFFFF"/>
      </a:lt1>
      <a:dk2>
        <a:srgbClr val="007BC7"/>
      </a:dk2>
      <a:lt2>
        <a:srgbClr val="FFFFFF"/>
      </a:lt2>
      <a:accent1>
        <a:srgbClr val="007BC7"/>
      </a:accent1>
      <a:accent2>
        <a:srgbClr val="F9E11E"/>
      </a:accent2>
      <a:accent3>
        <a:srgbClr val="000000"/>
      </a:accent3>
      <a:accent4>
        <a:srgbClr val="007BC7"/>
      </a:accent4>
      <a:accent5>
        <a:srgbClr val="F9E11E"/>
      </a:accent5>
      <a:accent6>
        <a:srgbClr val="000000"/>
      </a:accent6>
      <a:hlink>
        <a:srgbClr val="007BC7"/>
      </a:hlink>
      <a:folHlink>
        <a:srgbClr val="007BC7"/>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WS_Powerpoint_16x9_NL_v7 [Read-Only]" id="{2BCCA983-5322-48DC-BF4C-04F4FB9569A0}" vid="{1C9EABB5-911C-4521-B1B6-2157135CE514}"/>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mso-contentType ?>
<SharedContentType xmlns="Microsoft.SharePoint.Taxonomy.ContentTypeSync" SourceId="c3f2f726-aef4-499f-b234-769b04ce551a" ContentTypeId="0x010100869D8030C0354C67920800D7E93602B5" PreviousValue="false"/>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FormUrls xmlns="http://schemas.microsoft.com/sharepoint/v3/contenttype/forms/url">
  <Edit>_layouts/15/RWS.SharePoint.Connect/EditForm.aspx</Edit>
</FormUrls>
</file>

<file path=customXml/item5.xml><?xml version="1.0" encoding="utf-8"?>
<ct:contentTypeSchema xmlns:ct="http://schemas.microsoft.com/office/2006/metadata/contentType" xmlns:ma="http://schemas.microsoft.com/office/2006/metadata/properties/metaAttributes" ct:_="" ma:_="" ma:contentTypeName="Project Document" ma:contentTypeID="0x010100869D8030C0354C67920800D7E93602B500DFEB425A1B9BC24A9159B577E59BCCD9" ma:contentTypeVersion="21" ma:contentTypeDescription="" ma:contentTypeScope="" ma:versionID="5c74ca17736bc5d53393a696f91d1608">
  <xsd:schema xmlns:xsd="http://www.w3.org/2001/XMLSchema" xmlns:xs="http://www.w3.org/2001/XMLSchema" xmlns:p="http://schemas.microsoft.com/office/2006/metadata/properties" xmlns:ns1="208e46c2-bbcd-4624-8858-21bd42ce7c86" targetNamespace="http://schemas.microsoft.com/office/2006/metadata/properties" ma:root="true" ma:fieldsID="488d422255d7bbfe7b07945f58bcb561" ns1:_="">
    <xsd:import namespace="208e46c2-bbcd-4624-8858-21bd42ce7c86"/>
    <xsd:element name="properties">
      <xsd:complexType>
        <xsd:sequence>
          <xsd:element name="documentManagement">
            <xsd:complexType>
              <xsd:all>
                <xsd:element ref="ns1:TaxCatchAll" minOccurs="0"/>
                <xsd:element ref="ns1:TaxCatchAllLabel" minOccurs="0"/>
                <xsd:element ref="ns1:_dlc_DocIdUrl" minOccurs="0"/>
                <xsd:element ref="ns1:Connect-DossierId" minOccurs="0"/>
                <xsd:element ref="ns1:Connect-Documenttype_0" minOccurs="0"/>
                <xsd:element ref="ns1:Connect-Subtitel" minOccurs="0"/>
                <xsd:element ref="ns1:Connect-Toelichting" minOccurs="0"/>
                <xsd:element ref="ns1:TaxKeywordTaxHTField" minOccurs="0"/>
                <xsd:element ref="ns1:Connect-Status"/>
                <xsd:element ref="ns1:Connect-Vertrouwelijkheid_0" minOccurs="0"/>
                <xsd:element ref="ns1:Connect-Organisatieonderdeel_0" minOccurs="0"/>
                <xsd:element ref="ns1:Connect-Auteur" minOccurs="0"/>
                <xsd:element ref="ns1:Connect-AuteurExtern" minOccurs="0"/>
                <xsd:element ref="ns1:Connect-Ondertekenaar" minOccurs="0"/>
                <xsd:element ref="ns1:Connect-Archiefwaardig"/>
                <xsd:element ref="ns1:Connect-Proces_0" minOccurs="0"/>
                <xsd:element ref="ns1:Connect-Projectnaam_0" minOccurs="0"/>
                <xsd:element ref="ns1:Connect-Projectnummer_0" minOccurs="0"/>
                <xsd:element ref="ns1:Connect-Projectmanager" minOccurs="0"/>
                <xsd:element ref="ns1:Connect-ManagerProjectbeheersing" minOccurs="0"/>
                <xsd:element ref="ns1:Connect-Contractmanager" minOccurs="0"/>
                <xsd:element ref="ns1:Connect-TechnischManager" minOccurs="0"/>
                <xsd:element ref="ns1:Connect-Omgevingsmanager" minOccurs="0"/>
                <xsd:element ref="ns1:Connect-SEfase_0" minOccurs="0"/>
                <xsd:element ref="ns1:Connect-IPMrol_0" minOccurs="0"/>
                <xsd:element ref="ns1:Connect-Deelproces_0" minOccurs="0"/>
                <xsd:element ref="ns1:Connect-Activiteit_0" minOccurs="0"/>
                <xsd:element ref="ns1:Connect-InformatieUitBronsysteem" minOccurs="0"/>
                <xsd:element ref="ns1:_dlc_DocId" minOccurs="0"/>
                <xsd:element ref="ns1: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8e46c2-bbcd-4624-8858-21bd42ce7c86" elementFormDefault="qualified">
    <xsd:import namespace="http://schemas.microsoft.com/office/2006/documentManagement/types"/>
    <xsd:import namespace="http://schemas.microsoft.com/office/infopath/2007/PartnerControls"/>
    <xsd:element name="TaxCatchAll" ma:index="0" nillable="true" ma:displayName="Taxonomy Catch All Column" ma:hidden="true" ma:list="{1a3def94-afcb-4525-8bed-e969694b3988}" ma:internalName="TaxCatchAll" ma:readOnly="false" ma:showField="CatchAllData" ma:web="c9c4778f-ece9-4964-84b2-7e50c231076c">
      <xsd:complexType>
        <xsd:complexContent>
          <xsd:extension base="dms:MultiChoiceLookup">
            <xsd:sequence>
              <xsd:element name="Value" type="dms:Lookup" maxOccurs="unbounded" minOccurs="0" nillable="true"/>
            </xsd:sequence>
          </xsd:extension>
        </xsd:complexContent>
      </xsd:complexType>
    </xsd:element>
    <xsd:element name="TaxCatchAllLabel" ma:index="1" nillable="true" ma:displayName="Taxonomy Catch All Column1" ma:hidden="true" ma:list="{1a3def94-afcb-4525-8bed-e969694b3988}" ma:internalName="TaxCatchAllLabel" ma:readOnly="false" ma:showField="CatchAllDataLabel" ma:web="c9c4778f-ece9-4964-84b2-7e50c231076c">
      <xsd:complexType>
        <xsd:complexContent>
          <xsd:extension base="dms:MultiChoiceLookup">
            <xsd:sequence>
              <xsd:element name="Value" type="dms:Lookup" maxOccurs="unbounded" minOccurs="0" nillable="true"/>
            </xsd:sequence>
          </xsd:extension>
        </xsd:complexContent>
      </xsd:complexType>
    </xsd:element>
    <xsd:element name="_dlc_DocIdUrl" ma:index="2" nillable="true" ma:displayName="Document-id" ma:description="Permanente koppeling naar dit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Connect-DossierId" ma:index="3" nillable="true" ma:displayName="Dossier Id" ma:hidden="true" ma:internalName="Connect_x002d_DossierId" ma:readOnly="false">
      <xsd:simpleType>
        <xsd:restriction base="dms:Text"/>
      </xsd:simpleType>
    </xsd:element>
    <xsd:element name="Connect-Documenttype_0" ma:index="4" nillable="true" ma:taxonomy="true" ma:internalName="Connect_x002d_Documenttype_0" ma:taxonomyFieldName="Connect_x002d_Documenttype" ma:displayName="Documenttype" ma:readOnly="false" ma:fieldId="{632b2cf5-cb90-4d36-808e-e16a2a4c971f}" ma:sspId="c3f2f726-aef4-499f-b234-769b04ce551a" ma:termSetId="43b0bde4-4856-4446-9770-0f92a2c217a7" ma:anchorId="00000000-0000-0000-0000-000000000000" ma:open="false" ma:isKeyword="false">
      <xsd:complexType>
        <xsd:sequence>
          <xsd:element ref="pc:Terms" minOccurs="0" maxOccurs="1"/>
        </xsd:sequence>
      </xsd:complexType>
    </xsd:element>
    <xsd:element name="Connect-Subtitel" ma:index="14" nillable="true" ma:displayName="Subtitel" ma:hidden="true" ma:internalName="Connect_x002d_Subtitel" ma:readOnly="false">
      <xsd:simpleType>
        <xsd:restriction base="dms:Text"/>
      </xsd:simpleType>
    </xsd:element>
    <xsd:element name="Connect-Toelichting" ma:index="15" nillable="true" ma:displayName="Toelichting" ma:hidden="true" ma:internalName="Connect_x002d_Toelichting" ma:readOnly="false">
      <xsd:simpleType>
        <xsd:restriction base="dms:Note"/>
      </xsd:simpleType>
    </xsd:element>
    <xsd:element name="TaxKeywordTaxHTField" ma:index="16" nillable="true" ma:taxonomy="true" ma:internalName="TaxKeywordTaxHTField" ma:taxonomyFieldName="TaxKeyword" ma:displayName="Trefwoorden" ma:readOnly="false" ma:fieldId="{23f27201-bee3-471e-b2e7-b64fd8b7ca38}" ma:taxonomyMulti="true" ma:sspId="c3f2f726-aef4-499f-b234-769b04ce551a" ma:termSetId="00000000-0000-0000-0000-000000000000" ma:anchorId="00000000-0000-0000-0000-000000000000" ma:open="true" ma:isKeyword="true">
      <xsd:complexType>
        <xsd:sequence>
          <xsd:element ref="pc:Terms" minOccurs="0" maxOccurs="1"/>
        </xsd:sequence>
      </xsd:complexType>
    </xsd:element>
    <xsd:element name="Connect-Status" ma:index="18" ma:displayName="Status" ma:default="Concept" ma:format="Dropdown" ma:internalName="Connect_x002d_Status" ma:readOnly="false">
      <xsd:simpleType>
        <xsd:restriction base="dms:Choice">
          <xsd:enumeration value="Niet gestart"/>
          <xsd:enumeration value="Concept"/>
          <xsd:enumeration value="Herzien"/>
          <xsd:enumeration value="Gepland"/>
          <xsd:enumeration value="Gepubliceerd"/>
          <xsd:enumeration value="Definitief"/>
          <xsd:enumeration value="Verlopen"/>
        </xsd:restriction>
      </xsd:simpleType>
    </xsd:element>
    <xsd:element name="Connect-Vertrouwelijkheid_0" ma:index="19" nillable="true" ma:taxonomy="true" ma:internalName="Connect_x002d_Vertrouwelijkheid_0" ma:taxonomyFieldName="Connect_x002d_Vertrouwelijkheid" ma:displayName="Vertrouwelijkheid" ma:readOnly="false" ma:default="" ma:fieldId="{0a3aeea8-11c4-4527-8904-0f5f985ee5a6}" ma:sspId="c3f2f726-aef4-499f-b234-769b04ce551a" ma:termSetId="f9c70258-7cf7-4f9c-853e-bb4f1932dbfc" ma:anchorId="00000000-0000-0000-0000-000000000000" ma:open="false" ma:isKeyword="false">
      <xsd:complexType>
        <xsd:sequence>
          <xsd:element ref="pc:Terms" minOccurs="0" maxOccurs="1"/>
        </xsd:sequence>
      </xsd:complexType>
    </xsd:element>
    <xsd:element name="Connect-Organisatieonderdeel_0" ma:index="21" nillable="true" ma:taxonomy="true" ma:internalName="Connect_x002d_Organisatieonderdeel_0" ma:taxonomyFieldName="Connect_x002d_Organisatieonderdeel" ma:displayName="Organisatieonderdeel" ma:readOnly="false" ma:fieldId="{dd84a8dd-b3af-44be-8c59-29bf0754231d}" ma:sspId="c3f2f726-aef4-499f-b234-769b04ce551a" ma:termSetId="bf61afce-0112-414a-9017-7a80500cb761" ma:anchorId="00000000-0000-0000-0000-000000000000" ma:open="false" ma:isKeyword="false">
      <xsd:complexType>
        <xsd:sequence>
          <xsd:element ref="pc:Terms" minOccurs="0" maxOccurs="1"/>
        </xsd:sequence>
      </xsd:complexType>
    </xsd:element>
    <xsd:element name="Connect-Auteur" ma:index="23" nillable="true" ma:displayName="Auteur" ma:hidden="true" ma:list="UserInfo" ma:SharePointGroup="0" ma:internalName="Connect_x002d_Auteu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AuteurExtern" ma:index="24" nillable="true" ma:displayName="Auteur Extern" ma:hidden="true" ma:internalName="Connect_x002d_AuteurExtern" ma:readOnly="false">
      <xsd:simpleType>
        <xsd:restriction base="dms:Text"/>
      </xsd:simpleType>
    </xsd:element>
    <xsd:element name="Connect-Ondertekenaar" ma:index="25" nillable="true" ma:displayName="Ondertekenaar" ma:hidden="true" ma:list="UserInfo" ma:SharePointGroup="0" ma:internalName="Connect_x002d_Ondertekenaa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Archiefwaardig" ma:index="26" ma:displayName="Archiefwaardig" ma:default="Nee" ma:format="Dropdown" ma:internalName="Connect_x002d_Archiefwaardig" ma:readOnly="false">
      <xsd:simpleType>
        <xsd:restriction base="dms:Choice">
          <xsd:enumeration value="Ja"/>
          <xsd:enumeration value="Nee"/>
        </xsd:restriction>
      </xsd:simpleType>
    </xsd:element>
    <xsd:element name="Connect-Proces_0" ma:index="27" nillable="true" ma:taxonomy="true" ma:internalName="Connect_x002d_Proces_0" ma:taxonomyFieldName="Connect_x002d_Proces" ma:displayName="Proces" ma:readOnly="false" ma:fieldId="{37118139-45bd-448e-9bae-30bc82aaf201}" ma:sspId="c3f2f726-aef4-499f-b234-769b04ce551a" ma:termSetId="4bc165ce-5ce9-4888-9634-f9e6daefad87" ma:anchorId="00000000-0000-0000-0000-000000000000" ma:open="false" ma:isKeyword="false">
      <xsd:complexType>
        <xsd:sequence>
          <xsd:element ref="pc:Terms" minOccurs="0" maxOccurs="1"/>
        </xsd:sequence>
      </xsd:complexType>
    </xsd:element>
    <xsd:element name="Connect-Projectnaam_0" ma:index="29" nillable="true" ma:taxonomy="true" ma:internalName="Connect_x002d_Projectnaam_0" ma:taxonomyFieldName="Connect_x002d_Projectnaam" ma:displayName="Projectnaam" ma:readOnly="false" ma:fieldId="{42d501e0-d93b-4483-9fba-c71f3ead83b7}" ma:sspId="c3f2f726-aef4-499f-b234-769b04ce551a" ma:termSetId="b6ab4cf9-7c4c-49d0-9f6f-41b2c81a8acf" ma:anchorId="00000000-0000-0000-0000-000000000000" ma:open="false" ma:isKeyword="false">
      <xsd:complexType>
        <xsd:sequence>
          <xsd:element ref="pc:Terms" minOccurs="0" maxOccurs="1"/>
        </xsd:sequence>
      </xsd:complexType>
    </xsd:element>
    <xsd:element name="Connect-Projectnummer_0" ma:index="31" nillable="true" ma:taxonomy="true" ma:internalName="Connect_x002d_Projectnummer_0" ma:taxonomyFieldName="Connect_x002d_Projectnummer" ma:displayName="Projectnummer" ma:readOnly="false" ma:fieldId="{c8976e3a-aa66-41e2-85ca-20a9328c0af5}" ma:sspId="c3f2f726-aef4-499f-b234-769b04ce551a" ma:termSetId="da7d066a-3b12-4d08-823a-99418ad91ae7" ma:anchorId="00000000-0000-0000-0000-000000000000" ma:open="false" ma:isKeyword="false">
      <xsd:complexType>
        <xsd:sequence>
          <xsd:element ref="pc:Terms" minOccurs="0" maxOccurs="1"/>
        </xsd:sequence>
      </xsd:complexType>
    </xsd:element>
    <xsd:element name="Connect-Projectmanager" ma:index="33" nillable="true" ma:displayName="Projectmanager" ma:hidden="true" ma:list="UserInfo" ma:SharePointGroup="0" ma:internalName="Connect_x002d_Projectmanag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ManagerProjectbeheersing" ma:index="34" nillable="true" ma:displayName="Manager Projectbeheersing" ma:hidden="true" ma:list="UserInfo" ma:SharePointGroup="0" ma:internalName="Connect_x002d_ManagerProjectbeheersing"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Contractmanager" ma:index="35" nillable="true" ma:displayName="Contractmanager" ma:hidden="true" ma:list="UserInfo" ma:SharePointGroup="0" ma:internalName="Connect_x002d_Contractmanag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TechnischManager" ma:index="36" nillable="true" ma:displayName="Technisch Manager" ma:hidden="true" ma:list="UserInfo" ma:SharePointGroup="0" ma:internalName="Connect_x002d_TechnischManag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Omgevingsmanager" ma:index="37" nillable="true" ma:displayName="Omgevingsmanager" ma:hidden="true" ma:list="UserInfo" ma:SharePointGroup="0" ma:internalName="Connect_x002d_Omgevingsmanag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SEfase_0" ma:index="38" nillable="true" ma:taxonomy="true" ma:internalName="Connect_x002d_SEfase_0" ma:taxonomyFieldName="Connect_x002d_SEfase" ma:displayName="SE-fase" ma:readOnly="false" ma:fieldId="{daf0b199-2ddf-4be9-bf03-a934c0223eb7}" ma:sspId="c3f2f726-aef4-499f-b234-769b04ce551a" ma:termSetId="94c1f566-e1fc-4109-af03-90195a820aaf" ma:anchorId="00000000-0000-0000-0000-000000000000" ma:open="false" ma:isKeyword="false">
      <xsd:complexType>
        <xsd:sequence>
          <xsd:element ref="pc:Terms" minOccurs="0" maxOccurs="1"/>
        </xsd:sequence>
      </xsd:complexType>
    </xsd:element>
    <xsd:element name="Connect-IPMrol_0" ma:index="40" nillable="true" ma:taxonomy="true" ma:internalName="Connect_x002d_IPMrol_0" ma:taxonomyFieldName="Connect_x002d_IPMrol" ma:displayName="IPM-Rol" ma:readOnly="false" ma:fieldId="{6a66f5eb-73ec-4347-9499-3fed1c40262d}" ma:sspId="c3f2f726-aef4-499f-b234-769b04ce551a" ma:termSetId="aa68009d-6895-4151-885d-beee1346ca16" ma:anchorId="00000000-0000-0000-0000-000000000000" ma:open="false" ma:isKeyword="false">
      <xsd:complexType>
        <xsd:sequence>
          <xsd:element ref="pc:Terms" minOccurs="0" maxOccurs="1"/>
        </xsd:sequence>
      </xsd:complexType>
    </xsd:element>
    <xsd:element name="Connect-Deelproces_0" ma:index="42" nillable="true" ma:taxonomy="true" ma:internalName="Connect_x002d_Deelproces_0" ma:taxonomyFieldName="Connect_x002d_Deelproces" ma:displayName="Deelproces" ma:readOnly="false" ma:fieldId="{c7a3b37a-d750-4b20-a47c-4ef43580f8ac}" ma:sspId="c3f2f726-aef4-499f-b234-769b04ce551a" ma:termSetId="72e7abac-d565-46dc-9817-62f4df16d9ac" ma:anchorId="00000000-0000-0000-0000-000000000000" ma:open="false" ma:isKeyword="false">
      <xsd:complexType>
        <xsd:sequence>
          <xsd:element ref="pc:Terms" minOccurs="0" maxOccurs="1"/>
        </xsd:sequence>
      </xsd:complexType>
    </xsd:element>
    <xsd:element name="Connect-Activiteit_0" ma:index="44" nillable="true" ma:taxonomy="true" ma:internalName="Connect_x002d_Activiteit_0" ma:taxonomyFieldName="Connect_x002d_Activiteit" ma:displayName="Activiteit" ma:readOnly="false" ma:fieldId="{5fcf51d6-09ea-45d3-af7b-139194eb9ca4}" ma:sspId="c3f2f726-aef4-499f-b234-769b04ce551a" ma:termSetId="c6612529-6787-4a75-be09-a56fe00b25b5" ma:anchorId="00000000-0000-0000-0000-000000000000" ma:open="false" ma:isKeyword="false">
      <xsd:complexType>
        <xsd:sequence>
          <xsd:element ref="pc:Terms" minOccurs="0" maxOccurs="1"/>
        </xsd:sequence>
      </xsd:complexType>
    </xsd:element>
    <xsd:element name="Connect-InformatieUitBronsysteem" ma:index="46" nillable="true" ma:displayName="Informatie Uit Bronsysteem" ma:hidden="true" ma:internalName="Connect_x002d_InformatieUitBronsysteem" ma:readOnly="false">
      <xsd:simpleType>
        <xsd:restriction base="dms:Note"/>
      </xsd:simpleType>
    </xsd:element>
    <xsd:element name="_dlc_DocId" ma:index="47" nillable="true" ma:displayName="Waarde van de document-id" ma:description="De waarde van de document-id die aan dit item is toegewezen." ma:internalName="_dlc_DocId" ma:readOnly="true">
      <xsd:simpleType>
        <xsd:restriction base="dms:Text"/>
      </xsd:simpleType>
    </xsd:element>
    <xsd:element name="_dlc_DocIdPersistId" ma:index="48"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Inhoudstype"/>
        <xsd:element ref="dc:title" minOccurs="0" maxOccurs="1" ma:index="10"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6.xml><?xml version="1.0" encoding="utf-8"?>
<p:properties xmlns:p="http://schemas.microsoft.com/office/2006/metadata/properties" xmlns:xsi="http://www.w3.org/2001/XMLSchema-instance" xmlns:pc="http://schemas.microsoft.com/office/infopath/2007/PartnerControls">
  <documentManagement>
    <Connect-DossierId xmlns="208e46c2-bbcd-4624-8858-21bd42ce7c86" xsi:nil="true"/>
    <Connect-Subtitel xmlns="208e46c2-bbcd-4624-8858-21bd42ce7c86" xsi:nil="true"/>
    <TaxKeywordTaxHTField xmlns="208e46c2-bbcd-4624-8858-21bd42ce7c86">
      <Terms xmlns="http://schemas.microsoft.com/office/infopath/2007/PartnerControls"/>
    </TaxKeywordTaxHTField>
    <Connect-SEfase_0 xmlns="208e46c2-bbcd-4624-8858-21bd42ce7c86">
      <Terms xmlns="http://schemas.microsoft.com/office/infopath/2007/PartnerControls"/>
    </Connect-SEfase_0>
    <Connect-Activiteit_0 xmlns="208e46c2-bbcd-4624-8858-21bd42ce7c86">
      <Terms xmlns="http://schemas.microsoft.com/office/infopath/2007/PartnerControls"/>
    </Connect-Activiteit_0>
    <Connect-Status xmlns="208e46c2-bbcd-4624-8858-21bd42ce7c86">Concept</Connect-Status>
    <Connect-Archiefwaardig xmlns="208e46c2-bbcd-4624-8858-21bd42ce7c86">Nee</Connect-Archiefwaardig>
    <Connect-IPMrol_0 xmlns="208e46c2-bbcd-4624-8858-21bd42ce7c86">
      <Terms xmlns="http://schemas.microsoft.com/office/infopath/2007/PartnerControls"/>
    </Connect-IPMrol_0>
    <Connect-InformatieUitBronsysteem xmlns="208e46c2-bbcd-4624-8858-21bd42ce7c86" xsi:nil="true"/>
    <Connect-Omgevingsmanager xmlns="208e46c2-bbcd-4624-8858-21bd42ce7c86">
      <UserInfo>
        <DisplayName/>
        <AccountId xsi:nil="true"/>
        <AccountType/>
      </UserInfo>
    </Connect-Omgevingsmanager>
    <TaxCatchAll xmlns="208e46c2-bbcd-4624-8858-21bd42ce7c86">
      <Value>10</Value>
      <Value>4</Value>
      <Value>3</Value>
      <Value>2</Value>
    </TaxCatchAll>
    <TaxCatchAllLabel xmlns="208e46c2-bbcd-4624-8858-21bd42ce7c86"/>
    <Connect-Documenttype_0 xmlns="208e46c2-bbcd-4624-8858-21bd42ce7c86">
      <Terms xmlns="http://schemas.microsoft.com/office/infopath/2007/PartnerControls"/>
    </Connect-Documenttype_0>
    <Connect-Toelichting xmlns="208e46c2-bbcd-4624-8858-21bd42ce7c86" xsi:nil="true"/>
    <Connect-Ondertekenaar xmlns="208e46c2-bbcd-4624-8858-21bd42ce7c86">
      <UserInfo>
        <DisplayName/>
        <AccountId xsi:nil="true"/>
        <AccountType/>
      </UserInfo>
    </Connect-Ondertekenaar>
    <Connect-Contractmanager xmlns="208e46c2-bbcd-4624-8858-21bd42ce7c86">
      <UserInfo>
        <DisplayName/>
        <AccountId xsi:nil="true"/>
        <AccountType/>
      </UserInfo>
    </Connect-Contractmanager>
    <Connect-TechnischManager xmlns="208e46c2-bbcd-4624-8858-21bd42ce7c86">
      <UserInfo>
        <DisplayName/>
        <AccountId xsi:nil="true"/>
        <AccountType/>
      </UserInfo>
    </Connect-TechnischManager>
    <Connect-Auteur xmlns="208e46c2-bbcd-4624-8858-21bd42ce7c86">
      <UserInfo>
        <DisplayName/>
        <AccountId xsi:nil="true"/>
        <AccountType/>
      </UserInfo>
    </Connect-Auteur>
    <Connect-Projectnummer_0 xmlns="208e46c2-bbcd-4624-8858-21bd42ce7c86">
      <Terms xmlns="http://schemas.microsoft.com/office/infopath/2007/PartnerControls">
        <TermInfo xmlns="http://schemas.microsoft.com/office/infopath/2007/PartnerControls">
          <TermName xmlns="http://schemas.microsoft.com/office/infopath/2007/PartnerControls">S.004386</TermName>
          <TermId xmlns="http://schemas.microsoft.com/office/infopath/2007/PartnerControls">d01ca963-e8ed-40ec-92b8-3f6cdc3748df</TermId>
        </TermInfo>
      </Terms>
    </Connect-Projectnummer_0>
    <Connect-Vertrouwelijkheid_0 xmlns="208e46c2-bbcd-4624-8858-21bd42ce7c86">
      <Terms xmlns="http://schemas.microsoft.com/office/infopath/2007/PartnerControls"/>
    </Connect-Vertrouwelijkheid_0>
    <Connect-Proces_0 xmlns="208e46c2-bbcd-4624-8858-21bd42ce7c86">
      <Terms xmlns="http://schemas.microsoft.com/office/infopath/2007/PartnerControls">
        <TermInfo xmlns="http://schemas.microsoft.com/office/infopath/2007/PartnerControls">
          <TermName xmlns="http://schemas.microsoft.com/office/infopath/2007/PartnerControls">Beheer, Onderhoud en ondersteuning</TermName>
          <TermId xmlns="http://schemas.microsoft.com/office/infopath/2007/PartnerControls">3cd49983-55e7-40a9-9a78-0208c626ec2b</TermId>
        </TermInfo>
      </Terms>
    </Connect-Proces_0>
    <Connect-Projectnaam_0 xmlns="208e46c2-bbcd-4624-8858-21bd42ce7c86">
      <Terms xmlns="http://schemas.microsoft.com/office/infopath/2007/PartnerControls">
        <TermInfo xmlns="http://schemas.microsoft.com/office/infopath/2007/PartnerControls">
          <TermName xmlns="http://schemas.microsoft.com/office/infopath/2007/PartnerControls">WNZ Tunnelteam II - Landelijke Inkoop Tunnels</TermName>
          <TermId xmlns="http://schemas.microsoft.com/office/infopath/2007/PartnerControls">8ead0630-c50b-4826-8e2b-1d305a7b8b30</TermId>
        </TermInfo>
      </Terms>
    </Connect-Projectnaam_0>
    <Connect-Deelproces_0 xmlns="208e46c2-bbcd-4624-8858-21bd42ce7c86">
      <Terms xmlns="http://schemas.microsoft.com/office/infopath/2007/PartnerControls">
        <TermInfo xmlns="http://schemas.microsoft.com/office/infopath/2007/PartnerControls">
          <TermName xmlns="http://schemas.microsoft.com/office/infopath/2007/PartnerControls">Projectmanagement</TermName>
          <TermId xmlns="http://schemas.microsoft.com/office/infopath/2007/PartnerControls">a237a121-6e46-4f60-9732-ab9a0258ebb6</TermId>
        </TermInfo>
      </Terms>
    </Connect-Deelproces_0>
    <Connect-Organisatieonderdeel_0 xmlns="208e46c2-bbcd-4624-8858-21bd42ce7c86">
      <Terms xmlns="http://schemas.microsoft.com/office/infopath/2007/PartnerControls"/>
    </Connect-Organisatieonderdeel_0>
    <Connect-AuteurExtern xmlns="208e46c2-bbcd-4624-8858-21bd42ce7c86" xsi:nil="true"/>
    <Connect-Projectmanager xmlns="208e46c2-bbcd-4624-8858-21bd42ce7c86">
      <UserInfo>
        <DisplayName>Dormalen, Herbert van (PPO)</DisplayName>
        <AccountId>74</AccountId>
        <AccountType/>
      </UserInfo>
    </Connect-Projectmanager>
    <Connect-ManagerProjectbeheersing xmlns="208e46c2-bbcd-4624-8858-21bd42ce7c86">
      <UserInfo>
        <DisplayName/>
        <AccountId xsi:nil="true"/>
        <AccountType/>
      </UserInfo>
    </Connect-ManagerProjectbeheersing>
    <_dlc_DocId xmlns="208e46c2-bbcd-4624-8858-21bd42ce7c86">RWS00924-638829629-738</_dlc_DocId>
    <_dlc_DocIdUrl xmlns="208e46c2-bbcd-4624-8858-21bd42ce7c86">
      <Url>http://connect.intranet.rijkswaterstaat.nl/sites/WNZT2/Markt/_layouts/15/DocIdRedir.aspx?ID=RWS00924-638829629-738</Url>
      <Description>RWS00924-638829629-738</Description>
    </_dlc_DocIdUrl>
  </documentManagement>
</p:properties>
</file>

<file path=customXml/itemProps1.xml><?xml version="1.0" encoding="utf-8"?>
<ds:datastoreItem xmlns:ds="http://schemas.openxmlformats.org/officeDocument/2006/customXml" ds:itemID="{6310E80C-78CA-470D-AC66-E768E7965F2D}">
  <ds:schemaRefs>
    <ds:schemaRef ds:uri="Microsoft.SharePoint.Taxonomy.ContentTypeSync"/>
  </ds:schemaRefs>
</ds:datastoreItem>
</file>

<file path=customXml/itemProps2.xml><?xml version="1.0" encoding="utf-8"?>
<ds:datastoreItem xmlns:ds="http://schemas.openxmlformats.org/officeDocument/2006/customXml" ds:itemID="{B5FC7377-579D-497B-BE91-B01CE4AE261B}">
  <ds:schemaRefs>
    <ds:schemaRef ds:uri="http://schemas.microsoft.com/sharepoint/events"/>
  </ds:schemaRefs>
</ds:datastoreItem>
</file>

<file path=customXml/itemProps3.xml><?xml version="1.0" encoding="utf-8"?>
<ds:datastoreItem xmlns:ds="http://schemas.openxmlformats.org/officeDocument/2006/customXml" ds:itemID="{AA4526BE-801A-414A-9D51-2180CA647191}">
  <ds:schemaRefs>
    <ds:schemaRef ds:uri="http://schemas.microsoft.com/sharepoint/v3/contenttype/forms"/>
  </ds:schemaRefs>
</ds:datastoreItem>
</file>

<file path=customXml/itemProps4.xml><?xml version="1.0" encoding="utf-8"?>
<ds:datastoreItem xmlns:ds="http://schemas.openxmlformats.org/officeDocument/2006/customXml" ds:itemID="{55652F76-A183-4265-986A-72F648805EFF}">
  <ds:schemaRefs>
    <ds:schemaRef ds:uri="http://schemas.microsoft.com/sharepoint/v3/contenttype/forms/url"/>
  </ds:schemaRefs>
</ds:datastoreItem>
</file>

<file path=customXml/itemProps5.xml><?xml version="1.0" encoding="utf-8"?>
<ds:datastoreItem xmlns:ds="http://schemas.openxmlformats.org/officeDocument/2006/customXml" ds:itemID="{68DB182C-D627-4324-B965-EF140A729C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8e46c2-bbcd-4624-8858-21bd42ce7c8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6.xml><?xml version="1.0" encoding="utf-8"?>
<ds:datastoreItem xmlns:ds="http://schemas.openxmlformats.org/officeDocument/2006/customXml" ds:itemID="{3DCD3B36-09F3-4375-ABC8-995A499127A1}">
  <ds:schemaRefs>
    <ds:schemaRef ds:uri="http://purl.org/dc/elements/1.1/"/>
    <ds:schemaRef ds:uri="http://schemas.openxmlformats.org/package/2006/metadata/core-properties"/>
    <ds:schemaRef ds:uri="http://schemas.microsoft.com/office/2006/metadata/properties"/>
    <ds:schemaRef ds:uri="http://schemas.microsoft.com/office/infopath/2007/PartnerControls"/>
    <ds:schemaRef ds:uri="http://purl.org/dc/terms/"/>
    <ds:schemaRef ds:uri="http://schemas.microsoft.com/office/2006/documentManagement/types"/>
    <ds:schemaRef ds:uri="208e46c2-bbcd-4624-8858-21bd42ce7c86"/>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Presentatie RWS 16X9 NL</Template>
  <TotalTime>3618</TotalTime>
  <Words>2682</Words>
  <Application>Microsoft Office PowerPoint</Application>
  <PresentationFormat>Breedbeeld</PresentationFormat>
  <Paragraphs>359</Paragraphs>
  <Slides>31</Slides>
  <Notes>16</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31</vt:i4>
      </vt:variant>
    </vt:vector>
  </HeadingPairs>
  <TitlesOfParts>
    <vt:vector size="39" baseType="lpstr">
      <vt:lpstr>Arial</vt:lpstr>
      <vt:lpstr>Calibri</vt:lpstr>
      <vt:lpstr>DejaVu Sans</vt:lpstr>
      <vt:lpstr>Lohit Hindi</vt:lpstr>
      <vt:lpstr>Times New Roman</vt:lpstr>
      <vt:lpstr>Verdana</vt:lpstr>
      <vt:lpstr>Wingdings</vt:lpstr>
      <vt:lpstr>RWS 16:9 NL</vt:lpstr>
      <vt:lpstr>Welkom</vt:lpstr>
      <vt:lpstr>Aanbesteding  TOP-II contract</vt:lpstr>
      <vt:lpstr>Programma  </vt:lpstr>
      <vt:lpstr>Toelichting op het programma (1)</vt:lpstr>
      <vt:lpstr>Toelichting op het programma (2)</vt:lpstr>
      <vt:lpstr>Duurzaamheid (1) </vt:lpstr>
      <vt:lpstr>Duurzaamheid (2) </vt:lpstr>
      <vt:lpstr>Duurzaamheid (3) </vt:lpstr>
      <vt:lpstr>Duurzaamheid (4)  BPKV 3A energiebesparing WNN/MN in staffels</vt:lpstr>
      <vt:lpstr>Duurzaamheid (5)  BPKV 3A energiebesparing WNZ in staffels</vt:lpstr>
      <vt:lpstr>Duurzaamheid (6)  BPKV 3A energiebesparing Z&amp;D in staffels</vt:lpstr>
      <vt:lpstr>Cybersecurity (1) </vt:lpstr>
      <vt:lpstr>Cybersecurity (2)</vt:lpstr>
      <vt:lpstr>Cybersecurity (3) </vt:lpstr>
      <vt:lpstr>Cybersecurity (4) </vt:lpstr>
      <vt:lpstr>Omgevingsmanagement (1)</vt:lpstr>
      <vt:lpstr>Omgevingsmanagement (2)</vt:lpstr>
      <vt:lpstr>Omgevingsmanagement (3)</vt:lpstr>
      <vt:lpstr>Omgevingsmanagement (4)</vt:lpstr>
      <vt:lpstr>Omgevingsmanagement (5)</vt:lpstr>
      <vt:lpstr>Omgevingsmanagement (6)</vt:lpstr>
      <vt:lpstr>Pauze</vt:lpstr>
      <vt:lpstr>Gewijzigde bijlagen (1)</vt:lpstr>
      <vt:lpstr>Gewijzigde bijlagen (2)</vt:lpstr>
      <vt:lpstr>Gewijzigde bijlagen (3)</vt:lpstr>
      <vt:lpstr>Verantwoordelijkheid (1)</vt:lpstr>
      <vt:lpstr>Verantwoordelijkheid (2)</vt:lpstr>
      <vt:lpstr>Verantwoordelijkheid (3) </vt:lpstr>
      <vt:lpstr>Verantwoordelijkheid (4) </vt:lpstr>
      <vt:lpstr>Pauze</vt:lpstr>
      <vt:lpstr>Vragen en afronding</vt:lpstr>
    </vt:vector>
  </TitlesOfParts>
  <Company>Rijkswaterstaat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Aanbesteding  TOP2-contract</dc:title>
  <dc:creator>Peeters, Jeroen (ZN)</dc:creator>
  <dc:description>Template by Orange Pepper_x000d_
2018</dc:description>
  <cp:lastModifiedBy>Helmer, Guus (PPO)</cp:lastModifiedBy>
  <cp:revision>230</cp:revision>
  <cp:lastPrinted>2020-08-24T15:26:54Z</cp:lastPrinted>
  <dcterms:created xsi:type="dcterms:W3CDTF">2020-05-25T09:27:47Z</dcterms:created>
  <dcterms:modified xsi:type="dcterms:W3CDTF">2020-09-01T14:21:53Z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0x010100869D8030C0354C67920800D7E93602B500DFEB425A1B9BC24A9159B577E59BCCD9</vt:lpwstr>
  </property>
  <property fmtid="{D5CDD505-2E9C-101B-9397-08002B2CF9AE}" pid="3" name="TaxKeyword">
    <vt:lpwstr/>
  </property>
  <property fmtid="{D5CDD505-2E9C-101B-9397-08002B2CF9AE}" pid="4" name="Connect-Proces">
    <vt:lpwstr>4;#Beheer, Onderhoud en ondersteuning|3cd49983-55e7-40a9-9a78-0208c626ec2b</vt:lpwstr>
  </property>
  <property fmtid="{D5CDD505-2E9C-101B-9397-08002B2CF9AE}" pid="5" name="Connect-Projectnummer">
    <vt:lpwstr>3;#S.004386|d01ca963-e8ed-40ec-92b8-3f6cdc3748df</vt:lpwstr>
  </property>
  <property fmtid="{D5CDD505-2E9C-101B-9397-08002B2CF9AE}" pid="6" name="Connect-Deelproces">
    <vt:lpwstr>10;#Projectmanagement|a237a121-6e46-4f60-9732-ab9a0258ebb6</vt:lpwstr>
  </property>
  <property fmtid="{D5CDD505-2E9C-101B-9397-08002B2CF9AE}" pid="7" name="Connect-Projectnaam">
    <vt:lpwstr>2;#WNZ Tunnelteam II - Landelijke Inkoop Tunnels|8ead0630-c50b-4826-8e2b-1d305a7b8b30</vt:lpwstr>
  </property>
  <property fmtid="{D5CDD505-2E9C-101B-9397-08002B2CF9AE}" pid="8" name="_dlc_DocIdItemGuid">
    <vt:lpwstr>21742102-fc3e-47ea-84a8-bffa52e4c007</vt:lpwstr>
  </property>
  <property fmtid="{D5CDD505-2E9C-101B-9397-08002B2CF9AE}" pid="9" name="Connect-Documenttype">
    <vt:lpwstr/>
  </property>
  <property fmtid="{D5CDD505-2E9C-101B-9397-08002B2CF9AE}" pid="10" name="Connect-SEfase">
    <vt:lpwstr/>
  </property>
  <property fmtid="{D5CDD505-2E9C-101B-9397-08002B2CF9AE}" pid="11" name="Connect-Organisatieonderdeel">
    <vt:lpwstr/>
  </property>
  <property fmtid="{D5CDD505-2E9C-101B-9397-08002B2CF9AE}" pid="12" name="Connect-Vertrouwelijkheid">
    <vt:lpwstr/>
  </property>
  <property fmtid="{D5CDD505-2E9C-101B-9397-08002B2CF9AE}" pid="13" name="Connect-IPMrol">
    <vt:lpwstr/>
  </property>
  <property fmtid="{D5CDD505-2E9C-101B-9397-08002B2CF9AE}" pid="14" name="Connect-Activiteit">
    <vt:lpwstr/>
  </property>
</Properties>
</file>