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7"/>
  </p:sldMasterIdLst>
  <p:notesMasterIdLst>
    <p:notesMasterId r:id="rId29"/>
  </p:notesMasterIdLst>
  <p:handoutMasterIdLst>
    <p:handoutMasterId r:id="rId30"/>
  </p:handoutMasterIdLst>
  <p:sldIdLst>
    <p:sldId id="279" r:id="rId8"/>
    <p:sldId id="256" r:id="rId9"/>
    <p:sldId id="257" r:id="rId10"/>
    <p:sldId id="258" r:id="rId11"/>
    <p:sldId id="283" r:id="rId12"/>
    <p:sldId id="260" r:id="rId13"/>
    <p:sldId id="259" r:id="rId14"/>
    <p:sldId id="266" r:id="rId15"/>
    <p:sldId id="282" r:id="rId16"/>
    <p:sldId id="261" r:id="rId17"/>
    <p:sldId id="265" r:id="rId18"/>
    <p:sldId id="262" r:id="rId19"/>
    <p:sldId id="270" r:id="rId20"/>
    <p:sldId id="280" r:id="rId21"/>
    <p:sldId id="268" r:id="rId22"/>
    <p:sldId id="271" r:id="rId23"/>
    <p:sldId id="273" r:id="rId24"/>
    <p:sldId id="274" r:id="rId25"/>
    <p:sldId id="278" r:id="rId26"/>
    <p:sldId id="281" r:id="rId27"/>
    <p:sldId id="264" r:id="rId2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extLst/>
  </p:cmAuthor>
  <p:cmAuthor id="1" name="Arnout Drenthel" initials="AD" lastIdx="1" clrIdx="0">
    <p:extLst/>
  </p:cmAuthor>
  <p:cmAuthor id="8" name="Arnout Drenthel" initials="AD [8]" lastIdx="1" clrIdx="7">
    <p:extLst/>
  </p:cmAuthor>
  <p:cmAuthor id="2" name="Arnout Drenthel" initials="AD [2]" lastIdx="1" clrIdx="1">
    <p:extLst/>
  </p:cmAuthor>
  <p:cmAuthor id="9" name="Arnout Drenthel" initials="AD [9]" lastIdx="1" clrIdx="8">
    <p:extLst/>
  </p:cmAuthor>
  <p:cmAuthor id="3" name="Arnout Drenthel" initials="AD [3]" lastIdx="1" clrIdx="2">
    <p:extLst/>
  </p:cmAuthor>
  <p:cmAuthor id="4" name="Arnout Drenthel" initials="AD [4]" lastIdx="1" clrIdx="3">
    <p:extLst/>
  </p:cmAuthor>
  <p:cmAuthor id="5" name="Arnout Drenthel" initials="AD [5]" lastIdx="1" clrIdx="4">
    <p:extLst/>
  </p:cmAuthor>
  <p:cmAuthor id="6" name="Arnout Drenthel" initials="AD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2B1E"/>
    <a:srgbClr val="E5B2CF"/>
    <a:srgbClr val="F2D9E7"/>
    <a:srgbClr val="1542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6144" autoAdjust="0"/>
    <p:restoredTop sz="94413" autoAdjust="0"/>
  </p:normalViewPr>
  <p:slideViewPr>
    <p:cSldViewPr snapToGrid="0">
      <p:cViewPr varScale="1">
        <p:scale>
          <a:sx n="90" d="100"/>
          <a:sy n="90" d="100"/>
        </p:scale>
        <p:origin x="1326" y="96"/>
      </p:cViewPr>
      <p:guideLst>
        <p:guide orient="horz" pos="2160"/>
        <p:guide pos="3840"/>
      </p:guideLst>
    </p:cSldViewPr>
  </p:slideViewPr>
  <p:outlineViewPr>
    <p:cViewPr>
      <p:scale>
        <a:sx n="33" d="100"/>
        <a:sy n="33" d="100"/>
      </p:scale>
      <p:origin x="0" y="-3348"/>
    </p:cViewPr>
  </p:outlineViewPr>
  <p:notesTextViewPr>
    <p:cViewPr>
      <p:scale>
        <a:sx n="3" d="2"/>
        <a:sy n="3" d="2"/>
      </p:scale>
      <p:origin x="0" y="0"/>
    </p:cViewPr>
  </p:notesTextViewPr>
  <p:sorterViewPr>
    <p:cViewPr varScale="1">
      <p:scale>
        <a:sx n="1" d="1"/>
        <a:sy n="1" d="1"/>
      </p:scale>
      <p:origin x="0" y="-15224"/>
    </p:cViewPr>
  </p:sorterViewPr>
  <p:notesViewPr>
    <p:cSldViewPr snapToGrid="0">
      <p:cViewPr>
        <p:scale>
          <a:sx n="150" d="100"/>
          <a:sy n="150" d="100"/>
        </p:scale>
        <p:origin x="2472" y="-200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11-6-2020</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11-6-2020</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a:t>
            </a:fld>
            <a:endParaRPr lang="nl-NL"/>
          </a:p>
        </p:txBody>
      </p:sp>
    </p:spTree>
    <p:extLst>
      <p:ext uri="{BB962C8B-B14F-4D97-AF65-F5344CB8AC3E}">
        <p14:creationId xmlns:p14="http://schemas.microsoft.com/office/powerpoint/2010/main" val="23184146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900" dirty="0" smtClean="0">
                <a:latin typeface="Verdana" panose="020B0604030504040204" pitchFamily="34" charset="0"/>
                <a:ea typeface="Verdana" panose="020B0604030504040204" pitchFamily="34" charset="0"/>
                <a:cs typeface="Verdana" panose="020B0604030504040204" pitchFamily="34" charset="0"/>
              </a:rPr>
              <a:t>Een gegadigde kan slechts 1 perceel gegund krijgen. </a:t>
            </a:r>
          </a:p>
          <a:p>
            <a:endParaRPr lang="nl-NL" sz="900" dirty="0">
              <a:latin typeface="Verdana" panose="020B0604030504040204" pitchFamily="34" charset="0"/>
              <a:ea typeface="Verdana" panose="020B0604030504040204" pitchFamily="34" charset="0"/>
              <a:cs typeface="Verdana" panose="020B0604030504040204" pitchFamily="34" charset="0"/>
            </a:endParaRPr>
          </a:p>
          <a:p>
            <a:r>
              <a:rPr lang="nl-NL" sz="900" dirty="0" smtClean="0">
                <a:latin typeface="Verdana" panose="020B0604030504040204" pitchFamily="34" charset="0"/>
                <a:ea typeface="Verdana" panose="020B0604030504040204" pitchFamily="34" charset="0"/>
                <a:cs typeface="Verdana" panose="020B0604030504040204" pitchFamily="34" charset="0"/>
              </a:rPr>
              <a:t>Indien een gegadigde bij meerdere percelen met de beste prestatie-kwaliteit verhouding heeft ingeschreven, zal aan hem 1 perceel worden gegund met de volgende rangorde:</a:t>
            </a:r>
          </a:p>
          <a:p>
            <a:r>
              <a:rPr lang="nl-NL" sz="900" dirty="0" smtClean="0">
                <a:latin typeface="Verdana" panose="020B0604030504040204" pitchFamily="34" charset="0"/>
                <a:ea typeface="Verdana" panose="020B0604030504040204" pitchFamily="34" charset="0"/>
                <a:cs typeface="Verdana" panose="020B0604030504040204" pitchFamily="34" charset="0"/>
              </a:rPr>
              <a:t>1.   Perceel 2</a:t>
            </a:r>
          </a:p>
          <a:p>
            <a:r>
              <a:rPr lang="nl-NL" sz="900" dirty="0" smtClean="0">
                <a:latin typeface="Verdana" panose="020B0604030504040204" pitchFamily="34" charset="0"/>
                <a:ea typeface="Verdana" panose="020B0604030504040204" pitchFamily="34" charset="0"/>
                <a:cs typeface="Verdana" panose="020B0604030504040204" pitchFamily="34" charset="0"/>
              </a:rPr>
              <a:t>2.   Perceel 1</a:t>
            </a:r>
          </a:p>
          <a:p>
            <a:r>
              <a:rPr lang="nl-NL" sz="900" dirty="0" smtClean="0">
                <a:latin typeface="Verdana" panose="020B0604030504040204" pitchFamily="34" charset="0"/>
                <a:ea typeface="Verdana" panose="020B0604030504040204" pitchFamily="34" charset="0"/>
                <a:cs typeface="Verdana" panose="020B0604030504040204" pitchFamily="34" charset="0"/>
              </a:rPr>
              <a:t>3.   Perceel 3</a:t>
            </a: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10</a:t>
            </a:fld>
            <a:endParaRPr lang="nl-NL"/>
          </a:p>
        </p:txBody>
      </p:sp>
    </p:spTree>
    <p:extLst>
      <p:ext uri="{BB962C8B-B14F-4D97-AF65-F5344CB8AC3E}">
        <p14:creationId xmlns:p14="http://schemas.microsoft.com/office/powerpoint/2010/main" val="4526316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685800" y="4400550"/>
            <a:ext cx="5486400" cy="3794544"/>
          </a:xfrm>
        </p:spPr>
        <p:txBody>
          <a:bodyPr/>
          <a:lstStyle/>
          <a:p>
            <a:pPr>
              <a:spcAft>
                <a:spcPts val="0"/>
              </a:spcAft>
            </a:pPr>
            <a:r>
              <a:rPr lang="nl-NL" sz="900" b="1" i="1" dirty="0">
                <a:latin typeface="Verdana" panose="020B0604030504040204" pitchFamily="34" charset="0"/>
                <a:ea typeface="Verdana" panose="020B0604030504040204" pitchFamily="34" charset="0"/>
                <a:cs typeface="Verdana" panose="020B0604030504040204" pitchFamily="34" charset="0"/>
              </a:rPr>
              <a:t>Onderhouden areaal:</a:t>
            </a:r>
            <a:endParaRPr lang="nl-NL" sz="900" dirty="0">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nl-NL" sz="900" dirty="0">
                <a:latin typeface="Verdana" panose="020B0604030504040204" pitchFamily="34" charset="0"/>
                <a:ea typeface="Verdana" panose="020B0604030504040204" pitchFamily="34" charset="0"/>
                <a:cs typeface="Verdana" panose="020B0604030504040204" pitchFamily="34" charset="0"/>
              </a:rPr>
              <a:t>Het te onderhouden areaal omvat in hoofdlijnen de tunnelsystemen, inclusief de bijbehorende  technische installaties, (dienst)gebouwen, weginfrastructuur, civieltechnische onderdelen, terreinen, toegangswegen, groenvoorzieningen en deelinstallaties die vanuit het tunnelcomplex worden gevoed en/of aangestuurd.</a:t>
            </a:r>
          </a:p>
          <a:p>
            <a:pPr>
              <a:spcAft>
                <a:spcPts val="0"/>
              </a:spcAft>
            </a:pPr>
            <a:r>
              <a:rPr lang="nl-NL" sz="900" dirty="0">
                <a:latin typeface="Verdana" panose="020B0604030504040204" pitchFamily="34" charset="0"/>
                <a:ea typeface="Verdana" panose="020B0604030504040204" pitchFamily="34" charset="0"/>
                <a:cs typeface="Verdana" panose="020B0604030504040204" pitchFamily="34" charset="0"/>
              </a:rPr>
              <a:t> </a:t>
            </a:r>
          </a:p>
          <a:p>
            <a:pPr>
              <a:spcAft>
                <a:spcPts val="0"/>
              </a:spcAft>
            </a:pPr>
            <a:r>
              <a:rPr lang="nl-NL" sz="900" b="1" i="1" dirty="0">
                <a:latin typeface="Verdana" panose="020B0604030504040204" pitchFamily="34" charset="0"/>
                <a:ea typeface="Verdana" panose="020B0604030504040204" pitchFamily="34" charset="0"/>
                <a:cs typeface="Verdana" panose="020B0604030504040204" pitchFamily="34" charset="0"/>
              </a:rPr>
              <a:t>Areaal informatie</a:t>
            </a:r>
            <a:endParaRPr lang="nl-NL" sz="900" dirty="0">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nl-NL" sz="900" dirty="0">
                <a:latin typeface="Verdana" panose="020B0604030504040204" pitchFamily="34" charset="0"/>
                <a:ea typeface="Verdana" panose="020B0604030504040204" pitchFamily="34" charset="0"/>
                <a:cs typeface="Verdana" panose="020B0604030504040204" pitchFamily="34" charset="0"/>
              </a:rPr>
              <a:t>In bijlage A ‘Areaalinformatie’ van de VSP is relevante informatie opgenomen inzake het areaal. De tunnelobjecten en de demarcatie daarvan is op de tekeningen in bijlage A2.2 van de VS weergegeven. De toestandsinformatie, waaronder testrapporten en toestandsrapporten is vastgelegd in ULTIMO en INFOR en voor WNZ toegevoegd in bijlage A3.1 van de Vraag specificatie. </a:t>
            </a:r>
          </a:p>
          <a:p>
            <a:pPr marL="914400">
              <a:spcAft>
                <a:spcPts val="0"/>
              </a:spcAft>
            </a:pPr>
            <a:r>
              <a:rPr lang="nl-NL" sz="900" dirty="0">
                <a:latin typeface="Verdana" panose="020B0604030504040204" pitchFamily="34" charset="0"/>
                <a:ea typeface="Verdana" panose="020B0604030504040204" pitchFamily="34" charset="0"/>
                <a:cs typeface="Verdana" panose="020B0604030504040204" pitchFamily="34" charset="0"/>
              </a:rPr>
              <a:t> </a:t>
            </a:r>
          </a:p>
          <a:p>
            <a:pPr>
              <a:spcAft>
                <a:spcPts val="0"/>
              </a:spcAft>
            </a:pPr>
            <a:r>
              <a:rPr lang="nl-NL" sz="900" b="1" i="1" dirty="0">
                <a:latin typeface="Verdana" panose="020B0604030504040204" pitchFamily="34" charset="0"/>
                <a:ea typeface="Verdana" panose="020B0604030504040204" pitchFamily="34" charset="0"/>
                <a:cs typeface="Verdana" panose="020B0604030504040204" pitchFamily="34" charset="0"/>
              </a:rPr>
              <a:t>Wat verstaan wij onder Vast onderhoud?</a:t>
            </a:r>
            <a:endParaRPr lang="nl-NL" sz="900" dirty="0">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nl-NL" sz="900" dirty="0">
                <a:latin typeface="Verdana" panose="020B0604030504040204" pitchFamily="34" charset="0"/>
                <a:ea typeface="Verdana" panose="020B0604030504040204" pitchFamily="34" charset="0"/>
                <a:cs typeface="Verdana" panose="020B0604030504040204" pitchFamily="34" charset="0"/>
              </a:rPr>
              <a:t>Onder het vast onderhoud verstaan we taken en services. Taken betreffen alle reguliere, kort cyclische, onderhoudswerkzaamheden.</a:t>
            </a:r>
          </a:p>
          <a:p>
            <a:pPr>
              <a:spcAft>
                <a:spcPts val="0"/>
              </a:spcAft>
            </a:pPr>
            <a:r>
              <a:rPr lang="nl-NL" sz="900" dirty="0">
                <a:latin typeface="Verdana" panose="020B0604030504040204" pitchFamily="34" charset="0"/>
                <a:ea typeface="Verdana" panose="020B0604030504040204" pitchFamily="34" charset="0"/>
                <a:cs typeface="Verdana" panose="020B0604030504040204" pitchFamily="34" charset="0"/>
              </a:rPr>
              <a:t> </a:t>
            </a:r>
          </a:p>
          <a:p>
            <a:pPr>
              <a:spcAft>
                <a:spcPts val="0"/>
              </a:spcAft>
            </a:pPr>
            <a:r>
              <a:rPr lang="nl-NL" sz="900" dirty="0">
                <a:latin typeface="Verdana" panose="020B0604030504040204" pitchFamily="34" charset="0"/>
                <a:ea typeface="Verdana" panose="020B0604030504040204" pitchFamily="34" charset="0"/>
                <a:cs typeface="Verdana" panose="020B0604030504040204" pitchFamily="34" charset="0"/>
              </a:rPr>
              <a:t>Onder services verstaan wij:</a:t>
            </a:r>
          </a:p>
          <a:p>
            <a:pPr marL="1143000" lvl="2" indent="-228600">
              <a:spcAft>
                <a:spcPts val="0"/>
              </a:spcAft>
              <a:buFont typeface="Wingdings" panose="05000000000000000000" pitchFamily="2" charset="2"/>
              <a:buChar char=""/>
              <a:tabLst>
                <a:tab pos="1371600" algn="l"/>
              </a:tabLst>
            </a:pPr>
            <a:r>
              <a:rPr lang="nl-NL" sz="900" dirty="0">
                <a:latin typeface="Verdana" panose="020B0604030504040204" pitchFamily="34" charset="0"/>
                <a:ea typeface="Verdana" panose="020B0604030504040204" pitchFamily="34" charset="0"/>
                <a:cs typeface="Verdana" panose="020B0604030504040204" pitchFamily="34" charset="0"/>
              </a:rPr>
              <a:t>afhandeling storingen en gebreken;</a:t>
            </a:r>
          </a:p>
          <a:p>
            <a:pPr marL="1143000" lvl="2" indent="-228600">
              <a:spcAft>
                <a:spcPts val="0"/>
              </a:spcAft>
              <a:buFont typeface="Wingdings" panose="05000000000000000000" pitchFamily="2" charset="2"/>
              <a:buChar char=""/>
              <a:tabLst>
                <a:tab pos="1371600" algn="l"/>
              </a:tabLst>
            </a:pPr>
            <a:r>
              <a:rPr lang="nl-NL" sz="900" dirty="0">
                <a:latin typeface="Verdana" panose="020B0604030504040204" pitchFamily="34" charset="0"/>
                <a:ea typeface="Verdana" panose="020B0604030504040204" pitchFamily="34" charset="0"/>
                <a:cs typeface="Verdana" panose="020B0604030504040204" pitchFamily="34" charset="0"/>
              </a:rPr>
              <a:t>calamiteiten afhandeling en inspecties en advisering;</a:t>
            </a:r>
          </a:p>
          <a:p>
            <a:pPr marL="1143000" lvl="2" indent="-228600">
              <a:spcAft>
                <a:spcPts val="0"/>
              </a:spcAft>
              <a:buFont typeface="Wingdings" panose="05000000000000000000" pitchFamily="2" charset="2"/>
              <a:buChar char=""/>
              <a:tabLst>
                <a:tab pos="1371600" algn="l"/>
              </a:tabLst>
            </a:pPr>
            <a:r>
              <a:rPr lang="nl-NL" sz="900" dirty="0">
                <a:latin typeface="Verdana" panose="020B0604030504040204" pitchFamily="34" charset="0"/>
                <a:ea typeface="Verdana" panose="020B0604030504040204" pitchFamily="34" charset="0"/>
                <a:cs typeface="Verdana" panose="020B0604030504040204" pitchFamily="34" charset="0"/>
              </a:rPr>
              <a:t>werkzaamheden om risico’s ten aanzien van het dagelijks functioneren op de korte en middellange termijn te identificeren en te bewaken.</a:t>
            </a:r>
          </a:p>
          <a:p>
            <a:pPr>
              <a:spcAft>
                <a:spcPts val="0"/>
              </a:spcAft>
            </a:pPr>
            <a:r>
              <a:rPr lang="nl-NL" sz="900" dirty="0">
                <a:latin typeface="Verdana" panose="020B0604030504040204" pitchFamily="34" charset="0"/>
                <a:ea typeface="Verdana" panose="020B0604030504040204" pitchFamily="34" charset="0"/>
                <a:cs typeface="Verdana" panose="020B0604030504040204" pitchFamily="34" charset="0"/>
              </a:rPr>
              <a:t>  </a:t>
            </a:r>
          </a:p>
          <a:p>
            <a:pPr>
              <a:spcAft>
                <a:spcPts val="0"/>
              </a:spcAft>
            </a:pPr>
            <a:r>
              <a:rPr lang="nl-NL" sz="900" b="1" dirty="0">
                <a:latin typeface="Verdana" panose="020B0604030504040204" pitchFamily="34" charset="0"/>
                <a:ea typeface="Verdana" panose="020B0604030504040204" pitchFamily="34" charset="0"/>
                <a:cs typeface="Verdana" panose="020B0604030504040204" pitchFamily="34" charset="0"/>
              </a:rPr>
              <a:t>Variabele activiteiten</a:t>
            </a:r>
            <a:endParaRPr lang="nl-NL" sz="900" dirty="0">
              <a:latin typeface="Verdana" panose="020B0604030504040204" pitchFamily="34" charset="0"/>
              <a:ea typeface="Verdana" panose="020B0604030504040204" pitchFamily="34" charset="0"/>
              <a:cs typeface="Verdana" panose="020B0604030504040204" pitchFamily="34" charset="0"/>
            </a:endParaRPr>
          </a:p>
          <a:p>
            <a:r>
              <a:rPr lang="nl-NL" sz="900" dirty="0">
                <a:latin typeface="Verdana" panose="020B0604030504040204" pitchFamily="34" charset="0"/>
                <a:ea typeface="Verdana" panose="020B0604030504040204" pitchFamily="34" charset="0"/>
                <a:cs typeface="Verdana" panose="020B0604030504040204" pitchFamily="34" charset="0"/>
              </a:rPr>
              <a:t>Tevens onderdeel van TOPII zijn variabele activiteiten, dit betreffen preventief geprogrammeerde vervangingen, aanvullend op het vast onderhoud.</a:t>
            </a: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11</a:t>
            </a:fld>
            <a:endParaRPr lang="nl-NL"/>
          </a:p>
        </p:txBody>
      </p:sp>
    </p:spTree>
    <p:extLst>
      <p:ext uri="{BB962C8B-B14F-4D97-AF65-F5344CB8AC3E}">
        <p14:creationId xmlns:p14="http://schemas.microsoft.com/office/powerpoint/2010/main" val="3357240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685800" y="4400550"/>
            <a:ext cx="5486400" cy="4155622"/>
          </a:xfrm>
        </p:spPr>
        <p:txBody>
          <a:bodyPr/>
          <a:lstStyle/>
          <a:p>
            <a:pPr>
              <a:spcAft>
                <a:spcPts val="0"/>
              </a:spcAft>
            </a:pPr>
            <a:r>
              <a:rPr lang="nl-NL" sz="600" b="1" dirty="0" err="1">
                <a:latin typeface="Verdana" panose="020B0604030504040204" pitchFamily="34" charset="0"/>
                <a:ea typeface="Verdana" panose="020B0604030504040204" pitchFamily="34" charset="0"/>
                <a:cs typeface="Verdana" panose="020B0604030504040204" pitchFamily="34" charset="0"/>
              </a:rPr>
              <a:t>Standaardverzorgend</a:t>
            </a:r>
            <a:r>
              <a:rPr lang="nl-NL" sz="600" b="1" dirty="0">
                <a:latin typeface="Verdana" panose="020B0604030504040204" pitchFamily="34" charset="0"/>
                <a:ea typeface="Verdana" panose="020B0604030504040204" pitchFamily="34" charset="0"/>
                <a:cs typeface="Verdana" panose="020B0604030504040204" pitchFamily="34" charset="0"/>
              </a:rPr>
              <a:t> onderhoud:</a:t>
            </a:r>
            <a:endParaRPr lang="nl-NL" sz="600" dirty="0">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Doel is voor alle tunnels het onderhoud uniform uit te voeren.</a:t>
            </a: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Het </a:t>
            </a:r>
            <a:r>
              <a:rPr lang="nl-NL" sz="600" dirty="0" err="1">
                <a:latin typeface="Verdana" panose="020B0604030504040204" pitchFamily="34" charset="0"/>
                <a:ea typeface="Verdana" panose="020B0604030504040204" pitchFamily="34" charset="0"/>
                <a:cs typeface="Verdana" panose="020B0604030504040204" pitchFamily="34" charset="0"/>
              </a:rPr>
              <a:t>Onderhouds</a:t>
            </a:r>
            <a:r>
              <a:rPr lang="nl-NL" sz="600" dirty="0">
                <a:latin typeface="Verdana" panose="020B0604030504040204" pitchFamily="34" charset="0"/>
                <a:ea typeface="Verdana" panose="020B0604030504040204" pitchFamily="34" charset="0"/>
                <a:cs typeface="Verdana" panose="020B0604030504040204" pitchFamily="34" charset="0"/>
              </a:rPr>
              <a:t> Concept volgend uit de prestatie gestuurde instandhoudingsplannen wordt voorgeschreven. Omdat het P-IHP alleen is gebaseerd op installaties die invloed hebben op de veiligheid en beschikbaarheid en niet-beschikbaarheid van een tunnel wordt aanvullend Standaard Verzorgend Onderhoud voorgeschreven. Hiervan is het Vast </a:t>
            </a:r>
            <a:r>
              <a:rPr lang="nl-NL" sz="600" dirty="0" err="1">
                <a:latin typeface="Verdana" panose="020B0604030504040204" pitchFamily="34" charset="0"/>
                <a:ea typeface="Verdana" panose="020B0604030504040204" pitchFamily="34" charset="0"/>
                <a:cs typeface="Verdana" panose="020B0604030504040204" pitchFamily="34" charset="0"/>
              </a:rPr>
              <a:t>Onderhouds</a:t>
            </a:r>
            <a:r>
              <a:rPr lang="nl-NL" sz="600" dirty="0">
                <a:latin typeface="Verdana" panose="020B0604030504040204" pitchFamily="34" charset="0"/>
                <a:ea typeface="Verdana" panose="020B0604030504040204" pitchFamily="34" charset="0"/>
                <a:cs typeface="Verdana" panose="020B0604030504040204" pitchFamily="34" charset="0"/>
              </a:rPr>
              <a:t> basislijst opgesteld om dit generiek te beschrijven. Hiermee wordt gewaarborgd dat ook het kleine onderhoud wordt uitgevoerd met als doel om versnelde degradatie en gevaarlijke situaties te voorkomen. Zie Bijlage A3.2 Generieke maatregelen Vast Onderhoud tunnels basislijst.</a:t>
            </a: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 </a:t>
            </a: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In een P-IHP wordt uitgewerkt hoe de functionele prestatie van een systeem in stand gehouden moet worden. Hiervoor zijn de functies en functionele eisen het uitgangspunt. De P-IHP wordt dan ook periodiek geüpdatet.</a:t>
            </a:r>
          </a:p>
          <a:p>
            <a:pPr>
              <a:spcAft>
                <a:spcPts val="0"/>
              </a:spcAft>
            </a:pPr>
            <a:r>
              <a:rPr lang="nl-NL" sz="600" b="1" dirty="0">
                <a:latin typeface="Verdana" panose="020B0604030504040204" pitchFamily="34" charset="0"/>
                <a:ea typeface="Verdana" panose="020B0604030504040204" pitchFamily="34" charset="0"/>
                <a:cs typeface="Verdana" panose="020B0604030504040204" pitchFamily="34" charset="0"/>
              </a:rPr>
              <a:t> </a:t>
            </a:r>
            <a:endParaRPr lang="nl-NL" sz="600" dirty="0">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nl-NL" sz="600" b="1" dirty="0">
                <a:latin typeface="Verdana" panose="020B0604030504040204" pitchFamily="34" charset="0"/>
                <a:ea typeface="Verdana" panose="020B0604030504040204" pitchFamily="34" charset="0"/>
                <a:cs typeface="Verdana" panose="020B0604030504040204" pitchFamily="34" charset="0"/>
              </a:rPr>
              <a:t>ITIL processen:</a:t>
            </a:r>
            <a:endParaRPr lang="nl-NL" sz="600" dirty="0">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Bijlage AG, Leidraad Operationele tunnelbeheerprocessen beschrijft het kader van de operationele beheerprocessen bij wegtunnels. Het gaat hier specifiek om Incident Management (met andere woorden storingsafhandeling), </a:t>
            </a:r>
            <a:r>
              <a:rPr lang="nl-NL" sz="600" dirty="0" err="1">
                <a:latin typeface="Verdana" panose="020B0604030504040204" pitchFamily="34" charset="0"/>
                <a:ea typeface="Verdana" panose="020B0604030504040204" pitchFamily="34" charset="0"/>
                <a:cs typeface="Verdana" panose="020B0604030504040204" pitchFamily="34" charset="0"/>
              </a:rPr>
              <a:t>Problem</a:t>
            </a:r>
            <a:r>
              <a:rPr lang="nl-NL" sz="600" dirty="0">
                <a:latin typeface="Verdana" panose="020B0604030504040204" pitchFamily="34" charset="0"/>
                <a:ea typeface="Verdana" panose="020B0604030504040204" pitchFamily="34" charset="0"/>
                <a:cs typeface="Verdana" panose="020B0604030504040204" pitchFamily="34" charset="0"/>
              </a:rPr>
              <a:t> Management, Change Management en Configuratie Management.</a:t>
            </a: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 </a:t>
            </a: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Met het toepassen van de ITIL processen ligt er een basisopzet om met de operationele beheerprocessen in de praktijk te gaan werken. Zoals ITIL zelf ook al aangeeft dient er continu aandacht voor procesverbetering en optimalisatie te zijn. Het is van belang de basisopzet van de operationele beheerprocessen, zoals beschreven in bijlage AG, centraal toe te passen zodat de juistheid, volledigheid en consistentie van de operationele beheerprocessen gewaarborgd blijft.</a:t>
            </a: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Dit document maakt deel uit van het kader Tunnelstandaard.</a:t>
            </a: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 </a:t>
            </a:r>
          </a:p>
          <a:p>
            <a:pPr marL="144145" indent="-144145">
              <a:spcAft>
                <a:spcPts val="0"/>
              </a:spcAft>
            </a:pPr>
            <a:r>
              <a:rPr lang="nl-NL" sz="600" b="1" dirty="0">
                <a:latin typeface="Verdana" panose="020B0604030504040204" pitchFamily="34" charset="0"/>
                <a:ea typeface="Verdana" panose="020B0604030504040204" pitchFamily="34" charset="0"/>
                <a:cs typeface="Verdana" panose="020B0604030504040204" pitchFamily="34" charset="0"/>
              </a:rPr>
              <a:t>Verzameling DATA</a:t>
            </a:r>
            <a:endParaRPr lang="nl-NL" sz="600" dirty="0">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Opdrachtnemer dient data te verzamelen en op te bouwen en op te slaan in het BMS van Opdrachtgever. Voor WNN, MN en WNZ is dit Ultimo en voor Zee en Delta is dit INFOR. Onder Data verstaan wij onder ander storingsoverzichten, het uitgevoerd onderhoud en aanpassing configuratie items.</a:t>
            </a: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 </a:t>
            </a: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Gegadigden hebben de mogelijkheid om op 7 juli een “knoppen cursus” te volgen, er zal een instructie gegeven worden hoe het BMS van OG er uit ziet en hoe deze functioneert.</a:t>
            </a: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  </a:t>
            </a:r>
          </a:p>
          <a:p>
            <a:pPr marL="144145" indent="-144145">
              <a:spcAft>
                <a:spcPts val="0"/>
              </a:spcAft>
            </a:pPr>
            <a:r>
              <a:rPr lang="nl-NL" sz="600" b="1" dirty="0">
                <a:latin typeface="Verdana" panose="020B0604030504040204" pitchFamily="34" charset="0"/>
                <a:ea typeface="Verdana" panose="020B0604030504040204" pitchFamily="34" charset="0"/>
                <a:cs typeface="Verdana" panose="020B0604030504040204" pitchFamily="34" charset="0"/>
              </a:rPr>
              <a:t>Functionele Inspecties en Testen (FIT)</a:t>
            </a:r>
            <a:endParaRPr lang="nl-NL" sz="600" dirty="0">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Kenmerkend </a:t>
            </a:r>
            <a:r>
              <a:rPr lang="nl-NL" sz="600" dirty="0">
                <a:latin typeface="Verdana" panose="020B0604030504040204" pitchFamily="34" charset="0"/>
                <a:ea typeface="Verdana" panose="020B0604030504040204" pitchFamily="34" charset="0"/>
                <a:cs typeface="Verdana" panose="020B0604030504040204" pitchFamily="34" charset="0"/>
              </a:rPr>
              <a:t>aan tunnels is het relatief grote aantal “slapende systemen”. Deze systemen zijn gedurende normale bedrijfsomstandigheden niet actief, maar dienen een specifiek doel ter preventie of ondersteuning van hulpdiensten bij een ongeval of calamiteit. </a:t>
            </a: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De werking van slapende systemen is onder bedrijfsomstandigheden niet zichtbaar. Het niet-functioneren en technische degradatie zijn daarom ook niet direct waar te nemen.</a:t>
            </a: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 </a:t>
            </a: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Het functioneren van de tunnel technische installaties wordt geverifieerd doormiddel van functionele testen. Bij functionele testen wordt het principe van ‘End </a:t>
            </a:r>
            <a:r>
              <a:rPr lang="nl-NL" sz="600" dirty="0" err="1">
                <a:latin typeface="Verdana" panose="020B0604030504040204" pitchFamily="34" charset="0"/>
                <a:ea typeface="Verdana" panose="020B0604030504040204" pitchFamily="34" charset="0"/>
                <a:cs typeface="Verdana" panose="020B0604030504040204" pitchFamily="34" charset="0"/>
              </a:rPr>
              <a:t>to</a:t>
            </a:r>
            <a:r>
              <a:rPr lang="nl-NL" sz="600" dirty="0">
                <a:latin typeface="Verdana" panose="020B0604030504040204" pitchFamily="34" charset="0"/>
                <a:ea typeface="Verdana" panose="020B0604030504040204" pitchFamily="34" charset="0"/>
                <a:cs typeface="Verdana" panose="020B0604030504040204" pitchFamily="34" charset="0"/>
              </a:rPr>
              <a:t> end’ testen gehanteerd. </a:t>
            </a: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  </a:t>
            </a: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De Opdrachtnemer dient per tunnel de Functionele Inspecties en Testen (FIT) uit te voeren conform:</a:t>
            </a:r>
          </a:p>
          <a:p>
            <a:pPr marL="342900" lvl="0" indent="-342900" fontAlgn="base">
              <a:spcAft>
                <a:spcPts val="0"/>
              </a:spcAft>
              <a:buFont typeface="+mj-lt"/>
              <a:buAutoNum type="arabicPeriod"/>
              <a:tabLst>
                <a:tab pos="228600" algn="l"/>
                <a:tab pos="457200" algn="l"/>
              </a:tabLst>
            </a:pPr>
            <a:r>
              <a:rPr lang="nl-NL" sz="600" dirty="0">
                <a:latin typeface="Verdana" panose="020B0604030504040204" pitchFamily="34" charset="0"/>
                <a:ea typeface="Verdana" panose="020B0604030504040204" pitchFamily="34" charset="0"/>
                <a:cs typeface="Verdana" panose="020B0604030504040204" pitchFamily="34" charset="0"/>
              </a:rPr>
              <a:t>bijlage AB “Generieke functionele inspecties en testen Rijkstunnels” </a:t>
            </a:r>
          </a:p>
          <a:p>
            <a:pPr marL="457200" fontAlgn="base">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 </a:t>
            </a:r>
          </a:p>
          <a:p>
            <a:pPr fontAlgn="base">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De frequentie van de functionele testen is opgenomen in het beheerregime.</a:t>
            </a:r>
          </a:p>
          <a:p>
            <a:pPr>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 </a:t>
            </a:r>
          </a:p>
          <a:p>
            <a:endParaRPr lang="nl-NL" sz="800" dirty="0">
              <a:latin typeface="Verdana" panose="020B0604030504040204" pitchFamily="34" charset="0"/>
              <a:ea typeface="Verdana" panose="020B0604030504040204" pitchFamily="34" charset="0"/>
              <a:cs typeface="Verdana" panose="020B0604030504040204" pitchFamily="34" charset="0"/>
            </a:endParaRP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12</a:t>
            </a:fld>
            <a:endParaRPr lang="nl-NL"/>
          </a:p>
        </p:txBody>
      </p:sp>
    </p:spTree>
    <p:extLst>
      <p:ext uri="{BB962C8B-B14F-4D97-AF65-F5344CB8AC3E}">
        <p14:creationId xmlns:p14="http://schemas.microsoft.com/office/powerpoint/2010/main" val="12761532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685800" y="4400550"/>
            <a:ext cx="5486400" cy="4284663"/>
          </a:xfrm>
        </p:spPr>
        <p:txBody>
          <a:bodyPr/>
          <a:lstStyle/>
          <a:p>
            <a:pPr>
              <a:spcAft>
                <a:spcPts val="0"/>
              </a:spcAft>
            </a:pPr>
            <a:r>
              <a:rPr lang="nl-NL" sz="800" b="1" dirty="0" smtClean="0">
                <a:latin typeface="Verdana" panose="020B0604030504040204" pitchFamily="34" charset="0"/>
                <a:ea typeface="Verdana" panose="020B0604030504040204" pitchFamily="34" charset="0"/>
                <a:cs typeface="Verdana" panose="020B0604030504040204" pitchFamily="34" charset="0"/>
              </a:rPr>
              <a:t>Prestatiesturing</a:t>
            </a:r>
            <a:endParaRPr lang="nl-NL" sz="800" dirty="0">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nl-NL" sz="800" dirty="0">
                <a:latin typeface="Verdana" panose="020B0604030504040204" pitchFamily="34" charset="0"/>
                <a:ea typeface="Verdana" panose="020B0604030504040204" pitchFamily="34" charset="0"/>
                <a:cs typeface="Verdana" panose="020B0604030504040204" pitchFamily="34" charset="0"/>
              </a:rPr>
              <a:t>Er zijn 3 instrumenten voor een vorm van prestatiesturing door ON op het onderhoud van de tunnel:</a:t>
            </a:r>
          </a:p>
          <a:p>
            <a:pPr marL="342900" lvl="0" indent="-342900">
              <a:spcAft>
                <a:spcPts val="0"/>
              </a:spcAft>
              <a:buFont typeface="+mj-lt"/>
              <a:buAutoNum type="arabicPeriod"/>
            </a:pPr>
            <a:r>
              <a:rPr lang="nl-NL" sz="800" dirty="0">
                <a:latin typeface="Verdana" panose="020B0604030504040204" pitchFamily="34" charset="0"/>
                <a:ea typeface="Verdana" panose="020B0604030504040204" pitchFamily="34" charset="0"/>
                <a:cs typeface="Verdana" panose="020B0604030504040204" pitchFamily="34" charset="0"/>
              </a:rPr>
              <a:t>BPKV (Beste Prijs-Kwaliteit Verhouding)</a:t>
            </a:r>
          </a:p>
          <a:p>
            <a:pPr marL="342900" lvl="0" indent="-342900">
              <a:spcAft>
                <a:spcPts val="0"/>
              </a:spcAft>
              <a:buFont typeface="+mj-lt"/>
              <a:buAutoNum type="arabicPeriod"/>
            </a:pPr>
            <a:r>
              <a:rPr lang="nl-NL" sz="800" dirty="0" err="1">
                <a:latin typeface="Verdana" panose="020B0604030504040204" pitchFamily="34" charset="0"/>
                <a:ea typeface="Verdana" panose="020B0604030504040204" pitchFamily="34" charset="0"/>
                <a:cs typeface="Verdana" panose="020B0604030504040204" pitchFamily="34" charset="0"/>
              </a:rPr>
              <a:t>KPI’s</a:t>
            </a:r>
            <a:r>
              <a:rPr lang="nl-NL" sz="800" dirty="0">
                <a:latin typeface="Verdana" panose="020B0604030504040204" pitchFamily="34" charset="0"/>
                <a:ea typeface="Verdana" panose="020B0604030504040204" pitchFamily="34" charset="0"/>
                <a:cs typeface="Verdana" panose="020B0604030504040204" pitchFamily="34" charset="0"/>
              </a:rPr>
              <a:t> (kritieke prestatie-indicatoren) en</a:t>
            </a:r>
          </a:p>
          <a:p>
            <a:pPr marL="342900" lvl="0" indent="-342900">
              <a:spcAft>
                <a:spcPts val="0"/>
              </a:spcAft>
              <a:buFont typeface="+mj-lt"/>
              <a:buAutoNum type="arabicPeriod"/>
            </a:pPr>
            <a:r>
              <a:rPr lang="nl-NL" sz="800" dirty="0">
                <a:latin typeface="Verdana" panose="020B0604030504040204" pitchFamily="34" charset="0"/>
                <a:ea typeface="Verdana" panose="020B0604030504040204" pitchFamily="34" charset="0"/>
                <a:cs typeface="Verdana" panose="020B0604030504040204" pitchFamily="34" charset="0"/>
              </a:rPr>
              <a:t>Certificeringseisen op een beperkt aantal installaties</a:t>
            </a:r>
          </a:p>
          <a:p>
            <a:pPr>
              <a:spcAft>
                <a:spcPts val="0"/>
              </a:spcAft>
            </a:pPr>
            <a:r>
              <a:rPr lang="nl-NL" sz="800" dirty="0">
                <a:latin typeface="Verdana" panose="020B0604030504040204" pitchFamily="34" charset="0"/>
                <a:ea typeface="Verdana" panose="020B0604030504040204" pitchFamily="34" charset="0"/>
                <a:cs typeface="Verdana" panose="020B0604030504040204" pitchFamily="34" charset="0"/>
              </a:rPr>
              <a:t> </a:t>
            </a:r>
          </a:p>
          <a:p>
            <a:pPr>
              <a:spcAft>
                <a:spcPts val="0"/>
              </a:spcAft>
            </a:pPr>
            <a:r>
              <a:rPr lang="nl-NL" sz="800" b="1" i="1" dirty="0">
                <a:latin typeface="Verdana" panose="020B0604030504040204" pitchFamily="34" charset="0"/>
                <a:ea typeface="Verdana" panose="020B0604030504040204" pitchFamily="34" charset="0"/>
                <a:cs typeface="Verdana" panose="020B0604030504040204" pitchFamily="34" charset="0"/>
              </a:rPr>
              <a:t>BPKV:</a:t>
            </a:r>
            <a:endParaRPr lang="nl-NL" sz="800" dirty="0">
              <a:latin typeface="Verdana" panose="020B0604030504040204" pitchFamily="34" charset="0"/>
              <a:ea typeface="Verdana" panose="020B0604030504040204" pitchFamily="34" charset="0"/>
              <a:cs typeface="Verdana" panose="020B0604030504040204" pitchFamily="34" charset="0"/>
            </a:endParaRPr>
          </a:p>
          <a:p>
            <a:pPr>
              <a:lnSpc>
                <a:spcPct val="115000"/>
              </a:lnSpc>
              <a:spcAft>
                <a:spcPts val="0"/>
              </a:spcAft>
            </a:pPr>
            <a:r>
              <a:rPr lang="nl-NL" sz="800" dirty="0">
                <a:latin typeface="Verdana" panose="020B0604030504040204" pitchFamily="34" charset="0"/>
                <a:ea typeface="Verdana" panose="020B0604030504040204" pitchFamily="34" charset="0"/>
                <a:cs typeface="Verdana" panose="020B0604030504040204" pitchFamily="34" charset="0"/>
              </a:rPr>
              <a:t>Door het toepassen van BPKV worden inschrijvers gestimuleerd om meerwaarde te genereren</a:t>
            </a:r>
            <a:r>
              <a:rPr lang="nl-NL" sz="800" dirty="0" smtClean="0">
                <a:latin typeface="Verdana" panose="020B0604030504040204" pitchFamily="34" charset="0"/>
                <a:ea typeface="Verdana" panose="020B0604030504040204" pitchFamily="34" charset="0"/>
                <a:cs typeface="Verdana" panose="020B0604030504040204" pitchFamily="34" charset="0"/>
              </a:rPr>
              <a:t>.</a:t>
            </a:r>
            <a:endParaRPr lang="nl-NL" sz="800" dirty="0">
              <a:latin typeface="Verdana" panose="020B0604030504040204" pitchFamily="34" charset="0"/>
              <a:ea typeface="Verdana" panose="020B0604030504040204" pitchFamily="34" charset="0"/>
              <a:cs typeface="Verdana" panose="020B0604030504040204" pitchFamily="34" charset="0"/>
            </a:endParaRPr>
          </a:p>
          <a:p>
            <a:pPr>
              <a:lnSpc>
                <a:spcPct val="115000"/>
              </a:lnSpc>
              <a:spcAft>
                <a:spcPts val="0"/>
              </a:spcAft>
            </a:pPr>
            <a:endParaRPr lang="nl-NL" sz="800" dirty="0" smtClean="0">
              <a:latin typeface="Verdana" panose="020B0604030504040204" pitchFamily="34" charset="0"/>
              <a:ea typeface="Verdana" panose="020B0604030504040204" pitchFamily="34" charset="0"/>
              <a:cs typeface="Verdana" panose="020B0604030504040204" pitchFamily="34" charset="0"/>
            </a:endParaRPr>
          </a:p>
          <a:p>
            <a:pPr>
              <a:lnSpc>
                <a:spcPct val="115000"/>
              </a:lnSpc>
              <a:spcAft>
                <a:spcPts val="0"/>
              </a:spcAft>
            </a:pPr>
            <a:r>
              <a:rPr lang="nl-NL" sz="800" dirty="0" smtClean="0">
                <a:latin typeface="Verdana" panose="020B0604030504040204" pitchFamily="34" charset="0"/>
                <a:ea typeface="Verdana" panose="020B0604030504040204" pitchFamily="34" charset="0"/>
                <a:cs typeface="Verdana" panose="020B0604030504040204" pitchFamily="34" charset="0"/>
              </a:rPr>
              <a:t>De </a:t>
            </a:r>
            <a:r>
              <a:rPr lang="nl-NL" sz="800" dirty="0">
                <a:latin typeface="Verdana" panose="020B0604030504040204" pitchFamily="34" charset="0"/>
                <a:ea typeface="Verdana" panose="020B0604030504040204" pitchFamily="34" charset="0"/>
                <a:cs typeface="Verdana" panose="020B0604030504040204" pitchFamily="34" charset="0"/>
              </a:rPr>
              <a:t>doelstellingen van de opdrachtgever zijn meerledig. De opdrachtgever wil hiermee bereiken dat:</a:t>
            </a:r>
          </a:p>
          <a:p>
            <a:pPr marL="342900" lvl="0" indent="-342900">
              <a:lnSpc>
                <a:spcPct val="115000"/>
              </a:lnSpc>
              <a:buFont typeface="Symbol" panose="05050102010706020507" pitchFamily="18" charset="2"/>
              <a:buChar char=""/>
            </a:pPr>
            <a:r>
              <a:rPr lang="nl-NL" sz="800" dirty="0">
                <a:latin typeface="Verdana" panose="020B0604030504040204" pitchFamily="34" charset="0"/>
                <a:ea typeface="Verdana" panose="020B0604030504040204" pitchFamily="34" charset="0"/>
                <a:cs typeface="Verdana" panose="020B0604030504040204" pitchFamily="34" charset="0"/>
              </a:rPr>
              <a:t>de opdrachtnemer gestimuleerd wordt om het onderhoud te optimaliseren (perfectioneren), te innoveren en te ontwikkelen.</a:t>
            </a:r>
          </a:p>
          <a:p>
            <a:pPr marL="342900" lvl="0" indent="-342900">
              <a:lnSpc>
                <a:spcPct val="115000"/>
              </a:lnSpc>
              <a:buFont typeface="Symbol" panose="05050102010706020507" pitchFamily="18" charset="2"/>
              <a:buChar char=""/>
            </a:pPr>
            <a:r>
              <a:rPr lang="nl-NL" sz="800" dirty="0">
                <a:latin typeface="Verdana" panose="020B0604030504040204" pitchFamily="34" charset="0"/>
                <a:ea typeface="Verdana" panose="020B0604030504040204" pitchFamily="34" charset="0"/>
                <a:cs typeface="Verdana" panose="020B0604030504040204" pitchFamily="34" charset="0"/>
              </a:rPr>
              <a:t>de opdrachtgever hiermee zijn P-</a:t>
            </a:r>
            <a:r>
              <a:rPr lang="nl-NL" sz="800" dirty="0" err="1">
                <a:latin typeface="Verdana" panose="020B0604030504040204" pitchFamily="34" charset="0"/>
                <a:ea typeface="Verdana" panose="020B0604030504040204" pitchFamily="34" charset="0"/>
                <a:cs typeface="Verdana" panose="020B0604030504040204" pitchFamily="34" charset="0"/>
              </a:rPr>
              <a:t>IHP’s</a:t>
            </a:r>
            <a:r>
              <a:rPr lang="nl-NL" sz="800" dirty="0">
                <a:latin typeface="Verdana" panose="020B0604030504040204" pitchFamily="34" charset="0"/>
                <a:ea typeface="Verdana" panose="020B0604030504040204" pitchFamily="34" charset="0"/>
                <a:cs typeface="Verdana" panose="020B0604030504040204" pitchFamily="34" charset="0"/>
              </a:rPr>
              <a:t> kan optimaliseren (perfectioneren) op basis van inzichten van de markt. </a:t>
            </a:r>
          </a:p>
          <a:p>
            <a:pPr marL="342900" lvl="0" indent="-342900">
              <a:lnSpc>
                <a:spcPct val="115000"/>
              </a:lnSpc>
              <a:buFont typeface="Symbol" panose="05050102010706020507" pitchFamily="18" charset="2"/>
              <a:buChar char=""/>
            </a:pPr>
            <a:r>
              <a:rPr lang="nl-NL" sz="800" dirty="0">
                <a:latin typeface="Verdana" panose="020B0604030504040204" pitchFamily="34" charset="0"/>
                <a:ea typeface="Verdana" panose="020B0604030504040204" pitchFamily="34" charset="0"/>
                <a:cs typeface="Verdana" panose="020B0604030504040204" pitchFamily="34" charset="0"/>
              </a:rPr>
              <a:t>de opdrachtnemer gestimuleerd wordt om enkele installaties die theoretisch einde levensduur zijn in stand te houden totdat deze worden vervangen.</a:t>
            </a:r>
          </a:p>
          <a:p>
            <a:pPr>
              <a:spcAft>
                <a:spcPts val="0"/>
              </a:spcAft>
            </a:pPr>
            <a:r>
              <a:rPr lang="nl-NL" sz="800" dirty="0">
                <a:latin typeface="Verdana" panose="020B0604030504040204" pitchFamily="34" charset="0"/>
                <a:ea typeface="Verdana" panose="020B0604030504040204" pitchFamily="34" charset="0"/>
                <a:cs typeface="Verdana" panose="020B0604030504040204" pitchFamily="34" charset="0"/>
              </a:rPr>
              <a:t>  </a:t>
            </a:r>
          </a:p>
          <a:p>
            <a:pPr>
              <a:spcAft>
                <a:spcPts val="0"/>
              </a:spcAft>
            </a:pPr>
            <a:r>
              <a:rPr lang="nl-NL" sz="800" b="1" i="1" dirty="0">
                <a:latin typeface="Verdana" panose="020B0604030504040204" pitchFamily="34" charset="0"/>
                <a:ea typeface="Verdana" panose="020B0604030504040204" pitchFamily="34" charset="0"/>
                <a:cs typeface="Verdana" panose="020B0604030504040204" pitchFamily="34" charset="0"/>
              </a:rPr>
              <a:t>KPI:</a:t>
            </a:r>
            <a:endParaRPr lang="nl-NL" sz="800" dirty="0">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nl-NL" sz="800" dirty="0">
                <a:latin typeface="Verdana" panose="020B0604030504040204" pitchFamily="34" charset="0"/>
                <a:ea typeface="Verdana" panose="020B0604030504040204" pitchFamily="34" charset="0"/>
                <a:cs typeface="Verdana" panose="020B0604030504040204" pitchFamily="34" charset="0"/>
              </a:rPr>
              <a:t>Met kritieke prestatie-indicatoren kunnen wij prestaties meten. </a:t>
            </a:r>
            <a:r>
              <a:rPr lang="nl-NL" sz="800" dirty="0" err="1">
                <a:latin typeface="Verdana" panose="020B0604030504040204" pitchFamily="34" charset="0"/>
                <a:ea typeface="Verdana" panose="020B0604030504040204" pitchFamily="34" charset="0"/>
                <a:cs typeface="Verdana" panose="020B0604030504040204" pitchFamily="34" charset="0"/>
              </a:rPr>
              <a:t>KPI’s</a:t>
            </a:r>
            <a:r>
              <a:rPr lang="nl-NL" sz="800" dirty="0">
                <a:latin typeface="Verdana" panose="020B0604030504040204" pitchFamily="34" charset="0"/>
                <a:ea typeface="Verdana" panose="020B0604030504040204" pitchFamily="34" charset="0"/>
                <a:cs typeface="Verdana" panose="020B0604030504040204" pitchFamily="34" charset="0"/>
              </a:rPr>
              <a:t> maken de voortgang meetbaar en concreet, zo kunnen wij zien waar het goed doet en waar nog werk te doen valt. </a:t>
            </a:r>
            <a:r>
              <a:rPr lang="nl-NL" sz="800" dirty="0" err="1">
                <a:latin typeface="Verdana" panose="020B0604030504040204" pitchFamily="34" charset="0"/>
                <a:ea typeface="Verdana" panose="020B0604030504040204" pitchFamily="34" charset="0"/>
                <a:cs typeface="Verdana" panose="020B0604030504040204" pitchFamily="34" charset="0"/>
              </a:rPr>
              <a:t>KPI’s</a:t>
            </a:r>
            <a:r>
              <a:rPr lang="nl-NL" sz="800" dirty="0">
                <a:latin typeface="Verdana" panose="020B0604030504040204" pitchFamily="34" charset="0"/>
                <a:ea typeface="Verdana" panose="020B0604030504040204" pitchFamily="34" charset="0"/>
                <a:cs typeface="Verdana" panose="020B0604030504040204" pitchFamily="34" charset="0"/>
              </a:rPr>
              <a:t> zijn gekoppeld aan een doelstelling en/of een probleem. De </a:t>
            </a:r>
            <a:r>
              <a:rPr lang="nl-NL" sz="800" dirty="0" err="1">
                <a:latin typeface="Verdana" panose="020B0604030504040204" pitchFamily="34" charset="0"/>
                <a:ea typeface="Verdana" panose="020B0604030504040204" pitchFamily="34" charset="0"/>
                <a:cs typeface="Verdana" panose="020B0604030504040204" pitchFamily="34" charset="0"/>
              </a:rPr>
              <a:t>KPI’s</a:t>
            </a:r>
            <a:r>
              <a:rPr lang="nl-NL" sz="800" dirty="0">
                <a:latin typeface="Verdana" panose="020B0604030504040204" pitchFamily="34" charset="0"/>
                <a:ea typeface="Verdana" panose="020B0604030504040204" pitchFamily="34" charset="0"/>
                <a:cs typeface="Verdana" panose="020B0604030504040204" pitchFamily="34" charset="0"/>
              </a:rPr>
              <a:t> zijn verwoord (inclusief toelichting) in bijlage AF.</a:t>
            </a:r>
          </a:p>
          <a:p>
            <a:pPr marL="144145" indent="-144145">
              <a:spcAft>
                <a:spcPts val="0"/>
              </a:spcAft>
            </a:pPr>
            <a:r>
              <a:rPr lang="nl-NL" sz="800" dirty="0">
                <a:latin typeface="Verdana" panose="020B0604030504040204" pitchFamily="34" charset="0"/>
                <a:ea typeface="Verdana" panose="020B0604030504040204" pitchFamily="34" charset="0"/>
                <a:cs typeface="Verdana" panose="020B0604030504040204" pitchFamily="34" charset="0"/>
              </a:rPr>
              <a:t> </a:t>
            </a:r>
          </a:p>
          <a:p>
            <a:pPr>
              <a:spcAft>
                <a:spcPts val="0"/>
              </a:spcAft>
            </a:pPr>
            <a:r>
              <a:rPr lang="nl-NL" sz="800" b="1" i="1" dirty="0" err="1">
                <a:latin typeface="Verdana" panose="020B0604030504040204" pitchFamily="34" charset="0"/>
                <a:ea typeface="Verdana" panose="020B0604030504040204" pitchFamily="34" charset="0"/>
                <a:cs typeface="Verdana" panose="020B0604030504040204" pitchFamily="34" charset="0"/>
              </a:rPr>
              <a:t>Keuringsplichtige</a:t>
            </a:r>
            <a:r>
              <a:rPr lang="nl-NL" sz="800" b="1" i="1" dirty="0">
                <a:latin typeface="Verdana" panose="020B0604030504040204" pitchFamily="34" charset="0"/>
                <a:ea typeface="Verdana" panose="020B0604030504040204" pitchFamily="34" charset="0"/>
                <a:cs typeface="Verdana" panose="020B0604030504040204" pitchFamily="34" charset="0"/>
              </a:rPr>
              <a:t> deelinstallaties</a:t>
            </a:r>
            <a:endParaRPr lang="nl-NL" sz="800" dirty="0">
              <a:latin typeface="Verdana" panose="020B0604030504040204" pitchFamily="34" charset="0"/>
              <a:ea typeface="Verdana" panose="020B0604030504040204" pitchFamily="34" charset="0"/>
              <a:cs typeface="Verdana" panose="020B0604030504040204" pitchFamily="34" charset="0"/>
            </a:endParaRPr>
          </a:p>
          <a:p>
            <a:pPr>
              <a:spcAft>
                <a:spcPts val="0"/>
              </a:spcAft>
            </a:pPr>
            <a:r>
              <a:rPr lang="nl-NL" sz="800" dirty="0">
                <a:latin typeface="Verdana" panose="020B0604030504040204" pitchFamily="34" charset="0"/>
                <a:ea typeface="Verdana" panose="020B0604030504040204" pitchFamily="34" charset="0"/>
                <a:cs typeface="Verdana" panose="020B0604030504040204" pitchFamily="34" charset="0"/>
              </a:rPr>
              <a:t>Per perceel zijn </a:t>
            </a:r>
            <a:r>
              <a:rPr lang="nl-NL" sz="800" dirty="0" err="1">
                <a:latin typeface="Verdana" panose="020B0604030504040204" pitchFamily="34" charset="0"/>
                <a:ea typeface="Verdana" panose="020B0604030504040204" pitchFamily="34" charset="0"/>
                <a:cs typeface="Verdana" panose="020B0604030504040204" pitchFamily="34" charset="0"/>
              </a:rPr>
              <a:t>keuringsplichtige</a:t>
            </a:r>
            <a:r>
              <a:rPr lang="nl-NL" sz="800" dirty="0">
                <a:latin typeface="Verdana" panose="020B0604030504040204" pitchFamily="34" charset="0"/>
                <a:ea typeface="Verdana" panose="020B0604030504040204" pitchFamily="34" charset="0"/>
                <a:cs typeface="Verdana" panose="020B0604030504040204" pitchFamily="34" charset="0"/>
              </a:rPr>
              <a:t> deelinstallaties opgenomen waarvoor prestatie eis certificering geldt. Dit betekent dat alle kosten van inspectie, keuring, onderhoud, herstel- en vervangingswerkzaamheden om blijvend aan de keuringseisen te voldoen voor rekening zijn van de opdrachtnemer. </a:t>
            </a:r>
            <a:r>
              <a:rPr lang="nl-NL" sz="800" dirty="0" err="1">
                <a:latin typeface="Verdana" panose="020B0604030504040204" pitchFamily="34" charset="0"/>
                <a:ea typeface="Verdana" panose="020B0604030504040204" pitchFamily="34" charset="0"/>
                <a:cs typeface="Verdana" panose="020B0604030504040204" pitchFamily="34" charset="0"/>
              </a:rPr>
              <a:t>Keuringsplichtige</a:t>
            </a:r>
            <a:r>
              <a:rPr lang="nl-NL" sz="800" dirty="0">
                <a:latin typeface="Verdana" panose="020B0604030504040204" pitchFamily="34" charset="0"/>
                <a:ea typeface="Verdana" panose="020B0604030504040204" pitchFamily="34" charset="0"/>
                <a:cs typeface="Verdana" panose="020B0604030504040204" pitchFamily="34" charset="0"/>
              </a:rPr>
              <a:t> installaties/delen zijn per perceel in bijlage A3.2 toegevoegd.</a:t>
            </a:r>
          </a:p>
          <a:p>
            <a:pPr>
              <a:spcAft>
                <a:spcPts val="0"/>
              </a:spcAft>
            </a:pPr>
            <a:r>
              <a:rPr lang="nl-NL" sz="800" dirty="0">
                <a:latin typeface="Verdana" panose="020B0604030504040204" pitchFamily="34" charset="0"/>
                <a:ea typeface="Verdana" panose="020B0604030504040204" pitchFamily="34" charset="0"/>
                <a:cs typeface="Verdana" panose="020B0604030504040204" pitchFamily="34" charset="0"/>
              </a:rPr>
              <a:t> </a:t>
            </a:r>
          </a:p>
          <a:p>
            <a:pPr>
              <a:spcAft>
                <a:spcPts val="0"/>
              </a:spcAft>
            </a:pPr>
            <a:r>
              <a:rPr lang="nl-NL" sz="800" dirty="0">
                <a:latin typeface="Verdana" panose="020B0604030504040204" pitchFamily="34" charset="0"/>
                <a:ea typeface="Verdana" panose="020B0604030504040204" pitchFamily="34" charset="0"/>
                <a:cs typeface="Verdana" panose="020B0604030504040204" pitchFamily="34" charset="0"/>
              </a:rPr>
              <a:t>Voorbeelden hiervan zijn: </a:t>
            </a:r>
          </a:p>
          <a:p>
            <a:pPr>
              <a:spcAft>
                <a:spcPts val="0"/>
              </a:spcAft>
            </a:pPr>
            <a:r>
              <a:rPr lang="nl-NL" sz="800" dirty="0">
                <a:latin typeface="Verdana" panose="020B0604030504040204" pitchFamily="34" charset="0"/>
                <a:ea typeface="Verdana" panose="020B0604030504040204" pitchFamily="34" charset="0"/>
                <a:cs typeface="Verdana" panose="020B0604030504040204" pitchFamily="34" charset="0"/>
              </a:rPr>
              <a:t>Bliksem- en Aardinginstallaties</a:t>
            </a:r>
          </a:p>
          <a:p>
            <a:pPr>
              <a:spcAft>
                <a:spcPts val="0"/>
              </a:spcAft>
            </a:pPr>
            <a:r>
              <a:rPr lang="nl-NL" sz="800" dirty="0">
                <a:latin typeface="Verdana" panose="020B0604030504040204" pitchFamily="34" charset="0"/>
                <a:ea typeface="Verdana" panose="020B0604030504040204" pitchFamily="34" charset="0"/>
                <a:cs typeface="Verdana" panose="020B0604030504040204" pitchFamily="34" charset="0"/>
              </a:rPr>
              <a:t>Dieselaggregaten</a:t>
            </a:r>
          </a:p>
          <a:p>
            <a:pPr>
              <a:spcAft>
                <a:spcPts val="0"/>
              </a:spcAft>
            </a:pPr>
            <a:r>
              <a:rPr lang="nl-NL" sz="800" dirty="0" smtClean="0">
                <a:latin typeface="Verdana" panose="020B0604030504040204" pitchFamily="34" charset="0"/>
                <a:ea typeface="Verdana" panose="020B0604030504040204" pitchFamily="34" charset="0"/>
                <a:cs typeface="Verdana" panose="020B0604030504040204" pitchFamily="34" charset="0"/>
              </a:rPr>
              <a:t>Brandmeldinstallatie </a:t>
            </a:r>
            <a:r>
              <a:rPr lang="nl-NL" sz="800" dirty="0">
                <a:latin typeface="Verdana" panose="020B0604030504040204" pitchFamily="34" charset="0"/>
                <a:ea typeface="Verdana" panose="020B0604030504040204" pitchFamily="34" charset="0"/>
                <a:cs typeface="Verdana" panose="020B0604030504040204" pitchFamily="34" charset="0"/>
              </a:rPr>
              <a:t>(BMC) / certificeren installatie</a:t>
            </a:r>
          </a:p>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13</a:t>
            </a:fld>
            <a:endParaRPr lang="nl-NL"/>
          </a:p>
        </p:txBody>
      </p:sp>
    </p:spTree>
    <p:extLst>
      <p:ext uri="{BB962C8B-B14F-4D97-AF65-F5344CB8AC3E}">
        <p14:creationId xmlns:p14="http://schemas.microsoft.com/office/powerpoint/2010/main" val="34249750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14</a:t>
            </a:fld>
            <a:endParaRPr lang="nl-NL"/>
          </a:p>
        </p:txBody>
      </p:sp>
    </p:spTree>
    <p:extLst>
      <p:ext uri="{BB962C8B-B14F-4D97-AF65-F5344CB8AC3E}">
        <p14:creationId xmlns:p14="http://schemas.microsoft.com/office/powerpoint/2010/main" val="25500741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685800" y="4400549"/>
            <a:ext cx="5486400" cy="4392931"/>
          </a:xfrm>
        </p:spPr>
        <p:txBody>
          <a:bodyPr/>
          <a:lstStyle/>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Dit contract loopt 10 jaar tot 2031</a:t>
            </a:r>
            <a:r>
              <a:rPr lang="nl-NL" sz="600" dirty="0" smtClean="0">
                <a:latin typeface="Verdana" panose="020B0604030504040204" pitchFamily="34" charset="0"/>
                <a:ea typeface="Verdana" panose="020B0604030504040204" pitchFamily="34" charset="0"/>
                <a:cs typeface="Verdana" panose="020B0604030504040204" pitchFamily="34" charset="0"/>
              </a:rPr>
              <a:t>. In </a:t>
            </a:r>
            <a:r>
              <a:rPr lang="nl-NL" sz="600" dirty="0">
                <a:latin typeface="Verdana" panose="020B0604030504040204" pitchFamily="34" charset="0"/>
                <a:ea typeface="Verdana" panose="020B0604030504040204" pitchFamily="34" charset="0"/>
                <a:cs typeface="Verdana" panose="020B0604030504040204" pitchFamily="34" charset="0"/>
              </a:rPr>
              <a:t>dit contract willen we concrete stappen maken in de duurzaamheidsambities van RWS. De huidige 19 tunnels van RWS verbruiken 21% van het totale energieverbruik van Rijkswaterstaat. </a:t>
            </a:r>
            <a:r>
              <a:rPr lang="nl-NL" sz="600" dirty="0" smtClean="0">
                <a:latin typeface="Verdana" panose="020B0604030504040204" pitchFamily="34" charset="0"/>
                <a:ea typeface="Verdana" panose="020B0604030504040204" pitchFamily="34" charset="0"/>
                <a:cs typeface="Verdana" panose="020B0604030504040204" pitchFamily="34" charset="0"/>
              </a:rPr>
              <a:t>Daarom </a:t>
            </a:r>
            <a:r>
              <a:rPr lang="nl-NL" sz="600" dirty="0">
                <a:latin typeface="Verdana" panose="020B0604030504040204" pitchFamily="34" charset="0"/>
                <a:ea typeface="Verdana" panose="020B0604030504040204" pitchFamily="34" charset="0"/>
                <a:cs typeface="Verdana" panose="020B0604030504040204" pitchFamily="34" charset="0"/>
              </a:rPr>
              <a:t>in het kader van duurzaamheid ook veel aandacht voor stroomreductie van de 13 tunnels in dit contract</a:t>
            </a:r>
            <a:r>
              <a:rPr lang="nl-NL" sz="600" dirty="0" smtClean="0">
                <a:latin typeface="Verdana" panose="020B0604030504040204" pitchFamily="34" charset="0"/>
                <a:ea typeface="Verdana" panose="020B0604030504040204" pitchFamily="34" charset="0"/>
                <a:cs typeface="Verdana" panose="020B0604030504040204" pitchFamily="34" charset="0"/>
              </a:rPr>
              <a:t>.</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Onderhoudsmaatregelen en het onderhoud aan het areaal dienen op een zodanige wijze plaats te vinden dat het milieu niet of als dat niet anders kan zo min mogelijk wordt belast (Doelstelling RWS 6 VSA 2.2.1)</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U dient te allen tijde te kunnen aantonen dat de Werkzaamheden bijdragen aan deze doelstellingen van RWS</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De opdrachtnemer stelt een plan duurzaamheid op hoe invulling wordt gegeven aan de duurzaamheiddoelstellingen van de Opdrachtgever en Opdrachtnemer (VSP 5.1.7)</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Hierin komt </a:t>
            </a:r>
            <a:r>
              <a:rPr lang="nl-NL" sz="600" dirty="0" err="1">
                <a:latin typeface="Verdana" panose="020B0604030504040204" pitchFamily="34" charset="0"/>
                <a:ea typeface="Verdana" panose="020B0604030504040204" pitchFamily="34" charset="0"/>
                <a:cs typeface="Verdana" panose="020B0604030504040204" pitchFamily="34" charset="0"/>
              </a:rPr>
              <a:t>ondermeer</a:t>
            </a:r>
            <a:r>
              <a:rPr lang="nl-NL" sz="600" dirty="0">
                <a:latin typeface="Verdana" panose="020B0604030504040204" pitchFamily="34" charset="0"/>
                <a:ea typeface="Verdana" panose="020B0604030504040204" pitchFamily="34" charset="0"/>
                <a:cs typeface="Verdana" panose="020B0604030504040204" pitchFamily="34" charset="0"/>
              </a:rPr>
              <a:t> een uiteenzetting van:</a:t>
            </a:r>
          </a:p>
          <a:p>
            <a:pPr>
              <a:lnSpc>
                <a:spcPct val="107000"/>
              </a:lnSpc>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   Hoe </a:t>
            </a:r>
            <a:r>
              <a:rPr lang="nl-NL" sz="600" dirty="0">
                <a:latin typeface="Verdana" panose="020B0604030504040204" pitchFamily="34" charset="0"/>
                <a:ea typeface="Verdana" panose="020B0604030504040204" pitchFamily="34" charset="0"/>
                <a:cs typeface="Verdana" panose="020B0604030504040204" pitchFamily="34" charset="0"/>
              </a:rPr>
              <a:t>u gaat voldoen aan de eisen gesteld in de Rijkswaterstaat Brede Afspraak Maatschappelijk Verantwoord Inkopen (VSP bijlage Q)</a:t>
            </a:r>
          </a:p>
          <a:p>
            <a:pPr>
              <a:lnSpc>
                <a:spcPct val="107000"/>
              </a:lnSpc>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   Hoe </a:t>
            </a:r>
            <a:r>
              <a:rPr lang="nl-NL" sz="600" dirty="0">
                <a:latin typeface="Verdana" panose="020B0604030504040204" pitchFamily="34" charset="0"/>
                <a:ea typeface="Verdana" panose="020B0604030504040204" pitchFamily="34" charset="0"/>
                <a:cs typeface="Verdana" panose="020B0604030504040204" pitchFamily="34" charset="0"/>
              </a:rPr>
              <a:t>u ervoor zorgt dat de vrijkomende materialen zoveel mogelijk in het Werk, dan wel elders nuttig worden toegepast (Annex V) </a:t>
            </a:r>
          </a:p>
          <a:p>
            <a:pPr>
              <a:lnSpc>
                <a:spcPct val="107000"/>
              </a:lnSpc>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   Waar </a:t>
            </a:r>
            <a:r>
              <a:rPr lang="nl-NL" sz="600" dirty="0">
                <a:latin typeface="Verdana" panose="020B0604030504040204" pitchFamily="34" charset="0"/>
                <a:ea typeface="Verdana" panose="020B0604030504040204" pitchFamily="34" charset="0"/>
                <a:cs typeface="Verdana" panose="020B0604030504040204" pitchFamily="34" charset="0"/>
              </a:rPr>
              <a:t>en hoe u de slimme energiemeters gaat plaatsen;</a:t>
            </a:r>
          </a:p>
          <a:p>
            <a:pPr>
              <a:lnSpc>
                <a:spcPct val="107000"/>
              </a:lnSpc>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   Hoe </a:t>
            </a:r>
            <a:r>
              <a:rPr lang="nl-NL" sz="600" dirty="0">
                <a:latin typeface="Verdana" panose="020B0604030504040204" pitchFamily="34" charset="0"/>
                <a:ea typeface="Verdana" panose="020B0604030504040204" pitchFamily="34" charset="0"/>
                <a:cs typeface="Verdana" panose="020B0604030504040204" pitchFamily="34" charset="0"/>
              </a:rPr>
              <a:t>u het energieverbruik gaat monitoren;</a:t>
            </a:r>
          </a:p>
          <a:p>
            <a:pPr>
              <a:lnSpc>
                <a:spcPct val="107000"/>
              </a:lnSpc>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   Op </a:t>
            </a:r>
            <a:r>
              <a:rPr lang="nl-NL" sz="600" dirty="0">
                <a:latin typeface="Verdana" panose="020B0604030504040204" pitchFamily="34" charset="0"/>
                <a:ea typeface="Verdana" panose="020B0604030504040204" pitchFamily="34" charset="0"/>
                <a:cs typeface="Verdana" panose="020B0604030504040204" pitchFamily="34" charset="0"/>
              </a:rPr>
              <a:t>welke wijze u de besparingen op het verbruik van de elektriciteit per jaar en per tunnel gaat realiseren.</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De Opdrachtnemer dient tijdens de uitvoering bij een investeringsvoorstel twee varianten uit te werken, waarvan 1 variant optimaal invulling geeft aan de duurzaamheidsdoelstellingen van de opdrachtgever (VSP VI 1235t);</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Door de langere looptijd van het contract wil RWS hier meer profijt uithalen.</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Vervangen verlichting door LED in de </a:t>
            </a:r>
            <a:r>
              <a:rPr lang="nl-NL" sz="600" dirty="0" err="1">
                <a:solidFill>
                  <a:srgbClr val="002060"/>
                </a:solidFill>
                <a:latin typeface="Verdana" panose="020B0604030504040204" pitchFamily="34" charset="0"/>
                <a:ea typeface="Verdana" panose="020B0604030504040204" pitchFamily="34" charset="0"/>
                <a:cs typeface="Verdana" panose="020B0604030504040204" pitchFamily="34" charset="0"/>
              </a:rPr>
              <a:t>Sijtwendetunnels</a:t>
            </a: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 en de Drechttunnel en mogelijk ook in de Leidsche Rijntunnel met aanvullende eis voor het realiseren van 30% stroombesparing t.o.v. het verbruik oude verlichting. </a:t>
            </a:r>
            <a:r>
              <a:rPr lang="nl-NL" sz="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a:t>
            </a: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VSP bijlage G activiteiten)</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De nieuwe verlichtingsinstallatie dient duurzaam aangelegd te worden en tenminste 30% energie zuiniger te zijn dan de huidige verlichting. De 30% energiezuiniger dient aantoonbaar worden gemaakt.</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EMVI-BPKV   MKI</a:t>
            </a:r>
          </a:p>
          <a:p>
            <a:pPr>
              <a:lnSpc>
                <a:spcPct val="107000"/>
              </a:lnSpc>
              <a:spcAft>
                <a:spcPts val="0"/>
              </a:spcAft>
            </a:pP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het vast onderhoud en de variabele activiteiten worden uitgevoerd tegen een zo laag mogelijk energieverbruik uitgedrukt in een MKI waarde voor het energieverbruik van het vast onderhoud en voorgeschreven activiteiten;</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de MKI-waarde betreft de inzet van vervoers- en transportmiddelen, en materieel voor het uitvoeren van het vast onderhoud en voorgeschreven activiteiten.</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Rijkswaterstaat wil structureel inzetten en sturen op een zo laag mogelijke MKI in al haar (</a:t>
            </a:r>
            <a:r>
              <a:rPr lang="nl-NL" sz="600" dirty="0" err="1">
                <a:latin typeface="Verdana" panose="020B0604030504040204" pitchFamily="34" charset="0"/>
                <a:ea typeface="Verdana" panose="020B0604030504040204" pitchFamily="34" charset="0"/>
                <a:cs typeface="Verdana" panose="020B0604030504040204" pitchFamily="34" charset="0"/>
              </a:rPr>
              <a:t>onderhouds</a:t>
            </a:r>
            <a:r>
              <a:rPr lang="nl-NL" sz="600" dirty="0">
                <a:latin typeface="Verdana" panose="020B0604030504040204" pitchFamily="34" charset="0"/>
                <a:ea typeface="Verdana" panose="020B0604030504040204" pitchFamily="34" charset="0"/>
                <a:cs typeface="Verdana" panose="020B0604030504040204" pitchFamily="34" charset="0"/>
              </a:rPr>
              <a:t>)projecten. U wordt daarmee structureel gestimuleerd tot het inzetten van energiezuinige transportmiddelen en – materieel. </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EMVI-BPKV   CO2 ambitieladder</a:t>
            </a:r>
          </a:p>
          <a:p>
            <a:pPr>
              <a:lnSpc>
                <a:spcPct val="107000"/>
              </a:lnSpc>
              <a:spcAft>
                <a:spcPts val="0"/>
              </a:spcAft>
            </a:pP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Reduceren van de CO2 emissie van de bedrijfsvoering uitgedrukt in de op te geven CO2 ambitieniveau (1 t/m 5) (VSP 3.7)</a:t>
            </a:r>
          </a:p>
          <a:p>
            <a:pPr>
              <a:lnSpc>
                <a:spcPct val="107000"/>
              </a:lnSpc>
              <a:spcAft>
                <a:spcPts val="0"/>
              </a:spcAft>
            </a:pPr>
            <a:endParaRPr lang="nl-NL" sz="600" dirty="0" smtClean="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Dit </a:t>
            </a:r>
            <a:r>
              <a:rPr lang="nl-NL" sz="600" dirty="0">
                <a:latin typeface="Verdana" panose="020B0604030504040204" pitchFamily="34" charset="0"/>
                <a:ea typeface="Verdana" panose="020B0604030504040204" pitchFamily="34" charset="0"/>
                <a:cs typeface="Verdana" panose="020B0604030504040204" pitchFamily="34" charset="0"/>
              </a:rPr>
              <a:t>is bij alle inschrijvers al bekend.</a:t>
            </a:r>
          </a:p>
          <a:p>
            <a:pPr>
              <a:lnSpc>
                <a:spcPct val="107000"/>
              </a:lnSpc>
              <a:spcAft>
                <a:spcPts val="0"/>
              </a:spcAft>
            </a:pPr>
            <a:endParaRPr lang="nl-NL" sz="500" dirty="0">
              <a:latin typeface="Verdana" panose="020B0604030504040204" pitchFamily="34" charset="0"/>
              <a:ea typeface="Verdana" panose="020B0604030504040204" pitchFamily="34" charset="0"/>
              <a:cs typeface="Verdana" panose="020B0604030504040204" pitchFamily="34" charset="0"/>
            </a:endParaRP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15</a:t>
            </a:fld>
            <a:endParaRPr lang="nl-NL"/>
          </a:p>
        </p:txBody>
      </p:sp>
    </p:spTree>
    <p:extLst>
      <p:ext uri="{BB962C8B-B14F-4D97-AF65-F5344CB8AC3E}">
        <p14:creationId xmlns:p14="http://schemas.microsoft.com/office/powerpoint/2010/main" val="223700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685800" y="4400550"/>
            <a:ext cx="5486400" cy="4491990"/>
          </a:xfrm>
        </p:spPr>
        <p:txBody>
          <a:bodyPr/>
          <a:lstStyle/>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In deze sheet staan de stroombesparingsmaatregelen.</a:t>
            </a:r>
          </a:p>
          <a:p>
            <a:pPr>
              <a:spcAft>
                <a:spcPts val="0"/>
              </a:spcAft>
            </a:pPr>
            <a:r>
              <a:rPr lang="nl-NL" sz="500" dirty="0">
                <a:solidFill>
                  <a:srgbClr val="000000"/>
                </a:solidFill>
                <a:latin typeface="Verdana" panose="020B0604030504040204" pitchFamily="34" charset="0"/>
                <a:ea typeface="Verdana" panose="020B0604030504040204" pitchFamily="34" charset="0"/>
                <a:cs typeface="Verdana" panose="020B0604030504040204" pitchFamily="34" charset="0"/>
              </a:rPr>
              <a:t> </a:t>
            </a:r>
          </a:p>
          <a:p>
            <a:pPr>
              <a:lnSpc>
                <a:spcPct val="107000"/>
              </a:lnSpc>
              <a:spcAft>
                <a:spcPts val="0"/>
              </a:spcAft>
            </a:pPr>
            <a:r>
              <a:rPr lang="nl-NL" sz="500" b="1" dirty="0">
                <a:solidFill>
                  <a:srgbClr val="1F3864"/>
                </a:solidFill>
                <a:latin typeface="Verdana" panose="020B0604030504040204" pitchFamily="34" charset="0"/>
                <a:ea typeface="Verdana" panose="020B0604030504040204" pitchFamily="34" charset="0"/>
                <a:cs typeface="Verdana" panose="020B0604030504040204" pitchFamily="34" charset="0"/>
              </a:rPr>
              <a:t>De ON betaalt het energieverbruik van de tunnels in perceel 3; (VSP 3.3.10)</a:t>
            </a:r>
            <a:endParaRPr lang="nl-NL" sz="5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500" b="1" dirty="0">
                <a:latin typeface="Verdana" panose="020B0604030504040204" pitchFamily="34" charset="0"/>
                <a:ea typeface="Verdana" panose="020B0604030504040204" pitchFamily="34" charset="0"/>
                <a:cs typeface="Verdana" panose="020B0604030504040204" pitchFamily="34" charset="0"/>
              </a:rPr>
              <a:t> </a:t>
            </a:r>
            <a:endParaRPr lang="nl-NL" sz="5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Dit is al toegepast in DBFM contracten 2e Coentunnel en Rijnlandtunnel.</a:t>
            </a:r>
          </a:p>
          <a:p>
            <a:pPr>
              <a:lnSpc>
                <a:spcPct val="107000"/>
              </a:lnSpc>
              <a:spcAft>
                <a:spcPts val="0"/>
              </a:spcAft>
            </a:pPr>
            <a:r>
              <a:rPr lang="nl-NL" sz="500" dirty="0" smtClean="0">
                <a:latin typeface="Verdana" panose="020B0604030504040204" pitchFamily="34" charset="0"/>
                <a:ea typeface="Verdana" panose="020B0604030504040204" pitchFamily="34" charset="0"/>
                <a:cs typeface="Verdana" panose="020B0604030504040204" pitchFamily="34" charset="0"/>
              </a:rPr>
              <a:t>Eerst </a:t>
            </a:r>
            <a:r>
              <a:rPr lang="nl-NL" sz="500" dirty="0">
                <a:latin typeface="Verdana" panose="020B0604030504040204" pitchFamily="34" charset="0"/>
                <a:ea typeface="Verdana" panose="020B0604030504040204" pitchFamily="34" charset="0"/>
                <a:cs typeface="Verdana" panose="020B0604030504040204" pitchFamily="34" charset="0"/>
              </a:rPr>
              <a:t>alleen in perceel 3 inzetten. Bij positieve ervaring in perceel 3 dan bij verlenging </a:t>
            </a:r>
            <a:r>
              <a:rPr lang="nl-NL" sz="500" dirty="0" err="1" smtClean="0">
                <a:latin typeface="Verdana" panose="020B0604030504040204" pitchFamily="34" charset="0"/>
                <a:ea typeface="Verdana" panose="020B0604030504040204" pitchFamily="34" charset="0"/>
                <a:cs typeface="Verdana" panose="020B0604030504040204" pitchFamily="34" charset="0"/>
              </a:rPr>
              <a:t>eventueet</a:t>
            </a:r>
            <a:r>
              <a:rPr lang="nl-NL" sz="500" dirty="0" smtClean="0">
                <a:latin typeface="Verdana" panose="020B0604030504040204" pitchFamily="34" charset="0"/>
                <a:ea typeface="Verdana" panose="020B0604030504040204" pitchFamily="34" charset="0"/>
                <a:cs typeface="Verdana" panose="020B0604030504040204" pitchFamily="34" charset="0"/>
              </a:rPr>
              <a:t> ook </a:t>
            </a:r>
            <a:r>
              <a:rPr lang="nl-NL" sz="500" dirty="0">
                <a:latin typeface="Verdana" panose="020B0604030504040204" pitchFamily="34" charset="0"/>
                <a:ea typeface="Verdana" panose="020B0604030504040204" pitchFamily="34" charset="0"/>
                <a:cs typeface="Verdana" panose="020B0604030504040204" pitchFamily="34" charset="0"/>
              </a:rPr>
              <a:t>toepassen in perceel 1 en 2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De kosten stroomverbruik ligt contractueel vast op 13,8 ct. per kWh.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De opdrachtnemer neemt de kosten voor het energieverbruik op in zijn inschrijfsom. Hierover betaald OG 2 maandelijks abonnementsgeld aan de ON.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Per jaar wordt het werkelijk energieverbruik verrekend met het al ingehouden abonnementsgeld.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Doel van deze maatregel:</a:t>
            </a:r>
          </a:p>
          <a:p>
            <a:pPr lvl="0">
              <a:lnSpc>
                <a:spcPct val="107000"/>
              </a:lnSpc>
              <a:spcAft>
                <a:spcPts val="0"/>
              </a:spcAft>
            </a:pPr>
            <a:r>
              <a:rPr lang="nl-NL" sz="500" dirty="0" smtClean="0">
                <a:latin typeface="Verdana" panose="020B0604030504040204" pitchFamily="34" charset="0"/>
                <a:ea typeface="Verdana" panose="020B0604030504040204" pitchFamily="34" charset="0"/>
                <a:cs typeface="Verdana" panose="020B0604030504040204" pitchFamily="34" charset="0"/>
              </a:rPr>
              <a:t>-   Stimulans </a:t>
            </a:r>
            <a:r>
              <a:rPr lang="nl-NL" sz="500" dirty="0">
                <a:latin typeface="Verdana" panose="020B0604030504040204" pitchFamily="34" charset="0"/>
                <a:ea typeface="Verdana" panose="020B0604030504040204" pitchFamily="34" charset="0"/>
                <a:cs typeface="Verdana" panose="020B0604030504040204" pitchFamily="34" charset="0"/>
              </a:rPr>
              <a:t>om te letten op onnodig stroomverbruik in de tunnels;</a:t>
            </a:r>
          </a:p>
          <a:p>
            <a:pPr lvl="0">
              <a:lnSpc>
                <a:spcPct val="107000"/>
              </a:lnSpc>
              <a:spcAft>
                <a:spcPts val="0"/>
              </a:spcAft>
            </a:pPr>
            <a:r>
              <a:rPr lang="nl-NL" sz="500" dirty="0" smtClean="0">
                <a:latin typeface="Verdana" panose="020B0604030504040204" pitchFamily="34" charset="0"/>
                <a:ea typeface="Verdana" panose="020B0604030504040204" pitchFamily="34" charset="0"/>
                <a:cs typeface="Verdana" panose="020B0604030504040204" pitchFamily="34" charset="0"/>
              </a:rPr>
              <a:t>-   Stimulans </a:t>
            </a:r>
            <a:r>
              <a:rPr lang="nl-NL" sz="500" dirty="0">
                <a:latin typeface="Verdana" panose="020B0604030504040204" pitchFamily="34" charset="0"/>
                <a:ea typeface="Verdana" panose="020B0604030504040204" pitchFamily="34" charset="0"/>
                <a:cs typeface="Verdana" panose="020B0604030504040204" pitchFamily="34" charset="0"/>
              </a:rPr>
              <a:t>om proactief en snel stroom besparende maatregelen door te voeren;</a:t>
            </a:r>
          </a:p>
          <a:p>
            <a:pPr lvl="0">
              <a:lnSpc>
                <a:spcPct val="107000"/>
              </a:lnSpc>
              <a:spcAft>
                <a:spcPts val="0"/>
              </a:spcAft>
            </a:pPr>
            <a:r>
              <a:rPr lang="nl-NL" sz="500" dirty="0" smtClean="0">
                <a:latin typeface="Verdana" panose="020B0604030504040204" pitchFamily="34" charset="0"/>
                <a:ea typeface="Verdana" panose="020B0604030504040204" pitchFamily="34" charset="0"/>
                <a:cs typeface="Verdana" panose="020B0604030504040204" pitchFamily="34" charset="0"/>
              </a:rPr>
              <a:t>-   Stimulans </a:t>
            </a:r>
            <a:r>
              <a:rPr lang="nl-NL" sz="500" dirty="0">
                <a:latin typeface="Verdana" panose="020B0604030504040204" pitchFamily="34" charset="0"/>
                <a:ea typeface="Verdana" panose="020B0604030504040204" pitchFamily="34" charset="0"/>
                <a:cs typeface="Verdana" panose="020B0604030504040204" pitchFamily="34" charset="0"/>
              </a:rPr>
              <a:t>om bij kleine vervangingen te kiezen voor energiezuinige alternatieven;</a:t>
            </a:r>
          </a:p>
          <a:p>
            <a:pPr lvl="0">
              <a:lnSpc>
                <a:spcPct val="107000"/>
              </a:lnSpc>
              <a:spcAft>
                <a:spcPts val="0"/>
              </a:spcAft>
            </a:pPr>
            <a:r>
              <a:rPr lang="nl-NL" sz="500" dirty="0" smtClean="0">
                <a:latin typeface="Verdana" panose="020B0604030504040204" pitchFamily="34" charset="0"/>
                <a:ea typeface="Verdana" panose="020B0604030504040204" pitchFamily="34" charset="0"/>
                <a:cs typeface="Verdana" panose="020B0604030504040204" pitchFamily="34" charset="0"/>
              </a:rPr>
              <a:t>-   Stimulans </a:t>
            </a:r>
            <a:r>
              <a:rPr lang="nl-NL" sz="500" dirty="0">
                <a:latin typeface="Verdana" panose="020B0604030504040204" pitchFamily="34" charset="0"/>
                <a:ea typeface="Verdana" panose="020B0604030504040204" pitchFamily="34" charset="0"/>
                <a:cs typeface="Verdana" panose="020B0604030504040204" pitchFamily="34" charset="0"/>
              </a:rPr>
              <a:t>om verbeter- en investeringsvoorstellen te doen die energie besparen.</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 </a:t>
            </a:r>
          </a:p>
          <a:p>
            <a:pPr>
              <a:lnSpc>
                <a:spcPct val="107000"/>
              </a:lnSpc>
              <a:spcAft>
                <a:spcPts val="0"/>
              </a:spcAft>
            </a:pPr>
            <a:r>
              <a:rPr lang="nl-NL" sz="500" b="1" dirty="0">
                <a:solidFill>
                  <a:srgbClr val="1F3864"/>
                </a:solidFill>
                <a:latin typeface="Verdana" panose="020B0604030504040204" pitchFamily="34" charset="0"/>
                <a:ea typeface="Verdana" panose="020B0604030504040204" pitchFamily="34" charset="0"/>
                <a:cs typeface="Verdana" panose="020B0604030504040204" pitchFamily="34" charset="0"/>
              </a:rPr>
              <a:t>De ON stelt een plan op voor het plaatsen van slimme kWh meters en een format om het energieverbruik per deelinstallatie te monitoren; (Onderdeel plan duurzaamheid VSP VP110)</a:t>
            </a:r>
            <a:endParaRPr lang="nl-NL" sz="5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Meten is weten, om goed inzicht te krijgen welke (deel)installaties hoeveel stroom verbruiken zal de ON in overleg met de  beheerder/Contractmanager een plan opstellen voor het plaatsen en monitoren van slimme kWh meter.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Het leveren, plaatsen en monitoren van de meters is als verrekenbare hoeveelheid opgenomen in het contract.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Hiermee wordt beter inzicht verkregen van het werkelijk stroomverbruik van de verschillende installaties. Op basis van deze informatie kunnen betere besluiten genomen worden over eerdere en/of duurzamere vervangingen.</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 </a:t>
            </a:r>
          </a:p>
          <a:p>
            <a:pPr>
              <a:lnSpc>
                <a:spcPct val="107000"/>
              </a:lnSpc>
              <a:spcAft>
                <a:spcPts val="0"/>
              </a:spcAft>
              <a:tabLst>
                <a:tab pos="914400" algn="l"/>
              </a:tabLst>
            </a:pPr>
            <a:r>
              <a:rPr lang="nl-NL" sz="500" b="1" dirty="0">
                <a:solidFill>
                  <a:srgbClr val="1F3864"/>
                </a:solidFill>
                <a:latin typeface="Verdana" panose="020B0604030504040204" pitchFamily="34" charset="0"/>
                <a:ea typeface="Verdana" panose="020B0604030504040204" pitchFamily="34" charset="0"/>
                <a:cs typeface="Verdana" panose="020B0604030504040204" pitchFamily="34" charset="0"/>
              </a:rPr>
              <a:t>Het stroomverbruik in de tunnels is in 2025 met minimaal 5% gereduceerd ten opzichte van het jaarverbruik in 2019. (VSP CO040t)</a:t>
            </a:r>
            <a:endParaRPr lang="nl-NL" sz="5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In het contract is een eis opgenomen dat de Opdrachtnemer in 2025 het jaarlijkse energieverbruik met minimaal 5% heeft gereduceerd t.o.v. het energieverbruik in 2019</a:t>
            </a:r>
            <a:r>
              <a:rPr lang="nl-NL" sz="500" dirty="0" smtClean="0">
                <a:latin typeface="Verdana" panose="020B0604030504040204" pitchFamily="34" charset="0"/>
                <a:ea typeface="Verdana" panose="020B0604030504040204" pitchFamily="34" charset="0"/>
                <a:cs typeface="Verdana" panose="020B0604030504040204" pitchFamily="34" charset="0"/>
              </a:rPr>
              <a:t>. De </a:t>
            </a:r>
            <a:r>
              <a:rPr lang="nl-NL" sz="500" dirty="0">
                <a:latin typeface="Verdana" panose="020B0604030504040204" pitchFamily="34" charset="0"/>
                <a:ea typeface="Verdana" panose="020B0604030504040204" pitchFamily="34" charset="0"/>
                <a:cs typeface="Verdana" panose="020B0604030504040204" pitchFamily="34" charset="0"/>
              </a:rPr>
              <a:t>kosten voor de energiereductie worden geacht te zijn begrepen in de opdrachtsom.</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De 5% besparing moet gerealiseerd worden voor het gehele perceel en niet per tunnel. Dit geeft de ON de vrijheid om besparingen te doen waar hij mogelijkheden ziet. Dat kan dus verschillend zijn per tunnel.</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De vervangingen van de verlichting door LED in de </a:t>
            </a:r>
            <a:r>
              <a:rPr lang="nl-NL" sz="500" dirty="0" err="1" smtClean="0">
                <a:latin typeface="Verdana" panose="020B0604030504040204" pitchFamily="34" charset="0"/>
                <a:ea typeface="Verdana" panose="020B0604030504040204" pitchFamily="34" charset="0"/>
                <a:cs typeface="Verdana" panose="020B0604030504040204" pitchFamily="34" charset="0"/>
              </a:rPr>
              <a:t>Sytwendetunnel</a:t>
            </a:r>
            <a:r>
              <a:rPr lang="nl-NL" sz="500" dirty="0" smtClean="0">
                <a:latin typeface="Verdana" panose="020B0604030504040204" pitchFamily="34" charset="0"/>
                <a:ea typeface="Verdana" panose="020B0604030504040204" pitchFamily="34" charset="0"/>
                <a:cs typeface="Verdana" panose="020B0604030504040204" pitchFamily="34" charset="0"/>
              </a:rPr>
              <a:t>, Drechttunnel, Leidsche </a:t>
            </a:r>
            <a:r>
              <a:rPr lang="nl-NL" sz="500" dirty="0">
                <a:latin typeface="Verdana" panose="020B0604030504040204" pitchFamily="34" charset="0"/>
                <a:ea typeface="Verdana" panose="020B0604030504040204" pitchFamily="34" charset="0"/>
                <a:cs typeface="Verdana" panose="020B0604030504040204" pitchFamily="34" charset="0"/>
              </a:rPr>
              <a:t>Rijntunnel en Schipholtunnel tellen niet mee.</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En de ON mag de besparing niet realiseren door energieopwekking. </a:t>
            </a:r>
            <a:br>
              <a:rPr lang="nl-NL" sz="500" dirty="0">
                <a:latin typeface="Verdana" panose="020B0604030504040204" pitchFamily="34" charset="0"/>
                <a:ea typeface="Verdana" panose="020B0604030504040204" pitchFamily="34" charset="0"/>
                <a:cs typeface="Verdana" panose="020B0604030504040204" pitchFamily="34" charset="0"/>
              </a:rPr>
            </a:br>
            <a:r>
              <a:rPr lang="nl-NL" sz="500" dirty="0">
                <a:latin typeface="Verdana" panose="020B0604030504040204" pitchFamily="34" charset="0"/>
                <a:ea typeface="Verdana" panose="020B0604030504040204" pitchFamily="34" charset="0"/>
                <a:cs typeface="Verdana" panose="020B0604030504040204" pitchFamily="34" charset="0"/>
              </a:rPr>
              <a:t/>
            </a:r>
            <a:br>
              <a:rPr lang="nl-NL" sz="500" dirty="0">
                <a:latin typeface="Verdana" panose="020B0604030504040204" pitchFamily="34" charset="0"/>
                <a:ea typeface="Verdana" panose="020B0604030504040204" pitchFamily="34" charset="0"/>
                <a:cs typeface="Verdana" panose="020B0604030504040204" pitchFamily="34" charset="0"/>
              </a:rPr>
            </a:br>
            <a:r>
              <a:rPr lang="nl-NL" sz="500" dirty="0">
                <a:latin typeface="Verdana" panose="020B0604030504040204" pitchFamily="34" charset="0"/>
                <a:ea typeface="Verdana" panose="020B0604030504040204" pitchFamily="34" charset="0"/>
                <a:cs typeface="Verdana" panose="020B0604030504040204" pitchFamily="34" charset="0"/>
              </a:rPr>
              <a:t>Met deze maatregel wordt concrete invulling gegeven aan de duurzaamheidsambities van RWS.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 </a:t>
            </a:r>
          </a:p>
          <a:p>
            <a:pPr>
              <a:lnSpc>
                <a:spcPct val="107000"/>
              </a:lnSpc>
              <a:spcAft>
                <a:spcPts val="0"/>
              </a:spcAft>
              <a:tabLst>
                <a:tab pos="914400" algn="l"/>
              </a:tabLst>
            </a:pPr>
            <a:r>
              <a:rPr lang="nl-NL" sz="500" b="1" dirty="0">
                <a:solidFill>
                  <a:srgbClr val="1F3864"/>
                </a:solidFill>
                <a:latin typeface="Verdana" panose="020B0604030504040204" pitchFamily="34" charset="0"/>
                <a:ea typeface="Verdana" panose="020B0604030504040204" pitchFamily="34" charset="0"/>
                <a:cs typeface="Verdana" panose="020B0604030504040204" pitchFamily="34" charset="0"/>
              </a:rPr>
              <a:t>EMVI-BPKV kwaliteitscriterium energiebesparing.</a:t>
            </a:r>
            <a:br>
              <a:rPr lang="nl-NL" sz="500" b="1" dirty="0">
                <a:solidFill>
                  <a:srgbClr val="1F3864"/>
                </a:solidFill>
                <a:latin typeface="Verdana" panose="020B0604030504040204" pitchFamily="34" charset="0"/>
                <a:ea typeface="Verdana" panose="020B0604030504040204" pitchFamily="34" charset="0"/>
                <a:cs typeface="Verdana" panose="020B0604030504040204" pitchFamily="34" charset="0"/>
              </a:rPr>
            </a:br>
            <a:r>
              <a:rPr lang="nl-NL" sz="500" b="1" dirty="0">
                <a:solidFill>
                  <a:srgbClr val="1F3864"/>
                </a:solidFill>
                <a:latin typeface="Verdana" panose="020B0604030504040204" pitchFamily="34" charset="0"/>
                <a:ea typeface="Verdana" panose="020B0604030504040204" pitchFamily="34" charset="0"/>
                <a:cs typeface="Verdana" panose="020B0604030504040204" pitchFamily="34" charset="0"/>
              </a:rPr>
              <a:t>Maatregelen van de ON om meer stroom te besparen dan de gestelde stroombesparingseis van 5% in het contract;</a:t>
            </a:r>
            <a:endParaRPr lang="nl-NL" sz="5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Met dit BPKV criterium stroomreductie willen we de markt uitdagen om meer stroomreductie te behalen dan de eis van 5%. Wij denken dat de markt meer mogelijkheden ziet tot stroomreductie. Met dit EMVI-BPKV criterium kan de markt zelf bepalen tot hoever zij willen gaan.</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 </a:t>
            </a:r>
            <a:r>
              <a:rPr lang="nl-NL" sz="500" b="1" dirty="0">
                <a:latin typeface="Verdana" panose="020B0604030504040204" pitchFamily="34" charset="0"/>
                <a:ea typeface="Verdana" panose="020B0604030504040204" pitchFamily="34" charset="0"/>
                <a:cs typeface="Verdana" panose="020B0604030504040204" pitchFamily="34" charset="0"/>
              </a:rPr>
              <a:t> </a:t>
            </a:r>
            <a:endParaRPr lang="nl-NL" sz="5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500" b="1" dirty="0">
                <a:solidFill>
                  <a:srgbClr val="1F3864"/>
                </a:solidFill>
                <a:latin typeface="Verdana" panose="020B0604030504040204" pitchFamily="34" charset="0"/>
                <a:ea typeface="Verdana" panose="020B0604030504040204" pitchFamily="34" charset="0"/>
                <a:cs typeface="Verdana" panose="020B0604030504040204" pitchFamily="34" charset="0"/>
              </a:rPr>
              <a:t>Vermelden in de voortgangsrapportages (VSP 2.4.1) de stand van zaken en voortgang </a:t>
            </a:r>
            <a:r>
              <a:rPr lang="nl-NL" sz="500" b="1" dirty="0" smtClean="0">
                <a:solidFill>
                  <a:srgbClr val="1F3864"/>
                </a:solidFill>
                <a:latin typeface="Verdana" panose="020B0604030504040204" pitchFamily="34" charset="0"/>
                <a:ea typeface="Verdana" panose="020B0604030504040204" pitchFamily="34" charset="0"/>
                <a:cs typeface="Verdana" panose="020B0604030504040204" pitchFamily="34" charset="0"/>
              </a:rPr>
              <a:t>van:</a:t>
            </a:r>
            <a:endParaRPr lang="nl-NL" sz="500" dirty="0" smtClean="0">
              <a:latin typeface="Verdana" panose="020B0604030504040204" pitchFamily="34" charset="0"/>
              <a:ea typeface="Verdana" panose="020B0604030504040204" pitchFamily="34" charset="0"/>
              <a:cs typeface="Verdana" panose="020B0604030504040204" pitchFamily="34" charset="0"/>
            </a:endParaRPr>
          </a:p>
          <a:p>
            <a:pPr marL="171450" indent="-171450">
              <a:lnSpc>
                <a:spcPct val="107000"/>
              </a:lnSpc>
              <a:spcAft>
                <a:spcPts val="0"/>
              </a:spcAft>
              <a:buFontTx/>
              <a:buChar char="-"/>
            </a:pPr>
            <a:r>
              <a:rPr lang="nl-NL" sz="5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de </a:t>
            </a:r>
            <a:r>
              <a:rPr lang="nl-NL" sz="500" b="1" dirty="0">
                <a:solidFill>
                  <a:srgbClr val="002060"/>
                </a:solidFill>
                <a:latin typeface="Verdana" panose="020B0604030504040204" pitchFamily="34" charset="0"/>
                <a:ea typeface="Verdana" panose="020B0604030504040204" pitchFamily="34" charset="0"/>
                <a:cs typeface="Verdana" panose="020B0604030504040204" pitchFamily="34" charset="0"/>
              </a:rPr>
              <a:t>duurzaamheidsmaatregelen uit het plan </a:t>
            </a:r>
            <a:r>
              <a:rPr lang="nl-NL" sz="5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duurzaamheid;</a:t>
            </a:r>
            <a:endParaRPr lang="nl-NL" sz="500" dirty="0" smtClean="0">
              <a:latin typeface="Verdana" panose="020B0604030504040204" pitchFamily="34" charset="0"/>
              <a:ea typeface="Verdana" panose="020B0604030504040204" pitchFamily="34" charset="0"/>
              <a:cs typeface="Verdana" panose="020B0604030504040204" pitchFamily="34" charset="0"/>
            </a:endParaRPr>
          </a:p>
          <a:p>
            <a:pPr marL="171450" indent="-171450">
              <a:lnSpc>
                <a:spcPct val="107000"/>
              </a:lnSpc>
              <a:spcAft>
                <a:spcPts val="0"/>
              </a:spcAft>
              <a:buFontTx/>
              <a:buChar char="-"/>
            </a:pPr>
            <a:r>
              <a:rPr lang="nl-NL" sz="5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analyse </a:t>
            </a:r>
            <a:r>
              <a:rPr lang="nl-NL" sz="500" b="1" dirty="0">
                <a:solidFill>
                  <a:srgbClr val="002060"/>
                </a:solidFill>
                <a:latin typeface="Verdana" panose="020B0604030504040204" pitchFamily="34" charset="0"/>
                <a:ea typeface="Verdana" panose="020B0604030504040204" pitchFamily="34" charset="0"/>
                <a:cs typeface="Verdana" panose="020B0604030504040204" pitchFamily="34" charset="0"/>
              </a:rPr>
              <a:t>van het stroomverbruik en toelichting bij afwijkend energieverbruik &gt;</a:t>
            </a:r>
            <a:r>
              <a:rPr lang="nl-NL" sz="5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5%;</a:t>
            </a:r>
          </a:p>
          <a:p>
            <a:pPr marL="171450" indent="-171450">
              <a:lnSpc>
                <a:spcPct val="107000"/>
              </a:lnSpc>
              <a:spcAft>
                <a:spcPts val="0"/>
              </a:spcAft>
              <a:buFontTx/>
              <a:buChar char="-"/>
            </a:pPr>
            <a:r>
              <a:rPr lang="nl-NL" sz="5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het </a:t>
            </a:r>
            <a:r>
              <a:rPr lang="nl-NL" sz="500" b="1" dirty="0">
                <a:solidFill>
                  <a:srgbClr val="002060"/>
                </a:solidFill>
                <a:latin typeface="Verdana" panose="020B0604030504040204" pitchFamily="34" charset="0"/>
                <a:ea typeface="Verdana" panose="020B0604030504040204" pitchFamily="34" charset="0"/>
                <a:cs typeface="Verdana" panose="020B0604030504040204" pitchFamily="34" charset="0"/>
              </a:rPr>
              <a:t>verloop en de uitwerking van de stroombesparingsmaatregelen van de stroombesparingseis en de BPKV </a:t>
            </a:r>
            <a:r>
              <a:rPr lang="nl-NL" sz="5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stroombesparing;</a:t>
            </a:r>
          </a:p>
          <a:p>
            <a:pPr marL="171450" indent="-171450">
              <a:lnSpc>
                <a:spcPct val="107000"/>
              </a:lnSpc>
              <a:spcAft>
                <a:spcPts val="0"/>
              </a:spcAft>
              <a:buFontTx/>
              <a:buChar char="-"/>
            </a:pPr>
            <a:r>
              <a:rPr lang="nl-NL" sz="500" b="1" dirty="0" smtClean="0">
                <a:solidFill>
                  <a:srgbClr val="002060"/>
                </a:solidFill>
                <a:latin typeface="Verdana" panose="020B0604030504040204" pitchFamily="34" charset="0"/>
                <a:ea typeface="Verdana" panose="020B0604030504040204" pitchFamily="34" charset="0"/>
                <a:cs typeface="Verdana" panose="020B0604030504040204" pitchFamily="34" charset="0"/>
              </a:rPr>
              <a:t>de </a:t>
            </a:r>
            <a:r>
              <a:rPr lang="nl-NL" sz="500" b="1" dirty="0">
                <a:solidFill>
                  <a:srgbClr val="002060"/>
                </a:solidFill>
                <a:latin typeface="Verdana" panose="020B0604030504040204" pitchFamily="34" charset="0"/>
                <a:ea typeface="Verdana" panose="020B0604030504040204" pitchFamily="34" charset="0"/>
                <a:cs typeface="Verdana" panose="020B0604030504040204" pitchFamily="34" charset="0"/>
              </a:rPr>
              <a:t>MKI. </a:t>
            </a:r>
            <a:endParaRPr lang="nl-NL" sz="5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 </a:t>
            </a:r>
          </a:p>
          <a:p>
            <a:pPr>
              <a:lnSpc>
                <a:spcPct val="107000"/>
              </a:lnSpc>
              <a:spcAft>
                <a:spcPts val="0"/>
              </a:spcAft>
            </a:pPr>
            <a:r>
              <a:rPr lang="nl-NL" sz="500" dirty="0">
                <a:latin typeface="Verdana" panose="020B0604030504040204" pitchFamily="34" charset="0"/>
                <a:ea typeface="Verdana" panose="020B0604030504040204" pitchFamily="34" charset="0"/>
                <a:cs typeface="Verdana" panose="020B0604030504040204" pitchFamily="34" charset="0"/>
              </a:rPr>
              <a:t>Duurzaamheid en energiebesparing komt daarmee structureel ter sprake in de </a:t>
            </a:r>
            <a:r>
              <a:rPr lang="nl-NL" sz="500" dirty="0" err="1">
                <a:latin typeface="Verdana" panose="020B0604030504040204" pitchFamily="34" charset="0"/>
                <a:ea typeface="Verdana" panose="020B0604030504040204" pitchFamily="34" charset="0"/>
                <a:cs typeface="Verdana" panose="020B0604030504040204" pitchFamily="34" charset="0"/>
              </a:rPr>
              <a:t>voortgangsoverleggen</a:t>
            </a:r>
            <a:r>
              <a:rPr lang="nl-NL" sz="500" dirty="0">
                <a:latin typeface="Verdana" panose="020B0604030504040204" pitchFamily="34" charset="0"/>
                <a:ea typeface="Verdana" panose="020B0604030504040204" pitchFamily="34" charset="0"/>
                <a:cs typeface="Verdana" panose="020B0604030504040204" pitchFamily="34" charset="0"/>
              </a:rPr>
              <a:t>. </a:t>
            </a:r>
          </a:p>
          <a:p>
            <a:endParaRPr lang="nl-NL" sz="500"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16</a:t>
            </a:fld>
            <a:endParaRPr lang="nl-NL"/>
          </a:p>
        </p:txBody>
      </p:sp>
    </p:spTree>
    <p:extLst>
      <p:ext uri="{BB962C8B-B14F-4D97-AF65-F5344CB8AC3E}">
        <p14:creationId xmlns:p14="http://schemas.microsoft.com/office/powerpoint/2010/main" val="10761060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685800" y="4400549"/>
            <a:ext cx="5486400" cy="4429125"/>
          </a:xfrm>
        </p:spPr>
        <p:txBody>
          <a:bodyPr/>
          <a:lstStyle/>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De EMVI-BPKV kwaliteitscriteria</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De EMVI BPKV bestaat uit:</a:t>
            </a:r>
          </a:p>
          <a:p>
            <a:pPr>
              <a:lnSpc>
                <a:spcPct val="107000"/>
              </a:lnSpc>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   •  3 </a:t>
            </a:r>
            <a:r>
              <a:rPr lang="nl-NL" sz="600" dirty="0">
                <a:latin typeface="Verdana" panose="020B0604030504040204" pitchFamily="34" charset="0"/>
                <a:ea typeface="Verdana" panose="020B0604030504040204" pitchFamily="34" charset="0"/>
                <a:cs typeface="Verdana" panose="020B0604030504040204" pitchFamily="34" charset="0"/>
              </a:rPr>
              <a:t>kwaliteitscriteria (epistel schrijven) </a:t>
            </a:r>
          </a:p>
          <a:p>
            <a:pPr>
              <a:lnSpc>
                <a:spcPct val="107000"/>
              </a:lnSpc>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   •  3 </a:t>
            </a:r>
            <a:r>
              <a:rPr lang="nl-NL" sz="600" dirty="0">
                <a:latin typeface="Verdana" panose="020B0604030504040204" pitchFamily="34" charset="0"/>
                <a:ea typeface="Verdana" panose="020B0604030504040204" pitchFamily="34" charset="0"/>
                <a:cs typeface="Verdana" panose="020B0604030504040204" pitchFamily="34" charset="0"/>
              </a:rPr>
              <a:t>prestatiecriteria (waarde afgeven)</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Eerst de kwaliteitscriteria toelichten:</a:t>
            </a:r>
          </a:p>
          <a:p>
            <a:pPr>
              <a:lnSpc>
                <a:spcPct val="107000"/>
              </a:lnSpc>
              <a:spcAft>
                <a:spcPts val="0"/>
              </a:spcAft>
            </a:pP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1a </a:t>
            </a:r>
            <a:r>
              <a:rPr lang="nl-NL" sz="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Procesbeheersing</a:t>
            </a: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	</a:t>
            </a:r>
          </a:p>
          <a:p>
            <a:pPr>
              <a:lnSpc>
                <a:spcPct val="107000"/>
              </a:lnSpc>
              <a:spcAft>
                <a:spcPts val="0"/>
              </a:spcAft>
            </a:pPr>
            <a:r>
              <a:rPr lang="nl-NL" sz="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  Aanpak </a:t>
            </a: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voor het verbeteren van de voorspelbaarheid van de storingen en storingsduur van de TTI.</a:t>
            </a:r>
          </a:p>
          <a:p>
            <a:pPr>
              <a:lnSpc>
                <a:spcPct val="107000"/>
              </a:lnSpc>
              <a:spcAft>
                <a:spcPts val="0"/>
              </a:spcAft>
            </a:pPr>
            <a:r>
              <a:rPr lang="nl-NL" sz="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o  Betere </a:t>
            </a: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betrouwbaarheid en beschikbaarheid;</a:t>
            </a:r>
          </a:p>
          <a:p>
            <a:pPr>
              <a:lnSpc>
                <a:spcPct val="107000"/>
              </a:lnSpc>
              <a:spcAft>
                <a:spcPts val="0"/>
              </a:spcAft>
            </a:pPr>
            <a:r>
              <a:rPr lang="nl-NL" sz="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o  De </a:t>
            </a: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levensduur van de installaties wordt gehaald en/of </a:t>
            </a:r>
            <a:r>
              <a:rPr lang="nl-NL" sz="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verlengd</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Hoe kunt u het storingsgedrag van de TTI voorspellen om daarmee:</a:t>
            </a:r>
          </a:p>
          <a:p>
            <a:pPr>
              <a:lnSpc>
                <a:spcPct val="107000"/>
              </a:lnSpc>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   •  De </a:t>
            </a:r>
            <a:r>
              <a:rPr lang="nl-NL" sz="600" dirty="0">
                <a:latin typeface="Verdana" panose="020B0604030504040204" pitchFamily="34" charset="0"/>
                <a:ea typeface="Verdana" panose="020B0604030504040204" pitchFamily="34" charset="0"/>
                <a:cs typeface="Verdana" panose="020B0604030504040204" pitchFamily="34" charset="0"/>
              </a:rPr>
              <a:t>storingen beter te voorzien en begrijpen en preventief te voorkomen. </a:t>
            </a:r>
          </a:p>
          <a:p>
            <a:pPr>
              <a:lnSpc>
                <a:spcPct val="107000"/>
              </a:lnSpc>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   •  De </a:t>
            </a:r>
            <a:r>
              <a:rPr lang="nl-NL" sz="600" dirty="0">
                <a:latin typeface="Verdana" panose="020B0604030504040204" pitchFamily="34" charset="0"/>
                <a:ea typeface="Verdana" panose="020B0604030504040204" pitchFamily="34" charset="0"/>
                <a:cs typeface="Verdana" panose="020B0604030504040204" pitchFamily="34" charset="0"/>
              </a:rPr>
              <a:t>storingsduur te minimaliseren</a:t>
            </a:r>
            <a:r>
              <a:rPr lang="nl-NL" sz="600" dirty="0" smtClean="0">
                <a:latin typeface="Verdana" panose="020B0604030504040204" pitchFamily="34" charset="0"/>
                <a:ea typeface="Verdana" panose="020B0604030504040204" pitchFamily="34" charset="0"/>
                <a:cs typeface="Verdana" panose="020B0604030504040204" pitchFamily="34" charset="0"/>
              </a:rPr>
              <a:t>.</a:t>
            </a: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   •  De </a:t>
            </a:r>
            <a:r>
              <a:rPr lang="nl-NL" sz="600" dirty="0">
                <a:latin typeface="Verdana" panose="020B0604030504040204" pitchFamily="34" charset="0"/>
                <a:ea typeface="Verdana" panose="020B0604030504040204" pitchFamily="34" charset="0"/>
                <a:cs typeface="Verdana" panose="020B0604030504040204" pitchFamily="34" charset="0"/>
              </a:rPr>
              <a:t>levensduur beter te voorspellen en/of te verlengen</a:t>
            </a:r>
          </a:p>
          <a:p>
            <a:pPr>
              <a:lnSpc>
                <a:spcPct val="107000"/>
              </a:lnSpc>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   •  De </a:t>
            </a:r>
            <a:r>
              <a:rPr lang="nl-NL" sz="600" dirty="0">
                <a:latin typeface="Verdana" panose="020B0604030504040204" pitchFamily="34" charset="0"/>
                <a:ea typeface="Verdana" panose="020B0604030504040204" pitchFamily="34" charset="0"/>
                <a:cs typeface="Verdana" panose="020B0604030504040204" pitchFamily="34" charset="0"/>
              </a:rPr>
              <a:t>P-</a:t>
            </a:r>
            <a:r>
              <a:rPr lang="nl-NL" sz="600" dirty="0" err="1">
                <a:latin typeface="Verdana" panose="020B0604030504040204" pitchFamily="34" charset="0"/>
                <a:ea typeface="Verdana" panose="020B0604030504040204" pitchFamily="34" charset="0"/>
                <a:cs typeface="Verdana" panose="020B0604030504040204" pitchFamily="34" charset="0"/>
              </a:rPr>
              <a:t>IHP’s</a:t>
            </a:r>
            <a:r>
              <a:rPr lang="nl-NL" sz="600" dirty="0">
                <a:latin typeface="Verdana" panose="020B0604030504040204" pitchFamily="34" charset="0"/>
                <a:ea typeface="Verdana" panose="020B0604030504040204" pitchFamily="34" charset="0"/>
                <a:cs typeface="Verdana" panose="020B0604030504040204" pitchFamily="34" charset="0"/>
              </a:rPr>
              <a:t> te verbeteren.</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Met dit criterium willen we u stimuleren om het onderhoud te optimaliseren, te innoveren en te ontwikkelen. </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2 Publieksgerichtheid</a:t>
            </a:r>
          </a:p>
          <a:p>
            <a:pPr>
              <a:lnSpc>
                <a:spcPct val="107000"/>
              </a:lnSpc>
              <a:spcAft>
                <a:spcPts val="0"/>
              </a:spcAft>
            </a:pPr>
            <a:r>
              <a:rPr lang="nl-NL" sz="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  Aanpak </a:t>
            </a: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voor een proactieve, verbindende en professionele invulling van het omgevings- en raakvlakmanagement.</a:t>
            </a:r>
          </a:p>
          <a:p>
            <a:pPr>
              <a:lnSpc>
                <a:spcPct val="107000"/>
              </a:lnSpc>
              <a:spcAft>
                <a:spcPts val="0"/>
              </a:spcAft>
            </a:pPr>
            <a:r>
              <a:rPr lang="nl-NL" sz="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o  Het </a:t>
            </a: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omgevings- en raakvlakmanagement zijn beheerste en gestroomlijnde processen</a:t>
            </a:r>
          </a:p>
          <a:p>
            <a:pPr>
              <a:lnSpc>
                <a:spcPct val="107000"/>
              </a:lnSpc>
              <a:spcAft>
                <a:spcPts val="0"/>
              </a:spcAft>
            </a:pPr>
            <a:r>
              <a:rPr lang="nl-NL" sz="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o  Stakeholders </a:t>
            </a: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zijn goed en tijdig geïnformeerd.</a:t>
            </a:r>
          </a:p>
          <a:p>
            <a:pPr>
              <a:lnSpc>
                <a:spcPct val="107000"/>
              </a:lnSpc>
              <a:spcAft>
                <a:spcPts val="0"/>
              </a:spcAft>
            </a:pPr>
            <a:r>
              <a:rPr lang="nl-NL" sz="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o  De </a:t>
            </a: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OG kan haar taken met minimale inspanning prima uitvoeren</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Het inzetten van de juiste personen en inrichten van de juiste processen zodanig dat de ON en OG het omgevingsmanagement en raakvlakmanagement binnen hun eigen taken en verantwoordelijkheden gezamenlijk optimaal kunnen uitvoeren.</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3 energiebesparing</a:t>
            </a:r>
          </a:p>
          <a:p>
            <a:pPr>
              <a:lnSpc>
                <a:spcPct val="107000"/>
              </a:lnSpc>
              <a:spcAft>
                <a:spcPts val="0"/>
              </a:spcAft>
            </a:pPr>
            <a:r>
              <a:rPr lang="nl-NL" sz="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  Aanpak </a:t>
            </a: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voor het verder reduceren van het stroomverbruik van de tunnels dan de gestelde stroombesparingsseis van 5%.</a:t>
            </a:r>
          </a:p>
          <a:p>
            <a:pPr>
              <a:lnSpc>
                <a:spcPct val="107000"/>
              </a:lnSpc>
              <a:spcAft>
                <a:spcPts val="0"/>
              </a:spcAft>
            </a:pPr>
            <a:r>
              <a:rPr lang="nl-NL" sz="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o  Het </a:t>
            </a: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aantoonbaar minimaliseren van het stroomverbruik van de tunnels</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Doel:</a:t>
            </a:r>
          </a:p>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U uitdagen om met slimme oplossingen te komen voor het verminderen van het stroomgebruik van de tunnels en die geen negatieve gevolgen hebben voor het functioneren en de veiligheid van  de tunnels.</a:t>
            </a:r>
          </a:p>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 </a:t>
            </a:r>
          </a:p>
          <a:p>
            <a:pPr>
              <a:lnSpc>
                <a:spcPct val="107000"/>
              </a:lnSpc>
              <a:spcAft>
                <a:spcPts val="0"/>
              </a:spcAft>
            </a:pPr>
            <a:r>
              <a:rPr lang="nl-NL" sz="600" dirty="0">
                <a:latin typeface="Verdana" panose="020B0604030504040204" pitchFamily="34" charset="0"/>
                <a:ea typeface="Verdana" panose="020B0604030504040204" pitchFamily="34" charset="0"/>
                <a:cs typeface="Verdana" panose="020B0604030504040204" pitchFamily="34" charset="0"/>
              </a:rPr>
              <a:t>Bijgaand nog wat tips wat u van de kwaliteitscriteria dient te beschrijven:</a:t>
            </a:r>
          </a:p>
          <a:p>
            <a:pPr>
              <a:lnSpc>
                <a:spcPct val="107000"/>
              </a:lnSpc>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  Omschrijf </a:t>
            </a:r>
            <a:r>
              <a:rPr lang="nl-NL" sz="600" dirty="0">
                <a:latin typeface="Verdana" panose="020B0604030504040204" pitchFamily="34" charset="0"/>
                <a:ea typeface="Verdana" panose="020B0604030504040204" pitchFamily="34" charset="0"/>
                <a:cs typeface="Verdana" panose="020B0604030504040204" pitchFamily="34" charset="0"/>
              </a:rPr>
              <a:t>uw aanpak/maatregelen helder en bondig (SMART);</a:t>
            </a:r>
          </a:p>
          <a:p>
            <a:pPr>
              <a:lnSpc>
                <a:spcPct val="107000"/>
              </a:lnSpc>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  Onderbouw </a:t>
            </a:r>
            <a:r>
              <a:rPr lang="nl-NL" sz="600" dirty="0">
                <a:latin typeface="Verdana" panose="020B0604030504040204" pitchFamily="34" charset="0"/>
                <a:ea typeface="Verdana" panose="020B0604030504040204" pitchFamily="34" charset="0"/>
                <a:cs typeface="Verdana" panose="020B0604030504040204" pitchFamily="34" charset="0"/>
              </a:rPr>
              <a:t>uw aanpak/maatregelen, waarom werkt het; </a:t>
            </a:r>
          </a:p>
          <a:p>
            <a:pPr>
              <a:lnSpc>
                <a:spcPct val="107000"/>
              </a:lnSpc>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  Geef </a:t>
            </a:r>
            <a:r>
              <a:rPr lang="nl-NL" sz="600" dirty="0">
                <a:latin typeface="Verdana" panose="020B0604030504040204" pitchFamily="34" charset="0"/>
                <a:ea typeface="Verdana" panose="020B0604030504040204" pitchFamily="34" charset="0"/>
                <a:cs typeface="Verdana" panose="020B0604030504040204" pitchFamily="34" charset="0"/>
              </a:rPr>
              <a:t>aan hoe en in welke mate uw aanpak/maatregelen bijdragen aan de doelstelling;</a:t>
            </a:r>
          </a:p>
          <a:p>
            <a:pPr>
              <a:lnSpc>
                <a:spcPct val="107000"/>
              </a:lnSpc>
              <a:spcAft>
                <a:spcPts val="0"/>
              </a:spcAft>
            </a:pPr>
            <a:r>
              <a:rPr lang="nl-NL" sz="600" dirty="0" smtClean="0">
                <a:latin typeface="Verdana" panose="020B0604030504040204" pitchFamily="34" charset="0"/>
                <a:ea typeface="Verdana" panose="020B0604030504040204" pitchFamily="34" charset="0"/>
                <a:cs typeface="Verdana" panose="020B0604030504040204" pitchFamily="34" charset="0"/>
              </a:rPr>
              <a:t>•  Geef </a:t>
            </a:r>
            <a:r>
              <a:rPr lang="nl-NL" sz="600" dirty="0">
                <a:latin typeface="Verdana" panose="020B0604030504040204" pitchFamily="34" charset="0"/>
                <a:ea typeface="Verdana" panose="020B0604030504040204" pitchFamily="34" charset="0"/>
                <a:cs typeface="Verdana" panose="020B0604030504040204" pitchFamily="34" charset="0"/>
              </a:rPr>
              <a:t>aan hoe u de behaalde meerwaarde gaat aantonen tijdens de uitvoering.</a:t>
            </a:r>
          </a:p>
          <a:p>
            <a:pPr>
              <a:lnSpc>
                <a:spcPct val="107000"/>
              </a:lnSpc>
              <a:spcAft>
                <a:spcPts val="0"/>
              </a:spcAft>
            </a:pPr>
            <a:endParaRPr lang="nl-NL" sz="600" dirty="0">
              <a:latin typeface="Verdana" panose="020B0604030504040204" pitchFamily="34" charset="0"/>
              <a:ea typeface="Verdana" panose="020B0604030504040204" pitchFamily="34" charset="0"/>
              <a:cs typeface="Verdana" panose="020B0604030504040204" pitchFamily="34" charset="0"/>
            </a:endParaRP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17</a:t>
            </a:fld>
            <a:endParaRPr lang="nl-NL"/>
          </a:p>
        </p:txBody>
      </p:sp>
    </p:spTree>
    <p:extLst>
      <p:ext uri="{BB962C8B-B14F-4D97-AF65-F5344CB8AC3E}">
        <p14:creationId xmlns:p14="http://schemas.microsoft.com/office/powerpoint/2010/main" val="1040653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685800" y="4400549"/>
            <a:ext cx="5486400" cy="4410076"/>
          </a:xfrm>
        </p:spPr>
        <p:txBody>
          <a:bodyPr/>
          <a:lstStyle/>
          <a:p>
            <a:r>
              <a:rPr lang="nl-NL" sz="600" dirty="0">
                <a:latin typeface="Verdana" panose="020B0604030504040204" pitchFamily="34" charset="0"/>
                <a:ea typeface="Verdana" panose="020B0604030504040204" pitchFamily="34" charset="0"/>
                <a:cs typeface="Verdana" panose="020B0604030504040204" pitchFamily="34" charset="0"/>
              </a:rPr>
              <a:t>De EMVI-BPKV prestatiecriteria:</a:t>
            </a:r>
          </a:p>
          <a:p>
            <a:endParaRPr lang="nl-NL" sz="600" dirty="0">
              <a:latin typeface="Verdana" panose="020B0604030504040204" pitchFamily="34" charset="0"/>
              <a:ea typeface="Verdana" panose="020B0604030504040204" pitchFamily="34" charset="0"/>
              <a:cs typeface="Verdana" panose="020B0604030504040204" pitchFamily="34" charset="0"/>
            </a:endParaRPr>
          </a:p>
          <a:p>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1b Procesbeheersing</a:t>
            </a:r>
          </a:p>
          <a:p>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nl-NL" sz="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   De </a:t>
            </a: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ON onderhoudt de door hem gekozen installaties waarbij het toegestane aantal storingen per jaar niet wordt overschreden. </a:t>
            </a:r>
          </a:p>
          <a:p>
            <a:r>
              <a:rPr lang="nl-NL" sz="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   De </a:t>
            </a: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ON is verantwoordelijk en (kosten)risicodragend voor het functioneren van deze installaties.</a:t>
            </a:r>
          </a:p>
          <a:p>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De installaties zijn betrouwbaar en beschikbaar en de levensduur wordt gehaald en/of verlengd.</a:t>
            </a:r>
          </a:p>
          <a:p>
            <a:endParaRPr lang="nl-NL" sz="600" dirty="0">
              <a:latin typeface="Verdana" panose="020B0604030504040204" pitchFamily="34" charset="0"/>
              <a:ea typeface="Verdana" panose="020B0604030504040204" pitchFamily="34" charset="0"/>
              <a:cs typeface="Verdana" panose="020B0604030504040204" pitchFamily="34" charset="0"/>
            </a:endParaRPr>
          </a:p>
          <a:p>
            <a:r>
              <a:rPr lang="nl-NL" sz="600" dirty="0">
                <a:latin typeface="Verdana" panose="020B0604030504040204" pitchFamily="34" charset="0"/>
                <a:ea typeface="Verdana" panose="020B0604030504040204" pitchFamily="34" charset="0"/>
                <a:cs typeface="Verdana" panose="020B0604030504040204" pitchFamily="34" charset="0"/>
              </a:rPr>
              <a:t>U krijgt meer vrijheid in het onderhoudsconcept mits de vereiste prestatie wordt geleverd. Dit is conform de wens RWS om toe te werken naar prestatiegericht onderhoud en dit is tevens wens van de markt.</a:t>
            </a:r>
          </a:p>
          <a:p>
            <a:endParaRPr lang="nl-NL" sz="600" dirty="0">
              <a:latin typeface="Verdana" panose="020B0604030504040204" pitchFamily="34" charset="0"/>
              <a:ea typeface="Verdana" panose="020B0604030504040204" pitchFamily="34" charset="0"/>
              <a:cs typeface="Verdana" panose="020B0604030504040204" pitchFamily="34" charset="0"/>
            </a:endParaRPr>
          </a:p>
          <a:p>
            <a:r>
              <a:rPr lang="nl-NL" sz="600" dirty="0">
                <a:latin typeface="Verdana" panose="020B0604030504040204" pitchFamily="34" charset="0"/>
                <a:ea typeface="Verdana" panose="020B0604030504040204" pitchFamily="34" charset="0"/>
                <a:cs typeface="Verdana" panose="020B0604030504040204" pitchFamily="34" charset="0"/>
              </a:rPr>
              <a:t>Het betreffen die installaties waarbij u middels een eigen onderhoudsstrategie hierop zelf invloed kunt uitoefenen.</a:t>
            </a:r>
          </a:p>
          <a:p>
            <a:endParaRPr lang="nl-NL" sz="600" dirty="0">
              <a:latin typeface="Verdana" panose="020B0604030504040204" pitchFamily="34" charset="0"/>
              <a:ea typeface="Verdana" panose="020B0604030504040204" pitchFamily="34" charset="0"/>
              <a:cs typeface="Verdana" panose="020B0604030504040204" pitchFamily="34" charset="0"/>
            </a:endParaRPr>
          </a:p>
          <a:p>
            <a:r>
              <a:rPr lang="nl-NL" sz="600" dirty="0">
                <a:latin typeface="Verdana" panose="020B0604030504040204" pitchFamily="34" charset="0"/>
                <a:ea typeface="Verdana" panose="020B0604030504040204" pitchFamily="34" charset="0"/>
                <a:cs typeface="Verdana" panose="020B0604030504040204" pitchFamily="34" charset="0"/>
              </a:rPr>
              <a:t>Doel:</a:t>
            </a:r>
          </a:p>
          <a:p>
            <a:r>
              <a:rPr lang="nl-NL" sz="600" dirty="0" smtClean="0">
                <a:latin typeface="Verdana" panose="020B0604030504040204" pitchFamily="34" charset="0"/>
                <a:ea typeface="Verdana" panose="020B0604030504040204" pitchFamily="34" charset="0"/>
                <a:cs typeface="Verdana" panose="020B0604030504040204" pitchFamily="34" charset="0"/>
              </a:rPr>
              <a:t>   •  optimaliseren</a:t>
            </a:r>
            <a:r>
              <a:rPr lang="nl-NL" sz="600" dirty="0">
                <a:latin typeface="Verdana" panose="020B0604030504040204" pitchFamily="34" charset="0"/>
                <a:ea typeface="Verdana" panose="020B0604030504040204" pitchFamily="34" charset="0"/>
                <a:cs typeface="Verdana" panose="020B0604030504040204" pitchFamily="34" charset="0"/>
              </a:rPr>
              <a:t>, innoveren en ontwikkelen van het onderhoud;</a:t>
            </a:r>
          </a:p>
          <a:p>
            <a:r>
              <a:rPr lang="nl-NL" sz="600" dirty="0" smtClean="0">
                <a:latin typeface="Verdana" panose="020B0604030504040204" pitchFamily="34" charset="0"/>
                <a:ea typeface="Verdana" panose="020B0604030504040204" pitchFamily="34" charset="0"/>
                <a:cs typeface="Verdana" panose="020B0604030504040204" pitchFamily="34" charset="0"/>
              </a:rPr>
              <a:t>   •  optimaliseren </a:t>
            </a:r>
            <a:r>
              <a:rPr lang="nl-NL" sz="600" dirty="0">
                <a:latin typeface="Verdana" panose="020B0604030504040204" pitchFamily="34" charset="0"/>
                <a:ea typeface="Verdana" panose="020B0604030504040204" pitchFamily="34" charset="0"/>
                <a:cs typeface="Verdana" panose="020B0604030504040204" pitchFamily="34" charset="0"/>
              </a:rPr>
              <a:t>van de P-</a:t>
            </a:r>
            <a:r>
              <a:rPr lang="nl-NL" sz="600" dirty="0" err="1">
                <a:latin typeface="Verdana" panose="020B0604030504040204" pitchFamily="34" charset="0"/>
                <a:ea typeface="Verdana" panose="020B0604030504040204" pitchFamily="34" charset="0"/>
                <a:cs typeface="Verdana" panose="020B0604030504040204" pitchFamily="34" charset="0"/>
              </a:rPr>
              <a:t>IHP’s</a:t>
            </a:r>
            <a:r>
              <a:rPr lang="nl-NL" sz="600" dirty="0">
                <a:latin typeface="Verdana" panose="020B0604030504040204" pitchFamily="34" charset="0"/>
                <a:ea typeface="Verdana" panose="020B0604030504040204" pitchFamily="34" charset="0"/>
                <a:cs typeface="Verdana" panose="020B0604030504040204" pitchFamily="34" charset="0"/>
              </a:rPr>
              <a:t>. </a:t>
            </a:r>
          </a:p>
          <a:p>
            <a:r>
              <a:rPr lang="nl-NL" sz="600" dirty="0" smtClean="0">
                <a:latin typeface="Verdana" panose="020B0604030504040204" pitchFamily="34" charset="0"/>
                <a:ea typeface="Verdana" panose="020B0604030504040204" pitchFamily="34" charset="0"/>
                <a:cs typeface="Verdana" panose="020B0604030504040204" pitchFamily="34" charset="0"/>
              </a:rPr>
              <a:t>   •  installaties </a:t>
            </a:r>
            <a:r>
              <a:rPr lang="nl-NL" sz="600" dirty="0">
                <a:latin typeface="Verdana" panose="020B0604030504040204" pitchFamily="34" charset="0"/>
                <a:ea typeface="Verdana" panose="020B0604030504040204" pitchFamily="34" charset="0"/>
                <a:cs typeface="Verdana" panose="020B0604030504040204" pitchFamily="34" charset="0"/>
              </a:rPr>
              <a:t>die theoretisch einde levensduur zijn in stand te houden tot de V&amp;R opgave </a:t>
            </a:r>
            <a:r>
              <a:rPr lang="nl-NL" sz="600" dirty="0" smtClean="0">
                <a:latin typeface="Verdana" panose="020B0604030504040204" pitchFamily="34" charset="0"/>
                <a:ea typeface="Verdana" panose="020B0604030504040204" pitchFamily="34" charset="0"/>
                <a:cs typeface="Verdana" panose="020B0604030504040204" pitchFamily="34" charset="0"/>
              </a:rPr>
              <a:t>(</a:t>
            </a:r>
            <a:r>
              <a:rPr lang="nl-NL" sz="600" dirty="0">
                <a:latin typeface="Verdana" panose="020B0604030504040204" pitchFamily="34" charset="0"/>
                <a:ea typeface="Verdana" panose="020B0604030504040204" pitchFamily="34" charset="0"/>
                <a:cs typeface="Verdana" panose="020B0604030504040204" pitchFamily="34" charset="0"/>
              </a:rPr>
              <a:t>medio 2026).</a:t>
            </a:r>
          </a:p>
          <a:p>
            <a:endParaRPr lang="nl-NL" sz="600" dirty="0">
              <a:latin typeface="Verdana" panose="020B0604030504040204" pitchFamily="34" charset="0"/>
              <a:ea typeface="Verdana" panose="020B0604030504040204" pitchFamily="34" charset="0"/>
              <a:cs typeface="Verdana" panose="020B0604030504040204" pitchFamily="34" charset="0"/>
            </a:endParaRPr>
          </a:p>
          <a:p>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3b  MKI</a:t>
            </a:r>
          </a:p>
          <a:p>
            <a:r>
              <a:rPr lang="nl-NL" sz="6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   •   Het </a:t>
            </a:r>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vast onderhoud wordt goed en duurzaam uitgevoerd tegen zo laag mogelijke Milieukosten.</a:t>
            </a:r>
          </a:p>
          <a:p>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Minimaliseren milieueffecten bij het uitvoeren van infrastructurele werken</a:t>
            </a:r>
          </a:p>
          <a:p>
            <a:endParaRPr lang="nl-NL" sz="600" dirty="0">
              <a:latin typeface="Verdana" panose="020B0604030504040204" pitchFamily="34" charset="0"/>
              <a:ea typeface="Verdana" panose="020B0604030504040204" pitchFamily="34" charset="0"/>
              <a:cs typeface="Verdana" panose="020B0604030504040204" pitchFamily="34" charset="0"/>
            </a:endParaRPr>
          </a:p>
          <a:p>
            <a:r>
              <a:rPr lang="nl-NL" sz="600" dirty="0">
                <a:latin typeface="Verdana" panose="020B0604030504040204" pitchFamily="34" charset="0"/>
                <a:ea typeface="Verdana" panose="020B0604030504040204" pitchFamily="34" charset="0"/>
                <a:cs typeface="Verdana" panose="020B0604030504040204" pitchFamily="34" charset="0"/>
              </a:rPr>
              <a:t>U maakt een calculatie van het aantal km personenvervoer, draaiuren materieel, ton km vrachttransport. De MKI bepaalt u uit de tabellen van Bijlage E van het protocol berekenen MKI waarde versie 2.2D in bijlage AH van de VSP. </a:t>
            </a:r>
          </a:p>
          <a:p>
            <a:r>
              <a:rPr lang="nl-NL" sz="600" dirty="0">
                <a:latin typeface="Verdana" panose="020B0604030504040204" pitchFamily="34" charset="0"/>
                <a:ea typeface="Verdana" panose="020B0604030504040204" pitchFamily="34" charset="0"/>
                <a:cs typeface="Verdana" panose="020B0604030504040204" pitchFamily="34" charset="0"/>
              </a:rPr>
              <a:t>U hoeft hier geen DUBO CALC voor te gebruiken.</a:t>
            </a:r>
          </a:p>
          <a:p>
            <a:endParaRPr lang="nl-NL" sz="600" dirty="0">
              <a:latin typeface="Verdana" panose="020B0604030504040204" pitchFamily="34" charset="0"/>
              <a:ea typeface="Verdana" panose="020B0604030504040204" pitchFamily="34" charset="0"/>
              <a:cs typeface="Verdana" panose="020B0604030504040204" pitchFamily="34" charset="0"/>
            </a:endParaRPr>
          </a:p>
          <a:p>
            <a:r>
              <a:rPr lang="nl-NL" sz="600" dirty="0">
                <a:latin typeface="Verdana" panose="020B0604030504040204" pitchFamily="34" charset="0"/>
                <a:ea typeface="Verdana" panose="020B0604030504040204" pitchFamily="34" charset="0"/>
                <a:cs typeface="Verdana" panose="020B0604030504040204" pitchFamily="34" charset="0"/>
              </a:rPr>
              <a:t>U kunt de MKI positief beïnvloeden door:</a:t>
            </a:r>
          </a:p>
          <a:p>
            <a:r>
              <a:rPr lang="nl-NL" sz="600" dirty="0" smtClean="0">
                <a:latin typeface="Verdana" panose="020B0604030504040204" pitchFamily="34" charset="0"/>
                <a:ea typeface="Verdana" panose="020B0604030504040204" pitchFamily="34" charset="0"/>
                <a:cs typeface="Verdana" panose="020B0604030504040204" pitchFamily="34" charset="0"/>
              </a:rPr>
              <a:t>   •  Elektrisch </a:t>
            </a:r>
            <a:r>
              <a:rPr lang="nl-NL" sz="600" dirty="0">
                <a:latin typeface="Verdana" panose="020B0604030504040204" pitchFamily="34" charset="0"/>
                <a:ea typeface="Verdana" panose="020B0604030504040204" pitchFamily="34" charset="0"/>
                <a:cs typeface="Verdana" panose="020B0604030504040204" pitchFamily="34" charset="0"/>
              </a:rPr>
              <a:t>rijden;</a:t>
            </a:r>
          </a:p>
          <a:p>
            <a:r>
              <a:rPr lang="nl-NL" sz="600" dirty="0" smtClean="0">
                <a:latin typeface="Verdana" panose="020B0604030504040204" pitchFamily="34" charset="0"/>
                <a:ea typeface="Verdana" panose="020B0604030504040204" pitchFamily="34" charset="0"/>
                <a:cs typeface="Verdana" panose="020B0604030504040204" pitchFamily="34" charset="0"/>
              </a:rPr>
              <a:t>   •  Minder </a:t>
            </a:r>
            <a:r>
              <a:rPr lang="nl-NL" sz="600" dirty="0">
                <a:latin typeface="Verdana" panose="020B0604030504040204" pitchFamily="34" charset="0"/>
                <a:ea typeface="Verdana" panose="020B0604030504040204" pitchFamily="34" charset="0"/>
                <a:cs typeface="Verdana" panose="020B0604030504040204" pitchFamily="34" charset="0"/>
              </a:rPr>
              <a:t>transportbewegingen door het combineren van werkzaamheden;</a:t>
            </a:r>
          </a:p>
          <a:p>
            <a:r>
              <a:rPr lang="nl-NL" sz="600" dirty="0" smtClean="0">
                <a:latin typeface="Verdana" panose="020B0604030504040204" pitchFamily="34" charset="0"/>
                <a:ea typeface="Verdana" panose="020B0604030504040204" pitchFamily="34" charset="0"/>
                <a:cs typeface="Verdana" panose="020B0604030504040204" pitchFamily="34" charset="0"/>
              </a:rPr>
              <a:t>   •  Inzet </a:t>
            </a:r>
            <a:r>
              <a:rPr lang="nl-NL" sz="600" dirty="0">
                <a:latin typeface="Verdana" panose="020B0604030504040204" pitchFamily="34" charset="0"/>
                <a:ea typeface="Verdana" panose="020B0604030504040204" pitchFamily="34" charset="0"/>
                <a:cs typeface="Verdana" panose="020B0604030504040204" pitchFamily="34" charset="0"/>
              </a:rPr>
              <a:t>van nieuwe transportmiddelen en materieel</a:t>
            </a:r>
          </a:p>
          <a:p>
            <a:endParaRPr lang="nl-NL" sz="600" dirty="0">
              <a:latin typeface="Verdana" panose="020B0604030504040204" pitchFamily="34" charset="0"/>
              <a:ea typeface="Verdana" panose="020B0604030504040204" pitchFamily="34" charset="0"/>
              <a:cs typeface="Verdana" panose="020B0604030504040204" pitchFamily="34" charset="0"/>
            </a:endParaRPr>
          </a:p>
          <a:p>
            <a:r>
              <a:rPr lang="nl-NL" sz="600" dirty="0">
                <a:latin typeface="Verdana" panose="020B0604030504040204" pitchFamily="34" charset="0"/>
                <a:ea typeface="Verdana" panose="020B0604030504040204" pitchFamily="34" charset="0"/>
                <a:cs typeface="Verdana" panose="020B0604030504040204" pitchFamily="34" charset="0"/>
              </a:rPr>
              <a:t>MKI vermelden in het inschrijvingsbiljet. </a:t>
            </a:r>
          </a:p>
          <a:p>
            <a:r>
              <a:rPr lang="nl-NL" sz="600" dirty="0">
                <a:latin typeface="Verdana" panose="020B0604030504040204" pitchFamily="34" charset="0"/>
                <a:ea typeface="Verdana" panose="020B0604030504040204" pitchFamily="34" charset="0"/>
                <a:cs typeface="Verdana" panose="020B0604030504040204" pitchFamily="34" charset="0"/>
              </a:rPr>
              <a:t>Hoe lager de MKI-waarde, hoe minder het milieu wordt belast.</a:t>
            </a:r>
          </a:p>
          <a:p>
            <a:endParaRPr lang="nl-NL" sz="600" dirty="0">
              <a:latin typeface="Verdana" panose="020B0604030504040204" pitchFamily="34" charset="0"/>
              <a:ea typeface="Verdana" panose="020B0604030504040204" pitchFamily="34" charset="0"/>
              <a:cs typeface="Verdana" panose="020B0604030504040204" pitchFamily="34" charset="0"/>
            </a:endParaRPr>
          </a:p>
          <a:p>
            <a:r>
              <a:rPr lang="nl-NL" sz="600" dirty="0">
                <a:latin typeface="Verdana" panose="020B0604030504040204" pitchFamily="34" charset="0"/>
                <a:ea typeface="Verdana" panose="020B0604030504040204" pitchFamily="34" charset="0"/>
                <a:cs typeface="Verdana" panose="020B0604030504040204" pitchFamily="34" charset="0"/>
              </a:rPr>
              <a:t>In het protocol berekenen MKI waarde versie 2.2D, in Bijlage AH van de VS, staat </a:t>
            </a:r>
          </a:p>
          <a:p>
            <a:r>
              <a:rPr lang="nl-NL" sz="600" dirty="0" smtClean="0">
                <a:latin typeface="Verdana" panose="020B0604030504040204" pitchFamily="34" charset="0"/>
                <a:ea typeface="Verdana" panose="020B0604030504040204" pitchFamily="34" charset="0"/>
                <a:cs typeface="Verdana" panose="020B0604030504040204" pitchFamily="34" charset="0"/>
              </a:rPr>
              <a:t>1.   Eisen </a:t>
            </a:r>
            <a:r>
              <a:rPr lang="nl-NL" sz="600" dirty="0">
                <a:latin typeface="Verdana" panose="020B0604030504040204" pitchFamily="34" charset="0"/>
                <a:ea typeface="Verdana" panose="020B0604030504040204" pitchFamily="34" charset="0"/>
                <a:cs typeface="Verdana" panose="020B0604030504040204" pitchFamily="34" charset="0"/>
              </a:rPr>
              <a:t>aan het plan van aanpak MKI;</a:t>
            </a:r>
          </a:p>
          <a:p>
            <a:r>
              <a:rPr lang="nl-NL" sz="600" dirty="0" smtClean="0">
                <a:latin typeface="Verdana" panose="020B0604030504040204" pitchFamily="34" charset="0"/>
                <a:ea typeface="Verdana" panose="020B0604030504040204" pitchFamily="34" charset="0"/>
                <a:cs typeface="Verdana" panose="020B0604030504040204" pitchFamily="34" charset="0"/>
              </a:rPr>
              <a:t>2.   Eisen </a:t>
            </a:r>
            <a:r>
              <a:rPr lang="nl-NL" sz="600" dirty="0">
                <a:latin typeface="Verdana" panose="020B0604030504040204" pitchFamily="34" charset="0"/>
                <a:ea typeface="Verdana" panose="020B0604030504040204" pitchFamily="34" charset="0"/>
                <a:cs typeface="Verdana" panose="020B0604030504040204" pitchFamily="34" charset="0"/>
              </a:rPr>
              <a:t>aan de voortgangsrapportages MKI</a:t>
            </a:r>
          </a:p>
          <a:p>
            <a:r>
              <a:rPr lang="nl-NL" sz="600" dirty="0" smtClean="0">
                <a:latin typeface="Verdana" panose="020B0604030504040204" pitchFamily="34" charset="0"/>
                <a:ea typeface="Verdana" panose="020B0604030504040204" pitchFamily="34" charset="0"/>
                <a:cs typeface="Verdana" panose="020B0604030504040204" pitchFamily="34" charset="0"/>
              </a:rPr>
              <a:t>3.   Eisen </a:t>
            </a:r>
            <a:r>
              <a:rPr lang="nl-NL" sz="600" dirty="0">
                <a:latin typeface="Verdana" panose="020B0604030504040204" pitchFamily="34" charset="0"/>
                <a:ea typeface="Verdana" panose="020B0604030504040204" pitchFamily="34" charset="0"/>
                <a:cs typeface="Verdana" panose="020B0604030504040204" pitchFamily="34" charset="0"/>
              </a:rPr>
              <a:t>aan de eindrapportage berekenen MKI</a:t>
            </a:r>
          </a:p>
          <a:p>
            <a:endParaRPr lang="nl-NL" sz="600" dirty="0">
              <a:latin typeface="Verdana" panose="020B0604030504040204" pitchFamily="34" charset="0"/>
              <a:ea typeface="Verdana" panose="020B0604030504040204" pitchFamily="34" charset="0"/>
              <a:cs typeface="Verdana" panose="020B0604030504040204" pitchFamily="34" charset="0"/>
            </a:endParaRPr>
          </a:p>
          <a:p>
            <a:r>
              <a:rPr lang="nl-NL" sz="600" dirty="0">
                <a:latin typeface="Verdana" panose="020B0604030504040204" pitchFamily="34" charset="0"/>
                <a:ea typeface="Verdana" panose="020B0604030504040204" pitchFamily="34" charset="0"/>
                <a:cs typeface="Verdana" panose="020B0604030504040204" pitchFamily="34" charset="0"/>
              </a:rPr>
              <a:t>Voor EMVI+BPKV de MKI waarde vermenigvuldigen met € 8,00 per MKI. </a:t>
            </a:r>
          </a:p>
          <a:p>
            <a:r>
              <a:rPr lang="nl-NL" sz="600" dirty="0">
                <a:latin typeface="Verdana" panose="020B0604030504040204" pitchFamily="34" charset="0"/>
                <a:ea typeface="Verdana" panose="020B0604030504040204" pitchFamily="34" charset="0"/>
                <a:cs typeface="Verdana" panose="020B0604030504040204" pitchFamily="34" charset="0"/>
              </a:rPr>
              <a:t>De MKI wordt opgeteld bij de inschrijvingssom. </a:t>
            </a:r>
          </a:p>
          <a:p>
            <a:r>
              <a:rPr lang="nl-NL" sz="600" dirty="0">
                <a:latin typeface="Verdana" panose="020B0604030504040204" pitchFamily="34" charset="0"/>
                <a:ea typeface="Verdana" panose="020B0604030504040204" pitchFamily="34" charset="0"/>
                <a:cs typeface="Verdana" panose="020B0604030504040204" pitchFamily="34" charset="0"/>
              </a:rPr>
              <a:t>Indien de aangeboden MKI waarde bij oplevering niet gehaald wordt volgt de EMVI-BPKV sanctie zie  basisovereenkomst artikel 16 lid 3.</a:t>
            </a:r>
          </a:p>
          <a:p>
            <a:endParaRPr lang="nl-NL" sz="600" dirty="0">
              <a:latin typeface="Verdana" panose="020B0604030504040204" pitchFamily="34" charset="0"/>
              <a:ea typeface="Verdana" panose="020B0604030504040204" pitchFamily="34" charset="0"/>
              <a:cs typeface="Verdana" panose="020B0604030504040204" pitchFamily="34" charset="0"/>
            </a:endParaRPr>
          </a:p>
          <a:p>
            <a:r>
              <a:rPr lang="nl-NL" sz="600" dirty="0">
                <a:solidFill>
                  <a:srgbClr val="002060"/>
                </a:solidFill>
                <a:latin typeface="Verdana" panose="020B0604030504040204" pitchFamily="34" charset="0"/>
                <a:ea typeface="Verdana" panose="020B0604030504040204" pitchFamily="34" charset="0"/>
                <a:cs typeface="Verdana" panose="020B0604030504040204" pitchFamily="34" charset="0"/>
              </a:rPr>
              <a:t>3c CO2-ambitieniveau</a:t>
            </a:r>
          </a:p>
          <a:p>
            <a:r>
              <a:rPr lang="nl-NL" sz="600" dirty="0">
                <a:latin typeface="Verdana" panose="020B0604030504040204" pitchFamily="34" charset="0"/>
                <a:ea typeface="Verdana" panose="020B0604030504040204" pitchFamily="34" charset="0"/>
                <a:cs typeface="Verdana" panose="020B0604030504040204" pitchFamily="34" charset="0"/>
              </a:rPr>
              <a:t>Voor nadere beschrijving van de CO2-ambitieniveaus zie bijlage M van </a:t>
            </a:r>
            <a:r>
              <a:rPr lang="nl-NL" sz="600" dirty="0" smtClean="0">
                <a:latin typeface="Verdana" panose="020B0604030504040204" pitchFamily="34" charset="0"/>
                <a:ea typeface="Verdana" panose="020B0604030504040204" pitchFamily="34" charset="0"/>
                <a:cs typeface="Verdana" panose="020B0604030504040204" pitchFamily="34" charset="0"/>
              </a:rPr>
              <a:t>de </a:t>
            </a:r>
            <a:r>
              <a:rPr lang="nl-NL" sz="600" dirty="0">
                <a:latin typeface="Verdana" panose="020B0604030504040204" pitchFamily="34" charset="0"/>
                <a:ea typeface="Verdana" panose="020B0604030504040204" pitchFamily="34" charset="0"/>
                <a:cs typeface="Verdana" panose="020B0604030504040204" pitchFamily="34" charset="0"/>
              </a:rPr>
              <a:t>Aanbestedingsleidraad.</a:t>
            </a:r>
          </a:p>
          <a:p>
            <a:endParaRPr lang="nl-NL" sz="600" dirty="0">
              <a:latin typeface="Verdana" panose="020B0604030504040204" pitchFamily="34" charset="0"/>
              <a:ea typeface="Verdana" panose="020B0604030504040204" pitchFamily="34" charset="0"/>
              <a:cs typeface="Verdana" panose="020B0604030504040204" pitchFamily="34" charset="0"/>
            </a:endParaRP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18</a:t>
            </a:fld>
            <a:endParaRPr lang="nl-NL"/>
          </a:p>
        </p:txBody>
      </p:sp>
    </p:spTree>
    <p:extLst>
      <p:ext uri="{BB962C8B-B14F-4D97-AF65-F5344CB8AC3E}">
        <p14:creationId xmlns:p14="http://schemas.microsoft.com/office/powerpoint/2010/main" val="42944715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93800"/>
            <a:ext cx="5486400" cy="3086100"/>
          </a:xfrm>
        </p:spPr>
      </p:sp>
      <p:sp>
        <p:nvSpPr>
          <p:cNvPr id="3" name="Tijdelijke aanduiding voor notities 2"/>
          <p:cNvSpPr>
            <a:spLocks noGrp="1"/>
          </p:cNvSpPr>
          <p:nvPr>
            <p:ph type="body" idx="1"/>
          </p:nvPr>
        </p:nvSpPr>
        <p:spPr>
          <a:xfrm>
            <a:off x="660400" y="4400550"/>
            <a:ext cx="5486400" cy="3911600"/>
          </a:xfrm>
        </p:spPr>
        <p:txBody>
          <a:bodyPr/>
          <a:lstStyle/>
          <a:p>
            <a:r>
              <a:rPr lang="nl-NL" sz="800" u="sng" dirty="0" smtClean="0">
                <a:latin typeface="Verdana" panose="020B0604030504040204" pitchFamily="34" charset="0"/>
                <a:ea typeface="Verdana" panose="020B0604030504040204" pitchFamily="34" charset="0"/>
                <a:cs typeface="Verdana" panose="020B0604030504040204" pitchFamily="34" charset="0"/>
              </a:rPr>
              <a:t>Groenonderhoud</a:t>
            </a:r>
            <a:r>
              <a:rPr lang="nl-NL" sz="800" dirty="0" smtClean="0">
                <a:latin typeface="Verdana" panose="020B0604030504040204" pitchFamily="34" charset="0"/>
                <a:ea typeface="Verdana" panose="020B0604030504040204" pitchFamily="34" charset="0"/>
                <a:cs typeface="Verdana" panose="020B0604030504040204" pitchFamily="34" charset="0"/>
              </a:rPr>
              <a:t> Het groenonderhoud dient te worden uitgevoerd aan de hand van de groenbeheerplannen die opgesteld zijn door de beheerder.</a:t>
            </a:r>
          </a:p>
          <a:p>
            <a:endParaRPr lang="nl-NL" sz="800" dirty="0">
              <a:latin typeface="Verdana" panose="020B0604030504040204" pitchFamily="34" charset="0"/>
              <a:ea typeface="Verdana" panose="020B0604030504040204" pitchFamily="34" charset="0"/>
              <a:cs typeface="Verdana" panose="020B0604030504040204" pitchFamily="34" charset="0"/>
            </a:endParaRPr>
          </a:p>
          <a:p>
            <a:r>
              <a:rPr lang="nl-NL" sz="800" u="sng" dirty="0" smtClean="0">
                <a:latin typeface="Verdana" panose="020B0604030504040204" pitchFamily="34" charset="0"/>
                <a:ea typeface="Verdana" panose="020B0604030504040204" pitchFamily="34" charset="0"/>
                <a:cs typeface="Verdana" panose="020B0604030504040204" pitchFamily="34" charset="0"/>
              </a:rPr>
              <a:t>Procedures verkeer</a:t>
            </a:r>
            <a:r>
              <a:rPr lang="nl-NL" sz="800" dirty="0" smtClean="0">
                <a:latin typeface="Verdana" panose="020B0604030504040204" pitchFamily="34" charset="0"/>
                <a:ea typeface="Verdana" panose="020B0604030504040204" pitchFamily="34" charset="0"/>
                <a:cs typeface="Verdana" panose="020B0604030504040204" pitchFamily="34" charset="0"/>
              </a:rPr>
              <a:t> Het regelen van aanvragen voor stremmingen dient te geschieden volgens uniforme werkwijze SPIN en de WBU VTA tabellen. Er zijn kleine verschillen in de uitvoering per regio. Voor het reguliere onderhoud dient u eenmaal per jaar </a:t>
            </a:r>
            <a:r>
              <a:rPr lang="nl-NL" sz="800" dirty="0">
                <a:latin typeface="Verdana" panose="020B0604030504040204" pitchFamily="34" charset="0"/>
                <a:ea typeface="Verdana" panose="020B0604030504040204" pitchFamily="34" charset="0"/>
                <a:cs typeface="Verdana" panose="020B0604030504040204" pitchFamily="34" charset="0"/>
              </a:rPr>
              <a:t>in het voorafgaande </a:t>
            </a:r>
            <a:r>
              <a:rPr lang="nl-NL" sz="800" dirty="0" smtClean="0">
                <a:latin typeface="Verdana" panose="020B0604030504040204" pitchFamily="34" charset="0"/>
                <a:ea typeface="Verdana" panose="020B0604030504040204" pitchFamily="34" charset="0"/>
                <a:cs typeface="Verdana" panose="020B0604030504040204" pitchFamily="34" charset="0"/>
              </a:rPr>
              <a:t>jaar een aanvraag in te </a:t>
            </a:r>
            <a:r>
              <a:rPr lang="nl-NL" sz="800" dirty="0" err="1" smtClean="0">
                <a:latin typeface="Verdana" panose="020B0604030504040204" pitchFamily="34" charset="0"/>
                <a:ea typeface="Verdana" panose="020B0604030504040204" pitchFamily="34" charset="0"/>
                <a:cs typeface="Verdana" panose="020B0604030504040204" pitchFamily="34" charset="0"/>
              </a:rPr>
              <a:t>dienenmet</a:t>
            </a:r>
            <a:r>
              <a:rPr lang="nl-NL" sz="800" dirty="0" smtClean="0">
                <a:latin typeface="Verdana" panose="020B0604030504040204" pitchFamily="34" charset="0"/>
                <a:ea typeface="Verdana" panose="020B0604030504040204" pitchFamily="34" charset="0"/>
                <a:cs typeface="Verdana" panose="020B0604030504040204" pitchFamily="34" charset="0"/>
              </a:rPr>
              <a:t> jaarplanning die na te zijn besproken met de verkeersloket en de verkeerskundigen wordt vastgesteld voor een heel jaar. Naast reguliere onderhoud dienen er eventueel ook </a:t>
            </a:r>
            <a:r>
              <a:rPr lang="nl-NL" sz="800" dirty="0" err="1" smtClean="0">
                <a:latin typeface="Verdana" panose="020B0604030504040204" pitchFamily="34" charset="0"/>
                <a:ea typeface="Verdana" panose="020B0604030504040204" pitchFamily="34" charset="0"/>
                <a:cs typeface="Verdana" panose="020B0604030504040204" pitchFamily="34" charset="0"/>
              </a:rPr>
              <a:t>VTW’s</a:t>
            </a:r>
            <a:r>
              <a:rPr lang="nl-NL" sz="800" dirty="0" smtClean="0">
                <a:latin typeface="Verdana" panose="020B0604030504040204" pitchFamily="34" charset="0"/>
                <a:ea typeface="Verdana" panose="020B0604030504040204" pitchFamily="34" charset="0"/>
                <a:cs typeface="Verdana" panose="020B0604030504040204" pitchFamily="34" charset="0"/>
              </a:rPr>
              <a:t> te worden uitgevoerd waarvoor extra stremmingen nodig zijn. Hiervoor zijn extra slotaanvragen nodig.</a:t>
            </a:r>
          </a:p>
          <a:p>
            <a:endParaRPr lang="nl-NL" sz="800" dirty="0">
              <a:latin typeface="Verdana" panose="020B0604030504040204" pitchFamily="34" charset="0"/>
              <a:ea typeface="Verdana" panose="020B0604030504040204" pitchFamily="34" charset="0"/>
              <a:cs typeface="Verdana" panose="020B0604030504040204" pitchFamily="34" charset="0"/>
            </a:endParaRPr>
          </a:p>
          <a:p>
            <a:r>
              <a:rPr lang="nl-NL" sz="800" u="sng" dirty="0" smtClean="0">
                <a:latin typeface="Verdana" panose="020B0604030504040204" pitchFamily="34" charset="0"/>
                <a:ea typeface="Verdana" panose="020B0604030504040204" pitchFamily="34" charset="0"/>
                <a:cs typeface="Verdana" panose="020B0604030504040204" pitchFamily="34" charset="0"/>
              </a:rPr>
              <a:t>Omgevingsoverleg</a:t>
            </a:r>
            <a:r>
              <a:rPr lang="nl-NL" sz="800" dirty="0" smtClean="0">
                <a:latin typeface="Verdana" panose="020B0604030504040204" pitchFamily="34" charset="0"/>
                <a:ea typeface="Verdana" panose="020B0604030504040204" pitchFamily="34" charset="0"/>
                <a:cs typeface="Verdana" panose="020B0604030504040204" pitchFamily="34" charset="0"/>
              </a:rPr>
              <a:t> Deze vinden plaats met Omgevingsmanager en/of met zijn vertegenwoordiger. Voor dit overleg dient ON een vertegenwoordiger omgeving af te vaardigen. Rolverdeling en vormgeving van dit overleg kan per regio licht verschillen.</a:t>
            </a:r>
            <a:r>
              <a:rPr lang="nl-NL" sz="800" dirty="0">
                <a:latin typeface="Verdana" panose="020B0604030504040204" pitchFamily="34" charset="0"/>
                <a:ea typeface="Verdana" panose="020B0604030504040204" pitchFamily="34" charset="0"/>
                <a:cs typeface="Verdana" panose="020B0604030504040204" pitchFamily="34" charset="0"/>
              </a:rPr>
              <a:t> </a:t>
            </a:r>
            <a:endParaRPr lang="nl-NL" sz="800" dirty="0" smtClean="0">
              <a:latin typeface="Verdana" panose="020B0604030504040204" pitchFamily="34" charset="0"/>
              <a:ea typeface="Verdana" panose="020B0604030504040204" pitchFamily="34" charset="0"/>
              <a:cs typeface="Verdana" panose="020B0604030504040204" pitchFamily="34" charset="0"/>
            </a:endParaRPr>
          </a:p>
          <a:p>
            <a:endParaRPr lang="nl-NL" sz="800" dirty="0">
              <a:latin typeface="Verdana" panose="020B0604030504040204" pitchFamily="34" charset="0"/>
              <a:ea typeface="Verdana" panose="020B0604030504040204" pitchFamily="34" charset="0"/>
              <a:cs typeface="Verdana" panose="020B0604030504040204" pitchFamily="34" charset="0"/>
            </a:endParaRPr>
          </a:p>
          <a:p>
            <a:r>
              <a:rPr lang="nl-NL" sz="800" u="sng" dirty="0" smtClean="0">
                <a:latin typeface="Verdana" panose="020B0604030504040204" pitchFamily="34" charset="0"/>
                <a:ea typeface="Verdana" panose="020B0604030504040204" pitchFamily="34" charset="0"/>
                <a:cs typeface="Verdana" panose="020B0604030504040204" pitchFamily="34" charset="0"/>
              </a:rPr>
              <a:t>Omgevingspartijen</a:t>
            </a:r>
            <a:r>
              <a:rPr lang="nl-NL" sz="800" dirty="0" smtClean="0">
                <a:latin typeface="Verdana" panose="020B0604030504040204" pitchFamily="34" charset="0"/>
                <a:ea typeface="Verdana" panose="020B0604030504040204" pitchFamily="34" charset="0"/>
                <a:cs typeface="Verdana" panose="020B0604030504040204" pitchFamily="34" charset="0"/>
              </a:rPr>
              <a:t> Op het moment dat er werkzaamheden plaats gaan vinden dient ON, los van de procedures voor het verkeer, ook een bijdrage te leveren voor de bijbehorende publiciteit. U dient per stremming gegevens aan te leveren waarmee RWS de publiciteit kan vormgeven.</a:t>
            </a:r>
          </a:p>
          <a:p>
            <a:r>
              <a:rPr lang="nl-NL" sz="800" dirty="0" smtClean="0">
                <a:latin typeface="Verdana" panose="020B0604030504040204" pitchFamily="34" charset="0"/>
                <a:ea typeface="Verdana" panose="020B0604030504040204" pitchFamily="34" charset="0"/>
                <a:cs typeface="Verdana" panose="020B0604030504040204" pitchFamily="34" charset="0"/>
              </a:rPr>
              <a:t>Overleg met de omgevingspartijen voor wat betreft bouwcommunicatie is geheel aan u. Rijkswaterstaat kan daarin wel adviseren daar en kijkt graag hierin met u mee.</a:t>
            </a:r>
          </a:p>
          <a:p>
            <a:r>
              <a:rPr lang="nl-NL" sz="800" dirty="0" smtClean="0">
                <a:latin typeface="Verdana" panose="020B0604030504040204" pitchFamily="34" charset="0"/>
                <a:ea typeface="Verdana" panose="020B0604030504040204" pitchFamily="34" charset="0"/>
                <a:cs typeface="Verdana" panose="020B0604030504040204" pitchFamily="34" charset="0"/>
              </a:rPr>
              <a:t>Alle omgang met de pers op hun verzoek of op uw verzoek dient eerst via afdeling Communicatie en Strategie van de diverse regio’s te worden ingediend om toestemming hiervoor te verkrijgen.</a:t>
            </a:r>
          </a:p>
          <a:p>
            <a:endParaRPr lang="nl-NL" sz="800" dirty="0" smtClean="0">
              <a:latin typeface="Verdana" panose="020B0604030504040204" pitchFamily="34" charset="0"/>
              <a:ea typeface="Verdana" panose="020B0604030504040204" pitchFamily="34" charset="0"/>
              <a:cs typeface="Verdana" panose="020B0604030504040204" pitchFamily="34" charset="0"/>
            </a:endParaRPr>
          </a:p>
          <a:p>
            <a:r>
              <a:rPr lang="nl-NL" sz="800" u="sng" dirty="0" smtClean="0">
                <a:latin typeface="Verdana" panose="020B0604030504040204" pitchFamily="34" charset="0"/>
                <a:ea typeface="Verdana" panose="020B0604030504040204" pitchFamily="34" charset="0"/>
                <a:cs typeface="Verdana" panose="020B0604030504040204" pitchFamily="34" charset="0"/>
              </a:rPr>
              <a:t>0800-vragen</a:t>
            </a:r>
            <a:r>
              <a:rPr lang="nl-NL" sz="800" dirty="0" smtClean="0">
                <a:latin typeface="Verdana" panose="020B0604030504040204" pitchFamily="34" charset="0"/>
                <a:ea typeface="Verdana" panose="020B0604030504040204" pitchFamily="34" charset="0"/>
                <a:cs typeface="Verdana" panose="020B0604030504040204" pitchFamily="34" charset="0"/>
              </a:rPr>
              <a:t> </a:t>
            </a:r>
          </a:p>
          <a:p>
            <a:r>
              <a:rPr lang="nl-NL" sz="800" dirty="0" smtClean="0">
                <a:latin typeface="Verdana" panose="020B0604030504040204" pitchFamily="34" charset="0"/>
                <a:ea typeface="Verdana" panose="020B0604030504040204" pitchFamily="34" charset="0"/>
                <a:cs typeface="Verdana" panose="020B0604030504040204" pitchFamily="34" charset="0"/>
              </a:rPr>
              <a:t>Klachten dienen verholpen te worden door Opdrachtnemer.</a:t>
            </a:r>
          </a:p>
          <a:p>
            <a:endParaRPr lang="nl-NL" sz="800" dirty="0" smtClean="0">
              <a:latin typeface="Verdana" panose="020B0604030504040204" pitchFamily="34" charset="0"/>
              <a:ea typeface="Verdana" panose="020B0604030504040204" pitchFamily="34" charset="0"/>
              <a:cs typeface="Verdana" panose="020B0604030504040204" pitchFamily="34" charset="0"/>
            </a:endParaRPr>
          </a:p>
          <a:p>
            <a:r>
              <a:rPr lang="nl-NL" sz="800" dirty="0" smtClean="0">
                <a:latin typeface="Verdana" panose="020B0604030504040204" pitchFamily="34" charset="0"/>
                <a:ea typeface="Verdana" panose="020B0604030504040204" pitchFamily="34" charset="0"/>
                <a:cs typeface="Verdana" panose="020B0604030504040204" pitchFamily="34" charset="0"/>
              </a:rPr>
              <a:t>Voor het beantwoorden van 0800-vragen zijn er kleine </a:t>
            </a:r>
            <a:r>
              <a:rPr lang="nl-NL" sz="800" dirty="0">
                <a:latin typeface="Verdana" panose="020B0604030504040204" pitchFamily="34" charset="0"/>
                <a:ea typeface="Verdana" panose="020B0604030504040204" pitchFamily="34" charset="0"/>
                <a:cs typeface="Verdana" panose="020B0604030504040204" pitchFamily="34" charset="0"/>
              </a:rPr>
              <a:t>verschillen per </a:t>
            </a:r>
            <a:r>
              <a:rPr lang="nl-NL" sz="800" dirty="0" smtClean="0">
                <a:latin typeface="Verdana" panose="020B0604030504040204" pitchFamily="34" charset="0"/>
                <a:ea typeface="Verdana" panose="020B0604030504040204" pitchFamily="34" charset="0"/>
                <a:cs typeface="Verdana" panose="020B0604030504040204" pitchFamily="34" charset="0"/>
              </a:rPr>
              <a:t>regio:</a:t>
            </a:r>
            <a:endParaRPr lang="nl-NL" sz="800" dirty="0">
              <a:latin typeface="Verdana" panose="020B0604030504040204" pitchFamily="34" charset="0"/>
              <a:ea typeface="Verdana" panose="020B0604030504040204" pitchFamily="34" charset="0"/>
              <a:cs typeface="Verdana" panose="020B0604030504040204" pitchFamily="34" charset="0"/>
            </a:endParaRPr>
          </a:p>
          <a:p>
            <a:r>
              <a:rPr lang="nl-NL" sz="800" dirty="0" smtClean="0">
                <a:latin typeface="Verdana" panose="020B0604030504040204" pitchFamily="34" charset="0"/>
                <a:ea typeface="Verdana" panose="020B0604030504040204" pitchFamily="34" charset="0"/>
                <a:cs typeface="Verdana" panose="020B0604030504040204" pitchFamily="34" charset="0"/>
              </a:rPr>
              <a:t>Bij perceel 2 beantwoordt Opdrachtgever zelf de 0800-vragen aan gebruiker, maar verwacht wel ondersteuning en het verstrekken van informatie van de Opdrachtnemer, die aan scherpe termijnen gebonden </a:t>
            </a:r>
            <a:r>
              <a:rPr lang="nl-NL" sz="800" dirty="0">
                <a:latin typeface="Verdana" panose="020B0604030504040204" pitchFamily="34" charset="0"/>
                <a:ea typeface="Verdana" panose="020B0604030504040204" pitchFamily="34" charset="0"/>
                <a:cs typeface="Verdana" panose="020B0604030504040204" pitchFamily="34" charset="0"/>
              </a:rPr>
              <a:t>is </a:t>
            </a:r>
            <a:r>
              <a:rPr lang="nl-NL" sz="800" dirty="0" smtClean="0">
                <a:latin typeface="Verdana" panose="020B0604030504040204" pitchFamily="34" charset="0"/>
                <a:ea typeface="Verdana" panose="020B0604030504040204" pitchFamily="34" charset="0"/>
                <a:cs typeface="Verdana" panose="020B0604030504040204" pitchFamily="34" charset="0"/>
              </a:rPr>
              <a:t>(variërend van uren tot dagen) </a:t>
            </a:r>
          </a:p>
          <a:p>
            <a:r>
              <a:rPr lang="nl-NL" sz="800" dirty="0" smtClean="0">
                <a:latin typeface="Verdana" panose="020B0604030504040204" pitchFamily="34" charset="0"/>
                <a:ea typeface="Verdana" panose="020B0604030504040204" pitchFamily="34" charset="0"/>
                <a:cs typeface="Verdana" panose="020B0604030504040204" pitchFamily="34" charset="0"/>
              </a:rPr>
              <a:t>Bij de percelen 1 en 3 dient Opdrachtnemer de 0800-vragen te beantwoorden evt. met behulp van de Opdrachtgever.</a:t>
            </a:r>
            <a:endParaRPr lang="nl-NL" sz="800" dirty="0">
              <a:latin typeface="Verdana" panose="020B0604030504040204" pitchFamily="34" charset="0"/>
              <a:ea typeface="Verdana" panose="020B0604030504040204" pitchFamily="34" charset="0"/>
              <a:cs typeface="Verdana" panose="020B0604030504040204" pitchFamily="34" charset="0"/>
            </a:endParaRPr>
          </a:p>
          <a:p>
            <a:endParaRPr lang="nl-NL" sz="900" dirty="0">
              <a:latin typeface="Verdana" panose="020B0604030504040204" pitchFamily="34" charset="0"/>
              <a:ea typeface="Verdana" panose="020B0604030504040204" pitchFamily="34" charset="0"/>
              <a:cs typeface="Verdana" panose="020B0604030504040204" pitchFamily="34" charset="0"/>
            </a:endParaRP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19</a:t>
            </a:fld>
            <a:endParaRPr lang="nl-NL"/>
          </a:p>
        </p:txBody>
      </p:sp>
    </p:spTree>
    <p:extLst>
      <p:ext uri="{BB962C8B-B14F-4D97-AF65-F5344CB8AC3E}">
        <p14:creationId xmlns:p14="http://schemas.microsoft.com/office/powerpoint/2010/main" val="1759946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a:t>
            </a:fld>
            <a:endParaRPr lang="nl-NL"/>
          </a:p>
        </p:txBody>
      </p:sp>
    </p:spTree>
    <p:extLst>
      <p:ext uri="{BB962C8B-B14F-4D97-AF65-F5344CB8AC3E}">
        <p14:creationId xmlns:p14="http://schemas.microsoft.com/office/powerpoint/2010/main" val="6835892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20</a:t>
            </a:fld>
            <a:endParaRPr lang="nl-NL"/>
          </a:p>
        </p:txBody>
      </p:sp>
    </p:spTree>
    <p:extLst>
      <p:ext uri="{BB962C8B-B14F-4D97-AF65-F5344CB8AC3E}">
        <p14:creationId xmlns:p14="http://schemas.microsoft.com/office/powerpoint/2010/main" val="36212241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21</a:t>
            </a:fld>
            <a:endParaRPr lang="nl-NL"/>
          </a:p>
        </p:txBody>
      </p:sp>
    </p:spTree>
    <p:extLst>
      <p:ext uri="{BB962C8B-B14F-4D97-AF65-F5344CB8AC3E}">
        <p14:creationId xmlns:p14="http://schemas.microsoft.com/office/powerpoint/2010/main" val="2233484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3</a:t>
            </a:fld>
            <a:endParaRPr lang="nl-NL"/>
          </a:p>
        </p:txBody>
      </p:sp>
    </p:spTree>
    <p:extLst>
      <p:ext uri="{BB962C8B-B14F-4D97-AF65-F5344CB8AC3E}">
        <p14:creationId xmlns:p14="http://schemas.microsoft.com/office/powerpoint/2010/main" val="892266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2861636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5</a:t>
            </a:fld>
            <a:endParaRPr lang="nl-NL"/>
          </a:p>
        </p:txBody>
      </p:sp>
    </p:spTree>
    <p:extLst>
      <p:ext uri="{BB962C8B-B14F-4D97-AF65-F5344CB8AC3E}">
        <p14:creationId xmlns:p14="http://schemas.microsoft.com/office/powerpoint/2010/main" val="2554217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6</a:t>
            </a:fld>
            <a:endParaRPr lang="nl-NL"/>
          </a:p>
        </p:txBody>
      </p:sp>
    </p:spTree>
    <p:extLst>
      <p:ext uri="{BB962C8B-B14F-4D97-AF65-F5344CB8AC3E}">
        <p14:creationId xmlns:p14="http://schemas.microsoft.com/office/powerpoint/2010/main" val="2009805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685800" y="4400549"/>
            <a:ext cx="5486400" cy="4450153"/>
          </a:xfrm>
        </p:spPr>
        <p:txBody>
          <a:bodyPr/>
          <a:lstStyle/>
          <a:p>
            <a:r>
              <a:rPr lang="nl-NL" sz="900" dirty="0" smtClean="0">
                <a:latin typeface="Verdana" panose="020B0604030504040204" pitchFamily="34" charset="0"/>
                <a:ea typeface="Verdana" panose="020B0604030504040204" pitchFamily="34" charset="0"/>
                <a:cs typeface="Verdana" panose="020B0604030504040204" pitchFamily="34" charset="0"/>
              </a:rPr>
              <a:t>Het nieuwe prestatiecontract TOP-II is de opvolger van het huidige TOP-I contract. Met de inkoop van het nieuwe prestatiecontract Tunnels wilden we met elkaar een aantal doelen bereiken. Zo was het doel toe te werken naar een </a:t>
            </a:r>
            <a:r>
              <a:rPr lang="nl-NL" sz="900" b="1" dirty="0" smtClean="0">
                <a:latin typeface="Verdana" panose="020B0604030504040204" pitchFamily="34" charset="0"/>
                <a:ea typeface="Verdana" panose="020B0604030504040204" pitchFamily="34" charset="0"/>
                <a:cs typeface="Verdana" panose="020B0604030504040204" pitchFamily="34" charset="0"/>
              </a:rPr>
              <a:t>herkenbaar prestatiecontract </a:t>
            </a:r>
            <a:r>
              <a:rPr lang="nl-NL" sz="900" dirty="0" smtClean="0">
                <a:latin typeface="Verdana" panose="020B0604030504040204" pitchFamily="34" charset="0"/>
                <a:ea typeface="Verdana" panose="020B0604030504040204" pitchFamily="34" charset="0"/>
                <a:cs typeface="Verdana" panose="020B0604030504040204" pitchFamily="34" charset="0"/>
              </a:rPr>
              <a:t>dat meer dan het huidige contract gericht is op en past voor tunnels. De model prestatiecontracten zijn gericht op wegen of vaarwegen. Het modelcontract wegen hebben we daarom passend gemaakt voor tunnels, waardoor er een herkenbare variant prestatiecontract voor tunnelonderhoud is ontstaan.</a:t>
            </a:r>
          </a:p>
          <a:p>
            <a:endParaRPr lang="nl-NL" sz="900" dirty="0" smtClean="0">
              <a:latin typeface="Verdana" panose="020B0604030504040204" pitchFamily="34" charset="0"/>
              <a:ea typeface="Verdana" panose="020B0604030504040204" pitchFamily="34" charset="0"/>
              <a:cs typeface="Verdana" panose="020B0604030504040204" pitchFamily="34" charset="0"/>
            </a:endParaRPr>
          </a:p>
          <a:p>
            <a:r>
              <a:rPr lang="nl-NL" sz="900" dirty="0" smtClean="0">
                <a:latin typeface="Verdana" panose="020B0604030504040204" pitchFamily="34" charset="0"/>
                <a:ea typeface="Verdana" panose="020B0604030504040204" pitchFamily="34" charset="0"/>
                <a:cs typeface="Verdana" panose="020B0604030504040204" pitchFamily="34" charset="0"/>
              </a:rPr>
              <a:t>In dit prestatiecontract zijn </a:t>
            </a:r>
            <a:r>
              <a:rPr lang="nl-NL" sz="900" b="1" dirty="0" smtClean="0">
                <a:latin typeface="Verdana" panose="020B0604030504040204" pitchFamily="34" charset="0"/>
                <a:ea typeface="Verdana" panose="020B0604030504040204" pitchFamily="34" charset="0"/>
                <a:cs typeface="Verdana" panose="020B0604030504040204" pitchFamily="34" charset="0"/>
              </a:rPr>
              <a:t>de ITIL beheerprocessen (operationele beheerprocessen) </a:t>
            </a:r>
            <a:r>
              <a:rPr lang="nl-NL" sz="900" dirty="0" err="1" smtClean="0">
                <a:latin typeface="Verdana" panose="020B0604030504040204" pitchFamily="34" charset="0"/>
                <a:ea typeface="Verdana" panose="020B0604030504040204" pitchFamily="34" charset="0"/>
                <a:cs typeface="Verdana" panose="020B0604030504040204" pitchFamily="34" charset="0"/>
              </a:rPr>
              <a:t>cf</a:t>
            </a:r>
            <a:r>
              <a:rPr lang="nl-NL" sz="900" dirty="0" smtClean="0">
                <a:latin typeface="Verdana" panose="020B0604030504040204" pitchFamily="34" charset="0"/>
                <a:ea typeface="Verdana" panose="020B0604030504040204" pitchFamily="34" charset="0"/>
                <a:cs typeface="Verdana" panose="020B0604030504040204" pitchFamily="34" charset="0"/>
              </a:rPr>
              <a:t> de Landelijke Tunnelstandaard opgenomen, waardoor het beheerst uitvoeren van het tunnelonderhoud en het afhandelen van storingen uniform en eenduidig plaats gaat vinden. </a:t>
            </a:r>
          </a:p>
          <a:p>
            <a:endParaRPr lang="nl-NL" sz="900" dirty="0" smtClean="0">
              <a:latin typeface="Verdana" panose="020B0604030504040204" pitchFamily="34" charset="0"/>
              <a:ea typeface="Verdana" panose="020B0604030504040204" pitchFamily="34" charset="0"/>
              <a:cs typeface="Verdana" panose="020B0604030504040204" pitchFamily="34" charset="0"/>
            </a:endParaRPr>
          </a:p>
          <a:p>
            <a:r>
              <a:rPr lang="nl-NL" sz="900" dirty="0" smtClean="0">
                <a:latin typeface="Verdana" panose="020B0604030504040204" pitchFamily="34" charset="0"/>
                <a:ea typeface="Verdana" panose="020B0604030504040204" pitchFamily="34" charset="0"/>
                <a:cs typeface="Verdana" panose="020B0604030504040204" pitchFamily="34" charset="0"/>
              </a:rPr>
              <a:t>Voor de lange termijn, dat reikt verder dan het nieuwe TOP-II contract, werken we toe naar </a:t>
            </a:r>
            <a:r>
              <a:rPr lang="nl-NL" sz="900" b="1" dirty="0" smtClean="0">
                <a:latin typeface="Verdana" panose="020B0604030504040204" pitchFamily="34" charset="0"/>
                <a:ea typeface="Verdana" panose="020B0604030504040204" pitchFamily="34" charset="0"/>
                <a:cs typeface="Verdana" panose="020B0604030504040204" pitchFamily="34" charset="0"/>
              </a:rPr>
              <a:t>prestatiegericht onderhoud</a:t>
            </a:r>
            <a:r>
              <a:rPr lang="nl-NL" sz="900" dirty="0" smtClean="0">
                <a:latin typeface="Verdana" panose="020B0604030504040204" pitchFamily="34" charset="0"/>
                <a:ea typeface="Verdana" panose="020B0604030504040204" pitchFamily="34" charset="0"/>
                <a:cs typeface="Verdana" panose="020B0604030504040204" pitchFamily="34" charset="0"/>
              </a:rPr>
              <a:t>. Primair gericht op beschikbaarheid van de tunnel. Daarnaast zijn In dit contract drie  specifieke elementen toegevoegd die daar naar toewerken, denk hierbij aan de invoering van </a:t>
            </a:r>
            <a:r>
              <a:rPr lang="nl-NL" sz="900" dirty="0" err="1" smtClean="0">
                <a:latin typeface="Verdana" panose="020B0604030504040204" pitchFamily="34" charset="0"/>
                <a:ea typeface="Verdana" panose="020B0604030504040204" pitchFamily="34" charset="0"/>
                <a:cs typeface="Verdana" panose="020B0604030504040204" pitchFamily="34" charset="0"/>
              </a:rPr>
              <a:t>KPI’s</a:t>
            </a:r>
            <a:r>
              <a:rPr lang="nl-NL" sz="900" dirty="0" smtClean="0">
                <a:latin typeface="Verdana" panose="020B0604030504040204" pitchFamily="34" charset="0"/>
                <a:ea typeface="Verdana" panose="020B0604030504040204" pitchFamily="34" charset="0"/>
                <a:cs typeface="Verdana" panose="020B0604030504040204" pitchFamily="34" charset="0"/>
              </a:rPr>
              <a:t> (komt later terug in het Webinar).</a:t>
            </a:r>
          </a:p>
          <a:p>
            <a:endParaRPr lang="nl-NL" sz="900" dirty="0" smtClean="0">
              <a:latin typeface="Verdana" panose="020B0604030504040204" pitchFamily="34" charset="0"/>
              <a:ea typeface="Verdana" panose="020B0604030504040204" pitchFamily="34" charset="0"/>
              <a:cs typeface="Verdana" panose="020B0604030504040204" pitchFamily="34" charset="0"/>
            </a:endParaRPr>
          </a:p>
          <a:p>
            <a:r>
              <a:rPr lang="nl-NL" sz="900" dirty="0" smtClean="0">
                <a:latin typeface="Verdana" panose="020B0604030504040204" pitchFamily="34" charset="0"/>
                <a:ea typeface="Verdana" panose="020B0604030504040204" pitchFamily="34" charset="0"/>
                <a:cs typeface="Verdana" panose="020B0604030504040204" pitchFamily="34" charset="0"/>
              </a:rPr>
              <a:t>De </a:t>
            </a:r>
            <a:r>
              <a:rPr lang="nl-NL" sz="900" b="1" dirty="0" smtClean="0">
                <a:latin typeface="Verdana" panose="020B0604030504040204" pitchFamily="34" charset="0"/>
                <a:ea typeface="Verdana" panose="020B0604030504040204" pitchFamily="34" charset="0"/>
                <a:cs typeface="Verdana" panose="020B0604030504040204" pitchFamily="34" charset="0"/>
              </a:rPr>
              <a:t>looptijd kent een langere horizon </a:t>
            </a:r>
            <a:r>
              <a:rPr lang="nl-NL" sz="900" dirty="0" smtClean="0">
                <a:latin typeface="Verdana" panose="020B0604030504040204" pitchFamily="34" charset="0"/>
                <a:ea typeface="Verdana" panose="020B0604030504040204" pitchFamily="34" charset="0"/>
                <a:cs typeface="Verdana" panose="020B0604030504040204" pitchFamily="34" charset="0"/>
              </a:rPr>
              <a:t>dan het huidige TOP-I prestatiecontract. De initiële contractperiode is 5 jaar en het contract kent twee opties tot verlenging van 1 keer 3 jaar plus 1 keer 2 jaar. Wij willen hiermee bereiken dat we een langer samenwerkingsverband aangaan, waarbij ook de ON de kans geboden krijgt verantwoordelijkheid te nemen en optimalisaties uit te voeren</a:t>
            </a:r>
          </a:p>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7</a:t>
            </a:fld>
            <a:endParaRPr lang="nl-NL" dirty="0"/>
          </a:p>
        </p:txBody>
      </p:sp>
    </p:spTree>
    <p:extLst>
      <p:ext uri="{BB962C8B-B14F-4D97-AF65-F5344CB8AC3E}">
        <p14:creationId xmlns:p14="http://schemas.microsoft.com/office/powerpoint/2010/main" val="2403430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685800" y="4400549"/>
            <a:ext cx="5486400" cy="4284663"/>
          </a:xfrm>
        </p:spPr>
        <p:txBody>
          <a:bodyPr/>
          <a:lstStyle/>
          <a:p>
            <a:r>
              <a:rPr lang="nl-NL" sz="900" dirty="0" smtClean="0">
                <a:latin typeface="Verdana" panose="020B0604030504040204" pitchFamily="34" charset="0"/>
                <a:ea typeface="Verdana" panose="020B0604030504040204" pitchFamily="34" charset="0"/>
                <a:cs typeface="Verdana" panose="020B0604030504040204" pitchFamily="34" charset="0"/>
              </a:rPr>
              <a:t>Met het nieuwe TOP-II contract vragen we de opdrachtnemer uit te voeren het </a:t>
            </a:r>
            <a:r>
              <a:rPr lang="nl-NL" sz="900" b="1" dirty="0" smtClean="0">
                <a:latin typeface="Verdana" panose="020B0604030504040204" pitchFamily="34" charset="0"/>
                <a:ea typeface="Verdana" panose="020B0604030504040204" pitchFamily="34" charset="0"/>
                <a:cs typeface="Verdana" panose="020B0604030504040204" pitchFamily="34" charset="0"/>
              </a:rPr>
              <a:t>standaard verzorgend, preventief en correctief onderhoud</a:t>
            </a:r>
            <a:r>
              <a:rPr lang="nl-NL" sz="900" dirty="0" smtClean="0">
                <a:latin typeface="Verdana" panose="020B0604030504040204" pitchFamily="34" charset="0"/>
                <a:ea typeface="Verdana" panose="020B0604030504040204" pitchFamily="34" charset="0"/>
                <a:cs typeface="Verdana" panose="020B0604030504040204" pitchFamily="34" charset="0"/>
              </a:rPr>
              <a:t>. Deze uitvoering vindt plaats op basis van de basislijst vast onderhoud en de </a:t>
            </a:r>
            <a:r>
              <a:rPr lang="nl-NL" sz="900" dirty="0" err="1" smtClean="0">
                <a:latin typeface="Verdana" panose="020B0604030504040204" pitchFamily="34" charset="0"/>
                <a:ea typeface="Verdana" panose="020B0604030504040204" pitchFamily="34" charset="0"/>
                <a:cs typeface="Verdana" panose="020B0604030504040204" pitchFamily="34" charset="0"/>
              </a:rPr>
              <a:t>prestatiegestuurde</a:t>
            </a:r>
            <a:r>
              <a:rPr lang="nl-NL" sz="900" dirty="0" smtClean="0">
                <a:latin typeface="Verdana" panose="020B0604030504040204" pitchFamily="34" charset="0"/>
                <a:ea typeface="Verdana" panose="020B0604030504040204" pitchFamily="34" charset="0"/>
                <a:cs typeface="Verdana" panose="020B0604030504040204" pitchFamily="34" charset="0"/>
              </a:rPr>
              <a:t> instandhoudingsplannen, de p-</a:t>
            </a:r>
            <a:r>
              <a:rPr lang="nl-NL" sz="900" dirty="0" err="1" smtClean="0">
                <a:latin typeface="Verdana" panose="020B0604030504040204" pitchFamily="34" charset="0"/>
                <a:ea typeface="Verdana" panose="020B0604030504040204" pitchFamily="34" charset="0"/>
                <a:cs typeface="Verdana" panose="020B0604030504040204" pitchFamily="34" charset="0"/>
              </a:rPr>
              <a:t>IHP’s</a:t>
            </a:r>
            <a:r>
              <a:rPr lang="nl-NL" sz="900" dirty="0" smtClean="0">
                <a:latin typeface="Verdana" panose="020B0604030504040204" pitchFamily="34" charset="0"/>
                <a:ea typeface="Verdana" panose="020B0604030504040204" pitchFamily="34" charset="0"/>
                <a:cs typeface="Verdana" panose="020B0604030504040204" pitchFamily="34" charset="0"/>
              </a:rPr>
              <a:t>. Met behulp van de ervaringen gedurende de uitvoering zullen we ook gezamenlijk toewerken naar een verdere optimalisatie van de </a:t>
            </a:r>
            <a:r>
              <a:rPr lang="nl-NL" sz="900" dirty="0" err="1" smtClean="0">
                <a:latin typeface="Verdana" panose="020B0604030504040204" pitchFamily="34" charset="0"/>
                <a:ea typeface="Verdana" panose="020B0604030504040204" pitchFamily="34" charset="0"/>
                <a:cs typeface="Verdana" panose="020B0604030504040204" pitchFamily="34" charset="0"/>
              </a:rPr>
              <a:t>pihp’s</a:t>
            </a:r>
            <a:r>
              <a:rPr lang="nl-NL" sz="900" dirty="0" smtClean="0">
                <a:latin typeface="Verdana" panose="020B0604030504040204" pitchFamily="34" charset="0"/>
                <a:ea typeface="Verdana" panose="020B0604030504040204" pitchFamily="34" charset="0"/>
                <a:cs typeface="Verdana" panose="020B0604030504040204" pitchFamily="34" charset="0"/>
              </a:rPr>
              <a:t>. Voor de tunnels waar geen </a:t>
            </a:r>
            <a:r>
              <a:rPr lang="nl-NL" sz="900" dirty="0" err="1" smtClean="0">
                <a:latin typeface="Verdana" panose="020B0604030504040204" pitchFamily="34" charset="0"/>
                <a:ea typeface="Verdana" panose="020B0604030504040204" pitchFamily="34" charset="0"/>
                <a:cs typeface="Verdana" panose="020B0604030504040204" pitchFamily="34" charset="0"/>
              </a:rPr>
              <a:t>pihp’s</a:t>
            </a:r>
            <a:r>
              <a:rPr lang="nl-NL" sz="900" dirty="0" smtClean="0">
                <a:latin typeface="Verdana" panose="020B0604030504040204" pitchFamily="34" charset="0"/>
                <a:ea typeface="Verdana" panose="020B0604030504040204" pitchFamily="34" charset="0"/>
                <a:cs typeface="Verdana" panose="020B0604030504040204" pitchFamily="34" charset="0"/>
              </a:rPr>
              <a:t> voor beschikbaar zijn, zijn onderhoudsconcepten toegevoegd. Ook later in dit </a:t>
            </a:r>
            <a:r>
              <a:rPr lang="nl-NL" sz="900" dirty="0" err="1" smtClean="0">
                <a:latin typeface="Verdana" panose="020B0604030504040204" pitchFamily="34" charset="0"/>
                <a:ea typeface="Verdana" panose="020B0604030504040204" pitchFamily="34" charset="0"/>
                <a:cs typeface="Verdana" panose="020B0604030504040204" pitchFamily="34" charset="0"/>
              </a:rPr>
              <a:t>webinar</a:t>
            </a:r>
            <a:r>
              <a:rPr lang="nl-NL" sz="900" dirty="0" smtClean="0">
                <a:latin typeface="Verdana" panose="020B0604030504040204" pitchFamily="34" charset="0"/>
                <a:ea typeface="Verdana" panose="020B0604030504040204" pitchFamily="34" charset="0"/>
                <a:cs typeface="Verdana" panose="020B0604030504040204" pitchFamily="34" charset="0"/>
              </a:rPr>
              <a:t> wordt hierop ingegaan. Voor de prestatie is het uitgangspunt de </a:t>
            </a:r>
            <a:r>
              <a:rPr lang="nl-NL" sz="900" b="1" dirty="0" smtClean="0">
                <a:latin typeface="Verdana" panose="020B0604030504040204" pitchFamily="34" charset="0"/>
                <a:ea typeface="Verdana" panose="020B0604030504040204" pitchFamily="34" charset="0"/>
                <a:cs typeface="Verdana" panose="020B0604030504040204" pitchFamily="34" charset="0"/>
              </a:rPr>
              <a:t>Landelijke Tunnelstandaard</a:t>
            </a:r>
            <a:r>
              <a:rPr lang="nl-NL" sz="900" dirty="0" smtClean="0">
                <a:latin typeface="Verdana" panose="020B0604030504040204" pitchFamily="34" charset="0"/>
                <a:ea typeface="Verdana" panose="020B0604030504040204" pitchFamily="34" charset="0"/>
                <a:cs typeface="Verdana" panose="020B0604030504040204" pitchFamily="34" charset="0"/>
              </a:rPr>
              <a:t>. Niet alle tunnels voldoen echter op dit moment aan de LTS, dit betekent dan ook dat we bij vervangingen toewerken naar deze LTS standaard, zodat uiteindelijk al onze tunnels aan die standaard voldoen.</a:t>
            </a:r>
          </a:p>
          <a:p>
            <a:endParaRPr lang="nl-NL" sz="900" dirty="0" smtClean="0">
              <a:latin typeface="Verdana" panose="020B0604030504040204" pitchFamily="34" charset="0"/>
              <a:ea typeface="Verdana" panose="020B0604030504040204" pitchFamily="34" charset="0"/>
              <a:cs typeface="Verdana" panose="020B0604030504040204" pitchFamily="34" charset="0"/>
            </a:endParaRPr>
          </a:p>
          <a:p>
            <a:r>
              <a:rPr lang="nl-NL" sz="900" dirty="0" smtClean="0">
                <a:latin typeface="Verdana" panose="020B0604030504040204" pitchFamily="34" charset="0"/>
                <a:ea typeface="Verdana" panose="020B0604030504040204" pitchFamily="34" charset="0"/>
                <a:cs typeface="Verdana" panose="020B0604030504040204" pitchFamily="34" charset="0"/>
              </a:rPr>
              <a:t>Voor de opdrachtgever is juiste, actuele en complete data over het areaal van groot belang. Hierom verwachten we van de opdrachtnemers dat zij ons </a:t>
            </a:r>
            <a:r>
              <a:rPr lang="nl-NL" sz="900" b="1" dirty="0" smtClean="0">
                <a:latin typeface="Verdana" panose="020B0604030504040204" pitchFamily="34" charset="0"/>
                <a:ea typeface="Verdana" panose="020B0604030504040204" pitchFamily="34" charset="0"/>
                <a:cs typeface="Verdana" panose="020B0604030504040204" pitchFamily="34" charset="0"/>
              </a:rPr>
              <a:t>BMS</a:t>
            </a:r>
            <a:r>
              <a:rPr lang="nl-NL" sz="900" dirty="0" smtClean="0">
                <a:latin typeface="Verdana" panose="020B0604030504040204" pitchFamily="34" charset="0"/>
                <a:ea typeface="Verdana" panose="020B0604030504040204" pitchFamily="34" charset="0"/>
                <a:cs typeface="Verdana" panose="020B0604030504040204" pitchFamily="34" charset="0"/>
              </a:rPr>
              <a:t> ook actueel houden en voorzien van de juiste data.</a:t>
            </a:r>
          </a:p>
          <a:p>
            <a:endParaRPr lang="nl-NL" sz="900" dirty="0" smtClean="0">
              <a:latin typeface="Verdana" panose="020B0604030504040204" pitchFamily="34" charset="0"/>
              <a:ea typeface="Verdana" panose="020B0604030504040204" pitchFamily="34" charset="0"/>
              <a:cs typeface="Verdana" panose="020B0604030504040204" pitchFamily="34" charset="0"/>
            </a:endParaRPr>
          </a:p>
          <a:p>
            <a:r>
              <a:rPr lang="nl-NL" sz="900" dirty="0" smtClean="0">
                <a:latin typeface="Verdana" panose="020B0604030504040204" pitchFamily="34" charset="0"/>
                <a:ea typeface="Verdana" panose="020B0604030504040204" pitchFamily="34" charset="0"/>
                <a:cs typeface="Verdana" panose="020B0604030504040204" pitchFamily="34" charset="0"/>
              </a:rPr>
              <a:t>Duurzaamheid, een belangrijke pijler binnen Rijkswaterstaat en ook in dit TOP-II contract. Doelstellingen zijn namelijk dat in 2030 Rijkswaterstaat en de netwerken die we beheren </a:t>
            </a:r>
            <a:r>
              <a:rPr lang="nl-NL" sz="900" b="1" dirty="0" smtClean="0">
                <a:latin typeface="Verdana" panose="020B0604030504040204" pitchFamily="34" charset="0"/>
                <a:ea typeface="Verdana" panose="020B0604030504040204" pitchFamily="34" charset="0"/>
                <a:cs typeface="Verdana" panose="020B0604030504040204" pitchFamily="34" charset="0"/>
              </a:rPr>
              <a:t>energieneutraal </a:t>
            </a:r>
            <a:r>
              <a:rPr lang="nl-NL" sz="900" dirty="0" smtClean="0">
                <a:latin typeface="Verdana" panose="020B0604030504040204" pitchFamily="34" charset="0"/>
                <a:ea typeface="Verdana" panose="020B0604030504040204" pitchFamily="34" charset="0"/>
                <a:cs typeface="Verdana" panose="020B0604030504040204" pitchFamily="34" charset="0"/>
              </a:rPr>
              <a:t>zijn en dat we onze </a:t>
            </a:r>
            <a:r>
              <a:rPr lang="nl-NL" sz="900" b="1" dirty="0" smtClean="0">
                <a:latin typeface="Verdana" panose="020B0604030504040204" pitchFamily="34" charset="0"/>
                <a:ea typeface="Verdana" panose="020B0604030504040204" pitchFamily="34" charset="0"/>
                <a:cs typeface="Verdana" panose="020B0604030504040204" pitchFamily="34" charset="0"/>
              </a:rPr>
              <a:t>netwerken duurzaam ontwerpen</a:t>
            </a:r>
            <a:r>
              <a:rPr lang="nl-NL" sz="900" dirty="0" smtClean="0">
                <a:latin typeface="Verdana" panose="020B0604030504040204" pitchFamily="34" charset="0"/>
                <a:ea typeface="Verdana" panose="020B0604030504040204" pitchFamily="34" charset="0"/>
                <a:cs typeface="Verdana" panose="020B0604030504040204" pitchFamily="34" charset="0"/>
              </a:rPr>
              <a:t>. Omdat duurzaamheid een expliciete plek inneemt in TOP-II en we op zoek zijn naar een partner die samen met ons duurzaamheid in onderhoud verder ontwikkelt, gaan we hier later in het </a:t>
            </a:r>
            <a:r>
              <a:rPr lang="nl-NL" sz="900" dirty="0" err="1" smtClean="0">
                <a:latin typeface="Verdana" panose="020B0604030504040204" pitchFamily="34" charset="0"/>
                <a:ea typeface="Verdana" panose="020B0604030504040204" pitchFamily="34" charset="0"/>
                <a:cs typeface="Verdana" panose="020B0604030504040204" pitchFamily="34" charset="0"/>
              </a:rPr>
              <a:t>webinar</a:t>
            </a:r>
            <a:r>
              <a:rPr lang="nl-NL" sz="900" dirty="0" smtClean="0">
                <a:latin typeface="Verdana" panose="020B0604030504040204" pitchFamily="34" charset="0"/>
                <a:ea typeface="Verdana" panose="020B0604030504040204" pitchFamily="34" charset="0"/>
                <a:cs typeface="Verdana" panose="020B0604030504040204" pitchFamily="34" charset="0"/>
              </a:rPr>
              <a:t> verder op in.</a:t>
            </a:r>
          </a:p>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8</a:t>
            </a:fld>
            <a:endParaRPr lang="nl-NL"/>
          </a:p>
        </p:txBody>
      </p:sp>
    </p:spTree>
    <p:extLst>
      <p:ext uri="{BB962C8B-B14F-4D97-AF65-F5344CB8AC3E}">
        <p14:creationId xmlns:p14="http://schemas.microsoft.com/office/powerpoint/2010/main" val="1436938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900" dirty="0">
                <a:latin typeface="Verdana" panose="020B0604030504040204" pitchFamily="34" charset="0"/>
                <a:ea typeface="Verdana" panose="020B0604030504040204" pitchFamily="34" charset="0"/>
                <a:cs typeface="Verdana" panose="020B0604030504040204" pitchFamily="34" charset="0"/>
              </a:rPr>
              <a:t>Deze inkoop betreft het onderhoud van tunnels verdeeld over 3 percelen. De hele </a:t>
            </a:r>
            <a:r>
              <a:rPr lang="nl-NL" sz="900" b="1" dirty="0">
                <a:latin typeface="Verdana" panose="020B0604030504040204" pitchFamily="34" charset="0"/>
                <a:ea typeface="Verdana" panose="020B0604030504040204" pitchFamily="34" charset="0"/>
                <a:cs typeface="Verdana" panose="020B0604030504040204" pitchFamily="34" charset="0"/>
              </a:rPr>
              <a:t>voorbereiding</a:t>
            </a:r>
            <a:r>
              <a:rPr lang="nl-NL" sz="900" dirty="0">
                <a:latin typeface="Verdana" panose="020B0604030504040204" pitchFamily="34" charset="0"/>
                <a:ea typeface="Verdana" panose="020B0604030504040204" pitchFamily="34" charset="0"/>
                <a:cs typeface="Verdana" panose="020B0604030504040204" pitchFamily="34" charset="0"/>
              </a:rPr>
              <a:t> en deze aanbestedingsfase wordt gedaan door een samenstelling van mensen uit de 3 Rijkswaterstaat PPO teams. De </a:t>
            </a:r>
            <a:r>
              <a:rPr lang="nl-NL" sz="900" b="1" dirty="0">
                <a:latin typeface="Verdana" panose="020B0604030504040204" pitchFamily="34" charset="0"/>
                <a:ea typeface="Verdana" panose="020B0604030504040204" pitchFamily="34" charset="0"/>
                <a:cs typeface="Verdana" panose="020B0604030504040204" pitchFamily="34" charset="0"/>
              </a:rPr>
              <a:t>uiteindelijke uitvoering </a:t>
            </a:r>
            <a:r>
              <a:rPr lang="nl-NL" sz="900" dirty="0">
                <a:latin typeface="Verdana" panose="020B0604030504040204" pitchFamily="34" charset="0"/>
                <a:ea typeface="Verdana" panose="020B0604030504040204" pitchFamily="34" charset="0"/>
                <a:cs typeface="Verdana" panose="020B0604030504040204" pitchFamily="34" charset="0"/>
              </a:rPr>
              <a:t>van de 3 afzonderlijke contracten, zal weer plaatsvinden door de 3 PPO Tunnelteams. Dit zijn tunnelteam 1 van WNN (uitvoering ook voor MN), tunnelteam 2 van WNZ en tunnelteam 3 van ZN, waar ZDL onderdeel vanuit maakt.</a:t>
            </a:r>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9</a:t>
            </a:fld>
            <a:endParaRPr lang="nl-NL"/>
          </a:p>
        </p:txBody>
      </p:sp>
    </p:spTree>
    <p:extLst>
      <p:ext uri="{BB962C8B-B14F-4D97-AF65-F5344CB8AC3E}">
        <p14:creationId xmlns:p14="http://schemas.microsoft.com/office/powerpoint/2010/main" val="21040788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dirty="0"/>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dirty="0"/>
              <a:t>Klik om een titel in te voegen</a:t>
            </a: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dirty="0"/>
          </a:p>
        </p:txBody>
      </p:sp>
    </p:spTree>
    <p:extLst>
      <p:ext uri="{BB962C8B-B14F-4D97-AF65-F5344CB8AC3E}">
        <p14:creationId xmlns:p14="http://schemas.microsoft.com/office/powerpoint/2010/main" val="992402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dirty="0"/>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dirty="0"/>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dirty="0"/>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dirty="0"/>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dirty="0"/>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dirty="0"/>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46971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dirty="0"/>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38001744"/>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dirty="0"/>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dirty="0"/>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dirty="0"/>
              <a:t>[vertrouwelijkheidsniveau]</a:t>
            </a: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dirty="0"/>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dirty="0"/>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2306362270"/>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dirty="0"/>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dirty="0"/>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Tree>
    <p:extLst>
      <p:ext uri="{BB962C8B-B14F-4D97-AF65-F5344CB8AC3E}">
        <p14:creationId xmlns:p14="http://schemas.microsoft.com/office/powerpoint/2010/main" val="172983865"/>
      </p:ext>
    </p:extLst>
  </p:cSld>
  <p:clrMapOvr>
    <a:masterClrMapping/>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dirty="0"/>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666" r:id="rId2"/>
    <p:sldLayoutId id="2147483725" r:id="rId3"/>
    <p:sldLayoutId id="2147483731" r:id="rId4"/>
    <p:sldLayoutId id="2147483652" r:id="rId5"/>
    <p:sldLayoutId id="2147483728" r:id="rId6"/>
    <p:sldLayoutId id="2147483689" r:id="rId7"/>
    <p:sldLayoutId id="2147483730" r:id="rId8"/>
    <p:sldLayoutId id="2147483729" r:id="rId9"/>
    <p:sldLayoutId id="2147483716" r:id="rId10"/>
    <p:sldLayoutId id="2147483667" r:id="rId11"/>
    <p:sldLayoutId id="2147483722" r:id="rId12"/>
  </p:sldLayoutIdLst>
  <p:hf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5794" y="1481050"/>
            <a:ext cx="10923588" cy="1547813"/>
          </a:xfrm>
        </p:spPr>
        <p:txBody>
          <a:bodyPr/>
          <a:lstStyle/>
          <a:p>
            <a:pPr algn="ctr"/>
            <a:r>
              <a:rPr lang="nl-NL" dirty="0" smtClean="0"/>
              <a:t>Welkom</a:t>
            </a:r>
            <a:endParaRPr lang="nl-NL" dirty="0"/>
          </a:p>
        </p:txBody>
      </p:sp>
      <p:sp>
        <p:nvSpPr>
          <p:cNvPr id="3" name="Ondertitel 2"/>
          <p:cNvSpPr>
            <a:spLocks noGrp="1"/>
          </p:cNvSpPr>
          <p:nvPr>
            <p:ph type="subTitle" idx="1"/>
          </p:nvPr>
        </p:nvSpPr>
        <p:spPr>
          <a:xfrm>
            <a:off x="630000" y="3550212"/>
            <a:ext cx="10925176" cy="2258263"/>
          </a:xfrm>
        </p:spPr>
        <p:txBody>
          <a:bodyPr>
            <a:normAutofit/>
          </a:bodyPr>
          <a:lstStyle/>
          <a:p>
            <a:pPr algn="ctr"/>
            <a:r>
              <a:rPr lang="nl-NL" sz="4000" dirty="0"/>
              <a:t>1</a:t>
            </a:r>
            <a:r>
              <a:rPr lang="nl-NL" sz="4000" baseline="30000" dirty="0"/>
              <a:t>e</a:t>
            </a:r>
            <a:r>
              <a:rPr lang="nl-NL" sz="4000" dirty="0"/>
              <a:t> Algemene Inlichtingenbijeenkomst </a:t>
            </a:r>
            <a:endParaRPr lang="nl-NL" sz="4000" dirty="0" smtClean="0"/>
          </a:p>
          <a:p>
            <a:pPr algn="ctr"/>
            <a:r>
              <a:rPr lang="nl-NL" sz="4000" dirty="0" smtClean="0"/>
              <a:t>TOP-II</a:t>
            </a:r>
          </a:p>
          <a:p>
            <a:pPr algn="ctr"/>
            <a:r>
              <a:rPr lang="nl-NL" sz="4000" dirty="0" smtClean="0"/>
              <a:t>Start 9:30 uur</a:t>
            </a:r>
            <a:endParaRPr lang="nl-NL" sz="4000" dirty="0"/>
          </a:p>
        </p:txBody>
      </p:sp>
      <p:sp>
        <p:nvSpPr>
          <p:cNvPr id="7" name="Tijdelijke aanduiding voor tekst 6"/>
          <p:cNvSpPr>
            <a:spLocks noGrp="1"/>
          </p:cNvSpPr>
          <p:nvPr>
            <p:ph type="body" sz="quarter" idx="25"/>
          </p:nvPr>
        </p:nvSpPr>
        <p:spPr/>
        <p:txBody>
          <a:bodyPr/>
          <a:lstStyle/>
          <a:p>
            <a:r>
              <a:rPr lang="nl-NL" dirty="0" smtClean="0"/>
              <a:t>9 juni 2020</a:t>
            </a:r>
            <a:endParaRPr lang="nl-NL" dirty="0"/>
          </a:p>
        </p:txBody>
      </p:sp>
    </p:spTree>
    <p:extLst>
      <p:ext uri="{BB962C8B-B14F-4D97-AF65-F5344CB8AC3E}">
        <p14:creationId xmlns:p14="http://schemas.microsoft.com/office/powerpoint/2010/main" val="4330630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1859280"/>
            <a:ext cx="11074320" cy="4297680"/>
          </a:xfrm>
        </p:spPr>
        <p:txBody>
          <a:bodyPr>
            <a:normAutofit fontScale="85000" lnSpcReduction="20000"/>
          </a:bodyPr>
          <a:lstStyle/>
          <a:p>
            <a:r>
              <a:rPr lang="en-US" dirty="0" err="1" smtClean="0"/>
              <a:t>Perceelindeling</a:t>
            </a:r>
            <a:endParaRPr lang="en-US" dirty="0" smtClean="0"/>
          </a:p>
          <a:p>
            <a:pPr lvl="1"/>
            <a:r>
              <a:rPr lang="nl-NL" sz="2100" dirty="0" smtClean="0"/>
              <a:t>perceel </a:t>
            </a:r>
            <a:r>
              <a:rPr lang="nl-NL" sz="2100" dirty="0"/>
              <a:t>1: West Nederland Noord en Midden Nederland;</a:t>
            </a:r>
          </a:p>
          <a:p>
            <a:pPr lvl="1"/>
            <a:r>
              <a:rPr lang="nl-NL" sz="2100" dirty="0"/>
              <a:t>perceel 2: West Nederland Zuid</a:t>
            </a:r>
          </a:p>
          <a:p>
            <a:pPr lvl="1"/>
            <a:r>
              <a:rPr lang="nl-NL" sz="2100" dirty="0"/>
              <a:t>perceel 3: Zee &amp; Delta. </a:t>
            </a:r>
            <a:endParaRPr lang="nl-NL" sz="2100" dirty="0" smtClean="0"/>
          </a:p>
          <a:p>
            <a:pPr lvl="1"/>
            <a:endParaRPr lang="nl-NL" sz="1400" dirty="0" smtClean="0"/>
          </a:p>
          <a:p>
            <a:r>
              <a:rPr lang="nl-NL" dirty="0" smtClean="0"/>
              <a:t>Een </a:t>
            </a:r>
            <a:r>
              <a:rPr lang="nl-NL" dirty="0"/>
              <a:t>gegadigde </a:t>
            </a:r>
            <a:r>
              <a:rPr lang="nl-NL" dirty="0" smtClean="0"/>
              <a:t>kan slechts 1 perceel gegund krijgen </a:t>
            </a:r>
          </a:p>
          <a:p>
            <a:pPr lvl="1"/>
            <a:r>
              <a:rPr lang="nl-NL" dirty="0" smtClean="0"/>
              <a:t>Perceel 2</a:t>
            </a:r>
          </a:p>
          <a:p>
            <a:pPr lvl="1"/>
            <a:r>
              <a:rPr lang="nl-NL" dirty="0" smtClean="0"/>
              <a:t>Perceel 1</a:t>
            </a:r>
          </a:p>
          <a:p>
            <a:pPr lvl="1"/>
            <a:r>
              <a:rPr lang="nl-NL" dirty="0" smtClean="0"/>
              <a:t>Perceel 3</a:t>
            </a:r>
            <a:endParaRPr lang="nl-NL" dirty="0"/>
          </a:p>
          <a:p>
            <a:pPr lvl="1"/>
            <a:endParaRPr lang="nl-NL" sz="1400" dirty="0" smtClean="0"/>
          </a:p>
          <a:p>
            <a:pPr lvl="1"/>
            <a:endParaRPr lang="nl-NL" sz="1400" dirty="0"/>
          </a:p>
          <a:p>
            <a:pPr lvl="1"/>
            <a:endParaRPr lang="nl-NL" sz="1400" dirty="0" smtClean="0"/>
          </a:p>
          <a:p>
            <a:pPr lvl="1"/>
            <a:endParaRPr lang="nl-NL" sz="1400" dirty="0"/>
          </a:p>
          <a:p>
            <a:pPr marL="313200" lvl="1" indent="0">
              <a:buNone/>
            </a:pPr>
            <a:r>
              <a:rPr lang="nl-NL" sz="1100" dirty="0" smtClean="0"/>
              <a:t>* De </a:t>
            </a:r>
            <a:r>
              <a:rPr lang="nl-NL" sz="1100" dirty="0"/>
              <a:t>1</a:t>
            </a:r>
            <a:r>
              <a:rPr lang="nl-NL" sz="1100" baseline="30000" dirty="0"/>
              <a:t>e</a:t>
            </a:r>
            <a:r>
              <a:rPr lang="nl-NL" sz="1100" dirty="0"/>
              <a:t> Heinenoordtunnel (WNZ) </a:t>
            </a:r>
            <a:r>
              <a:rPr lang="nl-NL" sz="1100" dirty="0" smtClean="0"/>
              <a:t>kan </a:t>
            </a:r>
            <a:r>
              <a:rPr lang="nl-NL" sz="1100" dirty="0" smtClean="0"/>
              <a:t>eventueel bij </a:t>
            </a:r>
            <a:r>
              <a:rPr lang="nl-NL" sz="1100" dirty="0" smtClean="0"/>
              <a:t>de verlenging </a:t>
            </a:r>
            <a:r>
              <a:rPr lang="nl-NL" sz="1100" dirty="0"/>
              <a:t>van het TOPII-contract </a:t>
            </a:r>
            <a:r>
              <a:rPr lang="nl-NL" sz="1100" dirty="0" err="1"/>
              <a:t>ingefaseerd</a:t>
            </a:r>
            <a:r>
              <a:rPr lang="nl-NL" sz="1100" dirty="0"/>
              <a:t> worden, </a:t>
            </a:r>
            <a:endParaRPr lang="nl-NL" sz="1100" dirty="0" smtClean="0"/>
          </a:p>
          <a:p>
            <a:pPr marL="313200" lvl="1" indent="0">
              <a:buNone/>
            </a:pPr>
            <a:r>
              <a:rPr lang="nl-NL" sz="1100" dirty="0" smtClean="0"/>
              <a:t>gezien het nog lopende renovatie- en onderhoudscontract.</a:t>
            </a:r>
          </a:p>
          <a:p>
            <a:endParaRPr lang="en-US" sz="1100" dirty="0" smtClean="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10</a:t>
            </a:fld>
            <a:endParaRPr lang="nl-NL" dirty="0"/>
          </a:p>
        </p:txBody>
      </p:sp>
      <p:sp>
        <p:nvSpPr>
          <p:cNvPr id="5" name="Titel 4"/>
          <p:cNvSpPr>
            <a:spLocks noGrp="1"/>
          </p:cNvSpPr>
          <p:nvPr>
            <p:ph type="title"/>
          </p:nvPr>
        </p:nvSpPr>
        <p:spPr>
          <a:xfrm>
            <a:off x="630000" y="1281950"/>
            <a:ext cx="10933200" cy="432408"/>
          </a:xfrm>
        </p:spPr>
        <p:txBody>
          <a:bodyPr>
            <a:normAutofit fontScale="90000"/>
          </a:bodyPr>
          <a:lstStyle/>
          <a:p>
            <a:r>
              <a:rPr lang="en-US" dirty="0" smtClean="0"/>
              <a:t>Scope TOP-II contract </a:t>
            </a:r>
            <a:endParaRPr lang="nl-NL" dirty="0"/>
          </a:p>
        </p:txBody>
      </p:sp>
      <p:graphicFrame>
        <p:nvGraphicFramePr>
          <p:cNvPr id="7" name="Tabel 6"/>
          <p:cNvGraphicFramePr>
            <a:graphicFrameLocks noGrp="1"/>
          </p:cNvGraphicFramePr>
          <p:nvPr>
            <p:extLst>
              <p:ext uri="{D42A27DB-BD31-4B8C-83A1-F6EECF244321}">
                <p14:modId xmlns:p14="http://schemas.microsoft.com/office/powerpoint/2010/main" val="830790820"/>
              </p:ext>
            </p:extLst>
          </p:nvPr>
        </p:nvGraphicFramePr>
        <p:xfrm>
          <a:off x="7848600" y="2001137"/>
          <a:ext cx="4004040" cy="4013965"/>
        </p:xfrm>
        <a:graphic>
          <a:graphicData uri="http://schemas.openxmlformats.org/drawingml/2006/table">
            <a:tbl>
              <a:tblPr firstRow="1" firstCol="1" bandRow="1"/>
              <a:tblGrid>
                <a:gridCol w="1404740">
                  <a:extLst>
                    <a:ext uri="{9D8B030D-6E8A-4147-A177-3AD203B41FA5}">
                      <a16:colId xmlns:a16="http://schemas.microsoft.com/office/drawing/2014/main" val="3502491806"/>
                    </a:ext>
                  </a:extLst>
                </a:gridCol>
                <a:gridCol w="1404740">
                  <a:extLst>
                    <a:ext uri="{9D8B030D-6E8A-4147-A177-3AD203B41FA5}">
                      <a16:colId xmlns:a16="http://schemas.microsoft.com/office/drawing/2014/main" val="2011708679"/>
                    </a:ext>
                  </a:extLst>
                </a:gridCol>
                <a:gridCol w="1194560">
                  <a:extLst>
                    <a:ext uri="{9D8B030D-6E8A-4147-A177-3AD203B41FA5}">
                      <a16:colId xmlns:a16="http://schemas.microsoft.com/office/drawing/2014/main" val="2210740921"/>
                    </a:ext>
                  </a:extLst>
                </a:gridCol>
              </a:tblGrid>
              <a:tr h="256239">
                <a:tc>
                  <a:txBody>
                    <a:bodyPr/>
                    <a:lstStyle/>
                    <a:p>
                      <a:pPr algn="ctr" fontAlgn="auto">
                        <a:lnSpc>
                          <a:spcPts val="1200"/>
                        </a:lnSpc>
                        <a:spcAft>
                          <a:spcPts val="0"/>
                        </a:spcAft>
                      </a:pPr>
                      <a:r>
                        <a:rPr lang="nl-NL" sz="800" b="1">
                          <a:solidFill>
                            <a:srgbClr val="000000"/>
                          </a:solidFill>
                          <a:effectLst/>
                          <a:latin typeface="Verdana" panose="020B0604030504040204" pitchFamily="34" charset="0"/>
                          <a:ea typeface="DejaVu Sans"/>
                          <a:cs typeface="Times New Roman" panose="02020603050405020304" pitchFamily="18" charset="0"/>
                        </a:rPr>
                        <a:t>Perceel</a:t>
                      </a:r>
                      <a:endParaRPr lang="nl-NL" sz="900">
                        <a:solidFill>
                          <a:srgbClr val="000000"/>
                        </a:solidFill>
                        <a:effectLst/>
                        <a:latin typeface="Verdana" panose="020B0604030504040204" pitchFamily="34" charset="0"/>
                        <a:ea typeface="DejaVu Sans"/>
                        <a:cs typeface="Lohit Hindi"/>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auto">
                        <a:lnSpc>
                          <a:spcPts val="1200"/>
                        </a:lnSpc>
                        <a:spcAft>
                          <a:spcPts val="0"/>
                        </a:spcAft>
                      </a:pPr>
                      <a:r>
                        <a:rPr lang="nl-NL" sz="800" b="1">
                          <a:solidFill>
                            <a:srgbClr val="000000"/>
                          </a:solidFill>
                          <a:effectLst/>
                          <a:latin typeface="Verdana" panose="020B0604030504040204" pitchFamily="34" charset="0"/>
                          <a:ea typeface="DejaVu Sans"/>
                          <a:cs typeface="Times New Roman" panose="02020603050405020304" pitchFamily="18" charset="0"/>
                        </a:rPr>
                        <a:t>Naam</a:t>
                      </a:r>
                      <a:endParaRPr lang="nl-NL" sz="900">
                        <a:solidFill>
                          <a:srgbClr val="000000"/>
                        </a:solidFill>
                        <a:effectLst/>
                        <a:latin typeface="Verdana" panose="020B0604030504040204" pitchFamily="34" charset="0"/>
                        <a:ea typeface="DejaVu Sans"/>
                        <a:cs typeface="Lohit Hindi"/>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auto">
                        <a:lnSpc>
                          <a:spcPts val="1200"/>
                        </a:lnSpc>
                        <a:spcAft>
                          <a:spcPts val="0"/>
                        </a:spcAft>
                      </a:pPr>
                      <a:r>
                        <a:rPr lang="nl-NL" sz="800" b="1" dirty="0">
                          <a:solidFill>
                            <a:srgbClr val="000000"/>
                          </a:solidFill>
                          <a:effectLst/>
                          <a:latin typeface="Verdana" panose="020B0604030504040204" pitchFamily="34" charset="0"/>
                          <a:ea typeface="DejaVu Sans"/>
                          <a:cs typeface="Times New Roman" panose="02020603050405020304" pitchFamily="18" charset="0"/>
                        </a:rPr>
                        <a:t>Start contract</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5951110"/>
                  </a:ext>
                </a:extLst>
              </a:tr>
              <a:tr h="268409">
                <a:tc rowSpan="5">
                  <a:txBody>
                    <a:bodyPr/>
                    <a:lstStyle/>
                    <a:p>
                      <a:pPr algn="ctr" fontAlgn="auto">
                        <a:lnSpc>
                          <a:spcPts val="1200"/>
                        </a:lnSpc>
                        <a:spcAft>
                          <a:spcPts val="0"/>
                        </a:spcAft>
                      </a:pPr>
                      <a:r>
                        <a:rPr lang="nl-NL" sz="800" dirty="0">
                          <a:solidFill>
                            <a:srgbClr val="000000"/>
                          </a:solidFill>
                          <a:effectLst/>
                          <a:latin typeface="Verdana" panose="020B0604030504040204" pitchFamily="34" charset="0"/>
                          <a:ea typeface="DejaVu Sans"/>
                          <a:cs typeface="Times New Roman" panose="02020603050405020304" pitchFamily="18" charset="0"/>
                        </a:rPr>
                        <a:t>1 (WNN+MN)</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auto">
                        <a:lnSpc>
                          <a:spcPts val="1200"/>
                        </a:lnSpc>
                        <a:spcAft>
                          <a:spcPts val="0"/>
                        </a:spcAft>
                      </a:pPr>
                      <a:r>
                        <a:rPr lang="nl-NL" sz="800">
                          <a:solidFill>
                            <a:srgbClr val="000000"/>
                          </a:solidFill>
                          <a:effectLst/>
                          <a:latin typeface="Verdana" panose="020B0604030504040204" pitchFamily="34" charset="0"/>
                          <a:ea typeface="DejaVu Sans"/>
                          <a:cs typeface="Times New Roman" panose="02020603050405020304" pitchFamily="18" charset="0"/>
                        </a:rPr>
                        <a:t>Zeeburgertunnel</a:t>
                      </a:r>
                      <a:endParaRPr lang="nl-NL" sz="90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fontAlgn="auto">
                        <a:lnSpc>
                          <a:spcPts val="1200"/>
                        </a:lnSpc>
                        <a:spcAft>
                          <a:spcPts val="0"/>
                        </a:spcAft>
                      </a:pPr>
                      <a:r>
                        <a:rPr lang="nl-NL" sz="800" dirty="0">
                          <a:solidFill>
                            <a:srgbClr val="000000"/>
                          </a:solidFill>
                          <a:effectLst/>
                          <a:latin typeface="Verdana" panose="020B0604030504040204" pitchFamily="34" charset="0"/>
                          <a:ea typeface="DejaVu Sans"/>
                          <a:cs typeface="Times New Roman" panose="02020603050405020304" pitchFamily="18" charset="0"/>
                        </a:rPr>
                        <a:t>01-03-2021</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53485021"/>
                  </a:ext>
                </a:extLst>
              </a:tr>
              <a:tr h="268409">
                <a:tc vMerge="1">
                  <a:txBody>
                    <a:bodyPr/>
                    <a:lstStyle/>
                    <a:p>
                      <a:endParaRPr lang="nl-NL"/>
                    </a:p>
                  </a:txBody>
                  <a:tcPr/>
                </a:tc>
                <a:tc>
                  <a:txBody>
                    <a:bodyPr/>
                    <a:lstStyle/>
                    <a:p>
                      <a:pPr algn="ctr" fontAlgn="auto">
                        <a:lnSpc>
                          <a:spcPts val="1200"/>
                        </a:lnSpc>
                        <a:spcAft>
                          <a:spcPts val="0"/>
                        </a:spcAft>
                      </a:pPr>
                      <a:r>
                        <a:rPr lang="nl-NL" sz="800">
                          <a:solidFill>
                            <a:srgbClr val="000000"/>
                          </a:solidFill>
                          <a:effectLst/>
                          <a:latin typeface="Verdana" panose="020B0604030504040204" pitchFamily="34" charset="0"/>
                          <a:ea typeface="DejaVu Sans"/>
                          <a:cs typeface="Times New Roman" panose="02020603050405020304" pitchFamily="18" charset="0"/>
                        </a:rPr>
                        <a:t>Schipholtunnel</a:t>
                      </a:r>
                      <a:endParaRPr lang="nl-NL" sz="90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nl-NL"/>
                    </a:p>
                  </a:txBody>
                  <a:tcPr/>
                </a:tc>
                <a:extLst>
                  <a:ext uri="{0D108BD9-81ED-4DB2-BD59-A6C34878D82A}">
                    <a16:rowId xmlns:a16="http://schemas.microsoft.com/office/drawing/2014/main" val="3734000899"/>
                  </a:ext>
                </a:extLst>
              </a:tr>
              <a:tr h="268409">
                <a:tc vMerge="1">
                  <a:txBody>
                    <a:bodyPr/>
                    <a:lstStyle/>
                    <a:p>
                      <a:endParaRPr lang="nl-NL"/>
                    </a:p>
                  </a:txBody>
                  <a:tcPr/>
                </a:tc>
                <a:tc>
                  <a:txBody>
                    <a:bodyPr/>
                    <a:lstStyle/>
                    <a:p>
                      <a:pPr algn="ctr" fontAlgn="auto">
                        <a:lnSpc>
                          <a:spcPts val="1200"/>
                        </a:lnSpc>
                        <a:spcAft>
                          <a:spcPts val="0"/>
                        </a:spcAft>
                      </a:pPr>
                      <a:r>
                        <a:rPr lang="nl-NL" sz="800">
                          <a:solidFill>
                            <a:srgbClr val="000000"/>
                          </a:solidFill>
                          <a:effectLst/>
                          <a:latin typeface="Verdana" panose="020B0604030504040204" pitchFamily="34" charset="0"/>
                          <a:ea typeface="DejaVu Sans"/>
                          <a:cs typeface="Times New Roman" panose="02020603050405020304" pitchFamily="18" charset="0"/>
                        </a:rPr>
                        <a:t>Wijkertunnel</a:t>
                      </a:r>
                      <a:endParaRPr lang="nl-NL" sz="90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nl-NL"/>
                    </a:p>
                  </a:txBody>
                  <a:tcPr/>
                </a:tc>
                <a:extLst>
                  <a:ext uri="{0D108BD9-81ED-4DB2-BD59-A6C34878D82A}">
                    <a16:rowId xmlns:a16="http://schemas.microsoft.com/office/drawing/2014/main" val="2523299446"/>
                  </a:ext>
                </a:extLst>
              </a:tr>
              <a:tr h="268409">
                <a:tc vMerge="1">
                  <a:txBody>
                    <a:bodyPr/>
                    <a:lstStyle/>
                    <a:p>
                      <a:endParaRPr lang="nl-NL"/>
                    </a:p>
                  </a:txBody>
                  <a:tcPr/>
                </a:tc>
                <a:tc>
                  <a:txBody>
                    <a:bodyPr/>
                    <a:lstStyle/>
                    <a:p>
                      <a:pPr algn="ctr" fontAlgn="auto">
                        <a:lnSpc>
                          <a:spcPts val="1200"/>
                        </a:lnSpc>
                        <a:spcAft>
                          <a:spcPts val="0"/>
                        </a:spcAft>
                      </a:pPr>
                      <a:r>
                        <a:rPr lang="nl-NL" sz="800" dirty="0">
                          <a:solidFill>
                            <a:srgbClr val="000000"/>
                          </a:solidFill>
                          <a:effectLst/>
                          <a:latin typeface="Verdana" panose="020B0604030504040204" pitchFamily="34" charset="0"/>
                          <a:ea typeface="DejaVu Sans"/>
                          <a:cs typeface="Times New Roman" panose="02020603050405020304" pitchFamily="18" charset="0"/>
                        </a:rPr>
                        <a:t>Leidsche Rijntunnel</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nl-NL"/>
                    </a:p>
                  </a:txBody>
                  <a:tcPr/>
                </a:tc>
                <a:extLst>
                  <a:ext uri="{0D108BD9-81ED-4DB2-BD59-A6C34878D82A}">
                    <a16:rowId xmlns:a16="http://schemas.microsoft.com/office/drawing/2014/main" val="222797160"/>
                  </a:ext>
                </a:extLst>
              </a:tr>
              <a:tr h="268409">
                <a:tc vMerge="1">
                  <a:txBody>
                    <a:bodyPr/>
                    <a:lstStyle/>
                    <a:p>
                      <a:endParaRPr lang="nl-NL"/>
                    </a:p>
                  </a:txBody>
                  <a:tcPr/>
                </a:tc>
                <a:tc>
                  <a:txBody>
                    <a:bodyPr/>
                    <a:lstStyle/>
                    <a:p>
                      <a:pPr algn="ctr" fontAlgn="auto">
                        <a:lnSpc>
                          <a:spcPts val="1200"/>
                        </a:lnSpc>
                        <a:spcAft>
                          <a:spcPts val="0"/>
                        </a:spcAft>
                      </a:pPr>
                      <a:r>
                        <a:rPr lang="nl-NL" sz="800">
                          <a:solidFill>
                            <a:srgbClr val="000000"/>
                          </a:solidFill>
                          <a:effectLst/>
                          <a:latin typeface="Verdana" panose="020B0604030504040204" pitchFamily="34" charset="0"/>
                          <a:ea typeface="DejaVu Sans"/>
                          <a:cs typeface="Times New Roman" panose="02020603050405020304" pitchFamily="18" charset="0"/>
                        </a:rPr>
                        <a:t>Velsertunnel</a:t>
                      </a:r>
                      <a:endParaRPr lang="nl-NL" sz="90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auto">
                        <a:lnSpc>
                          <a:spcPts val="1200"/>
                        </a:lnSpc>
                        <a:spcAft>
                          <a:spcPts val="0"/>
                        </a:spcAft>
                      </a:pPr>
                      <a:r>
                        <a:rPr lang="nl-NL" sz="800">
                          <a:solidFill>
                            <a:srgbClr val="000000"/>
                          </a:solidFill>
                          <a:effectLst/>
                          <a:latin typeface="Verdana" panose="020B0604030504040204" pitchFamily="34" charset="0"/>
                          <a:ea typeface="DejaVu Sans"/>
                          <a:cs typeface="Times New Roman" panose="02020603050405020304" pitchFamily="18" charset="0"/>
                        </a:rPr>
                        <a:t>16-01-2024</a:t>
                      </a:r>
                      <a:endParaRPr lang="nl-NL" sz="90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8411235"/>
                  </a:ext>
                </a:extLst>
              </a:tr>
              <a:tr h="268409">
                <a:tc rowSpan="7">
                  <a:txBody>
                    <a:bodyPr/>
                    <a:lstStyle/>
                    <a:p>
                      <a:pPr algn="ctr" fontAlgn="auto">
                        <a:lnSpc>
                          <a:spcPts val="1200"/>
                        </a:lnSpc>
                        <a:spcAft>
                          <a:spcPts val="0"/>
                        </a:spcAft>
                      </a:pPr>
                      <a:r>
                        <a:rPr lang="nl-NL" sz="800" dirty="0">
                          <a:solidFill>
                            <a:srgbClr val="000000"/>
                          </a:solidFill>
                          <a:effectLst/>
                          <a:latin typeface="Verdana" panose="020B0604030504040204" pitchFamily="34" charset="0"/>
                          <a:ea typeface="DejaVu Sans"/>
                          <a:cs typeface="Times New Roman" panose="02020603050405020304" pitchFamily="18" charset="0"/>
                        </a:rPr>
                        <a:t>2 WNZ</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auto">
                        <a:lnSpc>
                          <a:spcPts val="1200"/>
                        </a:lnSpc>
                        <a:spcAft>
                          <a:spcPts val="0"/>
                        </a:spcAft>
                      </a:pPr>
                      <a:r>
                        <a:rPr lang="nl-NL" sz="800">
                          <a:solidFill>
                            <a:srgbClr val="000000"/>
                          </a:solidFill>
                          <a:effectLst/>
                          <a:latin typeface="Verdana" panose="020B0604030504040204" pitchFamily="34" charset="0"/>
                          <a:ea typeface="DejaVu Sans"/>
                          <a:cs typeface="Times New Roman" panose="02020603050405020304" pitchFamily="18" charset="0"/>
                        </a:rPr>
                        <a:t>Sytwendetunnels</a:t>
                      </a:r>
                      <a:endParaRPr lang="nl-NL" sz="90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5">
                  <a:txBody>
                    <a:bodyPr/>
                    <a:lstStyle/>
                    <a:p>
                      <a:pPr algn="ctr" fontAlgn="auto">
                        <a:lnSpc>
                          <a:spcPts val="1200"/>
                        </a:lnSpc>
                        <a:spcAft>
                          <a:spcPts val="0"/>
                        </a:spcAft>
                      </a:pPr>
                      <a:r>
                        <a:rPr lang="nl-NL" sz="800" dirty="0">
                          <a:solidFill>
                            <a:srgbClr val="000000"/>
                          </a:solidFill>
                          <a:effectLst/>
                          <a:latin typeface="Verdana" panose="020B0604030504040204" pitchFamily="34" charset="0"/>
                          <a:ea typeface="DejaVu Sans"/>
                          <a:cs typeface="Times New Roman" panose="02020603050405020304" pitchFamily="18" charset="0"/>
                        </a:rPr>
                        <a:t>01-03-2021</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0880149"/>
                  </a:ext>
                </a:extLst>
              </a:tr>
              <a:tr h="268409">
                <a:tc vMerge="1">
                  <a:txBody>
                    <a:bodyPr/>
                    <a:lstStyle/>
                    <a:p>
                      <a:endParaRPr lang="nl-NL"/>
                    </a:p>
                  </a:txBody>
                  <a:tcPr/>
                </a:tc>
                <a:tc>
                  <a:txBody>
                    <a:bodyPr/>
                    <a:lstStyle/>
                    <a:p>
                      <a:pPr algn="ctr" fontAlgn="auto">
                        <a:lnSpc>
                          <a:spcPts val="1200"/>
                        </a:lnSpc>
                        <a:spcAft>
                          <a:spcPts val="0"/>
                        </a:spcAft>
                      </a:pPr>
                      <a:r>
                        <a:rPr lang="nl-NL" sz="800">
                          <a:solidFill>
                            <a:srgbClr val="000000"/>
                          </a:solidFill>
                          <a:effectLst/>
                          <a:latin typeface="Verdana" panose="020B0604030504040204" pitchFamily="34" charset="0"/>
                          <a:ea typeface="DejaVu Sans"/>
                          <a:cs typeface="Times New Roman" panose="02020603050405020304" pitchFamily="18" charset="0"/>
                        </a:rPr>
                        <a:t>Tunnel onder de Noord</a:t>
                      </a:r>
                      <a:endParaRPr lang="nl-NL" sz="90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nl-NL"/>
                    </a:p>
                  </a:txBody>
                  <a:tcPr/>
                </a:tc>
                <a:extLst>
                  <a:ext uri="{0D108BD9-81ED-4DB2-BD59-A6C34878D82A}">
                    <a16:rowId xmlns:a16="http://schemas.microsoft.com/office/drawing/2014/main" val="1062375033"/>
                  </a:ext>
                </a:extLst>
              </a:tr>
              <a:tr h="268409">
                <a:tc vMerge="1">
                  <a:txBody>
                    <a:bodyPr/>
                    <a:lstStyle/>
                    <a:p>
                      <a:endParaRPr lang="nl-NL"/>
                    </a:p>
                  </a:txBody>
                  <a:tcPr/>
                </a:tc>
                <a:tc>
                  <a:txBody>
                    <a:bodyPr/>
                    <a:lstStyle/>
                    <a:p>
                      <a:pPr algn="ctr" fontAlgn="auto">
                        <a:lnSpc>
                          <a:spcPts val="1200"/>
                        </a:lnSpc>
                        <a:spcAft>
                          <a:spcPts val="0"/>
                        </a:spcAft>
                      </a:pPr>
                      <a:r>
                        <a:rPr lang="nl-NL" sz="800">
                          <a:solidFill>
                            <a:srgbClr val="000000"/>
                          </a:solidFill>
                          <a:effectLst/>
                          <a:latin typeface="Verdana" panose="020B0604030504040204" pitchFamily="34" charset="0"/>
                          <a:ea typeface="DejaVu Sans"/>
                          <a:cs typeface="Times New Roman" panose="02020603050405020304" pitchFamily="18" charset="0"/>
                        </a:rPr>
                        <a:t>Drechttunnel</a:t>
                      </a:r>
                      <a:endParaRPr lang="nl-NL" sz="90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nl-NL"/>
                    </a:p>
                  </a:txBody>
                  <a:tcPr/>
                </a:tc>
                <a:extLst>
                  <a:ext uri="{0D108BD9-81ED-4DB2-BD59-A6C34878D82A}">
                    <a16:rowId xmlns:a16="http://schemas.microsoft.com/office/drawing/2014/main" val="2871201805"/>
                  </a:ext>
                </a:extLst>
              </a:tr>
              <a:tr h="268409">
                <a:tc vMerge="1">
                  <a:txBody>
                    <a:bodyPr/>
                    <a:lstStyle/>
                    <a:p>
                      <a:endParaRPr lang="nl-NL"/>
                    </a:p>
                  </a:txBody>
                  <a:tcPr/>
                </a:tc>
                <a:tc>
                  <a:txBody>
                    <a:bodyPr/>
                    <a:lstStyle/>
                    <a:p>
                      <a:pPr algn="ctr" fontAlgn="auto">
                        <a:lnSpc>
                          <a:spcPts val="1200"/>
                        </a:lnSpc>
                        <a:spcAft>
                          <a:spcPts val="0"/>
                        </a:spcAft>
                      </a:pPr>
                      <a:r>
                        <a:rPr lang="nl-NL" sz="800">
                          <a:solidFill>
                            <a:srgbClr val="000000"/>
                          </a:solidFill>
                          <a:effectLst/>
                          <a:latin typeface="Verdana" panose="020B0604030504040204" pitchFamily="34" charset="0"/>
                          <a:ea typeface="DejaVu Sans"/>
                          <a:cs typeface="Times New Roman" panose="02020603050405020304" pitchFamily="18" charset="0"/>
                        </a:rPr>
                        <a:t>Beneluxtunnel</a:t>
                      </a:r>
                      <a:endParaRPr lang="nl-NL" sz="90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nl-NL"/>
                    </a:p>
                  </a:txBody>
                  <a:tcPr/>
                </a:tc>
                <a:extLst>
                  <a:ext uri="{0D108BD9-81ED-4DB2-BD59-A6C34878D82A}">
                    <a16:rowId xmlns:a16="http://schemas.microsoft.com/office/drawing/2014/main" val="1294592879"/>
                  </a:ext>
                </a:extLst>
              </a:tr>
              <a:tr h="268409">
                <a:tc vMerge="1">
                  <a:txBody>
                    <a:bodyPr/>
                    <a:lstStyle/>
                    <a:p>
                      <a:endParaRPr lang="nl-NL"/>
                    </a:p>
                  </a:txBody>
                  <a:tcPr/>
                </a:tc>
                <a:tc>
                  <a:txBody>
                    <a:bodyPr/>
                    <a:lstStyle/>
                    <a:p>
                      <a:pPr algn="ctr" fontAlgn="auto">
                        <a:lnSpc>
                          <a:spcPts val="1200"/>
                        </a:lnSpc>
                        <a:spcAft>
                          <a:spcPts val="0"/>
                        </a:spcAft>
                      </a:pPr>
                      <a:r>
                        <a:rPr lang="nl-NL" sz="800">
                          <a:solidFill>
                            <a:srgbClr val="000000"/>
                          </a:solidFill>
                          <a:effectLst/>
                          <a:latin typeface="Verdana" panose="020B0604030504040204" pitchFamily="34" charset="0"/>
                          <a:ea typeface="DejaVu Sans"/>
                          <a:cs typeface="Times New Roman" panose="02020603050405020304" pitchFamily="18" charset="0"/>
                        </a:rPr>
                        <a:t>2e Heinenoordtunnel</a:t>
                      </a:r>
                      <a:endParaRPr lang="nl-NL" sz="90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nl-NL"/>
                    </a:p>
                  </a:txBody>
                  <a:tcPr/>
                </a:tc>
                <a:extLst>
                  <a:ext uri="{0D108BD9-81ED-4DB2-BD59-A6C34878D82A}">
                    <a16:rowId xmlns:a16="http://schemas.microsoft.com/office/drawing/2014/main" val="3806385104"/>
                  </a:ext>
                </a:extLst>
              </a:tr>
              <a:tr h="268409">
                <a:tc vMerge="1">
                  <a:txBody>
                    <a:bodyPr/>
                    <a:lstStyle/>
                    <a:p>
                      <a:endParaRPr lang="nl-NL"/>
                    </a:p>
                  </a:txBody>
                  <a:tcPr/>
                </a:tc>
                <a:tc>
                  <a:txBody>
                    <a:bodyPr/>
                    <a:lstStyle/>
                    <a:p>
                      <a:pPr algn="ctr" fontAlgn="auto">
                        <a:lnSpc>
                          <a:spcPts val="1200"/>
                        </a:lnSpc>
                        <a:spcAft>
                          <a:spcPts val="0"/>
                        </a:spcAft>
                      </a:pPr>
                      <a:r>
                        <a:rPr lang="nl-NL" sz="800" dirty="0">
                          <a:solidFill>
                            <a:srgbClr val="000000"/>
                          </a:solidFill>
                          <a:effectLst/>
                          <a:latin typeface="Verdana" panose="020B0604030504040204" pitchFamily="34" charset="0"/>
                          <a:ea typeface="DejaVu Sans"/>
                          <a:cs typeface="Times New Roman" panose="02020603050405020304" pitchFamily="18" charset="0"/>
                        </a:rPr>
                        <a:t>Ketheltunnel</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auto">
                        <a:lnSpc>
                          <a:spcPts val="1200"/>
                        </a:lnSpc>
                        <a:spcAft>
                          <a:spcPts val="0"/>
                        </a:spcAft>
                      </a:pPr>
                      <a:r>
                        <a:rPr lang="nl-NL" sz="800" dirty="0">
                          <a:solidFill>
                            <a:srgbClr val="000000"/>
                          </a:solidFill>
                          <a:effectLst/>
                          <a:latin typeface="Verdana" panose="020B0604030504040204" pitchFamily="34" charset="0"/>
                          <a:ea typeface="DejaVu Sans"/>
                          <a:cs typeface="Times New Roman" panose="02020603050405020304" pitchFamily="18" charset="0"/>
                        </a:rPr>
                        <a:t>18-12-2023</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0449867"/>
                  </a:ext>
                </a:extLst>
              </a:tr>
              <a:tr h="268409">
                <a:tc vMerge="1">
                  <a:txBody>
                    <a:bodyPr/>
                    <a:lstStyle/>
                    <a:p>
                      <a:endParaRPr lang="nl-NL"/>
                    </a:p>
                  </a:txBody>
                  <a:tcPr/>
                </a:tc>
                <a:tc>
                  <a:txBody>
                    <a:bodyPr/>
                    <a:lstStyle/>
                    <a:p>
                      <a:pPr algn="ctr" fontAlgn="auto">
                        <a:lnSpc>
                          <a:spcPts val="1200"/>
                        </a:lnSpc>
                        <a:spcAft>
                          <a:spcPts val="0"/>
                        </a:spcAft>
                      </a:pPr>
                      <a:r>
                        <a:rPr lang="nl-NL" sz="800" dirty="0">
                          <a:solidFill>
                            <a:srgbClr val="000000"/>
                          </a:solidFill>
                          <a:effectLst/>
                          <a:latin typeface="Verdana" panose="020B0604030504040204" pitchFamily="34" charset="0"/>
                          <a:ea typeface="DejaVu Sans"/>
                          <a:cs typeface="Times New Roman" panose="02020603050405020304" pitchFamily="18" charset="0"/>
                        </a:rPr>
                        <a:t>1</a:t>
                      </a:r>
                      <a:r>
                        <a:rPr lang="nl-NL" sz="800" baseline="30000" dirty="0">
                          <a:solidFill>
                            <a:srgbClr val="000000"/>
                          </a:solidFill>
                          <a:effectLst/>
                          <a:latin typeface="Verdana" panose="020B0604030504040204" pitchFamily="34" charset="0"/>
                          <a:ea typeface="DejaVu Sans"/>
                          <a:cs typeface="Times New Roman" panose="02020603050405020304" pitchFamily="18" charset="0"/>
                        </a:rPr>
                        <a:t>e</a:t>
                      </a:r>
                      <a:r>
                        <a:rPr lang="nl-NL" sz="800" dirty="0">
                          <a:solidFill>
                            <a:srgbClr val="000000"/>
                          </a:solidFill>
                          <a:effectLst/>
                          <a:latin typeface="Verdana" panose="020B0604030504040204" pitchFamily="34" charset="0"/>
                          <a:ea typeface="DejaVu Sans"/>
                          <a:cs typeface="Times New Roman" panose="02020603050405020304" pitchFamily="18" charset="0"/>
                        </a:rPr>
                        <a:t> </a:t>
                      </a:r>
                      <a:r>
                        <a:rPr lang="nl-NL" sz="800" dirty="0" smtClean="0">
                          <a:solidFill>
                            <a:srgbClr val="000000"/>
                          </a:solidFill>
                          <a:effectLst/>
                          <a:latin typeface="Verdana" panose="020B0604030504040204" pitchFamily="34" charset="0"/>
                          <a:ea typeface="DejaVu Sans"/>
                          <a:cs typeface="Times New Roman" panose="02020603050405020304" pitchFamily="18" charset="0"/>
                        </a:rPr>
                        <a:t>Heinenoordtunnel*</a:t>
                      </a:r>
                      <a:endParaRPr lang="nl-NL" sz="800" dirty="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auto">
                        <a:lnSpc>
                          <a:spcPts val="1200"/>
                        </a:lnSpc>
                        <a:spcAft>
                          <a:spcPts val="0"/>
                        </a:spcAft>
                      </a:pPr>
                      <a:r>
                        <a:rPr lang="nl-NL" sz="800" dirty="0">
                          <a:solidFill>
                            <a:srgbClr val="000000"/>
                          </a:solidFill>
                          <a:effectLst/>
                          <a:latin typeface="Verdana" panose="020B0604030504040204" pitchFamily="34" charset="0"/>
                          <a:ea typeface="DejaVu Sans"/>
                          <a:cs typeface="Times New Roman" panose="02020603050405020304" pitchFamily="18" charset="0"/>
                        </a:rPr>
                        <a:t> Medio </a:t>
                      </a:r>
                      <a:r>
                        <a:rPr lang="nl-NL" sz="800" dirty="0" smtClean="0">
                          <a:solidFill>
                            <a:srgbClr val="000000"/>
                          </a:solidFill>
                          <a:effectLst/>
                          <a:latin typeface="Verdana" panose="020B0604030504040204" pitchFamily="34" charset="0"/>
                          <a:ea typeface="DejaVu Sans"/>
                          <a:cs typeface="Times New Roman" panose="02020603050405020304" pitchFamily="18" charset="0"/>
                        </a:rPr>
                        <a:t>2026</a:t>
                      </a:r>
                      <a:r>
                        <a:rPr lang="nl-NL" sz="800" baseline="0" dirty="0" smtClean="0">
                          <a:solidFill>
                            <a:srgbClr val="000000"/>
                          </a:solidFill>
                          <a:effectLst/>
                          <a:latin typeface="Verdana" panose="020B0604030504040204" pitchFamily="34" charset="0"/>
                          <a:ea typeface="DejaVu Sans"/>
                          <a:cs typeface="Times New Roman" panose="02020603050405020304" pitchFamily="18" charset="0"/>
                        </a:rPr>
                        <a:t>*</a:t>
                      </a:r>
                      <a:endParaRPr lang="nl-NL" sz="900" baseline="0" dirty="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7372910"/>
                  </a:ext>
                </a:extLst>
              </a:tr>
              <a:tr h="268409">
                <a:tc rowSpan="2">
                  <a:txBody>
                    <a:bodyPr/>
                    <a:lstStyle/>
                    <a:p>
                      <a:pPr algn="ctr" fontAlgn="auto">
                        <a:lnSpc>
                          <a:spcPts val="1200"/>
                        </a:lnSpc>
                        <a:spcAft>
                          <a:spcPts val="0"/>
                        </a:spcAft>
                      </a:pPr>
                      <a:r>
                        <a:rPr lang="nl-NL" sz="800" dirty="0">
                          <a:solidFill>
                            <a:srgbClr val="000000"/>
                          </a:solidFill>
                          <a:effectLst/>
                          <a:latin typeface="Verdana" panose="020B0604030504040204" pitchFamily="34" charset="0"/>
                          <a:ea typeface="DejaVu Sans"/>
                          <a:cs typeface="Times New Roman" panose="02020603050405020304" pitchFamily="18" charset="0"/>
                        </a:rPr>
                        <a:t>3 Z&amp;D</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auto">
                        <a:lnSpc>
                          <a:spcPts val="1200"/>
                        </a:lnSpc>
                        <a:spcAft>
                          <a:spcPts val="0"/>
                        </a:spcAft>
                      </a:pPr>
                      <a:r>
                        <a:rPr lang="nl-NL" sz="800">
                          <a:solidFill>
                            <a:srgbClr val="000000"/>
                          </a:solidFill>
                          <a:effectLst/>
                          <a:latin typeface="Verdana" panose="020B0604030504040204" pitchFamily="34" charset="0"/>
                          <a:ea typeface="DejaVu Sans"/>
                          <a:cs typeface="Times New Roman" panose="02020603050405020304" pitchFamily="18" charset="0"/>
                        </a:rPr>
                        <a:t>Vlaketunnel</a:t>
                      </a:r>
                      <a:endParaRPr lang="nl-NL" sz="90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fontAlgn="auto">
                        <a:lnSpc>
                          <a:spcPts val="1200"/>
                        </a:lnSpc>
                        <a:spcAft>
                          <a:spcPts val="0"/>
                        </a:spcAft>
                      </a:pPr>
                      <a:r>
                        <a:rPr lang="nl-NL" sz="800" dirty="0">
                          <a:solidFill>
                            <a:srgbClr val="000000"/>
                          </a:solidFill>
                          <a:effectLst/>
                          <a:latin typeface="Verdana" panose="020B0604030504040204" pitchFamily="34" charset="0"/>
                          <a:ea typeface="DejaVu Sans"/>
                          <a:cs typeface="Times New Roman" panose="02020603050405020304" pitchFamily="18" charset="0"/>
                        </a:rPr>
                        <a:t>01-03-2021</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95520266"/>
                  </a:ext>
                </a:extLst>
              </a:tr>
              <a:tr h="268409">
                <a:tc vMerge="1">
                  <a:txBody>
                    <a:bodyPr/>
                    <a:lstStyle/>
                    <a:p>
                      <a:endParaRPr lang="nl-NL"/>
                    </a:p>
                  </a:txBody>
                  <a:tcPr/>
                </a:tc>
                <a:tc>
                  <a:txBody>
                    <a:bodyPr/>
                    <a:lstStyle/>
                    <a:p>
                      <a:pPr algn="ctr" fontAlgn="auto">
                        <a:lnSpc>
                          <a:spcPts val="1200"/>
                        </a:lnSpc>
                        <a:spcAft>
                          <a:spcPts val="0"/>
                        </a:spcAft>
                      </a:pPr>
                      <a:r>
                        <a:rPr lang="nl-NL" sz="800" dirty="0">
                          <a:solidFill>
                            <a:srgbClr val="000000"/>
                          </a:solidFill>
                          <a:effectLst/>
                          <a:latin typeface="Verdana" panose="020B0604030504040204" pitchFamily="34" charset="0"/>
                          <a:ea typeface="DejaVu Sans"/>
                          <a:cs typeface="Times New Roman" panose="02020603050405020304" pitchFamily="18" charset="0"/>
                        </a:rPr>
                        <a:t>Dampoortaquaduct</a:t>
                      </a:r>
                      <a:endParaRPr lang="nl-NL" sz="900" dirty="0">
                        <a:solidFill>
                          <a:srgbClr val="000000"/>
                        </a:solidFill>
                        <a:effectLst/>
                        <a:latin typeface="Verdana" panose="020B0604030504040204" pitchFamily="34" charset="0"/>
                        <a:ea typeface="DejaVu Sans"/>
                        <a:cs typeface="Lohit Hindi"/>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vMerge="1">
                  <a:txBody>
                    <a:bodyPr/>
                    <a:lstStyle/>
                    <a:p>
                      <a:endParaRPr lang="nl-NL"/>
                    </a:p>
                  </a:txBody>
                  <a:tcPr/>
                </a:tc>
                <a:extLst>
                  <a:ext uri="{0D108BD9-81ED-4DB2-BD59-A6C34878D82A}">
                    <a16:rowId xmlns:a16="http://schemas.microsoft.com/office/drawing/2014/main" val="2881621806"/>
                  </a:ext>
                </a:extLst>
              </a:tr>
            </a:tbl>
          </a:graphicData>
        </a:graphic>
      </p:graphicFrame>
    </p:spTree>
    <p:extLst>
      <p:ext uri="{BB962C8B-B14F-4D97-AF65-F5344CB8AC3E}">
        <p14:creationId xmlns:p14="http://schemas.microsoft.com/office/powerpoint/2010/main" val="42346856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normAutofit/>
          </a:bodyPr>
          <a:lstStyle/>
          <a:p>
            <a:r>
              <a:rPr lang="en-US" dirty="0" smtClean="0"/>
              <a:t>Vast </a:t>
            </a:r>
            <a:r>
              <a:rPr lang="en-US" dirty="0" err="1" smtClean="0"/>
              <a:t>onderhoud</a:t>
            </a:r>
            <a:r>
              <a:rPr lang="en-US" dirty="0" smtClean="0"/>
              <a:t> </a:t>
            </a:r>
            <a:r>
              <a:rPr lang="en-US" dirty="0" err="1" smtClean="0"/>
              <a:t>en</a:t>
            </a:r>
            <a:r>
              <a:rPr lang="en-US" dirty="0" smtClean="0"/>
              <a:t> </a:t>
            </a:r>
            <a:r>
              <a:rPr lang="en-US" dirty="0" err="1" smtClean="0"/>
              <a:t>activiteiten</a:t>
            </a:r>
            <a:endParaRPr lang="en-US" dirty="0" smtClean="0"/>
          </a:p>
          <a:p>
            <a:pPr lvl="1"/>
            <a:r>
              <a:rPr lang="nl-NL" sz="1700" dirty="0" smtClean="0"/>
              <a:t>Onderhouden areaal</a:t>
            </a:r>
          </a:p>
          <a:p>
            <a:pPr lvl="1"/>
            <a:endParaRPr lang="nl-NL" sz="1700" dirty="0" smtClean="0"/>
          </a:p>
          <a:p>
            <a:pPr lvl="1"/>
            <a:r>
              <a:rPr lang="en-US" sz="1700" dirty="0" err="1" smtClean="0"/>
              <a:t>Areaal</a:t>
            </a:r>
            <a:r>
              <a:rPr lang="en-US" sz="1700" dirty="0" smtClean="0"/>
              <a:t> </a:t>
            </a:r>
            <a:r>
              <a:rPr lang="en-US" sz="1700" dirty="0" err="1" smtClean="0"/>
              <a:t>informatie</a:t>
            </a:r>
            <a:endParaRPr lang="en-US" sz="1700" dirty="0" smtClean="0"/>
          </a:p>
          <a:p>
            <a:pPr lvl="1"/>
            <a:endParaRPr lang="nl-NL" sz="1700" dirty="0" smtClean="0"/>
          </a:p>
          <a:p>
            <a:pPr lvl="1"/>
            <a:r>
              <a:rPr lang="nl-NL" sz="1700" dirty="0" smtClean="0"/>
              <a:t>Wat verstaan wij onder Vast onderhoud?</a:t>
            </a:r>
          </a:p>
          <a:p>
            <a:pPr lvl="1"/>
            <a:endParaRPr lang="nl-NL" sz="1700" dirty="0"/>
          </a:p>
          <a:p>
            <a:pPr lvl="1"/>
            <a:r>
              <a:rPr lang="nl-NL" sz="1700" dirty="0"/>
              <a:t>Variabele </a:t>
            </a:r>
            <a:r>
              <a:rPr lang="nl-NL" sz="1700" dirty="0" smtClean="0"/>
              <a:t>activiteiten</a:t>
            </a:r>
            <a:endParaRPr lang="nl-NL" sz="1700" dirty="0"/>
          </a:p>
          <a:p>
            <a:pPr lvl="1"/>
            <a:endParaRPr lang="nl-NL" sz="1700"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11</a:t>
            </a:fld>
            <a:endParaRPr lang="nl-NL" dirty="0"/>
          </a:p>
        </p:txBody>
      </p:sp>
      <p:sp>
        <p:nvSpPr>
          <p:cNvPr id="5" name="Titel 4"/>
          <p:cNvSpPr>
            <a:spLocks noGrp="1"/>
          </p:cNvSpPr>
          <p:nvPr>
            <p:ph type="title"/>
          </p:nvPr>
        </p:nvSpPr>
        <p:spPr/>
        <p:txBody>
          <a:bodyPr/>
          <a:lstStyle/>
          <a:p>
            <a:r>
              <a:rPr lang="nl-NL" dirty="0" smtClean="0"/>
              <a:t>Onderhoud in TOP-II contract (1)</a:t>
            </a:r>
            <a:endParaRPr lang="nl-NL" dirty="0"/>
          </a:p>
        </p:txBody>
      </p:sp>
    </p:spTree>
    <p:extLst>
      <p:ext uri="{BB962C8B-B14F-4D97-AF65-F5344CB8AC3E}">
        <p14:creationId xmlns:p14="http://schemas.microsoft.com/office/powerpoint/2010/main" val="18225467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normAutofit/>
          </a:bodyPr>
          <a:lstStyle/>
          <a:p>
            <a:r>
              <a:rPr lang="nl-NL" dirty="0" smtClean="0"/>
              <a:t>Standaard verzorgend onderhoud</a:t>
            </a:r>
          </a:p>
          <a:p>
            <a:endParaRPr lang="nl-NL" dirty="0" smtClean="0"/>
          </a:p>
          <a:p>
            <a:r>
              <a:rPr lang="en-US" dirty="0" smtClean="0"/>
              <a:t>ITIL </a:t>
            </a:r>
            <a:r>
              <a:rPr lang="en-US" dirty="0" err="1" smtClean="0"/>
              <a:t>processen</a:t>
            </a:r>
            <a:endParaRPr lang="nl-NL" dirty="0" smtClean="0"/>
          </a:p>
          <a:p>
            <a:endParaRPr lang="nl-NL" dirty="0" smtClean="0"/>
          </a:p>
          <a:p>
            <a:r>
              <a:rPr lang="nl-NL" dirty="0" smtClean="0"/>
              <a:t>Verzamelen Data</a:t>
            </a:r>
          </a:p>
          <a:p>
            <a:endParaRPr lang="nl-NL" dirty="0" smtClean="0"/>
          </a:p>
          <a:p>
            <a:r>
              <a:rPr lang="nl-NL" dirty="0" smtClean="0"/>
              <a:t>Functionele testen</a:t>
            </a:r>
          </a:p>
          <a:p>
            <a:pPr marL="0" indent="0">
              <a:buNone/>
            </a:pPr>
            <a:endParaRPr lang="nl-NL" dirty="0"/>
          </a:p>
          <a:p>
            <a:endParaRPr lang="nl-NL" dirty="0" smtClean="0"/>
          </a:p>
          <a:p>
            <a:pPr marL="0" indent="0">
              <a:buNone/>
            </a:pP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12</a:t>
            </a:fld>
            <a:endParaRPr lang="nl-NL" dirty="0"/>
          </a:p>
        </p:txBody>
      </p:sp>
      <p:sp>
        <p:nvSpPr>
          <p:cNvPr id="5" name="Titel 4"/>
          <p:cNvSpPr>
            <a:spLocks noGrp="1"/>
          </p:cNvSpPr>
          <p:nvPr>
            <p:ph type="title"/>
          </p:nvPr>
        </p:nvSpPr>
        <p:spPr/>
        <p:txBody>
          <a:bodyPr/>
          <a:lstStyle/>
          <a:p>
            <a:r>
              <a:rPr lang="nl-NL" dirty="0" smtClean="0"/>
              <a:t>Onderhoud in TOP-II contract (2)</a:t>
            </a:r>
            <a:endParaRPr lang="nl-NL" dirty="0"/>
          </a:p>
        </p:txBody>
      </p:sp>
    </p:spTree>
    <p:extLst>
      <p:ext uri="{BB962C8B-B14F-4D97-AF65-F5344CB8AC3E}">
        <p14:creationId xmlns:p14="http://schemas.microsoft.com/office/powerpoint/2010/main" val="4141843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normAutofit/>
          </a:bodyPr>
          <a:lstStyle/>
          <a:p>
            <a:pPr marL="0" indent="0">
              <a:buNone/>
            </a:pPr>
            <a:r>
              <a:rPr lang="nl-NL" dirty="0" smtClean="0"/>
              <a:t>Andere vormen van sturen op prestatie: </a:t>
            </a:r>
          </a:p>
          <a:p>
            <a:r>
              <a:rPr lang="nl-NL" dirty="0" smtClean="0"/>
              <a:t>De </a:t>
            </a:r>
            <a:r>
              <a:rPr lang="nl-NL" dirty="0"/>
              <a:t>toepassing van het BPKV-criterium procesbeheersing voor </a:t>
            </a:r>
            <a:r>
              <a:rPr lang="nl-NL" dirty="0" err="1"/>
              <a:t>risicogestuurd</a:t>
            </a:r>
            <a:r>
              <a:rPr lang="nl-NL" dirty="0"/>
              <a:t> onderhoud van een beperkt aantal </a:t>
            </a:r>
            <a:r>
              <a:rPr lang="nl-NL" dirty="0" smtClean="0"/>
              <a:t>installaties;</a:t>
            </a:r>
            <a:endParaRPr lang="nl-NL" dirty="0"/>
          </a:p>
          <a:p>
            <a:pPr lvl="0"/>
            <a:r>
              <a:rPr lang="nl-NL" dirty="0" smtClean="0"/>
              <a:t>De </a:t>
            </a:r>
            <a:r>
              <a:rPr lang="nl-NL" dirty="0"/>
              <a:t>opname van </a:t>
            </a:r>
            <a:r>
              <a:rPr lang="nl-NL" dirty="0" err="1" smtClean="0"/>
              <a:t>KPI’s</a:t>
            </a:r>
            <a:r>
              <a:rPr lang="nl-NL" dirty="0"/>
              <a:t>;</a:t>
            </a:r>
          </a:p>
          <a:p>
            <a:r>
              <a:rPr lang="nl-NL" dirty="0"/>
              <a:t>Aan een aantal </a:t>
            </a:r>
            <a:r>
              <a:rPr lang="nl-NL" dirty="0" err="1"/>
              <a:t>TTI's</a:t>
            </a:r>
            <a:r>
              <a:rPr lang="nl-NL" dirty="0"/>
              <a:t> wordt als prestatie een certificeringseis gekoppeld. </a:t>
            </a:r>
          </a:p>
          <a:p>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13</a:t>
            </a:fld>
            <a:endParaRPr lang="nl-NL" dirty="0"/>
          </a:p>
        </p:txBody>
      </p:sp>
      <p:sp>
        <p:nvSpPr>
          <p:cNvPr id="5" name="Titel 4"/>
          <p:cNvSpPr>
            <a:spLocks noGrp="1"/>
          </p:cNvSpPr>
          <p:nvPr>
            <p:ph type="title"/>
          </p:nvPr>
        </p:nvSpPr>
        <p:spPr/>
        <p:txBody>
          <a:bodyPr/>
          <a:lstStyle/>
          <a:p>
            <a:r>
              <a:rPr lang="en-US" dirty="0" err="1" smtClean="0"/>
              <a:t>Prestatiesturing</a:t>
            </a:r>
            <a:r>
              <a:rPr lang="en-US" dirty="0" smtClean="0"/>
              <a:t> in TOP-II contract  </a:t>
            </a:r>
            <a:endParaRPr lang="nl-NL" dirty="0"/>
          </a:p>
        </p:txBody>
      </p:sp>
    </p:spTree>
    <p:extLst>
      <p:ext uri="{BB962C8B-B14F-4D97-AF65-F5344CB8AC3E}">
        <p14:creationId xmlns:p14="http://schemas.microsoft.com/office/powerpoint/2010/main" val="25407479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14</a:t>
            </a:fld>
            <a:endParaRPr lang="nl-NL" dirty="0"/>
          </a:p>
        </p:txBody>
      </p:sp>
      <p:sp>
        <p:nvSpPr>
          <p:cNvPr id="5" name="Titel 4"/>
          <p:cNvSpPr>
            <a:spLocks noGrp="1"/>
          </p:cNvSpPr>
          <p:nvPr>
            <p:ph type="title"/>
          </p:nvPr>
        </p:nvSpPr>
        <p:spPr/>
        <p:txBody>
          <a:bodyPr/>
          <a:lstStyle/>
          <a:p>
            <a:r>
              <a:rPr lang="nl-NL" dirty="0" smtClean="0"/>
              <a:t>Pauze</a:t>
            </a:r>
            <a:endParaRPr lang="nl-NL" dirty="0"/>
          </a:p>
        </p:txBody>
      </p:sp>
    </p:spTree>
    <p:extLst>
      <p:ext uri="{BB962C8B-B14F-4D97-AF65-F5344CB8AC3E}">
        <p14:creationId xmlns:p14="http://schemas.microsoft.com/office/powerpoint/2010/main" val="14840479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7200" y="1387930"/>
            <a:ext cx="10922400" cy="5324242"/>
          </a:xfrm>
        </p:spPr>
        <p:txBody>
          <a:bodyPr>
            <a:normAutofit fontScale="92500" lnSpcReduction="10000"/>
          </a:bodyPr>
          <a:lstStyle/>
          <a:p>
            <a:pPr>
              <a:lnSpc>
                <a:spcPct val="110000"/>
              </a:lnSpc>
              <a:spcBef>
                <a:spcPts val="1800"/>
              </a:spcBef>
              <a:spcAft>
                <a:spcPts val="1800"/>
              </a:spcAft>
            </a:pPr>
            <a:r>
              <a:rPr lang="nl-NL" sz="1900" dirty="0">
                <a:latin typeface="Verdana" panose="020B0604030504040204" pitchFamily="34" charset="0"/>
                <a:ea typeface="Verdana" panose="020B0604030504040204" pitchFamily="34" charset="0"/>
                <a:cs typeface="Verdana" panose="020B0604030504040204" pitchFamily="34" charset="0"/>
              </a:rPr>
              <a:t>Onderhoudsmaatregelen en het onderhoud aan het Areaal dienen </a:t>
            </a:r>
            <a:r>
              <a:rPr lang="nl-NL" sz="1900" dirty="0" smtClean="0">
                <a:latin typeface="Verdana" panose="020B0604030504040204" pitchFamily="34" charset="0"/>
                <a:ea typeface="Verdana" panose="020B0604030504040204" pitchFamily="34" charset="0"/>
                <a:cs typeface="Verdana" panose="020B0604030504040204" pitchFamily="34" charset="0"/>
              </a:rPr>
              <a:t>zodanig plaats </a:t>
            </a:r>
            <a:r>
              <a:rPr lang="nl-NL" sz="1900" dirty="0">
                <a:latin typeface="Verdana" panose="020B0604030504040204" pitchFamily="34" charset="0"/>
                <a:ea typeface="Verdana" panose="020B0604030504040204" pitchFamily="34" charset="0"/>
                <a:cs typeface="Verdana" panose="020B0604030504040204" pitchFamily="34" charset="0"/>
              </a:rPr>
              <a:t>te vinden dat het milieu </a:t>
            </a:r>
            <a:r>
              <a:rPr lang="nl-NL" sz="1900" dirty="0" smtClean="0">
                <a:latin typeface="Verdana" panose="020B0604030504040204" pitchFamily="34" charset="0"/>
                <a:ea typeface="Verdana" panose="020B0604030504040204" pitchFamily="34" charset="0"/>
                <a:cs typeface="Verdana" panose="020B0604030504040204" pitchFamily="34" charset="0"/>
              </a:rPr>
              <a:t>niet, of zo min mogelijk, wordt belast </a:t>
            </a:r>
            <a:r>
              <a:rPr lang="nl-NL" sz="1900" dirty="0">
                <a:latin typeface="Verdana" panose="020B0604030504040204" pitchFamily="34" charset="0"/>
                <a:ea typeface="Verdana" panose="020B0604030504040204" pitchFamily="34" charset="0"/>
                <a:cs typeface="Verdana" panose="020B0604030504040204" pitchFamily="34" charset="0"/>
              </a:rPr>
              <a:t>(VSA 2.2.1</a:t>
            </a:r>
            <a:r>
              <a:rPr lang="nl-NL" sz="1900" dirty="0" smtClean="0">
                <a:latin typeface="Verdana" panose="020B0604030504040204" pitchFamily="34" charset="0"/>
                <a:ea typeface="Verdana" panose="020B0604030504040204" pitchFamily="34" charset="0"/>
                <a:cs typeface="Verdana" panose="020B0604030504040204" pitchFamily="34" charset="0"/>
              </a:rPr>
              <a:t>);</a:t>
            </a:r>
            <a:endParaRPr lang="nl-NL" sz="1900" dirty="0">
              <a:latin typeface="Verdana" panose="020B0604030504040204" pitchFamily="34" charset="0"/>
              <a:ea typeface="Verdana" panose="020B0604030504040204" pitchFamily="34" charset="0"/>
              <a:cs typeface="Verdana" panose="020B0604030504040204" pitchFamily="34" charset="0"/>
            </a:endParaRPr>
          </a:p>
          <a:p>
            <a:pPr>
              <a:lnSpc>
                <a:spcPct val="110000"/>
              </a:lnSpc>
              <a:spcBef>
                <a:spcPts val="1800"/>
              </a:spcBef>
              <a:spcAft>
                <a:spcPts val="1800"/>
              </a:spcAft>
            </a:pPr>
            <a:r>
              <a:rPr lang="nl-NL" sz="1900" dirty="0" smtClean="0">
                <a:latin typeface="Verdana" panose="020B0604030504040204" pitchFamily="34" charset="0"/>
                <a:ea typeface="Verdana" panose="020B0604030504040204" pitchFamily="34" charset="0"/>
                <a:cs typeface="Verdana" panose="020B0604030504040204" pitchFamily="34" charset="0"/>
              </a:rPr>
              <a:t>De opdrachtnemer stelt een duurzaamheidsplan op hoe invulling </a:t>
            </a:r>
            <a:r>
              <a:rPr lang="nl-NL" sz="1900" dirty="0">
                <a:latin typeface="Verdana" panose="020B0604030504040204" pitchFamily="34" charset="0"/>
                <a:ea typeface="Verdana" panose="020B0604030504040204" pitchFamily="34" charset="0"/>
                <a:cs typeface="Verdana" panose="020B0604030504040204" pitchFamily="34" charset="0"/>
              </a:rPr>
              <a:t>wordt gegeven </a:t>
            </a:r>
            <a:r>
              <a:rPr lang="nl-NL" sz="1900" dirty="0" smtClean="0">
                <a:latin typeface="Verdana" panose="020B0604030504040204" pitchFamily="34" charset="0"/>
                <a:ea typeface="Verdana" panose="020B0604030504040204" pitchFamily="34" charset="0"/>
                <a:cs typeface="Verdana" panose="020B0604030504040204" pitchFamily="34" charset="0"/>
              </a:rPr>
              <a:t>aan de </a:t>
            </a:r>
            <a:r>
              <a:rPr lang="nl-NL" sz="1900" dirty="0">
                <a:latin typeface="Verdana" panose="020B0604030504040204" pitchFamily="34" charset="0"/>
                <a:ea typeface="Verdana" panose="020B0604030504040204" pitchFamily="34" charset="0"/>
                <a:cs typeface="Verdana" panose="020B0604030504040204" pitchFamily="34" charset="0"/>
              </a:rPr>
              <a:t>duurzaamheiddoelstellingen van de Opdrachtgever en </a:t>
            </a:r>
            <a:r>
              <a:rPr lang="nl-NL" sz="1900" dirty="0" smtClean="0">
                <a:latin typeface="Verdana" panose="020B0604030504040204" pitchFamily="34" charset="0"/>
                <a:ea typeface="Verdana" panose="020B0604030504040204" pitchFamily="34" charset="0"/>
                <a:cs typeface="Verdana" panose="020B0604030504040204" pitchFamily="34" charset="0"/>
              </a:rPr>
              <a:t>Opdrachtnemer (VSP 5.1.7);</a:t>
            </a:r>
            <a:endParaRPr lang="nl-NL" sz="1900" i="1" dirty="0">
              <a:latin typeface="Verdana" panose="020B0604030504040204" pitchFamily="34" charset="0"/>
              <a:ea typeface="Verdana" panose="020B0604030504040204" pitchFamily="34" charset="0"/>
              <a:cs typeface="Verdana" panose="020B0604030504040204" pitchFamily="34" charset="0"/>
            </a:endParaRPr>
          </a:p>
          <a:p>
            <a:pPr>
              <a:spcBef>
                <a:spcPts val="1800"/>
              </a:spcBef>
              <a:spcAft>
                <a:spcPts val="1800"/>
              </a:spcAft>
            </a:pPr>
            <a:r>
              <a:rPr lang="nl-NL" sz="1900" dirty="0" smtClean="0">
                <a:latin typeface="Verdana" panose="020B0604030504040204" pitchFamily="34" charset="0"/>
                <a:ea typeface="Verdana" panose="020B0604030504040204" pitchFamily="34" charset="0"/>
                <a:cs typeface="Verdana" panose="020B0604030504040204" pitchFamily="34" charset="0"/>
              </a:rPr>
              <a:t>De </a:t>
            </a:r>
            <a:r>
              <a:rPr lang="nl-NL" sz="1900" dirty="0">
                <a:latin typeface="Verdana" panose="020B0604030504040204" pitchFamily="34" charset="0"/>
                <a:ea typeface="Verdana" panose="020B0604030504040204" pitchFamily="34" charset="0"/>
                <a:cs typeface="Verdana" panose="020B0604030504040204" pitchFamily="34" charset="0"/>
              </a:rPr>
              <a:t>Opdrachtnemer dient </a:t>
            </a:r>
            <a:r>
              <a:rPr lang="nl-NL" sz="1900" dirty="0" smtClean="0">
                <a:latin typeface="Verdana" panose="020B0604030504040204" pitchFamily="34" charset="0"/>
                <a:ea typeface="Verdana" panose="020B0604030504040204" pitchFamily="34" charset="0"/>
                <a:cs typeface="Verdana" panose="020B0604030504040204" pitchFamily="34" charset="0"/>
              </a:rPr>
              <a:t>bij een </a:t>
            </a:r>
            <a:r>
              <a:rPr lang="nl-NL" sz="1900" dirty="0">
                <a:latin typeface="Verdana" panose="020B0604030504040204" pitchFamily="34" charset="0"/>
                <a:ea typeface="Verdana" panose="020B0604030504040204" pitchFamily="34" charset="0"/>
                <a:cs typeface="Verdana" panose="020B0604030504040204" pitchFamily="34" charset="0"/>
              </a:rPr>
              <a:t>investeringsvoorstel twee varianten uit te werken, waarvan 1 variant optimaal invulling geeft aan de duurzaamheidsdoelstellingen van de opdrachtgever (VSP VI 1235t); </a:t>
            </a:r>
            <a:endParaRPr lang="nl-NL" sz="1900" dirty="0" smtClean="0">
              <a:latin typeface="Verdana" panose="020B0604030504040204" pitchFamily="34" charset="0"/>
              <a:ea typeface="Verdana" panose="020B0604030504040204" pitchFamily="34" charset="0"/>
              <a:cs typeface="Verdana" panose="020B0604030504040204" pitchFamily="34" charset="0"/>
            </a:endParaRPr>
          </a:p>
          <a:p>
            <a:pPr>
              <a:spcBef>
                <a:spcPts val="1800"/>
              </a:spcBef>
              <a:spcAft>
                <a:spcPts val="1800"/>
              </a:spcAft>
            </a:pPr>
            <a:r>
              <a:rPr lang="nl-NL" sz="1900" dirty="0">
                <a:latin typeface="Verdana" panose="020B0604030504040204" pitchFamily="34" charset="0"/>
                <a:ea typeface="Verdana" panose="020B0604030504040204" pitchFamily="34" charset="0"/>
                <a:cs typeface="Verdana" panose="020B0604030504040204" pitchFamily="34" charset="0"/>
              </a:rPr>
              <a:t>V</a:t>
            </a:r>
            <a:r>
              <a:rPr lang="nl-NL" sz="1900" dirty="0" smtClean="0">
                <a:latin typeface="Verdana" panose="020B0604030504040204" pitchFamily="34" charset="0"/>
                <a:ea typeface="Verdana" panose="020B0604030504040204" pitchFamily="34" charset="0"/>
                <a:cs typeface="Verdana" panose="020B0604030504040204" pitchFamily="34" charset="0"/>
              </a:rPr>
              <a:t>ervangen </a:t>
            </a:r>
            <a:r>
              <a:rPr lang="nl-NL" sz="1900" dirty="0">
                <a:latin typeface="Verdana" panose="020B0604030504040204" pitchFamily="34" charset="0"/>
                <a:ea typeface="Verdana" panose="020B0604030504040204" pitchFamily="34" charset="0"/>
                <a:cs typeface="Verdana" panose="020B0604030504040204" pitchFamily="34" charset="0"/>
              </a:rPr>
              <a:t>verlichting (end of life) door LED in </a:t>
            </a:r>
            <a:r>
              <a:rPr lang="nl-NL" sz="1900" dirty="0" smtClean="0">
                <a:latin typeface="Verdana" panose="020B0604030504040204" pitchFamily="34" charset="0"/>
                <a:ea typeface="Verdana" panose="020B0604030504040204" pitchFamily="34" charset="0"/>
                <a:cs typeface="Verdana" panose="020B0604030504040204" pitchFamily="34" charset="0"/>
              </a:rPr>
              <a:t>de Sijtwendetunnels en de Drechttunnel en </a:t>
            </a:r>
            <a:r>
              <a:rPr lang="nl-NL" sz="1900" dirty="0">
                <a:latin typeface="Verdana" panose="020B0604030504040204" pitchFamily="34" charset="0"/>
                <a:ea typeface="Verdana" panose="020B0604030504040204" pitchFamily="34" charset="0"/>
                <a:cs typeface="Verdana" panose="020B0604030504040204" pitchFamily="34" charset="0"/>
              </a:rPr>
              <a:t>mogelijk ook in de Leidsche </a:t>
            </a:r>
            <a:r>
              <a:rPr lang="nl-NL" sz="1900" dirty="0" smtClean="0">
                <a:latin typeface="Verdana" panose="020B0604030504040204" pitchFamily="34" charset="0"/>
                <a:ea typeface="Verdana" panose="020B0604030504040204" pitchFamily="34" charset="0"/>
                <a:cs typeface="Verdana" panose="020B0604030504040204" pitchFamily="34" charset="0"/>
              </a:rPr>
              <a:t>Rijntunnel;</a:t>
            </a:r>
            <a:br>
              <a:rPr lang="nl-NL" sz="1900" dirty="0" smtClean="0">
                <a:latin typeface="Verdana" panose="020B0604030504040204" pitchFamily="34" charset="0"/>
                <a:ea typeface="Verdana" panose="020B0604030504040204" pitchFamily="34" charset="0"/>
                <a:cs typeface="Verdana" panose="020B0604030504040204" pitchFamily="34" charset="0"/>
              </a:rPr>
            </a:br>
            <a:r>
              <a:rPr lang="nl-NL" sz="1900" dirty="0" smtClean="0">
                <a:latin typeface="Verdana" panose="020B0604030504040204" pitchFamily="34" charset="0"/>
                <a:ea typeface="Verdana" panose="020B0604030504040204" pitchFamily="34" charset="0"/>
                <a:cs typeface="Verdana" panose="020B0604030504040204" pitchFamily="34" charset="0"/>
              </a:rPr>
              <a:t/>
            </a:r>
            <a:br>
              <a:rPr lang="nl-NL" sz="1900" dirty="0" smtClean="0">
                <a:latin typeface="Verdana" panose="020B0604030504040204" pitchFamily="34" charset="0"/>
                <a:ea typeface="Verdana" panose="020B0604030504040204" pitchFamily="34" charset="0"/>
                <a:cs typeface="Verdana" panose="020B0604030504040204" pitchFamily="34" charset="0"/>
              </a:rPr>
            </a:br>
            <a:r>
              <a:rPr lang="nl-NL" sz="1900" dirty="0" smtClean="0">
                <a:latin typeface="Verdana" panose="020B0604030504040204" pitchFamily="34" charset="0"/>
                <a:ea typeface="Verdana" panose="020B0604030504040204" pitchFamily="34" charset="0"/>
                <a:cs typeface="Verdana" panose="020B0604030504040204" pitchFamily="34" charset="0"/>
              </a:rPr>
              <a:t>met aanvullende eis voor het realiseren </a:t>
            </a:r>
            <a:r>
              <a:rPr lang="nl-NL" sz="1900" dirty="0">
                <a:latin typeface="Verdana" panose="020B0604030504040204" pitchFamily="34" charset="0"/>
                <a:ea typeface="Verdana" panose="020B0604030504040204" pitchFamily="34" charset="0"/>
                <a:cs typeface="Verdana" panose="020B0604030504040204" pitchFamily="34" charset="0"/>
              </a:rPr>
              <a:t>van 30% stroombesparing t.o.v. het verbruik oude </a:t>
            </a:r>
            <a:r>
              <a:rPr lang="nl-NL" sz="1900" dirty="0" smtClean="0">
                <a:latin typeface="Verdana" panose="020B0604030504040204" pitchFamily="34" charset="0"/>
                <a:ea typeface="Verdana" panose="020B0604030504040204" pitchFamily="34" charset="0"/>
                <a:cs typeface="Verdana" panose="020B0604030504040204" pitchFamily="34" charset="0"/>
              </a:rPr>
              <a:t>verlichting (VS bijlage G activiteiten);</a:t>
            </a:r>
          </a:p>
          <a:p>
            <a:pPr>
              <a:spcBef>
                <a:spcPts val="1800"/>
              </a:spcBef>
              <a:spcAft>
                <a:spcPts val="1800"/>
              </a:spcAft>
            </a:pPr>
            <a:r>
              <a:rPr lang="en-US" sz="1900" dirty="0" smtClean="0">
                <a:latin typeface="Verdana" panose="020B0604030504040204" pitchFamily="34" charset="0"/>
                <a:ea typeface="Verdana" panose="020B0604030504040204" pitchFamily="34" charset="0"/>
                <a:cs typeface="Verdana" panose="020B0604030504040204" pitchFamily="34" charset="0"/>
              </a:rPr>
              <a:t>EMVI-BPKV Duurzaamheid (bijlage G </a:t>
            </a:r>
            <a:r>
              <a:rPr lang="en-US" sz="1900" dirty="0" err="1" smtClean="0">
                <a:latin typeface="Verdana" panose="020B0604030504040204" pitchFamily="34" charset="0"/>
                <a:ea typeface="Verdana" panose="020B0604030504040204" pitchFamily="34" charset="0"/>
                <a:cs typeface="Verdana" panose="020B0604030504040204" pitchFamily="34" charset="0"/>
              </a:rPr>
              <a:t>Aanbestedingsleidraad</a:t>
            </a:r>
            <a:r>
              <a:rPr lang="en-US" sz="1900" dirty="0" smtClean="0">
                <a:latin typeface="Verdana" panose="020B0604030504040204" pitchFamily="34" charset="0"/>
                <a:ea typeface="Verdana" panose="020B0604030504040204" pitchFamily="34" charset="0"/>
                <a:cs typeface="Verdana" panose="020B0604030504040204" pitchFamily="34" charset="0"/>
              </a:rPr>
              <a:t>).</a:t>
            </a:r>
            <a:endParaRPr lang="nl-NL" sz="1900" dirty="0">
              <a:latin typeface="Verdana" panose="020B0604030504040204" pitchFamily="34" charset="0"/>
              <a:ea typeface="Verdana" panose="020B0604030504040204" pitchFamily="34" charset="0"/>
              <a:cs typeface="Verdana" panose="020B0604030504040204" pitchFamily="34" charset="0"/>
            </a:endParaRPr>
          </a:p>
          <a:p>
            <a:endParaRPr lang="nl-NL" dirty="0">
              <a:latin typeface="Verdana" panose="020B0604030504040204" pitchFamily="34" charset="0"/>
              <a:ea typeface="Verdana" panose="020B0604030504040204" pitchFamily="34" charset="0"/>
              <a:cs typeface="Verdana" panose="020B0604030504040204" pitchFamily="34" charset="0"/>
            </a:endParaRP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15</a:t>
            </a:fld>
            <a:endParaRPr lang="nl-NL" dirty="0"/>
          </a:p>
        </p:txBody>
      </p:sp>
      <p:sp>
        <p:nvSpPr>
          <p:cNvPr id="5" name="Titel 4"/>
          <p:cNvSpPr>
            <a:spLocks noGrp="1"/>
          </p:cNvSpPr>
          <p:nvPr>
            <p:ph type="title"/>
          </p:nvPr>
        </p:nvSpPr>
        <p:spPr>
          <a:xfrm>
            <a:off x="637200" y="571277"/>
            <a:ext cx="10933200" cy="553142"/>
          </a:xfrm>
        </p:spPr>
        <p:txBody>
          <a:bodyPr/>
          <a:lstStyle/>
          <a:p>
            <a:r>
              <a:rPr lang="en-US" dirty="0" smtClean="0"/>
              <a:t>Duurzaamheid in TOP-II contract (1)</a:t>
            </a:r>
            <a:endParaRPr lang="nl-NL" dirty="0"/>
          </a:p>
        </p:txBody>
      </p:sp>
    </p:spTree>
    <p:extLst>
      <p:ext uri="{BB962C8B-B14F-4D97-AF65-F5344CB8AC3E}">
        <p14:creationId xmlns:p14="http://schemas.microsoft.com/office/powerpoint/2010/main" val="9827998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312686" y="1446401"/>
            <a:ext cx="11560628" cy="5082171"/>
          </a:xfrm>
        </p:spPr>
        <p:txBody>
          <a:bodyPr>
            <a:noAutofit/>
          </a:bodyPr>
          <a:lstStyle/>
          <a:p>
            <a:pPr lvl="1">
              <a:spcBef>
                <a:spcPts val="1200"/>
              </a:spcBef>
              <a:spcAft>
                <a:spcPts val="1200"/>
              </a:spcAft>
              <a:buFont typeface="Arial" panose="020B0604020202020204" pitchFamily="34" charset="0"/>
              <a:buChar char="•"/>
            </a:pPr>
            <a:r>
              <a:rPr lang="nl-NL" sz="1800" dirty="0" smtClean="0">
                <a:latin typeface="Verdana" panose="020B0604030504040204" pitchFamily="34" charset="0"/>
                <a:ea typeface="Verdana" panose="020B0604030504040204" pitchFamily="34" charset="0"/>
                <a:cs typeface="Verdana" panose="020B0604030504040204" pitchFamily="34" charset="0"/>
              </a:rPr>
              <a:t>De </a:t>
            </a:r>
            <a:r>
              <a:rPr lang="nl-NL" sz="1800" dirty="0">
                <a:latin typeface="Verdana" panose="020B0604030504040204" pitchFamily="34" charset="0"/>
                <a:ea typeface="Verdana" panose="020B0604030504040204" pitchFamily="34" charset="0"/>
                <a:cs typeface="Verdana" panose="020B0604030504040204" pitchFamily="34" charset="0"/>
              </a:rPr>
              <a:t>ON </a:t>
            </a:r>
            <a:r>
              <a:rPr lang="nl-NL" sz="1800" dirty="0" smtClean="0">
                <a:latin typeface="Verdana" panose="020B0604030504040204" pitchFamily="34" charset="0"/>
                <a:ea typeface="Verdana" panose="020B0604030504040204" pitchFamily="34" charset="0"/>
                <a:cs typeface="Verdana" panose="020B0604030504040204" pitchFamily="34" charset="0"/>
              </a:rPr>
              <a:t>betaalt energieverbruik van de tunnels in perceel 3 (VSP 3.3.10);</a:t>
            </a:r>
            <a:endParaRPr lang="nl-NL" sz="1800" dirty="0">
              <a:latin typeface="Verdana" panose="020B0604030504040204" pitchFamily="34" charset="0"/>
              <a:ea typeface="Verdana" panose="020B0604030504040204" pitchFamily="34" charset="0"/>
              <a:cs typeface="Verdana" panose="020B0604030504040204" pitchFamily="34" charset="0"/>
            </a:endParaRPr>
          </a:p>
          <a:p>
            <a:pPr lvl="1">
              <a:spcBef>
                <a:spcPts val="1200"/>
              </a:spcBef>
              <a:spcAft>
                <a:spcPts val="1200"/>
              </a:spcAft>
              <a:buFont typeface="Arial" panose="020B0604020202020204" pitchFamily="34" charset="0"/>
              <a:buChar char="•"/>
            </a:pPr>
            <a:r>
              <a:rPr lang="nl-NL" sz="1800" dirty="0">
                <a:latin typeface="Verdana" panose="020B0604030504040204" pitchFamily="34" charset="0"/>
                <a:ea typeface="Verdana" panose="020B0604030504040204" pitchFamily="34" charset="0"/>
                <a:cs typeface="Verdana" panose="020B0604030504040204" pitchFamily="34" charset="0"/>
              </a:rPr>
              <a:t>De </a:t>
            </a:r>
            <a:r>
              <a:rPr lang="nl-NL" sz="1800" dirty="0" smtClean="0">
                <a:latin typeface="Verdana" panose="020B0604030504040204" pitchFamily="34" charset="0"/>
                <a:ea typeface="Verdana" panose="020B0604030504040204" pitchFamily="34" charset="0"/>
                <a:cs typeface="Verdana" panose="020B0604030504040204" pitchFamily="34" charset="0"/>
              </a:rPr>
              <a:t>ON stelt een </a:t>
            </a:r>
            <a:r>
              <a:rPr lang="nl-NL" sz="1800" dirty="0">
                <a:latin typeface="Verdana" panose="020B0604030504040204" pitchFamily="34" charset="0"/>
                <a:ea typeface="Verdana" panose="020B0604030504040204" pitchFamily="34" charset="0"/>
                <a:cs typeface="Verdana" panose="020B0604030504040204" pitchFamily="34" charset="0"/>
              </a:rPr>
              <a:t>plan </a:t>
            </a:r>
            <a:r>
              <a:rPr lang="nl-NL" sz="1800" dirty="0" smtClean="0">
                <a:latin typeface="Verdana" panose="020B0604030504040204" pitchFamily="34" charset="0"/>
                <a:ea typeface="Verdana" panose="020B0604030504040204" pitchFamily="34" charset="0"/>
                <a:cs typeface="Verdana" panose="020B0604030504040204" pitchFamily="34" charset="0"/>
              </a:rPr>
              <a:t>op voor het </a:t>
            </a:r>
            <a:r>
              <a:rPr lang="nl-NL" sz="1800" dirty="0">
                <a:latin typeface="Verdana" panose="020B0604030504040204" pitchFamily="34" charset="0"/>
                <a:ea typeface="Verdana" panose="020B0604030504040204" pitchFamily="34" charset="0"/>
                <a:cs typeface="Verdana" panose="020B0604030504040204" pitchFamily="34" charset="0"/>
              </a:rPr>
              <a:t>plaatsen </a:t>
            </a:r>
            <a:r>
              <a:rPr lang="nl-NL" sz="1800" dirty="0" smtClean="0">
                <a:latin typeface="Verdana" panose="020B0604030504040204" pitchFamily="34" charset="0"/>
                <a:ea typeface="Verdana" panose="020B0604030504040204" pitchFamily="34" charset="0"/>
                <a:cs typeface="Verdana" panose="020B0604030504040204" pitchFamily="34" charset="0"/>
              </a:rPr>
              <a:t>van slimme kWh </a:t>
            </a:r>
            <a:r>
              <a:rPr lang="nl-NL" sz="1800" dirty="0">
                <a:latin typeface="Verdana" panose="020B0604030504040204" pitchFamily="34" charset="0"/>
                <a:ea typeface="Verdana" panose="020B0604030504040204" pitchFamily="34" charset="0"/>
                <a:cs typeface="Verdana" panose="020B0604030504040204" pitchFamily="34" charset="0"/>
              </a:rPr>
              <a:t>meters </a:t>
            </a:r>
            <a:r>
              <a:rPr lang="nl-NL" sz="1800" dirty="0" smtClean="0">
                <a:latin typeface="Verdana" panose="020B0604030504040204" pitchFamily="34" charset="0"/>
                <a:ea typeface="Verdana" panose="020B0604030504040204" pitchFamily="34" charset="0"/>
                <a:cs typeface="Verdana" panose="020B0604030504040204" pitchFamily="34" charset="0"/>
              </a:rPr>
              <a:t>en een format om </a:t>
            </a:r>
            <a:r>
              <a:rPr lang="nl-NL" sz="1800" dirty="0">
                <a:latin typeface="Verdana" panose="020B0604030504040204" pitchFamily="34" charset="0"/>
                <a:ea typeface="Verdana" panose="020B0604030504040204" pitchFamily="34" charset="0"/>
                <a:cs typeface="Verdana" panose="020B0604030504040204" pitchFamily="34" charset="0"/>
              </a:rPr>
              <a:t>het energieverbruik per deelinstallatie </a:t>
            </a:r>
            <a:r>
              <a:rPr lang="nl-NL" sz="1800" dirty="0" smtClean="0">
                <a:latin typeface="Verdana" panose="020B0604030504040204" pitchFamily="34" charset="0"/>
                <a:ea typeface="Verdana" panose="020B0604030504040204" pitchFamily="34" charset="0"/>
                <a:cs typeface="Verdana" panose="020B0604030504040204" pitchFamily="34" charset="0"/>
              </a:rPr>
              <a:t>te monitoren (Onderdeel plan duurzaamheid VSP VP110);</a:t>
            </a:r>
            <a:endParaRPr lang="nl-NL" sz="1800" dirty="0">
              <a:latin typeface="Verdana" panose="020B0604030504040204" pitchFamily="34" charset="0"/>
              <a:ea typeface="Verdana" panose="020B0604030504040204" pitchFamily="34" charset="0"/>
              <a:cs typeface="Verdana" panose="020B0604030504040204" pitchFamily="34" charset="0"/>
            </a:endParaRPr>
          </a:p>
          <a:p>
            <a:pPr lvl="1">
              <a:spcBef>
                <a:spcPts val="1200"/>
              </a:spcBef>
              <a:spcAft>
                <a:spcPts val="1200"/>
              </a:spcAft>
              <a:buFont typeface="Arial" panose="020B0604020202020204" pitchFamily="34" charset="0"/>
              <a:buChar char="•"/>
            </a:pPr>
            <a:r>
              <a:rPr lang="nl-NL" sz="1800" dirty="0" smtClean="0">
                <a:latin typeface="Verdana" panose="020B0604030504040204" pitchFamily="34" charset="0"/>
                <a:ea typeface="Verdana" panose="020B0604030504040204" pitchFamily="34" charset="0"/>
                <a:cs typeface="Verdana" panose="020B0604030504040204" pitchFamily="34" charset="0"/>
              </a:rPr>
              <a:t>Het stroomverbruik in de tunnels is in 2025 met minimaal 5</a:t>
            </a:r>
            <a:r>
              <a:rPr lang="nl-NL" sz="1800" dirty="0">
                <a:latin typeface="Verdana" panose="020B0604030504040204" pitchFamily="34" charset="0"/>
                <a:ea typeface="Verdana" panose="020B0604030504040204" pitchFamily="34" charset="0"/>
                <a:cs typeface="Verdana" panose="020B0604030504040204" pitchFamily="34" charset="0"/>
              </a:rPr>
              <a:t>% </a:t>
            </a:r>
            <a:r>
              <a:rPr lang="nl-NL" sz="1800" dirty="0" smtClean="0">
                <a:latin typeface="Verdana" panose="020B0604030504040204" pitchFamily="34" charset="0"/>
                <a:ea typeface="Verdana" panose="020B0604030504040204" pitchFamily="34" charset="0"/>
                <a:cs typeface="Verdana" panose="020B0604030504040204" pitchFamily="34" charset="0"/>
              </a:rPr>
              <a:t>gereduceerd </a:t>
            </a:r>
            <a:r>
              <a:rPr lang="nl-NL" sz="1800" dirty="0">
                <a:latin typeface="Verdana" panose="020B0604030504040204" pitchFamily="34" charset="0"/>
                <a:ea typeface="Verdana" panose="020B0604030504040204" pitchFamily="34" charset="0"/>
                <a:cs typeface="Verdana" panose="020B0604030504040204" pitchFamily="34" charset="0"/>
              </a:rPr>
              <a:t>ten opzichte van het </a:t>
            </a:r>
            <a:r>
              <a:rPr lang="nl-NL" sz="1800" dirty="0" smtClean="0">
                <a:latin typeface="Verdana" panose="020B0604030504040204" pitchFamily="34" charset="0"/>
                <a:ea typeface="Verdana" panose="020B0604030504040204" pitchFamily="34" charset="0"/>
                <a:cs typeface="Verdana" panose="020B0604030504040204" pitchFamily="34" charset="0"/>
              </a:rPr>
              <a:t>jaarverbruik </a:t>
            </a:r>
            <a:r>
              <a:rPr lang="nl-NL" sz="1800" dirty="0">
                <a:latin typeface="Verdana" panose="020B0604030504040204" pitchFamily="34" charset="0"/>
                <a:ea typeface="Verdana" panose="020B0604030504040204" pitchFamily="34" charset="0"/>
                <a:cs typeface="Verdana" panose="020B0604030504040204" pitchFamily="34" charset="0"/>
              </a:rPr>
              <a:t>in </a:t>
            </a:r>
            <a:r>
              <a:rPr lang="nl-NL" sz="1800" dirty="0" smtClean="0">
                <a:latin typeface="Verdana" panose="020B0604030504040204" pitchFamily="34" charset="0"/>
                <a:ea typeface="Verdana" panose="020B0604030504040204" pitchFamily="34" charset="0"/>
                <a:cs typeface="Verdana" panose="020B0604030504040204" pitchFamily="34" charset="0"/>
              </a:rPr>
              <a:t>2019 (VSP CO040t);</a:t>
            </a:r>
            <a:endParaRPr lang="nl-NL" sz="1800" dirty="0">
              <a:latin typeface="Verdana" panose="020B0604030504040204" pitchFamily="34" charset="0"/>
              <a:ea typeface="Verdana" panose="020B0604030504040204" pitchFamily="34" charset="0"/>
              <a:cs typeface="Verdana" panose="020B0604030504040204" pitchFamily="34" charset="0"/>
            </a:endParaRPr>
          </a:p>
          <a:p>
            <a:pPr lvl="1">
              <a:spcBef>
                <a:spcPts val="1200"/>
              </a:spcBef>
              <a:spcAft>
                <a:spcPts val="1200"/>
              </a:spcAft>
              <a:buFont typeface="Arial" panose="020B0604020202020204" pitchFamily="34" charset="0"/>
              <a:buChar char="•"/>
            </a:pPr>
            <a:r>
              <a:rPr lang="nl-NL" sz="1800" dirty="0" smtClean="0">
                <a:latin typeface="Verdana" panose="020B0604030504040204" pitchFamily="34" charset="0"/>
                <a:ea typeface="Verdana" panose="020B0604030504040204" pitchFamily="34" charset="0"/>
                <a:cs typeface="Verdana" panose="020B0604030504040204" pitchFamily="34" charset="0"/>
              </a:rPr>
              <a:t>EMVI-BPKV energiebesparing</a:t>
            </a:r>
            <a:br>
              <a:rPr lang="nl-NL" sz="1800" dirty="0" smtClean="0">
                <a:latin typeface="Verdana" panose="020B0604030504040204" pitchFamily="34" charset="0"/>
                <a:ea typeface="Verdana" panose="020B0604030504040204" pitchFamily="34" charset="0"/>
                <a:cs typeface="Verdana" panose="020B0604030504040204" pitchFamily="34" charset="0"/>
              </a:rPr>
            </a:br>
            <a:r>
              <a:rPr lang="nl-NL" sz="1800" dirty="0" smtClean="0">
                <a:latin typeface="Verdana" panose="020B0604030504040204" pitchFamily="34" charset="0"/>
                <a:ea typeface="Verdana" panose="020B0604030504040204" pitchFamily="34" charset="0"/>
                <a:cs typeface="Verdana" panose="020B0604030504040204" pitchFamily="34" charset="0"/>
              </a:rPr>
              <a:t>Maatregelen van de ON om meer stroom te besparen dan de gestelde stroombesparingseis van 5% in het contract (bijlage G Aanbestedingsleidraad);</a:t>
            </a:r>
          </a:p>
          <a:p>
            <a:pPr lvl="1">
              <a:spcBef>
                <a:spcPts val="1200"/>
              </a:spcBef>
              <a:spcAft>
                <a:spcPts val="600"/>
              </a:spcAft>
              <a:buFont typeface="Arial" panose="020B0604020202020204" pitchFamily="34" charset="0"/>
              <a:buChar char="•"/>
            </a:pPr>
            <a:r>
              <a:rPr lang="nl-NL" sz="1800" dirty="0" smtClean="0">
                <a:latin typeface="Verdana" panose="020B0604030504040204" pitchFamily="34" charset="0"/>
                <a:ea typeface="Verdana" panose="020B0604030504040204" pitchFamily="34" charset="0"/>
                <a:cs typeface="Verdana" panose="020B0604030504040204" pitchFamily="34" charset="0"/>
              </a:rPr>
              <a:t>Vermelden </a:t>
            </a:r>
            <a:r>
              <a:rPr lang="nl-NL" sz="1800" dirty="0">
                <a:latin typeface="Verdana" panose="020B0604030504040204" pitchFamily="34" charset="0"/>
                <a:ea typeface="Verdana" panose="020B0604030504040204" pitchFamily="34" charset="0"/>
                <a:cs typeface="Verdana" panose="020B0604030504040204" pitchFamily="34" charset="0"/>
              </a:rPr>
              <a:t>in de voortgangsrapportages (VSP </a:t>
            </a:r>
            <a:r>
              <a:rPr lang="nl-NL" sz="1800" dirty="0" smtClean="0">
                <a:latin typeface="Verdana" panose="020B0604030504040204" pitchFamily="34" charset="0"/>
                <a:ea typeface="Verdana" panose="020B0604030504040204" pitchFamily="34" charset="0"/>
                <a:cs typeface="Verdana" panose="020B0604030504040204" pitchFamily="34" charset="0"/>
              </a:rPr>
              <a:t>2.4.1) de stand van zaken en voortgang van:</a:t>
            </a:r>
          </a:p>
          <a:p>
            <a:pPr lvl="3">
              <a:lnSpc>
                <a:spcPct val="100000"/>
              </a:lnSpc>
              <a:spcBef>
                <a:spcPts val="300"/>
              </a:spcBef>
              <a:spcAft>
                <a:spcPts val="300"/>
              </a:spcAft>
            </a:pPr>
            <a:r>
              <a:rPr lang="nl-NL" dirty="0" smtClean="0">
                <a:latin typeface="Verdana" panose="020B0604030504040204" pitchFamily="34" charset="0"/>
                <a:ea typeface="Verdana" panose="020B0604030504040204" pitchFamily="34" charset="0"/>
                <a:cs typeface="Verdana" panose="020B0604030504040204" pitchFamily="34" charset="0"/>
              </a:rPr>
              <a:t>de duurzaamheidsmaatregelen uit het plan duurzaamheid;</a:t>
            </a:r>
          </a:p>
          <a:p>
            <a:pPr lvl="3">
              <a:lnSpc>
                <a:spcPct val="100000"/>
              </a:lnSpc>
              <a:spcBef>
                <a:spcPts val="300"/>
              </a:spcBef>
              <a:spcAft>
                <a:spcPts val="300"/>
              </a:spcAft>
            </a:pPr>
            <a:r>
              <a:rPr lang="nl-NL" dirty="0">
                <a:latin typeface="Verdana" panose="020B0604030504040204" pitchFamily="34" charset="0"/>
                <a:ea typeface="Verdana" panose="020B0604030504040204" pitchFamily="34" charset="0"/>
                <a:cs typeface="Verdana" panose="020B0604030504040204" pitchFamily="34" charset="0"/>
              </a:rPr>
              <a:t>energieverbruik per tunnel en per geplaatste </a:t>
            </a:r>
            <a:r>
              <a:rPr lang="nl-NL" dirty="0" smtClean="0">
                <a:latin typeface="Verdana" panose="020B0604030504040204" pitchFamily="34" charset="0"/>
                <a:ea typeface="Verdana" panose="020B0604030504040204" pitchFamily="34" charset="0"/>
                <a:cs typeface="Verdana" panose="020B0604030504040204" pitchFamily="34" charset="0"/>
              </a:rPr>
              <a:t>kWh meter;</a:t>
            </a:r>
          </a:p>
          <a:p>
            <a:pPr lvl="3">
              <a:lnSpc>
                <a:spcPct val="100000"/>
              </a:lnSpc>
              <a:spcBef>
                <a:spcPts val="300"/>
              </a:spcBef>
              <a:spcAft>
                <a:spcPts val="300"/>
              </a:spcAft>
            </a:pPr>
            <a:r>
              <a:rPr lang="nl-NL" dirty="0" smtClean="0">
                <a:latin typeface="Verdana" panose="020B0604030504040204" pitchFamily="34" charset="0"/>
                <a:ea typeface="Verdana" panose="020B0604030504040204" pitchFamily="34" charset="0"/>
                <a:cs typeface="Verdana" panose="020B0604030504040204" pitchFamily="34" charset="0"/>
              </a:rPr>
              <a:t>het verloop en de uitwerking van de stroombesparingsmaatregelen;</a:t>
            </a:r>
          </a:p>
          <a:p>
            <a:pPr lvl="3">
              <a:lnSpc>
                <a:spcPct val="100000"/>
              </a:lnSpc>
              <a:spcBef>
                <a:spcPts val="300"/>
              </a:spcBef>
              <a:spcAft>
                <a:spcPts val="300"/>
              </a:spcAft>
            </a:pPr>
            <a:r>
              <a:rPr lang="nl-NL" dirty="0" smtClean="0">
                <a:latin typeface="Verdana" panose="020B0604030504040204" pitchFamily="34" charset="0"/>
                <a:ea typeface="Verdana" panose="020B0604030504040204" pitchFamily="34" charset="0"/>
                <a:cs typeface="Verdana" panose="020B0604030504040204" pitchFamily="34" charset="0"/>
              </a:rPr>
              <a:t>de MKI. </a:t>
            </a: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16</a:t>
            </a:fld>
            <a:endParaRPr lang="nl-NL" dirty="0"/>
          </a:p>
        </p:txBody>
      </p:sp>
      <p:sp>
        <p:nvSpPr>
          <p:cNvPr id="5" name="Titel 4"/>
          <p:cNvSpPr>
            <a:spLocks noGrp="1"/>
          </p:cNvSpPr>
          <p:nvPr>
            <p:ph type="title"/>
          </p:nvPr>
        </p:nvSpPr>
        <p:spPr>
          <a:xfrm>
            <a:off x="626400" y="377012"/>
            <a:ext cx="10933200" cy="598717"/>
          </a:xfrm>
        </p:spPr>
        <p:txBody>
          <a:bodyPr>
            <a:normAutofit/>
          </a:bodyPr>
          <a:lstStyle/>
          <a:p>
            <a:r>
              <a:rPr lang="en-US" dirty="0" smtClean="0"/>
              <a:t>Duurzaamheid in TOP-II (2)</a:t>
            </a:r>
            <a:endParaRPr lang="nl-NL" dirty="0"/>
          </a:p>
        </p:txBody>
      </p:sp>
    </p:spTree>
    <p:extLst>
      <p:ext uri="{BB962C8B-B14F-4D97-AF65-F5344CB8AC3E}">
        <p14:creationId xmlns:p14="http://schemas.microsoft.com/office/powerpoint/2010/main" val="13200363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17</a:t>
            </a:fld>
            <a:endParaRPr lang="nl-NL" dirty="0"/>
          </a:p>
        </p:txBody>
      </p:sp>
      <p:sp>
        <p:nvSpPr>
          <p:cNvPr id="12" name="Tekstvak 11"/>
          <p:cNvSpPr txBox="1"/>
          <p:nvPr/>
        </p:nvSpPr>
        <p:spPr>
          <a:xfrm>
            <a:off x="487680" y="412346"/>
            <a:ext cx="11597640" cy="646331"/>
          </a:xfrm>
          <a:prstGeom prst="rect">
            <a:avLst/>
          </a:prstGeom>
          <a:noFill/>
        </p:spPr>
        <p:txBody>
          <a:bodyPr wrap="square" rtlCol="0">
            <a:spAutoFit/>
          </a:bodyPr>
          <a:lstStyle/>
          <a:p>
            <a:r>
              <a:rPr lang="en-US" sz="3600" dirty="0" smtClean="0">
                <a:solidFill>
                  <a:schemeClr val="tx2"/>
                </a:solidFill>
                <a:latin typeface="+mj-lt"/>
                <a:ea typeface="+mj-ea"/>
                <a:cs typeface="+mj-cs"/>
              </a:rPr>
              <a:t>EMVI BPKV kwaliteitscriteria TOP-II contract (1)</a:t>
            </a:r>
            <a:endParaRPr lang="nl-NL" sz="2000" dirty="0">
              <a:solidFill>
                <a:srgbClr val="FF0000"/>
              </a:solidFill>
              <a:latin typeface="+mj-lt"/>
              <a:ea typeface="+mj-ea"/>
              <a:cs typeface="+mj-cs"/>
            </a:endParaRPr>
          </a:p>
        </p:txBody>
      </p:sp>
      <p:graphicFrame>
        <p:nvGraphicFramePr>
          <p:cNvPr id="2" name="Tabel 1"/>
          <p:cNvGraphicFramePr>
            <a:graphicFrameLocks noGrp="1"/>
          </p:cNvGraphicFramePr>
          <p:nvPr>
            <p:extLst>
              <p:ext uri="{D42A27DB-BD31-4B8C-83A1-F6EECF244321}">
                <p14:modId xmlns:p14="http://schemas.microsoft.com/office/powerpoint/2010/main" val="4039282489"/>
              </p:ext>
            </p:extLst>
          </p:nvPr>
        </p:nvGraphicFramePr>
        <p:xfrm>
          <a:off x="487679" y="1058677"/>
          <a:ext cx="11481163" cy="4130841"/>
        </p:xfrm>
        <a:graphic>
          <a:graphicData uri="http://schemas.openxmlformats.org/drawingml/2006/table">
            <a:tbl>
              <a:tblPr firstRow="1" bandRow="1">
                <a:tableStyleId>{5C22544A-7EE6-4342-B048-85BDC9FD1C3A}</a:tableStyleId>
              </a:tblPr>
              <a:tblGrid>
                <a:gridCol w="2239192">
                  <a:extLst>
                    <a:ext uri="{9D8B030D-6E8A-4147-A177-3AD203B41FA5}">
                      <a16:colId xmlns:a16="http://schemas.microsoft.com/office/drawing/2014/main" val="2269564134"/>
                    </a:ext>
                  </a:extLst>
                </a:gridCol>
                <a:gridCol w="4251762">
                  <a:extLst>
                    <a:ext uri="{9D8B030D-6E8A-4147-A177-3AD203B41FA5}">
                      <a16:colId xmlns:a16="http://schemas.microsoft.com/office/drawing/2014/main" val="1418110655"/>
                    </a:ext>
                  </a:extLst>
                </a:gridCol>
                <a:gridCol w="4990209">
                  <a:extLst>
                    <a:ext uri="{9D8B030D-6E8A-4147-A177-3AD203B41FA5}">
                      <a16:colId xmlns:a16="http://schemas.microsoft.com/office/drawing/2014/main" val="1788331784"/>
                    </a:ext>
                  </a:extLst>
                </a:gridCol>
              </a:tblGrid>
              <a:tr h="442761">
                <a:tc>
                  <a:txBody>
                    <a:bodyPr/>
                    <a:lstStyle/>
                    <a:p>
                      <a:r>
                        <a:rPr lang="nl-NL" dirty="0" smtClean="0"/>
                        <a:t>Criterium</a:t>
                      </a:r>
                      <a:endParaRPr lang="nl-NL" dirty="0"/>
                    </a:p>
                  </a:txBody>
                  <a:tcPr anchor="ctr" anchorCtr="1"/>
                </a:tc>
                <a:tc>
                  <a:txBody>
                    <a:bodyPr/>
                    <a:lstStyle/>
                    <a:p>
                      <a:r>
                        <a:rPr lang="nl-NL" dirty="0" smtClean="0"/>
                        <a:t>Subcriterium</a:t>
                      </a:r>
                      <a:endParaRPr lang="nl-NL" dirty="0"/>
                    </a:p>
                  </a:txBody>
                  <a:tcPr anchor="ctr" anchorCtr="1"/>
                </a:tc>
                <a:tc>
                  <a:txBody>
                    <a:bodyPr/>
                    <a:lstStyle/>
                    <a:p>
                      <a:r>
                        <a:rPr lang="nl-NL" dirty="0" smtClean="0"/>
                        <a:t>Doelstelling</a:t>
                      </a:r>
                      <a:endParaRPr lang="nl-NL" dirty="0"/>
                    </a:p>
                  </a:txBody>
                  <a:tcPr anchor="ctr" anchorCtr="1"/>
                </a:tc>
                <a:extLst>
                  <a:ext uri="{0D108BD9-81ED-4DB2-BD59-A6C34878D82A}">
                    <a16:rowId xmlns:a16="http://schemas.microsoft.com/office/drawing/2014/main" val="2837317526"/>
                  </a:ext>
                </a:extLst>
              </a:tr>
              <a:tr h="982567">
                <a:tc>
                  <a:txBody>
                    <a:bodyPr/>
                    <a:lstStyle/>
                    <a:p>
                      <a:pPr marL="0" indent="0"/>
                      <a:r>
                        <a:rPr lang="nl-NL" sz="1600" dirty="0" smtClean="0">
                          <a:latin typeface="Verdana" panose="020B0604030504040204" pitchFamily="34" charset="0"/>
                          <a:ea typeface="Verdana" panose="020B0604030504040204" pitchFamily="34" charset="0"/>
                          <a:cs typeface="Verdana" panose="020B0604030504040204" pitchFamily="34" charset="0"/>
                        </a:rPr>
                        <a:t>1a </a:t>
                      </a:r>
                    </a:p>
                    <a:p>
                      <a:pPr marL="0" indent="0"/>
                      <a:r>
                        <a:rPr lang="nl-NL" sz="1600" dirty="0" smtClean="0">
                          <a:latin typeface="Verdana" panose="020B0604030504040204" pitchFamily="34" charset="0"/>
                          <a:ea typeface="Verdana" panose="020B0604030504040204" pitchFamily="34" charset="0"/>
                          <a:cs typeface="Verdana" panose="020B0604030504040204" pitchFamily="34" charset="0"/>
                        </a:rPr>
                        <a:t>procesbeheersing</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tc>
                  <a:txBody>
                    <a:bodyPr/>
                    <a:lstStyle/>
                    <a:p>
                      <a:pPr marL="0" lvl="0" indent="0" algn="l" defTabSz="179388"/>
                      <a:r>
                        <a:rPr lang="nl-NL" sz="1600" dirty="0" smtClean="0">
                          <a:latin typeface="Verdana" panose="020B0604030504040204" pitchFamily="34" charset="0"/>
                          <a:ea typeface="Verdana" panose="020B0604030504040204" pitchFamily="34" charset="0"/>
                          <a:cs typeface="Verdana" panose="020B0604030504040204" pitchFamily="34" charset="0"/>
                        </a:rPr>
                        <a:t>Aanpak</a:t>
                      </a:r>
                      <a:r>
                        <a:rPr lang="nl-NL" sz="1600" baseline="0" dirty="0" smtClean="0">
                          <a:latin typeface="Verdana" panose="020B0604030504040204" pitchFamily="34" charset="0"/>
                          <a:ea typeface="Verdana" panose="020B0604030504040204" pitchFamily="34" charset="0"/>
                          <a:cs typeface="Verdana" panose="020B0604030504040204" pitchFamily="34" charset="0"/>
                        </a:rPr>
                        <a:t> voor het v</a:t>
                      </a:r>
                      <a:r>
                        <a:rPr lang="nl-NL" sz="1600" dirty="0" smtClean="0">
                          <a:latin typeface="Verdana" panose="020B0604030504040204" pitchFamily="34" charset="0"/>
                          <a:ea typeface="Verdana" panose="020B0604030504040204" pitchFamily="34" charset="0"/>
                          <a:cs typeface="Verdana" panose="020B0604030504040204" pitchFamily="34" charset="0"/>
                        </a:rPr>
                        <a:t>erbeteren van de voorspelbaarheid van de storingen</a:t>
                      </a:r>
                      <a:r>
                        <a:rPr lang="nl-NL" sz="1600" baseline="0" dirty="0" smtClean="0">
                          <a:latin typeface="Verdana" panose="020B0604030504040204" pitchFamily="34" charset="0"/>
                          <a:ea typeface="Verdana" panose="020B0604030504040204" pitchFamily="34" charset="0"/>
                          <a:cs typeface="Verdana" panose="020B0604030504040204" pitchFamily="34" charset="0"/>
                        </a:rPr>
                        <a:t> en storingsduur van de TTI.</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tc>
                  <a:txBody>
                    <a:bodyPr/>
                    <a:lstStyle/>
                    <a:p>
                      <a:pPr marL="285750" indent="-285750">
                        <a:buFont typeface="Arial" panose="020B0604020202020204" pitchFamily="34" charset="0"/>
                        <a:buChar char="•"/>
                      </a:pPr>
                      <a:r>
                        <a:rPr lang="nl-NL" sz="1600" dirty="0" smtClean="0">
                          <a:latin typeface="Verdana" panose="020B0604030504040204" pitchFamily="34" charset="0"/>
                          <a:ea typeface="Verdana" panose="020B0604030504040204" pitchFamily="34" charset="0"/>
                          <a:cs typeface="Verdana" panose="020B0604030504040204" pitchFamily="34" charset="0"/>
                        </a:rPr>
                        <a:t>Betere betrouwbaarheid en beschikbaarheid;</a:t>
                      </a:r>
                    </a:p>
                    <a:p>
                      <a:pPr marL="285750" indent="-285750">
                        <a:buFont typeface="Arial" panose="020B0604020202020204" pitchFamily="34" charset="0"/>
                        <a:buChar char="•"/>
                      </a:pPr>
                      <a:r>
                        <a:rPr lang="nl-NL" sz="1600" dirty="0" smtClean="0">
                          <a:latin typeface="Verdana" panose="020B0604030504040204" pitchFamily="34" charset="0"/>
                          <a:ea typeface="Verdana" panose="020B0604030504040204" pitchFamily="34" charset="0"/>
                          <a:cs typeface="Verdana" panose="020B0604030504040204" pitchFamily="34" charset="0"/>
                        </a:rPr>
                        <a:t>De levensduur van de installaties wordt gehaald en/of verlengd</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extLst>
                  <a:ext uri="{0D108BD9-81ED-4DB2-BD59-A6C34878D82A}">
                    <a16:rowId xmlns:a16="http://schemas.microsoft.com/office/drawing/2014/main" val="253798967"/>
                  </a:ext>
                </a:extLst>
              </a:tr>
              <a:tr h="1431881">
                <a:tc>
                  <a:txBody>
                    <a:bodyPr/>
                    <a:lstStyle/>
                    <a:p>
                      <a:r>
                        <a:rPr lang="nl-NL" sz="1600" dirty="0" smtClean="0">
                          <a:latin typeface="Verdana" panose="020B0604030504040204" pitchFamily="34" charset="0"/>
                          <a:ea typeface="Verdana" panose="020B0604030504040204" pitchFamily="34" charset="0"/>
                          <a:cs typeface="Verdana" panose="020B0604030504040204" pitchFamily="34" charset="0"/>
                        </a:rPr>
                        <a:t>2</a:t>
                      </a:r>
                      <a:r>
                        <a:rPr lang="nl-NL" sz="1600" baseline="0" dirty="0" smtClean="0">
                          <a:latin typeface="Verdana" panose="020B0604030504040204" pitchFamily="34" charset="0"/>
                          <a:ea typeface="Verdana" panose="020B0604030504040204" pitchFamily="34" charset="0"/>
                          <a:cs typeface="Verdana" panose="020B0604030504040204" pitchFamily="34" charset="0"/>
                        </a:rPr>
                        <a:t> Publieksgerichtheid</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tc>
                  <a:txBody>
                    <a:bodyPr/>
                    <a:lstStyle/>
                    <a:p>
                      <a:r>
                        <a:rPr lang="nl-NL" sz="1600" dirty="0" smtClean="0">
                          <a:latin typeface="Verdana" panose="020B0604030504040204" pitchFamily="34" charset="0"/>
                          <a:ea typeface="Verdana" panose="020B0604030504040204" pitchFamily="34" charset="0"/>
                          <a:cs typeface="Verdana" panose="020B0604030504040204" pitchFamily="34" charset="0"/>
                        </a:rPr>
                        <a:t>Aanpak</a:t>
                      </a:r>
                      <a:r>
                        <a:rPr lang="nl-NL" sz="1600" baseline="0" dirty="0" smtClean="0">
                          <a:latin typeface="Verdana" panose="020B0604030504040204" pitchFamily="34" charset="0"/>
                          <a:ea typeface="Verdana" panose="020B0604030504040204" pitchFamily="34" charset="0"/>
                          <a:cs typeface="Verdana" panose="020B0604030504040204" pitchFamily="34" charset="0"/>
                        </a:rPr>
                        <a:t> voor een p</a:t>
                      </a:r>
                      <a:r>
                        <a:rPr lang="nl-NL" sz="1600" dirty="0" smtClean="0">
                          <a:latin typeface="Verdana" panose="020B0604030504040204" pitchFamily="34" charset="0"/>
                          <a:ea typeface="Verdana" panose="020B0604030504040204" pitchFamily="34" charset="0"/>
                          <a:cs typeface="Verdana" panose="020B0604030504040204" pitchFamily="34" charset="0"/>
                        </a:rPr>
                        <a:t>roactieve, verbindende</a:t>
                      </a:r>
                      <a:r>
                        <a:rPr lang="nl-NL" sz="1600" baseline="0" dirty="0" smtClean="0">
                          <a:latin typeface="Verdana" panose="020B0604030504040204" pitchFamily="34" charset="0"/>
                          <a:ea typeface="Verdana" panose="020B0604030504040204" pitchFamily="34" charset="0"/>
                          <a:cs typeface="Verdana" panose="020B0604030504040204" pitchFamily="34" charset="0"/>
                        </a:rPr>
                        <a:t> en professionele invulling van het omgevings- en raakvlakmanagement.</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tc>
                  <a:txBody>
                    <a:bodyPr/>
                    <a:lstStyle/>
                    <a:p>
                      <a:pPr marL="285750" indent="-285750">
                        <a:buFont typeface="Arial" panose="020B0604020202020204" pitchFamily="34" charset="0"/>
                        <a:buChar char="•"/>
                      </a:pPr>
                      <a:r>
                        <a:rPr lang="nl-NL" sz="1600" dirty="0" smtClean="0">
                          <a:latin typeface="Verdana" panose="020B0604030504040204" pitchFamily="34" charset="0"/>
                          <a:ea typeface="Verdana" panose="020B0604030504040204" pitchFamily="34" charset="0"/>
                          <a:cs typeface="Verdana" panose="020B0604030504040204" pitchFamily="34" charset="0"/>
                        </a:rPr>
                        <a:t>Het omgevings- en raakvlakmanagement</a:t>
                      </a:r>
                      <a:r>
                        <a:rPr lang="nl-NL" sz="1600" baseline="0" dirty="0" smtClean="0">
                          <a:latin typeface="Verdana" panose="020B0604030504040204" pitchFamily="34" charset="0"/>
                          <a:ea typeface="Verdana" panose="020B0604030504040204" pitchFamily="34" charset="0"/>
                          <a:cs typeface="Verdana" panose="020B0604030504040204" pitchFamily="34" charset="0"/>
                        </a:rPr>
                        <a:t> zijn b</a:t>
                      </a:r>
                      <a:r>
                        <a:rPr lang="nl-NL" sz="1600" dirty="0" smtClean="0">
                          <a:latin typeface="Verdana" panose="020B0604030504040204" pitchFamily="34" charset="0"/>
                          <a:ea typeface="Verdana" panose="020B0604030504040204" pitchFamily="34" charset="0"/>
                          <a:cs typeface="Verdana" panose="020B0604030504040204" pitchFamily="34" charset="0"/>
                        </a:rPr>
                        <a:t>eheerste en gestroomlijnde processen</a:t>
                      </a:r>
                    </a:p>
                    <a:p>
                      <a:pPr marL="285750" indent="-285750">
                        <a:buFont typeface="Arial" panose="020B0604020202020204" pitchFamily="34" charset="0"/>
                        <a:buChar char="•"/>
                      </a:pPr>
                      <a:r>
                        <a:rPr lang="nl-NL" sz="1600" dirty="0" smtClean="0">
                          <a:latin typeface="Verdana" panose="020B0604030504040204" pitchFamily="34" charset="0"/>
                          <a:ea typeface="Verdana" panose="020B0604030504040204" pitchFamily="34" charset="0"/>
                          <a:cs typeface="Verdana" panose="020B0604030504040204" pitchFamily="34" charset="0"/>
                        </a:rPr>
                        <a:t>Stakeholders zijn goed en tijdig geïnformeerd.</a:t>
                      </a:r>
                    </a:p>
                    <a:p>
                      <a:pPr marL="285750" indent="-285750">
                        <a:buFont typeface="Arial" panose="020B0604020202020204" pitchFamily="34" charset="0"/>
                        <a:buChar char="•"/>
                      </a:pPr>
                      <a:r>
                        <a:rPr lang="nl-NL" sz="1600" dirty="0" smtClean="0">
                          <a:latin typeface="Verdana" panose="020B0604030504040204" pitchFamily="34" charset="0"/>
                          <a:ea typeface="Verdana" panose="020B0604030504040204" pitchFamily="34" charset="0"/>
                          <a:cs typeface="Verdana" panose="020B0604030504040204" pitchFamily="34" charset="0"/>
                        </a:rPr>
                        <a:t>De OG kan haar</a:t>
                      </a:r>
                      <a:r>
                        <a:rPr lang="nl-NL" sz="1600" baseline="0" dirty="0" smtClean="0">
                          <a:latin typeface="Verdana" panose="020B0604030504040204" pitchFamily="34" charset="0"/>
                          <a:ea typeface="Verdana" panose="020B0604030504040204" pitchFamily="34" charset="0"/>
                          <a:cs typeface="Verdana" panose="020B0604030504040204" pitchFamily="34" charset="0"/>
                        </a:rPr>
                        <a:t> taken</a:t>
                      </a:r>
                      <a:r>
                        <a:rPr lang="nl-NL" sz="1600" dirty="0" smtClean="0">
                          <a:latin typeface="Verdana" panose="020B0604030504040204" pitchFamily="34" charset="0"/>
                          <a:ea typeface="Verdana" panose="020B0604030504040204" pitchFamily="34" charset="0"/>
                          <a:cs typeface="Verdana" panose="020B0604030504040204" pitchFamily="34" charset="0"/>
                        </a:rPr>
                        <a:t> met minimale inspanning prima uitvoeren.</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extLst>
                  <a:ext uri="{0D108BD9-81ED-4DB2-BD59-A6C34878D82A}">
                    <a16:rowId xmlns:a16="http://schemas.microsoft.com/office/drawing/2014/main" val="1426747911"/>
                  </a:ext>
                </a:extLst>
              </a:tr>
              <a:tr h="1032651">
                <a:tc>
                  <a:txBody>
                    <a:bodyPr/>
                    <a:lstStyle/>
                    <a:p>
                      <a:r>
                        <a:rPr lang="nl-NL" sz="1600" dirty="0" smtClean="0">
                          <a:latin typeface="Verdana" panose="020B0604030504040204" pitchFamily="34" charset="0"/>
                          <a:ea typeface="Verdana" panose="020B0604030504040204" pitchFamily="34" charset="0"/>
                          <a:cs typeface="Verdana" panose="020B0604030504040204" pitchFamily="34" charset="0"/>
                        </a:rPr>
                        <a:t>3a </a:t>
                      </a:r>
                    </a:p>
                    <a:p>
                      <a:pPr marL="0" indent="0"/>
                      <a:r>
                        <a:rPr lang="nl-NL" sz="1600" dirty="0" smtClean="0">
                          <a:latin typeface="Verdana" panose="020B0604030504040204" pitchFamily="34" charset="0"/>
                          <a:ea typeface="Verdana" panose="020B0604030504040204" pitchFamily="34" charset="0"/>
                          <a:cs typeface="Verdana" panose="020B0604030504040204" pitchFamily="34" charset="0"/>
                        </a:rPr>
                        <a:t>Stroombesparing</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tc>
                  <a:txBody>
                    <a:bodyPr/>
                    <a:lstStyle/>
                    <a:p>
                      <a:pPr marL="80963" indent="0"/>
                      <a:r>
                        <a:rPr lang="nl-NL" sz="1600" dirty="0" smtClean="0">
                          <a:latin typeface="Verdana" panose="020B0604030504040204" pitchFamily="34" charset="0"/>
                          <a:ea typeface="Verdana" panose="020B0604030504040204" pitchFamily="34" charset="0"/>
                          <a:cs typeface="Verdana" panose="020B0604030504040204" pitchFamily="34" charset="0"/>
                        </a:rPr>
                        <a:t>Aanpak en maatregelen die het stroomverbruik</a:t>
                      </a:r>
                      <a:r>
                        <a:rPr lang="nl-NL" sz="1600" baseline="0" dirty="0" smtClean="0">
                          <a:latin typeface="Verdana" panose="020B0604030504040204" pitchFamily="34" charset="0"/>
                          <a:ea typeface="Verdana" panose="020B0604030504040204" pitchFamily="34" charset="0"/>
                          <a:cs typeface="Verdana" panose="020B0604030504040204" pitchFamily="34" charset="0"/>
                        </a:rPr>
                        <a:t> van de tunnels verder reduceren dan de </a:t>
                      </a:r>
                      <a:r>
                        <a:rPr lang="nl-NL" sz="1600" baseline="0" smtClean="0">
                          <a:latin typeface="Verdana" panose="020B0604030504040204" pitchFamily="34" charset="0"/>
                          <a:ea typeface="Verdana" panose="020B0604030504040204" pitchFamily="34" charset="0"/>
                          <a:cs typeface="Verdana" panose="020B0604030504040204" pitchFamily="34" charset="0"/>
                        </a:rPr>
                        <a:t>gestelde stroombesparingseis van 5%.</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tc>
                  <a:txBody>
                    <a:bodyPr/>
                    <a:lstStyle/>
                    <a:p>
                      <a:pPr marL="0" marR="0" lvl="0" indent="0" algn="l" defTabSz="179388" rtl="0" eaLnBrk="1" fontAlgn="auto" latinLnBrk="0" hangingPunct="1">
                        <a:lnSpc>
                          <a:spcPct val="100000"/>
                        </a:lnSpc>
                        <a:spcBef>
                          <a:spcPts val="0"/>
                        </a:spcBef>
                        <a:spcAft>
                          <a:spcPts val="0"/>
                        </a:spcAft>
                        <a:buClrTx/>
                        <a:buSzTx/>
                        <a:buFontTx/>
                        <a:buNone/>
                        <a:tabLst/>
                        <a:defRPr/>
                      </a:pPr>
                      <a:r>
                        <a:rPr lang="nl-NL" sz="1600" dirty="0" smtClean="0">
                          <a:latin typeface="Verdana" panose="020B0604030504040204" pitchFamily="34" charset="0"/>
                          <a:ea typeface="Verdana" panose="020B0604030504040204" pitchFamily="34" charset="0"/>
                          <a:cs typeface="Verdana" panose="020B0604030504040204" pitchFamily="34" charset="0"/>
                        </a:rPr>
                        <a:t>Lager stroomverbruik</a:t>
                      </a:r>
                      <a:r>
                        <a:rPr lang="nl-NL" sz="1600" baseline="0" dirty="0" smtClean="0">
                          <a:latin typeface="Verdana" panose="020B0604030504040204" pitchFamily="34" charset="0"/>
                          <a:ea typeface="Verdana" panose="020B0604030504040204" pitchFamily="34" charset="0"/>
                          <a:cs typeface="Verdana" panose="020B0604030504040204" pitchFamily="34" charset="0"/>
                        </a:rPr>
                        <a:t> van de tunnel</a:t>
                      </a:r>
                      <a:endParaRPr lang="nl-NL" sz="1600" dirty="0" smtClean="0">
                        <a:latin typeface="Verdana" panose="020B0604030504040204" pitchFamily="34" charset="0"/>
                        <a:ea typeface="Verdana" panose="020B0604030504040204" pitchFamily="34" charset="0"/>
                        <a:cs typeface="Verdana" panose="020B0604030504040204" pitchFamily="34" charset="0"/>
                      </a:endParaRPr>
                    </a:p>
                  </a:txBody>
                  <a:tcPr anchor="ctr" anchorCtr="1"/>
                </a:tc>
                <a:extLst>
                  <a:ext uri="{0D108BD9-81ED-4DB2-BD59-A6C34878D82A}">
                    <a16:rowId xmlns:a16="http://schemas.microsoft.com/office/drawing/2014/main" val="1078594608"/>
                  </a:ext>
                </a:extLst>
              </a:tr>
            </a:tbl>
          </a:graphicData>
        </a:graphic>
      </p:graphicFrame>
      <p:sp>
        <p:nvSpPr>
          <p:cNvPr id="5" name="Tekstvak 4"/>
          <p:cNvSpPr txBox="1"/>
          <p:nvPr/>
        </p:nvSpPr>
        <p:spPr>
          <a:xfrm>
            <a:off x="487679" y="5309354"/>
            <a:ext cx="11481163" cy="1308050"/>
          </a:xfrm>
          <a:prstGeom prst="rect">
            <a:avLst/>
          </a:prstGeom>
          <a:noFill/>
        </p:spPr>
        <p:txBody>
          <a:bodyPr wrap="square" rtlCol="0">
            <a:spAutoFit/>
          </a:bodyPr>
          <a:lstStyle/>
          <a:p>
            <a:pPr marL="285750" indent="-285750">
              <a:spcBef>
                <a:spcPts val="300"/>
              </a:spcBef>
              <a:spcAft>
                <a:spcPts val="300"/>
              </a:spcAft>
              <a:buFont typeface="Arial" panose="020B0604020202020204" pitchFamily="34" charset="0"/>
              <a:buChar char="•"/>
            </a:pPr>
            <a:r>
              <a:rPr lang="nl-NL" sz="1600" dirty="0" smtClean="0">
                <a:latin typeface="Verdana" panose="020B0604030504040204" pitchFamily="34" charset="0"/>
                <a:ea typeface="Verdana" panose="020B0604030504040204" pitchFamily="34" charset="0"/>
                <a:cs typeface="Verdana" panose="020B0604030504040204" pitchFamily="34" charset="0"/>
              </a:rPr>
              <a:t>Omschrijf uw aanpak/maatregelen helder en bondig (SMART);</a:t>
            </a:r>
          </a:p>
          <a:p>
            <a:pPr marL="285750" indent="-285750">
              <a:spcBef>
                <a:spcPts val="300"/>
              </a:spcBef>
              <a:spcAft>
                <a:spcPts val="300"/>
              </a:spcAft>
              <a:buFont typeface="Arial" panose="020B0604020202020204" pitchFamily="34" charset="0"/>
              <a:buChar char="•"/>
            </a:pPr>
            <a:r>
              <a:rPr lang="nl-NL" sz="1600" dirty="0" smtClean="0">
                <a:latin typeface="Verdana" panose="020B0604030504040204" pitchFamily="34" charset="0"/>
                <a:ea typeface="Verdana" panose="020B0604030504040204" pitchFamily="34" charset="0"/>
                <a:cs typeface="Verdana" panose="020B0604030504040204" pitchFamily="34" charset="0"/>
              </a:rPr>
              <a:t>Onderbouw uw aanpak/maatregelen, waarom werkt het; </a:t>
            </a:r>
          </a:p>
          <a:p>
            <a:pPr marL="285750" indent="-285750">
              <a:spcBef>
                <a:spcPts val="300"/>
              </a:spcBef>
              <a:spcAft>
                <a:spcPts val="300"/>
              </a:spcAft>
              <a:buFont typeface="Arial" panose="020B0604020202020204" pitchFamily="34" charset="0"/>
              <a:buChar char="•"/>
            </a:pPr>
            <a:r>
              <a:rPr lang="nl-NL" sz="1600" dirty="0" smtClean="0">
                <a:latin typeface="Verdana" panose="020B0604030504040204" pitchFamily="34" charset="0"/>
                <a:ea typeface="Verdana" panose="020B0604030504040204" pitchFamily="34" charset="0"/>
                <a:cs typeface="Verdana" panose="020B0604030504040204" pitchFamily="34" charset="0"/>
              </a:rPr>
              <a:t>Geef aan hoe en in welke mate uw aanpak/maatregelen bijdragen aan de doelstelling;</a:t>
            </a:r>
          </a:p>
          <a:p>
            <a:pPr marL="285750" indent="-285750">
              <a:spcBef>
                <a:spcPts val="300"/>
              </a:spcBef>
              <a:spcAft>
                <a:spcPts val="300"/>
              </a:spcAft>
              <a:buFont typeface="Arial" panose="020B0604020202020204" pitchFamily="34" charset="0"/>
              <a:buChar char="•"/>
            </a:pPr>
            <a:r>
              <a:rPr lang="nl-NL" sz="1600" dirty="0" smtClean="0">
                <a:latin typeface="Verdana" panose="020B0604030504040204" pitchFamily="34" charset="0"/>
                <a:ea typeface="Verdana" panose="020B0604030504040204" pitchFamily="34" charset="0"/>
                <a:cs typeface="Verdana" panose="020B0604030504040204" pitchFamily="34" charset="0"/>
              </a:rPr>
              <a:t>Geef aan hoe u de behaalde meerwaarde gaat aantonen </a:t>
            </a:r>
            <a:r>
              <a:rPr lang="nl-NL" sz="1600" dirty="0">
                <a:latin typeface="Verdana" panose="020B0604030504040204" pitchFamily="34" charset="0"/>
                <a:ea typeface="Verdana" panose="020B0604030504040204" pitchFamily="34" charset="0"/>
                <a:cs typeface="Verdana" panose="020B0604030504040204" pitchFamily="34" charset="0"/>
              </a:rPr>
              <a:t>tijdens de </a:t>
            </a:r>
            <a:r>
              <a:rPr lang="nl-NL" sz="1600" dirty="0" smtClean="0">
                <a:latin typeface="Verdana" panose="020B0604030504040204" pitchFamily="34" charset="0"/>
                <a:ea typeface="Verdana" panose="020B0604030504040204" pitchFamily="34" charset="0"/>
                <a:cs typeface="Verdana" panose="020B0604030504040204" pitchFamily="34" charset="0"/>
              </a:rPr>
              <a:t>uitvoering.</a:t>
            </a:r>
            <a:endParaRPr lang="nl-NL" sz="16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0495087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18</a:t>
            </a:fld>
            <a:endParaRPr lang="nl-NL" dirty="0"/>
          </a:p>
        </p:txBody>
      </p:sp>
      <p:sp>
        <p:nvSpPr>
          <p:cNvPr id="8" name="Tekstvak 7"/>
          <p:cNvSpPr txBox="1"/>
          <p:nvPr/>
        </p:nvSpPr>
        <p:spPr>
          <a:xfrm>
            <a:off x="440871" y="413849"/>
            <a:ext cx="11507289" cy="646331"/>
          </a:xfrm>
          <a:prstGeom prst="rect">
            <a:avLst/>
          </a:prstGeom>
          <a:noFill/>
        </p:spPr>
        <p:txBody>
          <a:bodyPr wrap="square" rtlCol="0">
            <a:spAutoFit/>
          </a:bodyPr>
          <a:lstStyle/>
          <a:p>
            <a:r>
              <a:rPr lang="en-US" sz="3600" dirty="0">
                <a:solidFill>
                  <a:schemeClr val="tx2"/>
                </a:solidFill>
              </a:rPr>
              <a:t>EMVI </a:t>
            </a:r>
            <a:r>
              <a:rPr lang="en-US" sz="3600" dirty="0" smtClean="0">
                <a:solidFill>
                  <a:schemeClr val="tx2"/>
                </a:solidFill>
              </a:rPr>
              <a:t>BPKV prestatiecriteria TOP-II contract (2)</a:t>
            </a:r>
            <a:endParaRPr lang="nl-NL" sz="2000" dirty="0">
              <a:solidFill>
                <a:schemeClr val="tx2"/>
              </a:solidFill>
            </a:endParaRPr>
          </a:p>
        </p:txBody>
      </p:sp>
      <p:graphicFrame>
        <p:nvGraphicFramePr>
          <p:cNvPr id="2" name="Tabel 1"/>
          <p:cNvGraphicFramePr>
            <a:graphicFrameLocks noGrp="1"/>
          </p:cNvGraphicFramePr>
          <p:nvPr>
            <p:extLst>
              <p:ext uri="{D42A27DB-BD31-4B8C-83A1-F6EECF244321}">
                <p14:modId xmlns:p14="http://schemas.microsoft.com/office/powerpoint/2010/main" val="2213236422"/>
              </p:ext>
            </p:extLst>
          </p:nvPr>
        </p:nvGraphicFramePr>
        <p:xfrm>
          <a:off x="440871" y="1093896"/>
          <a:ext cx="11118729" cy="5194302"/>
        </p:xfrm>
        <a:graphic>
          <a:graphicData uri="http://schemas.openxmlformats.org/drawingml/2006/table">
            <a:tbl>
              <a:tblPr firstRow="1" bandRow="1">
                <a:tableStyleId>{5C22544A-7EE6-4342-B048-85BDC9FD1C3A}</a:tableStyleId>
              </a:tblPr>
              <a:tblGrid>
                <a:gridCol w="2455239">
                  <a:extLst>
                    <a:ext uri="{9D8B030D-6E8A-4147-A177-3AD203B41FA5}">
                      <a16:colId xmlns:a16="http://schemas.microsoft.com/office/drawing/2014/main" val="1158920484"/>
                    </a:ext>
                  </a:extLst>
                </a:gridCol>
                <a:gridCol w="4957247">
                  <a:extLst>
                    <a:ext uri="{9D8B030D-6E8A-4147-A177-3AD203B41FA5}">
                      <a16:colId xmlns:a16="http://schemas.microsoft.com/office/drawing/2014/main" val="617512343"/>
                    </a:ext>
                  </a:extLst>
                </a:gridCol>
                <a:gridCol w="3706243">
                  <a:extLst>
                    <a:ext uri="{9D8B030D-6E8A-4147-A177-3AD203B41FA5}">
                      <a16:colId xmlns:a16="http://schemas.microsoft.com/office/drawing/2014/main" val="1666003915"/>
                    </a:ext>
                  </a:extLst>
                </a:gridCol>
              </a:tblGrid>
              <a:tr h="504420">
                <a:tc>
                  <a:txBody>
                    <a:bodyPr/>
                    <a:lstStyle/>
                    <a:p>
                      <a:r>
                        <a:rPr lang="nl-NL" dirty="0" smtClean="0"/>
                        <a:t>Criterium</a:t>
                      </a:r>
                      <a:endParaRPr lang="nl-NL" dirty="0"/>
                    </a:p>
                  </a:txBody>
                  <a:tcPr anchor="ctr" anchorCtr="1"/>
                </a:tc>
                <a:tc>
                  <a:txBody>
                    <a:bodyPr/>
                    <a:lstStyle/>
                    <a:p>
                      <a:pPr algn="l"/>
                      <a:r>
                        <a:rPr lang="nl-NL" dirty="0" smtClean="0"/>
                        <a:t>Subcriterium</a:t>
                      </a:r>
                      <a:endParaRPr lang="nl-NL" dirty="0"/>
                    </a:p>
                  </a:txBody>
                  <a:tcPr anchor="ctr" anchorCtr="1"/>
                </a:tc>
                <a:tc>
                  <a:txBody>
                    <a:bodyPr/>
                    <a:lstStyle/>
                    <a:p>
                      <a:r>
                        <a:rPr lang="nl-NL" dirty="0" smtClean="0"/>
                        <a:t>Doelstelling</a:t>
                      </a:r>
                      <a:endParaRPr lang="nl-NL" dirty="0"/>
                    </a:p>
                  </a:txBody>
                  <a:tcPr anchor="ctr" anchorCtr="1"/>
                </a:tc>
                <a:extLst>
                  <a:ext uri="{0D108BD9-81ED-4DB2-BD59-A6C34878D82A}">
                    <a16:rowId xmlns:a16="http://schemas.microsoft.com/office/drawing/2014/main" val="1180409266"/>
                  </a:ext>
                </a:extLst>
              </a:tr>
              <a:tr h="2402184">
                <a:tc>
                  <a:txBody>
                    <a:bodyPr/>
                    <a:lstStyle/>
                    <a:p>
                      <a:r>
                        <a:rPr lang="nl-NL" sz="1600" dirty="0" smtClean="0">
                          <a:latin typeface="Verdana" panose="020B0604030504040204" pitchFamily="34" charset="0"/>
                          <a:ea typeface="Verdana" panose="020B0604030504040204" pitchFamily="34" charset="0"/>
                          <a:cs typeface="Verdana" panose="020B0604030504040204" pitchFamily="34" charset="0"/>
                        </a:rPr>
                        <a:t>1b</a:t>
                      </a:r>
                    </a:p>
                    <a:p>
                      <a:r>
                        <a:rPr lang="nl-NL" sz="1600" dirty="0" smtClean="0">
                          <a:latin typeface="Verdana" panose="020B0604030504040204" pitchFamily="34" charset="0"/>
                          <a:ea typeface="Verdana" panose="020B0604030504040204" pitchFamily="34" charset="0"/>
                          <a:cs typeface="Verdana" panose="020B0604030504040204" pitchFamily="34" charset="0"/>
                        </a:rPr>
                        <a:t>Procesbeheersing</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tc>
                  <a:txBody>
                    <a:bodyPr/>
                    <a:lstStyle/>
                    <a:p>
                      <a:r>
                        <a:rPr lang="nl-NL" sz="1600" dirty="0" smtClean="0">
                          <a:latin typeface="Verdana" panose="020B0604030504040204" pitchFamily="34" charset="0"/>
                          <a:ea typeface="Verdana" panose="020B0604030504040204" pitchFamily="34" charset="0"/>
                          <a:cs typeface="Verdana" panose="020B0604030504040204" pitchFamily="34" charset="0"/>
                        </a:rPr>
                        <a:t>De ON </a:t>
                      </a:r>
                      <a:r>
                        <a:rPr lang="nl-NL" sz="1600" baseline="0" dirty="0" smtClean="0">
                          <a:latin typeface="Verdana" panose="020B0604030504040204" pitchFamily="34" charset="0"/>
                          <a:ea typeface="Verdana" panose="020B0604030504040204" pitchFamily="34" charset="0"/>
                          <a:cs typeface="Verdana" panose="020B0604030504040204" pitchFamily="34" charset="0"/>
                        </a:rPr>
                        <a:t>onderhoudt de door hem gekozen installaties (bijlage N aanbestedingsleidraad) waarbij het toegestane aantal storingen per jaar niet wordt overschreden. </a:t>
                      </a:r>
                    </a:p>
                    <a:p>
                      <a:endParaRPr lang="nl-NL" sz="1600" baseline="0" dirty="0" smtClean="0">
                        <a:latin typeface="Verdana" panose="020B0604030504040204" pitchFamily="34" charset="0"/>
                        <a:ea typeface="Verdana" panose="020B0604030504040204" pitchFamily="34" charset="0"/>
                        <a:cs typeface="Verdana" panose="020B0604030504040204" pitchFamily="34" charset="0"/>
                      </a:endParaRPr>
                    </a:p>
                    <a:p>
                      <a:r>
                        <a:rPr lang="nl-NL" sz="1600" baseline="0" dirty="0" smtClean="0">
                          <a:latin typeface="Verdana" panose="020B0604030504040204" pitchFamily="34" charset="0"/>
                          <a:ea typeface="Verdana" panose="020B0604030504040204" pitchFamily="34" charset="0"/>
                          <a:cs typeface="Verdana" panose="020B0604030504040204" pitchFamily="34" charset="0"/>
                        </a:rPr>
                        <a:t>De ON is verantwoordelijk en (kosten)risicodragend voor het functioneren van deze installaties. </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tc>
                  <a:txBody>
                    <a:bodyPr/>
                    <a:lstStyle/>
                    <a:p>
                      <a:r>
                        <a:rPr lang="nl-NL" sz="1600" dirty="0" smtClean="0">
                          <a:effectLst/>
                          <a:latin typeface="Verdana" panose="020B0604030504040204" pitchFamily="34" charset="0"/>
                          <a:ea typeface="Verdana" panose="020B0604030504040204" pitchFamily="34" charset="0"/>
                          <a:cs typeface="Verdana" panose="020B0604030504040204" pitchFamily="34" charset="0"/>
                        </a:rPr>
                        <a:t>De installaties</a:t>
                      </a:r>
                      <a:r>
                        <a:rPr lang="nl-NL" sz="1600" baseline="0" dirty="0" smtClean="0">
                          <a:effectLst/>
                          <a:latin typeface="Verdana" panose="020B0604030504040204" pitchFamily="34" charset="0"/>
                          <a:ea typeface="Verdana" panose="020B0604030504040204" pitchFamily="34" charset="0"/>
                          <a:cs typeface="Verdana" panose="020B0604030504040204" pitchFamily="34" charset="0"/>
                        </a:rPr>
                        <a:t> zijn </a:t>
                      </a:r>
                      <a:r>
                        <a:rPr lang="nl-NL" sz="1600" dirty="0" smtClean="0">
                          <a:effectLst/>
                          <a:latin typeface="Verdana" panose="020B0604030504040204" pitchFamily="34" charset="0"/>
                          <a:ea typeface="Verdana" panose="020B0604030504040204" pitchFamily="34" charset="0"/>
                          <a:cs typeface="Verdana" panose="020B0604030504040204" pitchFamily="34" charset="0"/>
                        </a:rPr>
                        <a:t>betrouwbaar en beschikbaar en de levensduur wordt gehaald en/of verlengd</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extLst>
                  <a:ext uri="{0D108BD9-81ED-4DB2-BD59-A6C34878D82A}">
                    <a16:rowId xmlns:a16="http://schemas.microsoft.com/office/drawing/2014/main" val="3455148967"/>
                  </a:ext>
                </a:extLst>
              </a:tr>
              <a:tr h="135482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smtClean="0">
                          <a:effectLst/>
                          <a:latin typeface="Verdana" panose="020B0604030504040204" pitchFamily="34" charset="0"/>
                          <a:ea typeface="Verdana" panose="020B0604030504040204" pitchFamily="34" charset="0"/>
                          <a:cs typeface="Verdana" panose="020B0604030504040204" pitchFamily="34" charset="0"/>
                        </a:rPr>
                        <a:t>3b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smtClean="0">
                          <a:effectLst/>
                          <a:latin typeface="Verdana" panose="020B0604030504040204" pitchFamily="34" charset="0"/>
                          <a:ea typeface="Verdana" panose="020B0604030504040204" pitchFamily="34" charset="0"/>
                          <a:cs typeface="Verdana" panose="020B0604030504040204" pitchFamily="34" charset="0"/>
                        </a:rPr>
                        <a:t>Milieukostenwaar-</a:t>
                      </a:r>
                      <a:r>
                        <a:rPr lang="nl-NL" sz="1600" dirty="0" err="1" smtClean="0">
                          <a:effectLst/>
                          <a:latin typeface="Verdana" panose="020B0604030504040204" pitchFamily="34" charset="0"/>
                          <a:ea typeface="Verdana" panose="020B0604030504040204" pitchFamily="34" charset="0"/>
                          <a:cs typeface="Verdana" panose="020B0604030504040204" pitchFamily="34" charset="0"/>
                        </a:rPr>
                        <a:t>dering</a:t>
                      </a:r>
                      <a:r>
                        <a:rPr lang="nl-NL" sz="1600" dirty="0" smtClean="0">
                          <a:effectLst/>
                          <a:latin typeface="Verdana" panose="020B0604030504040204" pitchFamily="34" charset="0"/>
                          <a:ea typeface="Verdana" panose="020B0604030504040204" pitchFamily="34" charset="0"/>
                          <a:cs typeface="Verdana" panose="020B0604030504040204" pitchFamily="34" charset="0"/>
                        </a:rPr>
                        <a:t> (MKW)</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smtClean="0">
                          <a:effectLst/>
                          <a:latin typeface="Verdana" panose="020B0604030504040204" pitchFamily="34" charset="0"/>
                          <a:ea typeface="Verdana" panose="020B0604030504040204" pitchFamily="34" charset="0"/>
                          <a:cs typeface="Verdana" panose="020B0604030504040204" pitchFamily="34" charset="0"/>
                        </a:rPr>
                        <a:t>Het vast onderhoud wordt goed en duurzaam uitgevoerd tegen zo laag mogelijke Milieukosten. </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tc>
                  <a:txBody>
                    <a:bodyPr/>
                    <a:lstStyle/>
                    <a:p>
                      <a:r>
                        <a:rPr lang="nl-NL" sz="1600" dirty="0" smtClean="0">
                          <a:latin typeface="Verdana" panose="020B0604030504040204" pitchFamily="34" charset="0"/>
                          <a:ea typeface="Verdana" panose="020B0604030504040204" pitchFamily="34" charset="0"/>
                          <a:cs typeface="Verdana" panose="020B0604030504040204" pitchFamily="34" charset="0"/>
                        </a:rPr>
                        <a:t>Minimaliseren van de milieueffecten tijdens</a:t>
                      </a:r>
                      <a:r>
                        <a:rPr lang="nl-NL" sz="1600" baseline="0" dirty="0" smtClean="0">
                          <a:latin typeface="Verdana" panose="020B0604030504040204" pitchFamily="34" charset="0"/>
                          <a:ea typeface="Verdana" panose="020B0604030504040204" pitchFamily="34" charset="0"/>
                          <a:cs typeface="Verdana" panose="020B0604030504040204" pitchFamily="34" charset="0"/>
                        </a:rPr>
                        <a:t> het uitvoeren van het onderhoud.</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extLst>
                  <a:ext uri="{0D108BD9-81ED-4DB2-BD59-A6C34878D82A}">
                    <a16:rowId xmlns:a16="http://schemas.microsoft.com/office/drawing/2014/main" val="1179024320"/>
                  </a:ext>
                </a:extLst>
              </a:tr>
              <a:tr h="932874">
                <a:tc>
                  <a:txBody>
                    <a:bodyPr/>
                    <a:lstStyle/>
                    <a:p>
                      <a:r>
                        <a:rPr lang="nl-NL" sz="1600" dirty="0" smtClean="0">
                          <a:effectLst/>
                          <a:latin typeface="Verdana" panose="020B0604030504040204" pitchFamily="34" charset="0"/>
                          <a:ea typeface="Verdana" panose="020B0604030504040204" pitchFamily="34" charset="0"/>
                          <a:cs typeface="Verdana" panose="020B0604030504040204" pitchFamily="34" charset="0"/>
                        </a:rPr>
                        <a:t>CO</a:t>
                      </a:r>
                      <a:r>
                        <a:rPr lang="nl-NL" sz="1600" baseline="-25000" dirty="0" smtClean="0">
                          <a:effectLst/>
                          <a:latin typeface="Verdana" panose="020B0604030504040204" pitchFamily="34" charset="0"/>
                          <a:ea typeface="Verdana" panose="020B0604030504040204" pitchFamily="34" charset="0"/>
                          <a:cs typeface="Verdana" panose="020B0604030504040204" pitchFamily="34" charset="0"/>
                        </a:rPr>
                        <a:t>2</a:t>
                      </a:r>
                      <a:r>
                        <a:rPr lang="nl-NL" sz="1600" dirty="0" smtClean="0">
                          <a:effectLst/>
                          <a:latin typeface="Verdana" panose="020B0604030504040204" pitchFamily="34" charset="0"/>
                          <a:ea typeface="Verdana" panose="020B0604030504040204" pitchFamily="34" charset="0"/>
                          <a:cs typeface="Verdana" panose="020B0604030504040204" pitchFamily="34" charset="0"/>
                        </a:rPr>
                        <a:t>-ambitieniveau</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tc>
                  <a:txBody>
                    <a:bodyPr/>
                    <a:lstStyle/>
                    <a:p>
                      <a:r>
                        <a:rPr lang="nl-NL" sz="1600" dirty="0" smtClean="0">
                          <a:latin typeface="Verdana" panose="020B0604030504040204" pitchFamily="34" charset="0"/>
                          <a:ea typeface="Verdana" panose="020B0604030504040204" pitchFamily="34" charset="0"/>
                          <a:cs typeface="Verdana" panose="020B0604030504040204" pitchFamily="34" charset="0"/>
                        </a:rPr>
                        <a:t>Reduceren van de CO2</a:t>
                      </a:r>
                      <a:r>
                        <a:rPr lang="nl-NL" sz="1600" baseline="0" dirty="0" smtClean="0">
                          <a:latin typeface="Verdana" panose="020B0604030504040204" pitchFamily="34" charset="0"/>
                          <a:ea typeface="Verdana" panose="020B0604030504040204" pitchFamily="34" charset="0"/>
                          <a:cs typeface="Verdana" panose="020B0604030504040204" pitchFamily="34" charset="0"/>
                        </a:rPr>
                        <a:t> emissie van de bedrijfsvoering.</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600" dirty="0" smtClean="0">
                          <a:effectLst/>
                          <a:latin typeface="Verdana" panose="020B0604030504040204" pitchFamily="34" charset="0"/>
                          <a:ea typeface="Verdana" panose="020B0604030504040204" pitchFamily="34" charset="0"/>
                          <a:cs typeface="Verdana" panose="020B0604030504040204" pitchFamily="34" charset="0"/>
                        </a:rPr>
                        <a:t>Reduceren van de CO</a:t>
                      </a:r>
                      <a:r>
                        <a:rPr lang="nl-NL" sz="1600" baseline="-25000" dirty="0" smtClean="0">
                          <a:effectLst/>
                          <a:latin typeface="Verdana" panose="020B0604030504040204" pitchFamily="34" charset="0"/>
                          <a:ea typeface="Verdana" panose="020B0604030504040204" pitchFamily="34" charset="0"/>
                          <a:cs typeface="Verdana" panose="020B0604030504040204" pitchFamily="34" charset="0"/>
                        </a:rPr>
                        <a:t>2</a:t>
                      </a:r>
                      <a:r>
                        <a:rPr lang="nl-NL" sz="1600" dirty="0" smtClean="0">
                          <a:effectLst/>
                          <a:latin typeface="Verdana" panose="020B0604030504040204" pitchFamily="34" charset="0"/>
                          <a:ea typeface="Verdana" panose="020B0604030504040204" pitchFamily="34" charset="0"/>
                          <a:cs typeface="Verdana" panose="020B0604030504040204" pitchFamily="34" charset="0"/>
                        </a:rPr>
                        <a:t>-emissie bij de uitvoering van het Werk.</a:t>
                      </a:r>
                      <a:endParaRPr lang="nl-NL" sz="1600" dirty="0">
                        <a:latin typeface="Verdana" panose="020B0604030504040204" pitchFamily="34" charset="0"/>
                        <a:ea typeface="Verdana" panose="020B0604030504040204" pitchFamily="34" charset="0"/>
                        <a:cs typeface="Verdana" panose="020B0604030504040204" pitchFamily="34" charset="0"/>
                      </a:endParaRPr>
                    </a:p>
                  </a:txBody>
                  <a:tcPr anchor="ctr" anchorCtr="1"/>
                </a:tc>
                <a:extLst>
                  <a:ext uri="{0D108BD9-81ED-4DB2-BD59-A6C34878D82A}">
                    <a16:rowId xmlns:a16="http://schemas.microsoft.com/office/drawing/2014/main" val="1209418752"/>
                  </a:ext>
                </a:extLst>
              </a:tr>
            </a:tbl>
          </a:graphicData>
        </a:graphic>
      </p:graphicFrame>
    </p:spTree>
    <p:extLst>
      <p:ext uri="{BB962C8B-B14F-4D97-AF65-F5344CB8AC3E}">
        <p14:creationId xmlns:p14="http://schemas.microsoft.com/office/powerpoint/2010/main" val="12231337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r>
              <a:rPr lang="nl-NL" dirty="0" smtClean="0"/>
              <a:t>Omgevingsaspecten in relatie tot de verschillende percelen</a:t>
            </a:r>
            <a:endParaRPr lang="nl-NL" dirty="0" smtClean="0">
              <a:solidFill>
                <a:srgbClr val="FF0000"/>
              </a:solidFill>
            </a:endParaRPr>
          </a:p>
          <a:p>
            <a:pPr lvl="2"/>
            <a:r>
              <a:rPr lang="nl-NL" dirty="0" smtClean="0"/>
              <a:t>Groenonderhoud (groenbeheerplannen)</a:t>
            </a:r>
          </a:p>
          <a:p>
            <a:pPr lvl="2"/>
            <a:r>
              <a:rPr lang="nl-NL" dirty="0" smtClean="0"/>
              <a:t>Procedures verkeer</a:t>
            </a:r>
          </a:p>
          <a:p>
            <a:pPr lvl="2"/>
            <a:r>
              <a:rPr lang="nl-NL" dirty="0" smtClean="0"/>
              <a:t>Omgevingsoverleg </a:t>
            </a:r>
          </a:p>
          <a:p>
            <a:pPr lvl="2"/>
            <a:r>
              <a:rPr lang="nl-NL" dirty="0" smtClean="0"/>
              <a:t>Omgang met omgevingspartijen </a:t>
            </a:r>
          </a:p>
          <a:p>
            <a:pPr lvl="3"/>
            <a:r>
              <a:rPr lang="nl-NL" dirty="0" smtClean="0"/>
              <a:t>Procedures publiciteit (separaat per evenement)</a:t>
            </a:r>
            <a:r>
              <a:rPr lang="nl-NL" dirty="0"/>
              <a:t> </a:t>
            </a:r>
            <a:endParaRPr lang="nl-NL" dirty="0" smtClean="0"/>
          </a:p>
          <a:p>
            <a:pPr lvl="3"/>
            <a:r>
              <a:rPr lang="nl-NL" dirty="0" smtClean="0"/>
              <a:t>Omgang </a:t>
            </a:r>
            <a:r>
              <a:rPr lang="nl-NL" dirty="0"/>
              <a:t>met de </a:t>
            </a:r>
            <a:r>
              <a:rPr lang="nl-NL" dirty="0" smtClean="0"/>
              <a:t>pers</a:t>
            </a:r>
          </a:p>
          <a:p>
            <a:pPr lvl="2"/>
            <a:r>
              <a:rPr lang="nl-NL" dirty="0" smtClean="0"/>
              <a:t>0800 vragen: informatie en beantwoording</a:t>
            </a: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19</a:t>
            </a:fld>
            <a:endParaRPr lang="nl-NL" dirty="0"/>
          </a:p>
        </p:txBody>
      </p:sp>
      <p:sp>
        <p:nvSpPr>
          <p:cNvPr id="5" name="Titel 4"/>
          <p:cNvSpPr>
            <a:spLocks noGrp="1"/>
          </p:cNvSpPr>
          <p:nvPr>
            <p:ph type="title"/>
          </p:nvPr>
        </p:nvSpPr>
        <p:spPr>
          <a:xfrm>
            <a:off x="630000" y="1281600"/>
            <a:ext cx="10933200" cy="1069200"/>
          </a:xfrm>
        </p:spPr>
        <p:txBody>
          <a:bodyPr/>
          <a:lstStyle/>
          <a:p>
            <a:r>
              <a:rPr lang="nl-NL" dirty="0" smtClean="0"/>
              <a:t>Omgevingsmanagement in TOP-II contract</a:t>
            </a:r>
            <a:endParaRPr lang="nl-NL" dirty="0"/>
          </a:p>
        </p:txBody>
      </p:sp>
    </p:spTree>
    <p:extLst>
      <p:ext uri="{BB962C8B-B14F-4D97-AF65-F5344CB8AC3E}">
        <p14:creationId xmlns:p14="http://schemas.microsoft.com/office/powerpoint/2010/main" val="35281627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p:txBody>
          <a:bodyPr/>
          <a:lstStyle/>
          <a:p>
            <a:r>
              <a:rPr lang="en-US" dirty="0" smtClean="0"/>
              <a:t>1e </a:t>
            </a:r>
            <a:r>
              <a:rPr lang="nl-NL" dirty="0" smtClean="0"/>
              <a:t>Algemene inlichtingenbijeenkomst</a:t>
            </a:r>
            <a:endParaRPr lang="nl-NL" dirty="0"/>
          </a:p>
        </p:txBody>
      </p:sp>
      <p:sp>
        <p:nvSpPr>
          <p:cNvPr id="4" name="Titel 3"/>
          <p:cNvSpPr>
            <a:spLocks noGrp="1"/>
          </p:cNvSpPr>
          <p:nvPr>
            <p:ph type="ctrTitle"/>
          </p:nvPr>
        </p:nvSpPr>
        <p:spPr/>
        <p:txBody>
          <a:bodyPr/>
          <a:lstStyle/>
          <a:p>
            <a:r>
              <a:rPr lang="nl-NL" dirty="0" smtClean="0"/>
              <a:t>Aanbesteding </a:t>
            </a:r>
            <a:br>
              <a:rPr lang="nl-NL" dirty="0" smtClean="0"/>
            </a:br>
            <a:r>
              <a:rPr lang="nl-NL" dirty="0" smtClean="0"/>
              <a:t>TOP-II contract</a:t>
            </a:r>
            <a:endParaRPr lang="nl-NL" dirty="0"/>
          </a:p>
        </p:txBody>
      </p:sp>
      <p:sp>
        <p:nvSpPr>
          <p:cNvPr id="5" name="Tijdelijke aanduiding voor tekst 4"/>
          <p:cNvSpPr>
            <a:spLocks noGrp="1"/>
          </p:cNvSpPr>
          <p:nvPr>
            <p:ph type="body" sz="quarter" idx="25"/>
          </p:nvPr>
        </p:nvSpPr>
        <p:spPr/>
        <p:txBody>
          <a:bodyPr/>
          <a:lstStyle/>
          <a:p>
            <a:r>
              <a:rPr lang="nl-NL" dirty="0" smtClean="0"/>
              <a:t>9 juni 2020</a:t>
            </a:r>
            <a:endParaRPr lang="nl-NL" dirty="0"/>
          </a:p>
        </p:txBody>
      </p:sp>
      <p:sp>
        <p:nvSpPr>
          <p:cNvPr id="7" name="Tijdelijke aanduiding voor dianummer 6"/>
          <p:cNvSpPr>
            <a:spLocks noGrp="1"/>
          </p:cNvSpPr>
          <p:nvPr>
            <p:ph type="sldNum" sz="quarter" idx="27"/>
          </p:nvPr>
        </p:nvSpPr>
        <p:spPr/>
        <p:txBody>
          <a:bodyPr/>
          <a:lstStyle/>
          <a:p>
            <a:fld id="{6C93B359-CF0D-4389-949E-16A33FCBB3EC}" type="slidenum">
              <a:rPr lang="nl-NL" smtClean="0"/>
              <a:t>2</a:t>
            </a:fld>
            <a:endParaRPr lang="nl-NL" dirty="0"/>
          </a:p>
        </p:txBody>
      </p:sp>
      <p:pic>
        <p:nvPicPr>
          <p:cNvPr id="9" name="Afbeelding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960" y="1992658"/>
            <a:ext cx="5468247" cy="3062218"/>
          </a:xfrm>
          <a:prstGeom prst="rect">
            <a:avLst/>
          </a:prstGeom>
        </p:spPr>
      </p:pic>
    </p:spTree>
    <p:extLst>
      <p:ext uri="{BB962C8B-B14F-4D97-AF65-F5344CB8AC3E}">
        <p14:creationId xmlns:p14="http://schemas.microsoft.com/office/powerpoint/2010/main" val="25352370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p:cNvSpPr>
            <a:spLocks noGrp="1"/>
          </p:cNvSpPr>
          <p:nvPr>
            <p:ph type="sldNum" sz="quarter" idx="14"/>
          </p:nvPr>
        </p:nvSpPr>
        <p:spPr/>
        <p:txBody>
          <a:bodyPr/>
          <a:lstStyle/>
          <a:p>
            <a:fld id="{6C93B359-CF0D-4389-949E-16A33FCBB3EC}" type="slidenum">
              <a:rPr lang="nl-NL" smtClean="0"/>
              <a:t>20</a:t>
            </a:fld>
            <a:endParaRPr lang="nl-NL" dirty="0"/>
          </a:p>
        </p:txBody>
      </p:sp>
      <p:sp>
        <p:nvSpPr>
          <p:cNvPr id="5" name="Titel 4"/>
          <p:cNvSpPr>
            <a:spLocks noGrp="1"/>
          </p:cNvSpPr>
          <p:nvPr>
            <p:ph type="title"/>
          </p:nvPr>
        </p:nvSpPr>
        <p:spPr/>
        <p:txBody>
          <a:bodyPr/>
          <a:lstStyle/>
          <a:p>
            <a:r>
              <a:rPr lang="nl-NL" dirty="0" smtClean="0"/>
              <a:t>Pauze</a:t>
            </a:r>
            <a:endParaRPr lang="nl-NL" dirty="0"/>
          </a:p>
        </p:txBody>
      </p:sp>
    </p:spTree>
    <p:extLst>
      <p:ext uri="{BB962C8B-B14F-4D97-AF65-F5344CB8AC3E}">
        <p14:creationId xmlns:p14="http://schemas.microsoft.com/office/powerpoint/2010/main" val="7258089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r>
              <a:rPr lang="nl-NL" dirty="0" smtClean="0"/>
              <a:t>Nadere vragen over presentatie</a:t>
            </a:r>
          </a:p>
          <a:p>
            <a:r>
              <a:rPr lang="nl-NL" dirty="0" smtClean="0"/>
              <a:t>Overige vragen te stellen via </a:t>
            </a:r>
            <a:r>
              <a:rPr lang="nl-NL" dirty="0" err="1" smtClean="0"/>
              <a:t>Tenderned</a:t>
            </a:r>
            <a:endParaRPr lang="nl-NL" dirty="0" smtClean="0"/>
          </a:p>
          <a:p>
            <a:r>
              <a:rPr lang="nl-NL" dirty="0" smtClean="0"/>
              <a:t>De vervolg stappen</a:t>
            </a:r>
          </a:p>
          <a:p>
            <a:pPr lvl="1"/>
            <a:r>
              <a:rPr lang="nl-NL" dirty="0" smtClean="0"/>
              <a:t>Nota van Inlichtingen</a:t>
            </a:r>
          </a:p>
          <a:p>
            <a:pPr lvl="2"/>
            <a:r>
              <a:rPr lang="nl-NL" dirty="0" smtClean="0"/>
              <a:t>Presentatie </a:t>
            </a:r>
          </a:p>
          <a:p>
            <a:pPr lvl="2"/>
            <a:r>
              <a:rPr lang="nl-NL" dirty="0" smtClean="0"/>
              <a:t>Opname</a:t>
            </a:r>
          </a:p>
          <a:p>
            <a:pPr lvl="1"/>
            <a:r>
              <a:rPr lang="nl-NL" dirty="0" smtClean="0"/>
              <a:t>Verslag </a:t>
            </a: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21</a:t>
            </a:fld>
            <a:endParaRPr lang="nl-NL" dirty="0"/>
          </a:p>
        </p:txBody>
      </p:sp>
      <p:sp>
        <p:nvSpPr>
          <p:cNvPr id="5" name="Titel 4"/>
          <p:cNvSpPr>
            <a:spLocks noGrp="1"/>
          </p:cNvSpPr>
          <p:nvPr>
            <p:ph type="title"/>
          </p:nvPr>
        </p:nvSpPr>
        <p:spPr/>
        <p:txBody>
          <a:bodyPr/>
          <a:lstStyle/>
          <a:p>
            <a:r>
              <a:rPr lang="nl-NL" dirty="0" smtClean="0"/>
              <a:t>Vragen en afronding</a:t>
            </a:r>
            <a:endParaRPr lang="nl-NL" dirty="0"/>
          </a:p>
        </p:txBody>
      </p:sp>
    </p:spTree>
    <p:extLst>
      <p:ext uri="{BB962C8B-B14F-4D97-AF65-F5344CB8AC3E}">
        <p14:creationId xmlns:p14="http://schemas.microsoft.com/office/powerpoint/2010/main" val="30251659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1965960"/>
            <a:ext cx="10922400" cy="4349250"/>
          </a:xfrm>
        </p:spPr>
        <p:txBody>
          <a:bodyPr>
            <a:normAutofit fontScale="85000" lnSpcReduction="20000"/>
          </a:bodyPr>
          <a:lstStyle/>
          <a:p>
            <a:pPr marL="457200" indent="-457200">
              <a:buFont typeface="+mj-lt"/>
              <a:buAutoNum type="arabicPeriod"/>
            </a:pPr>
            <a:r>
              <a:rPr lang="nl-NL" dirty="0"/>
              <a:t>Toelichting op het programma</a:t>
            </a:r>
            <a:endParaRPr lang="nl-NL" sz="1200" dirty="0"/>
          </a:p>
          <a:p>
            <a:pPr marL="457200" indent="-457200">
              <a:buFont typeface="+mj-lt"/>
              <a:buAutoNum type="arabicPeriod"/>
            </a:pPr>
            <a:r>
              <a:rPr lang="nl-NL" dirty="0"/>
              <a:t>Aanbestedingsplanning </a:t>
            </a:r>
          </a:p>
          <a:p>
            <a:pPr marL="457200" indent="-457200">
              <a:buFont typeface="+mj-lt"/>
              <a:buAutoNum type="arabicPeriod"/>
            </a:pPr>
            <a:r>
              <a:rPr lang="nl-NL" dirty="0" smtClean="0"/>
              <a:t>Ambitie, doel </a:t>
            </a:r>
            <a:r>
              <a:rPr lang="nl-NL" dirty="0"/>
              <a:t>TOP-II contract, Organisatie</a:t>
            </a:r>
            <a:endParaRPr lang="nl-NL" sz="1200" dirty="0"/>
          </a:p>
          <a:p>
            <a:pPr marL="457200" indent="-457200">
              <a:buFont typeface="+mj-lt"/>
              <a:buAutoNum type="arabicPeriod"/>
            </a:pPr>
            <a:r>
              <a:rPr lang="nl-NL" dirty="0"/>
              <a:t>Scope TOP-II contract</a:t>
            </a:r>
          </a:p>
          <a:p>
            <a:pPr marL="457200" indent="-457200">
              <a:buFont typeface="+mj-lt"/>
              <a:buAutoNum type="arabicPeriod"/>
            </a:pPr>
            <a:r>
              <a:rPr lang="nl-NL" dirty="0"/>
              <a:t>Onderhoud in TOP-II contract</a:t>
            </a:r>
          </a:p>
          <a:p>
            <a:pPr marL="457200" indent="-457200">
              <a:buFont typeface="+mj-lt"/>
              <a:buAutoNum type="arabicPeriod"/>
            </a:pPr>
            <a:r>
              <a:rPr lang="nl-NL" dirty="0"/>
              <a:t>Prestatiesturing in TOP-II contract</a:t>
            </a:r>
          </a:p>
          <a:p>
            <a:pPr marL="457200" indent="-457200">
              <a:buFont typeface="+mj-lt"/>
              <a:buAutoNum type="arabicPeriod"/>
            </a:pPr>
            <a:r>
              <a:rPr lang="nl-NL" dirty="0"/>
              <a:t>Pauze</a:t>
            </a:r>
          </a:p>
          <a:p>
            <a:pPr marL="457200" indent="-457200">
              <a:buFont typeface="+mj-lt"/>
              <a:buAutoNum type="arabicPeriod"/>
            </a:pPr>
            <a:r>
              <a:rPr lang="nl-NL" dirty="0"/>
              <a:t>Duurzaamheid in TOP-II contract</a:t>
            </a:r>
          </a:p>
          <a:p>
            <a:pPr marL="457200" indent="-457200">
              <a:buFont typeface="+mj-lt"/>
              <a:buAutoNum type="arabicPeriod"/>
            </a:pPr>
            <a:r>
              <a:rPr lang="nl-NL" dirty="0"/>
              <a:t>EMVI-BPKV in TOP-II contract </a:t>
            </a:r>
          </a:p>
          <a:p>
            <a:pPr marL="457200" indent="-457200">
              <a:buFont typeface="+mj-lt"/>
              <a:buAutoNum type="arabicPeriod"/>
            </a:pPr>
            <a:r>
              <a:rPr lang="nl-NL" dirty="0"/>
              <a:t>Omgevingsmanagement in TOP-II </a:t>
            </a:r>
            <a:r>
              <a:rPr lang="nl-NL" dirty="0" smtClean="0"/>
              <a:t>contract</a:t>
            </a:r>
            <a:endParaRPr lang="nl-NL" dirty="0">
              <a:solidFill>
                <a:srgbClr val="FF0000"/>
              </a:solidFill>
            </a:endParaRPr>
          </a:p>
          <a:p>
            <a:pPr marL="457200" indent="-457200">
              <a:buFont typeface="+mj-lt"/>
              <a:buAutoNum type="arabicPeriod"/>
            </a:pPr>
            <a:r>
              <a:rPr lang="nl-NL" dirty="0"/>
              <a:t>Pauze</a:t>
            </a:r>
          </a:p>
          <a:p>
            <a:pPr marL="457200" indent="-457200">
              <a:buFont typeface="+mj-lt"/>
              <a:buAutoNum type="arabicPeriod"/>
            </a:pPr>
            <a:r>
              <a:rPr lang="nl-NL" dirty="0"/>
              <a:t>Vragen en afronding </a:t>
            </a: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3</a:t>
            </a:fld>
            <a:endParaRPr lang="nl-NL" dirty="0"/>
          </a:p>
        </p:txBody>
      </p:sp>
      <p:sp>
        <p:nvSpPr>
          <p:cNvPr id="5" name="Titel 4"/>
          <p:cNvSpPr>
            <a:spLocks noGrp="1"/>
          </p:cNvSpPr>
          <p:nvPr>
            <p:ph type="title"/>
          </p:nvPr>
        </p:nvSpPr>
        <p:spPr/>
        <p:txBody>
          <a:bodyPr/>
          <a:lstStyle/>
          <a:p>
            <a:r>
              <a:rPr lang="en-US" dirty="0" err="1" smtClean="0"/>
              <a:t>Programma</a:t>
            </a:r>
            <a:r>
              <a:rPr lang="en-US" dirty="0" smtClean="0"/>
              <a:t>  </a:t>
            </a:r>
            <a:endParaRPr lang="nl-NL" dirty="0"/>
          </a:p>
        </p:txBody>
      </p:sp>
    </p:spTree>
    <p:extLst>
      <p:ext uri="{BB962C8B-B14F-4D97-AF65-F5344CB8AC3E}">
        <p14:creationId xmlns:p14="http://schemas.microsoft.com/office/powerpoint/2010/main" val="11252349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1987772"/>
            <a:ext cx="10922400" cy="4724400"/>
          </a:xfrm>
        </p:spPr>
        <p:txBody>
          <a:bodyPr>
            <a:normAutofit/>
          </a:bodyPr>
          <a:lstStyle/>
          <a:p>
            <a:pPr marL="0" indent="0">
              <a:buNone/>
            </a:pPr>
            <a:r>
              <a:rPr lang="nl-NL" dirty="0" smtClean="0"/>
              <a:t>Team voor presentatie:</a:t>
            </a:r>
          </a:p>
          <a:p>
            <a:pPr lvl="1"/>
            <a:r>
              <a:rPr lang="nl-NL" dirty="0" smtClean="0"/>
              <a:t>Hans Kievits (inkoopadviseur)</a:t>
            </a:r>
          </a:p>
          <a:p>
            <a:pPr lvl="1"/>
            <a:r>
              <a:rPr lang="nl-NL" dirty="0" smtClean="0"/>
              <a:t>Nancy van Uden (projectmanager)</a:t>
            </a:r>
          </a:p>
          <a:p>
            <a:pPr lvl="1"/>
            <a:r>
              <a:rPr lang="nl-NL" dirty="0" smtClean="0"/>
              <a:t>Guus Helmer (contractmanager)</a:t>
            </a:r>
          </a:p>
          <a:p>
            <a:pPr lvl="1"/>
            <a:r>
              <a:rPr lang="nl-NL" dirty="0" smtClean="0"/>
              <a:t>Marc Vermeer (technisch manager)</a:t>
            </a:r>
          </a:p>
          <a:p>
            <a:pPr lvl="1"/>
            <a:r>
              <a:rPr lang="nl-NL" dirty="0" smtClean="0"/>
              <a:t>Clemens van Kemenade (adviseur contracten)</a:t>
            </a:r>
          </a:p>
          <a:p>
            <a:pPr lvl="1"/>
            <a:r>
              <a:rPr lang="nl-NL" dirty="0" smtClean="0"/>
              <a:t>Alex Hijgenaar (omgevingsmanager)</a:t>
            </a:r>
          </a:p>
          <a:p>
            <a:endParaRPr lang="nl-NL" dirty="0" smtClean="0"/>
          </a:p>
          <a:p>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4</a:t>
            </a:fld>
            <a:endParaRPr lang="nl-NL" dirty="0"/>
          </a:p>
        </p:txBody>
      </p:sp>
      <p:sp>
        <p:nvSpPr>
          <p:cNvPr id="5" name="Titel 4"/>
          <p:cNvSpPr>
            <a:spLocks noGrp="1"/>
          </p:cNvSpPr>
          <p:nvPr>
            <p:ph type="title"/>
          </p:nvPr>
        </p:nvSpPr>
        <p:spPr>
          <a:xfrm>
            <a:off x="630000" y="859574"/>
            <a:ext cx="10933200" cy="1069200"/>
          </a:xfrm>
        </p:spPr>
        <p:txBody>
          <a:bodyPr/>
          <a:lstStyle/>
          <a:p>
            <a:r>
              <a:rPr lang="en-US" dirty="0" err="1" smtClean="0"/>
              <a:t>Toelichting</a:t>
            </a:r>
            <a:r>
              <a:rPr lang="en-US" dirty="0" smtClean="0"/>
              <a:t> op het </a:t>
            </a:r>
            <a:r>
              <a:rPr lang="en-US" dirty="0" err="1" smtClean="0"/>
              <a:t>programma</a:t>
            </a:r>
            <a:r>
              <a:rPr lang="en-US" dirty="0" smtClean="0"/>
              <a:t> (1)</a:t>
            </a:r>
            <a:endParaRPr lang="nl-NL" dirty="0"/>
          </a:p>
        </p:txBody>
      </p:sp>
    </p:spTree>
    <p:extLst>
      <p:ext uri="{BB962C8B-B14F-4D97-AF65-F5344CB8AC3E}">
        <p14:creationId xmlns:p14="http://schemas.microsoft.com/office/powerpoint/2010/main" val="8895660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pPr marL="0" indent="0">
              <a:buNone/>
            </a:pPr>
            <a:r>
              <a:rPr lang="nl-NL" dirty="0"/>
              <a:t>Proces: </a:t>
            </a:r>
          </a:p>
          <a:p>
            <a:pPr lvl="1"/>
            <a:r>
              <a:rPr lang="nl-NL" dirty="0"/>
              <a:t>Per programmadeel een presentatie;</a:t>
            </a:r>
          </a:p>
          <a:p>
            <a:pPr lvl="1"/>
            <a:r>
              <a:rPr lang="nl-NL" dirty="0"/>
              <a:t>Door middel van chatfunctie kunt u tussentijds vragen stellen;</a:t>
            </a:r>
          </a:p>
          <a:p>
            <a:pPr lvl="1"/>
            <a:r>
              <a:rPr lang="nl-NL" dirty="0"/>
              <a:t>Verduidelijkende vragen worden aan het einde van de bijeenkomst beantwoord;  </a:t>
            </a:r>
          </a:p>
          <a:p>
            <a:pPr lvl="1"/>
            <a:r>
              <a:rPr lang="nl-NL" dirty="0"/>
              <a:t>Al uw inhoudelijke vragen dienen ook in </a:t>
            </a:r>
            <a:r>
              <a:rPr lang="nl-NL" dirty="0" err="1"/>
              <a:t>TenderNed</a:t>
            </a:r>
            <a:r>
              <a:rPr lang="nl-NL" dirty="0"/>
              <a:t> gesteld te worden.</a:t>
            </a:r>
          </a:p>
          <a:p>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5</a:t>
            </a:fld>
            <a:endParaRPr lang="nl-NL" dirty="0"/>
          </a:p>
        </p:txBody>
      </p:sp>
      <p:sp>
        <p:nvSpPr>
          <p:cNvPr id="4" name="Tijdelijke aanduiding voor tekst 3"/>
          <p:cNvSpPr>
            <a:spLocks noGrp="1"/>
          </p:cNvSpPr>
          <p:nvPr>
            <p:ph type="body" sz="quarter" idx="26"/>
          </p:nvPr>
        </p:nvSpPr>
        <p:spPr/>
        <p:txBody>
          <a:bodyPr/>
          <a:lstStyle/>
          <a:p>
            <a:endParaRPr lang="nl-NL"/>
          </a:p>
        </p:txBody>
      </p:sp>
      <p:sp>
        <p:nvSpPr>
          <p:cNvPr id="5" name="Titel 4"/>
          <p:cNvSpPr>
            <a:spLocks noGrp="1"/>
          </p:cNvSpPr>
          <p:nvPr>
            <p:ph type="title"/>
          </p:nvPr>
        </p:nvSpPr>
        <p:spPr/>
        <p:txBody>
          <a:bodyPr/>
          <a:lstStyle/>
          <a:p>
            <a:r>
              <a:rPr lang="en-US" dirty="0" err="1"/>
              <a:t>Toelichting</a:t>
            </a:r>
            <a:r>
              <a:rPr lang="en-US" dirty="0"/>
              <a:t> op het </a:t>
            </a:r>
            <a:r>
              <a:rPr lang="en-US" dirty="0" err="1"/>
              <a:t>programma</a:t>
            </a:r>
            <a:r>
              <a:rPr lang="en-US" dirty="0"/>
              <a:t> </a:t>
            </a:r>
            <a:r>
              <a:rPr lang="en-US" dirty="0" smtClean="0"/>
              <a:t>(2)</a:t>
            </a:r>
            <a:endParaRPr lang="nl-NL" dirty="0"/>
          </a:p>
        </p:txBody>
      </p:sp>
    </p:spTree>
    <p:extLst>
      <p:ext uri="{BB962C8B-B14F-4D97-AF65-F5344CB8AC3E}">
        <p14:creationId xmlns:p14="http://schemas.microsoft.com/office/powerpoint/2010/main" val="26186975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a:xfrm>
            <a:off x="630000" y="1859280"/>
            <a:ext cx="10922400" cy="4455580"/>
          </a:xfrm>
        </p:spPr>
        <p:txBody>
          <a:bodyPr>
            <a:normAutofit fontScale="92500" lnSpcReduction="10000"/>
          </a:bodyPr>
          <a:lstStyle/>
          <a:p>
            <a:pPr marL="0" indent="0">
              <a:buNone/>
            </a:pPr>
            <a:r>
              <a:rPr lang="nl-NL" sz="2000" dirty="0" smtClean="0"/>
              <a:t>Belangrijkste mijlpalen:</a:t>
            </a:r>
          </a:p>
          <a:p>
            <a:pPr lvl="1"/>
            <a:r>
              <a:rPr lang="nl-NL" dirty="0" smtClean="0"/>
              <a:t>Mogelijkheid tot het stellen van vragen: 29 mei – 1 oktober 2020</a:t>
            </a:r>
          </a:p>
          <a:p>
            <a:pPr lvl="1"/>
            <a:r>
              <a:rPr lang="nl-NL" b="1" i="1" dirty="0" smtClean="0"/>
              <a:t>Aanwijzingen: 22 juni – 1 juli 2020 (aanmelden uiterlijk 11 juni 2020)</a:t>
            </a:r>
          </a:p>
          <a:p>
            <a:pPr lvl="1"/>
            <a:r>
              <a:rPr lang="nl-NL" dirty="0" smtClean="0"/>
              <a:t>Individuele inlichtingen: 13-17 juli 2020 (aanmelden uiterlijk 8 juli 2020)</a:t>
            </a:r>
          </a:p>
          <a:p>
            <a:pPr lvl="1"/>
            <a:r>
              <a:rPr lang="nl-NL" dirty="0" smtClean="0"/>
              <a:t>3</a:t>
            </a:r>
            <a:r>
              <a:rPr lang="nl-NL" baseline="30000" dirty="0" smtClean="0"/>
              <a:t>e</a:t>
            </a:r>
            <a:r>
              <a:rPr lang="nl-NL" dirty="0" smtClean="0"/>
              <a:t> inlichtingen (2</a:t>
            </a:r>
            <a:r>
              <a:rPr lang="nl-NL" baseline="30000" dirty="0" smtClean="0"/>
              <a:t>e</a:t>
            </a:r>
            <a:r>
              <a:rPr lang="nl-NL" dirty="0" smtClean="0"/>
              <a:t> algemeen): 25 augustus 2020 (aanmelden uiterlijk 20 augustus)</a:t>
            </a:r>
          </a:p>
          <a:p>
            <a:pPr lvl="1"/>
            <a:r>
              <a:rPr lang="nl-NL" dirty="0" smtClean="0"/>
              <a:t>Laatste nota van inlichtingen: 8 oktober 2020</a:t>
            </a:r>
          </a:p>
          <a:p>
            <a:pPr lvl="1"/>
            <a:r>
              <a:rPr lang="nl-NL" b="1" i="1" dirty="0" smtClean="0"/>
              <a:t>Uiterste datum voor indienen inschrijving: 30 oktober 2020 (15:00 uur)</a:t>
            </a:r>
          </a:p>
          <a:p>
            <a:pPr lvl="1"/>
            <a:r>
              <a:rPr lang="nl-NL" dirty="0" smtClean="0"/>
              <a:t>Beoordelingsfase: 2 november – 4 december 2020</a:t>
            </a:r>
          </a:p>
          <a:p>
            <a:pPr lvl="1"/>
            <a:r>
              <a:rPr lang="nl-NL" b="1" i="1" dirty="0" smtClean="0"/>
              <a:t>Voorgenomen gunningsbeslissing: 11 december 2020</a:t>
            </a:r>
          </a:p>
          <a:p>
            <a:pPr lvl="1"/>
            <a:r>
              <a:rPr lang="nl-NL" dirty="0" smtClean="0"/>
              <a:t>Verzenden opdrachtverlening: 22 januari 2021</a:t>
            </a:r>
          </a:p>
          <a:p>
            <a:pPr lvl="1"/>
            <a:r>
              <a:rPr lang="nl-NL" b="1" i="1" dirty="0" smtClean="0"/>
              <a:t>Start transitiefase: 1 maart 2021</a:t>
            </a:r>
          </a:p>
          <a:p>
            <a:pPr lvl="1"/>
            <a:r>
              <a:rPr lang="nl-NL" dirty="0" smtClean="0"/>
              <a:t>Start contract: 1 september 2021</a:t>
            </a:r>
          </a:p>
          <a:p>
            <a:pPr lvl="1"/>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6</a:t>
            </a:fld>
            <a:endParaRPr lang="nl-NL" dirty="0"/>
          </a:p>
        </p:txBody>
      </p:sp>
      <p:sp>
        <p:nvSpPr>
          <p:cNvPr id="5" name="Titel 4"/>
          <p:cNvSpPr>
            <a:spLocks noGrp="1"/>
          </p:cNvSpPr>
          <p:nvPr>
            <p:ph type="title"/>
          </p:nvPr>
        </p:nvSpPr>
        <p:spPr>
          <a:xfrm>
            <a:off x="630000" y="1281950"/>
            <a:ext cx="10933200" cy="577330"/>
          </a:xfrm>
        </p:spPr>
        <p:txBody>
          <a:bodyPr/>
          <a:lstStyle/>
          <a:p>
            <a:r>
              <a:rPr lang="en-US" dirty="0" err="1" smtClean="0"/>
              <a:t>Aanbestedingsplanning</a:t>
            </a:r>
            <a:endParaRPr lang="nl-NL" dirty="0"/>
          </a:p>
        </p:txBody>
      </p:sp>
    </p:spTree>
    <p:extLst>
      <p:ext uri="{BB962C8B-B14F-4D97-AF65-F5344CB8AC3E}">
        <p14:creationId xmlns:p14="http://schemas.microsoft.com/office/powerpoint/2010/main" val="42125802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normAutofit/>
          </a:bodyPr>
          <a:lstStyle/>
          <a:p>
            <a:pPr marL="0" indent="0">
              <a:buNone/>
            </a:pPr>
            <a:r>
              <a:rPr lang="nl-NL" dirty="0"/>
              <a:t>Kern van de </a:t>
            </a:r>
            <a:r>
              <a:rPr lang="nl-NL" dirty="0" smtClean="0"/>
              <a:t>inkoopstrategie</a:t>
            </a:r>
            <a:endParaRPr lang="nl-NL" dirty="0"/>
          </a:p>
          <a:p>
            <a:pPr lvl="0"/>
            <a:r>
              <a:rPr lang="nl-NL" dirty="0" smtClean="0"/>
              <a:t>Herkenbaar prestatiecontract tunnels voor </a:t>
            </a:r>
            <a:r>
              <a:rPr lang="nl-NL" dirty="0"/>
              <a:t>tunnelonderhoud;</a:t>
            </a:r>
          </a:p>
          <a:p>
            <a:pPr lvl="0"/>
            <a:r>
              <a:rPr lang="nl-NL" dirty="0"/>
              <a:t>Toepassing van de ITIL </a:t>
            </a:r>
            <a:r>
              <a:rPr lang="nl-NL" dirty="0" smtClean="0"/>
              <a:t>beheerprocessen (operationele beheerprocessen);</a:t>
            </a:r>
            <a:endParaRPr lang="nl-NL" dirty="0"/>
          </a:p>
          <a:p>
            <a:pPr lvl="0"/>
            <a:r>
              <a:rPr lang="nl-NL" dirty="0"/>
              <a:t>Stappen maken richting prestatiegericht onderhoud;</a:t>
            </a:r>
          </a:p>
          <a:p>
            <a:pPr lvl="0"/>
            <a:r>
              <a:rPr lang="nl-NL" dirty="0"/>
              <a:t>Langere looptijd. De horizon van 10 jaar biedt de Opdrachtnemer de kans om zelf ook verantwoordelijkheid te nemen voor het Onderhoud en om optimalisaties uit te </a:t>
            </a:r>
            <a:r>
              <a:rPr lang="nl-NL" dirty="0" smtClean="0"/>
              <a:t>voeren.</a:t>
            </a:r>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7</a:t>
            </a:fld>
            <a:endParaRPr lang="nl-NL" dirty="0"/>
          </a:p>
        </p:txBody>
      </p:sp>
      <p:sp>
        <p:nvSpPr>
          <p:cNvPr id="5" name="Titel 4"/>
          <p:cNvSpPr>
            <a:spLocks noGrp="1"/>
          </p:cNvSpPr>
          <p:nvPr>
            <p:ph type="title"/>
          </p:nvPr>
        </p:nvSpPr>
        <p:spPr>
          <a:xfrm>
            <a:off x="320040" y="1281950"/>
            <a:ext cx="11871960" cy="1069200"/>
          </a:xfrm>
        </p:spPr>
        <p:txBody>
          <a:bodyPr/>
          <a:lstStyle/>
          <a:p>
            <a:r>
              <a:rPr lang="en-US" dirty="0" err="1" smtClean="0"/>
              <a:t>Ambitie</a:t>
            </a:r>
            <a:r>
              <a:rPr lang="en-US" dirty="0" smtClean="0"/>
              <a:t>, </a:t>
            </a:r>
            <a:r>
              <a:rPr lang="en-US" dirty="0" err="1" smtClean="0"/>
              <a:t>doel</a:t>
            </a:r>
            <a:r>
              <a:rPr lang="en-US" dirty="0" smtClean="0"/>
              <a:t> TOP-II contract, </a:t>
            </a:r>
            <a:r>
              <a:rPr lang="en-US" dirty="0" err="1" smtClean="0"/>
              <a:t>organisatie</a:t>
            </a:r>
            <a:r>
              <a:rPr lang="en-US" dirty="0" smtClean="0"/>
              <a:t> (1) </a:t>
            </a:r>
            <a:endParaRPr lang="nl-NL" dirty="0"/>
          </a:p>
        </p:txBody>
      </p:sp>
    </p:spTree>
    <p:extLst>
      <p:ext uri="{BB962C8B-B14F-4D97-AF65-F5344CB8AC3E}">
        <p14:creationId xmlns:p14="http://schemas.microsoft.com/office/powerpoint/2010/main" val="40290383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normAutofit/>
          </a:bodyPr>
          <a:lstStyle/>
          <a:p>
            <a:pPr marL="0" indent="0">
              <a:buNone/>
            </a:pPr>
            <a:r>
              <a:rPr lang="en-US" dirty="0" err="1" smtClean="0"/>
              <a:t>Doelstellingen</a:t>
            </a:r>
            <a:r>
              <a:rPr lang="en-US" dirty="0" smtClean="0"/>
              <a:t> TOP-II contract (VSA 2.2.2):</a:t>
            </a:r>
          </a:p>
          <a:p>
            <a:pPr lvl="1"/>
            <a:r>
              <a:rPr lang="nl-NL" dirty="0" smtClean="0"/>
              <a:t>Het uitvoeren </a:t>
            </a:r>
            <a:r>
              <a:rPr lang="nl-NL" dirty="0"/>
              <a:t>van standaard verzorgend, preventief en correctief </a:t>
            </a:r>
            <a:r>
              <a:rPr lang="nl-NL" dirty="0" smtClean="0"/>
              <a:t>onderhoud op </a:t>
            </a:r>
            <a:r>
              <a:rPr lang="nl-NL" dirty="0"/>
              <a:t>basis van </a:t>
            </a:r>
            <a:r>
              <a:rPr lang="nl-NL" dirty="0" smtClean="0"/>
              <a:t>de basislijst vast onderhoud en prestatie </a:t>
            </a:r>
            <a:r>
              <a:rPr lang="nl-NL" dirty="0"/>
              <a:t>gestuurde </a:t>
            </a:r>
            <a:r>
              <a:rPr lang="nl-NL" dirty="0" err="1"/>
              <a:t>InstandHoudingsPlannen</a:t>
            </a:r>
            <a:r>
              <a:rPr lang="nl-NL" dirty="0"/>
              <a:t> (</a:t>
            </a:r>
            <a:r>
              <a:rPr lang="nl-NL" dirty="0" err="1"/>
              <a:t>pIHP’s</a:t>
            </a:r>
            <a:r>
              <a:rPr lang="nl-NL" dirty="0" smtClean="0"/>
              <a:t>);</a:t>
            </a:r>
            <a:endParaRPr lang="nl-NL" dirty="0"/>
          </a:p>
          <a:p>
            <a:pPr lvl="1"/>
            <a:r>
              <a:rPr lang="nl-NL" dirty="0" smtClean="0"/>
              <a:t>Het uitgangspunt voor </a:t>
            </a:r>
            <a:r>
              <a:rPr lang="nl-NL" dirty="0"/>
              <a:t>de gevraagde prestatie is conform </a:t>
            </a:r>
            <a:r>
              <a:rPr lang="nl-NL" dirty="0" smtClean="0"/>
              <a:t>de Landelijke </a:t>
            </a:r>
            <a:r>
              <a:rPr lang="nl-NL" dirty="0"/>
              <a:t>Tunnel Standaard (LTS</a:t>
            </a:r>
            <a:r>
              <a:rPr lang="nl-NL" dirty="0" smtClean="0"/>
              <a:t>);</a:t>
            </a:r>
          </a:p>
          <a:p>
            <a:pPr lvl="1"/>
            <a:r>
              <a:rPr lang="nl-NL" dirty="0" smtClean="0"/>
              <a:t>De ON vult Beheer Management Systeem van de OG;</a:t>
            </a:r>
          </a:p>
          <a:p>
            <a:pPr lvl="1"/>
            <a:r>
              <a:rPr lang="nl-NL" dirty="0" smtClean="0"/>
              <a:t>In </a:t>
            </a:r>
            <a:r>
              <a:rPr lang="nl-NL" dirty="0"/>
              <a:t>2030 functioneren Rijkswaterstaat en de netwerken die we beheren </a:t>
            </a:r>
            <a:r>
              <a:rPr lang="nl-NL" dirty="0" smtClean="0"/>
              <a:t>energieneutraal; </a:t>
            </a:r>
            <a:endParaRPr lang="nl-NL" dirty="0"/>
          </a:p>
          <a:p>
            <a:pPr lvl="1"/>
            <a:r>
              <a:rPr lang="nl-NL" dirty="0"/>
              <a:t>We ontwerpen onze netwerken duurzaam. </a:t>
            </a:r>
            <a:endParaRPr lang="nl-NL" dirty="0" smtClean="0"/>
          </a:p>
          <a:p>
            <a:pPr lvl="1"/>
            <a:endParaRPr lang="nl-NL" dirty="0" smtClean="0"/>
          </a:p>
          <a:p>
            <a:pPr lvl="1"/>
            <a:endParaRPr lang="nl-NL" dirty="0" smtClean="0"/>
          </a:p>
          <a:p>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8</a:t>
            </a:fld>
            <a:endParaRPr lang="nl-NL" dirty="0"/>
          </a:p>
        </p:txBody>
      </p:sp>
      <p:sp>
        <p:nvSpPr>
          <p:cNvPr id="5" name="Titel 4"/>
          <p:cNvSpPr>
            <a:spLocks noGrp="1"/>
          </p:cNvSpPr>
          <p:nvPr>
            <p:ph type="title"/>
          </p:nvPr>
        </p:nvSpPr>
        <p:spPr>
          <a:xfrm>
            <a:off x="228600" y="1281950"/>
            <a:ext cx="11963400" cy="1069200"/>
          </a:xfrm>
        </p:spPr>
        <p:txBody>
          <a:bodyPr/>
          <a:lstStyle/>
          <a:p>
            <a:r>
              <a:rPr lang="en-US" dirty="0" err="1" smtClean="0"/>
              <a:t>Ambitie</a:t>
            </a:r>
            <a:r>
              <a:rPr lang="en-US" dirty="0" smtClean="0"/>
              <a:t>, </a:t>
            </a:r>
            <a:r>
              <a:rPr lang="en-US" dirty="0" err="1" smtClean="0"/>
              <a:t>doel</a:t>
            </a:r>
            <a:r>
              <a:rPr lang="en-US" dirty="0" smtClean="0"/>
              <a:t> TOP-II contract, </a:t>
            </a:r>
            <a:r>
              <a:rPr lang="en-US" dirty="0" err="1" smtClean="0"/>
              <a:t>organisatie</a:t>
            </a:r>
            <a:r>
              <a:rPr lang="en-US" dirty="0" smtClean="0"/>
              <a:t> (2) </a:t>
            </a:r>
            <a:endParaRPr lang="nl-NL" dirty="0"/>
          </a:p>
        </p:txBody>
      </p:sp>
    </p:spTree>
    <p:extLst>
      <p:ext uri="{BB962C8B-B14F-4D97-AF65-F5344CB8AC3E}">
        <p14:creationId xmlns:p14="http://schemas.microsoft.com/office/powerpoint/2010/main" val="19550510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sz="quarter" idx="13"/>
          </p:nvPr>
        </p:nvSpPr>
        <p:spPr/>
        <p:txBody>
          <a:bodyPr/>
          <a:lstStyle/>
          <a:p>
            <a:r>
              <a:rPr lang="nl-NL" dirty="0" smtClean="0"/>
              <a:t>Voorbereiding TOP-II contract door samenstelling uit 3 Tunnelteams;</a:t>
            </a:r>
          </a:p>
          <a:p>
            <a:r>
              <a:rPr lang="nl-NL" dirty="0" smtClean="0"/>
              <a:t>Uitvoering TOP-II door bestaande 3 Tunnelteams.</a:t>
            </a:r>
            <a:endParaRPr lang="nl-NL" dirty="0"/>
          </a:p>
        </p:txBody>
      </p:sp>
      <p:sp>
        <p:nvSpPr>
          <p:cNvPr id="3" name="Tijdelijke aanduiding voor dianummer 2"/>
          <p:cNvSpPr>
            <a:spLocks noGrp="1"/>
          </p:cNvSpPr>
          <p:nvPr>
            <p:ph type="sldNum" sz="quarter" idx="14"/>
          </p:nvPr>
        </p:nvSpPr>
        <p:spPr/>
        <p:txBody>
          <a:bodyPr/>
          <a:lstStyle/>
          <a:p>
            <a:fld id="{6C93B359-CF0D-4389-949E-16A33FCBB3EC}" type="slidenum">
              <a:rPr lang="nl-NL" smtClean="0"/>
              <a:t>9</a:t>
            </a:fld>
            <a:endParaRPr lang="nl-NL" dirty="0"/>
          </a:p>
        </p:txBody>
      </p:sp>
      <p:sp>
        <p:nvSpPr>
          <p:cNvPr id="5" name="Titel 4"/>
          <p:cNvSpPr>
            <a:spLocks noGrp="1"/>
          </p:cNvSpPr>
          <p:nvPr>
            <p:ph type="title"/>
          </p:nvPr>
        </p:nvSpPr>
        <p:spPr>
          <a:xfrm>
            <a:off x="457200" y="1174744"/>
            <a:ext cx="11948160" cy="1069200"/>
          </a:xfrm>
        </p:spPr>
        <p:txBody>
          <a:bodyPr/>
          <a:lstStyle/>
          <a:p>
            <a:r>
              <a:rPr lang="en-US" dirty="0" err="1" smtClean="0"/>
              <a:t>Ambitie</a:t>
            </a:r>
            <a:r>
              <a:rPr lang="en-US" dirty="0" smtClean="0"/>
              <a:t>, </a:t>
            </a:r>
            <a:r>
              <a:rPr lang="en-US" dirty="0" err="1" smtClean="0"/>
              <a:t>doel</a:t>
            </a:r>
            <a:r>
              <a:rPr lang="en-US" dirty="0" smtClean="0"/>
              <a:t> </a:t>
            </a:r>
            <a:r>
              <a:rPr lang="en-US" dirty="0"/>
              <a:t>TOP-II contract, </a:t>
            </a:r>
            <a:r>
              <a:rPr lang="en-US" dirty="0" err="1"/>
              <a:t>organisatie</a:t>
            </a:r>
            <a:r>
              <a:rPr lang="en-US" dirty="0"/>
              <a:t> </a:t>
            </a:r>
            <a:r>
              <a:rPr lang="en-US" dirty="0" smtClean="0"/>
              <a:t>(3)</a:t>
            </a:r>
            <a:endParaRPr lang="nl-NL" dirty="0"/>
          </a:p>
        </p:txBody>
      </p:sp>
    </p:spTree>
    <p:extLst>
      <p:ext uri="{BB962C8B-B14F-4D97-AF65-F5344CB8AC3E}">
        <p14:creationId xmlns:p14="http://schemas.microsoft.com/office/powerpoint/2010/main" val="2756874138"/>
      </p:ext>
    </p:extLst>
  </p:cSld>
  <p:clrMapOvr>
    <a:masterClrMapping/>
  </p:clrMapOvr>
  <p:timing>
    <p:tnLst>
      <p:par>
        <p:cTn id="1" dur="indefinite" restart="never" nodeType="tmRoot"/>
      </p:par>
    </p:tnLst>
  </p:timing>
</p:sld>
</file>

<file path=ppt/theme/theme1.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WS_Powerpoint_16x9_NL_v7 [Read-Only]" id="{2BCCA983-5322-48DC-BF4C-04F4FB9569A0}" vid="{1C9EABB5-911C-4521-B1B6-2157135CE51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FormUrls xmlns="http://schemas.microsoft.com/sharepoint/v3/contenttype/forms/url">
  <Edit>_layouts/15/RWS.SharePoint.Connect/EditForm.aspx</Edit>
</FormUrl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mso-contentType ?>
<SharedContentType xmlns="Microsoft.SharePoint.Taxonomy.ContentTypeSync" SourceId="c3f2f726-aef4-499f-b234-769b04ce551a" ContentTypeId="0x010100869D8030C0354C67920800D7E93602B5" PreviousValue="false"/>
</file>

<file path=customXml/item5.xml><?xml version="1.0" encoding="utf-8"?>
<p:properties xmlns:p="http://schemas.microsoft.com/office/2006/metadata/properties" xmlns:xsi="http://www.w3.org/2001/XMLSchema-instance" xmlns:pc="http://schemas.microsoft.com/office/infopath/2007/PartnerControls">
  <documentManagement>
    <Connect-DossierId xmlns="208e46c2-bbcd-4624-8858-21bd42ce7c86" xsi:nil="true"/>
    <Connect-Subtitel xmlns="208e46c2-bbcd-4624-8858-21bd42ce7c86" xsi:nil="true"/>
    <TaxKeywordTaxHTField xmlns="208e46c2-bbcd-4624-8858-21bd42ce7c86">
      <Terms xmlns="http://schemas.microsoft.com/office/infopath/2007/PartnerControls"/>
    </TaxKeywordTaxHTField>
    <Connect-SEfase_0 xmlns="208e46c2-bbcd-4624-8858-21bd42ce7c86">
      <Terms xmlns="http://schemas.microsoft.com/office/infopath/2007/PartnerControls"/>
    </Connect-SEfase_0>
    <Connect-Activiteit_0 xmlns="208e46c2-bbcd-4624-8858-21bd42ce7c86">
      <Terms xmlns="http://schemas.microsoft.com/office/infopath/2007/PartnerControls"/>
    </Connect-Activiteit_0>
    <Connect-Status xmlns="208e46c2-bbcd-4624-8858-21bd42ce7c86">Concept</Connect-Status>
    <Connect-Archiefwaardig xmlns="208e46c2-bbcd-4624-8858-21bd42ce7c86">Nee</Connect-Archiefwaardig>
    <Connect-IPMrol_0 xmlns="208e46c2-bbcd-4624-8858-21bd42ce7c86">
      <Terms xmlns="http://schemas.microsoft.com/office/infopath/2007/PartnerControls"/>
    </Connect-IPMrol_0>
    <Connect-InformatieUitBronsysteem xmlns="208e46c2-bbcd-4624-8858-21bd42ce7c86" xsi:nil="true"/>
    <Connect-Omgevingsmanager xmlns="208e46c2-bbcd-4624-8858-21bd42ce7c86">
      <UserInfo>
        <DisplayName/>
        <AccountId xsi:nil="true"/>
        <AccountType/>
      </UserInfo>
    </Connect-Omgevingsmanager>
    <TaxCatchAll xmlns="208e46c2-bbcd-4624-8858-21bd42ce7c86">
      <Value>10</Value>
      <Value>4</Value>
      <Value>3</Value>
      <Value>2</Value>
    </TaxCatchAll>
    <TaxCatchAllLabel xmlns="208e46c2-bbcd-4624-8858-21bd42ce7c86"/>
    <Connect-Documenttype_0 xmlns="208e46c2-bbcd-4624-8858-21bd42ce7c86">
      <Terms xmlns="http://schemas.microsoft.com/office/infopath/2007/PartnerControls"/>
    </Connect-Documenttype_0>
    <Connect-Toelichting xmlns="208e46c2-bbcd-4624-8858-21bd42ce7c86" xsi:nil="true"/>
    <Connect-Ondertekenaar xmlns="208e46c2-bbcd-4624-8858-21bd42ce7c86">
      <UserInfo>
        <DisplayName/>
        <AccountId xsi:nil="true"/>
        <AccountType/>
      </UserInfo>
    </Connect-Ondertekenaar>
    <Connect-Contractmanager xmlns="208e46c2-bbcd-4624-8858-21bd42ce7c86">
      <UserInfo>
        <DisplayName/>
        <AccountId xsi:nil="true"/>
        <AccountType/>
      </UserInfo>
    </Connect-Contractmanager>
    <Connect-TechnischManager xmlns="208e46c2-bbcd-4624-8858-21bd42ce7c86">
      <UserInfo>
        <DisplayName/>
        <AccountId xsi:nil="true"/>
        <AccountType/>
      </UserInfo>
    </Connect-TechnischManager>
    <Connect-Auteur xmlns="208e46c2-bbcd-4624-8858-21bd42ce7c86">
      <UserInfo>
        <DisplayName/>
        <AccountId xsi:nil="true"/>
        <AccountType/>
      </UserInfo>
    </Connect-Auteur>
    <Connect-Projectnummer_0 xmlns="208e46c2-bbcd-4624-8858-21bd42ce7c86">
      <Terms xmlns="http://schemas.microsoft.com/office/infopath/2007/PartnerControls">
        <TermInfo xmlns="http://schemas.microsoft.com/office/infopath/2007/PartnerControls">
          <TermName xmlns="http://schemas.microsoft.com/office/infopath/2007/PartnerControls">S.004386</TermName>
          <TermId xmlns="http://schemas.microsoft.com/office/infopath/2007/PartnerControls">d01ca963-e8ed-40ec-92b8-3f6cdc3748df</TermId>
        </TermInfo>
      </Terms>
    </Connect-Projectnummer_0>
    <Connect-Vertrouwelijkheid_0 xmlns="208e46c2-bbcd-4624-8858-21bd42ce7c86">
      <Terms xmlns="http://schemas.microsoft.com/office/infopath/2007/PartnerControls"/>
    </Connect-Vertrouwelijkheid_0>
    <Connect-Proces_0 xmlns="208e46c2-bbcd-4624-8858-21bd42ce7c86">
      <Terms xmlns="http://schemas.microsoft.com/office/infopath/2007/PartnerControls">
        <TermInfo xmlns="http://schemas.microsoft.com/office/infopath/2007/PartnerControls">
          <TermName xmlns="http://schemas.microsoft.com/office/infopath/2007/PartnerControls">Beheer, Onderhoud en ondersteuning</TermName>
          <TermId xmlns="http://schemas.microsoft.com/office/infopath/2007/PartnerControls">3cd49983-55e7-40a9-9a78-0208c626ec2b</TermId>
        </TermInfo>
      </Terms>
    </Connect-Proces_0>
    <Connect-Projectnaam_0 xmlns="208e46c2-bbcd-4624-8858-21bd42ce7c86">
      <Terms xmlns="http://schemas.microsoft.com/office/infopath/2007/PartnerControls">
        <TermInfo xmlns="http://schemas.microsoft.com/office/infopath/2007/PartnerControls">
          <TermName xmlns="http://schemas.microsoft.com/office/infopath/2007/PartnerControls">WNZ Tunnelteam II - Landelijke Inkoop Tunnels</TermName>
          <TermId xmlns="http://schemas.microsoft.com/office/infopath/2007/PartnerControls">8ead0630-c50b-4826-8e2b-1d305a7b8b30</TermId>
        </TermInfo>
      </Terms>
    </Connect-Projectnaam_0>
    <Connect-Deelproces_0 xmlns="208e46c2-bbcd-4624-8858-21bd42ce7c86">
      <Terms xmlns="http://schemas.microsoft.com/office/infopath/2007/PartnerControls">
        <TermInfo xmlns="http://schemas.microsoft.com/office/infopath/2007/PartnerControls">
          <TermName xmlns="http://schemas.microsoft.com/office/infopath/2007/PartnerControls">Projectmanagement</TermName>
          <TermId xmlns="http://schemas.microsoft.com/office/infopath/2007/PartnerControls">a237a121-6e46-4f60-9732-ab9a0258ebb6</TermId>
        </TermInfo>
      </Terms>
    </Connect-Deelproces_0>
    <Connect-Organisatieonderdeel_0 xmlns="208e46c2-bbcd-4624-8858-21bd42ce7c86">
      <Terms xmlns="http://schemas.microsoft.com/office/infopath/2007/PartnerControls"/>
    </Connect-Organisatieonderdeel_0>
    <Connect-AuteurExtern xmlns="208e46c2-bbcd-4624-8858-21bd42ce7c86" xsi:nil="true"/>
    <Connect-Projectmanager xmlns="208e46c2-bbcd-4624-8858-21bd42ce7c86">
      <UserInfo>
        <DisplayName>Dormalen, Herbert van (PPO)</DisplayName>
        <AccountId>74</AccountId>
        <AccountType/>
      </UserInfo>
    </Connect-Projectmanager>
    <Connect-ManagerProjectbeheersing xmlns="208e46c2-bbcd-4624-8858-21bd42ce7c86">
      <UserInfo>
        <DisplayName/>
        <AccountId xsi:nil="true"/>
        <AccountType/>
      </UserInfo>
    </Connect-ManagerProjectbeheersing>
    <_dlc_DocId xmlns="208e46c2-bbcd-4624-8858-21bd42ce7c86">RWS00924-688759817-167</_dlc_DocId>
    <_dlc_DocIdUrl xmlns="208e46c2-bbcd-4624-8858-21bd42ce7c86">
      <Url>http://connect.intranet.rijkswaterstaat.nl/sites/WNZT2/Projectmanagement/_layouts/15/DocIdRedir.aspx?ID=RWS00924-688759817-167</Url>
      <Description>RWS00924-688759817-167</Description>
    </_dlc_DocIdUrl>
  </documentManagement>
</p:properties>
</file>

<file path=customXml/item6.xml><?xml version="1.0" encoding="utf-8"?>
<ct:contentTypeSchema xmlns:ct="http://schemas.microsoft.com/office/2006/metadata/contentType" xmlns:ma="http://schemas.microsoft.com/office/2006/metadata/properties/metaAttributes" ct:_="" ma:_="" ma:contentTypeName="Project Document" ma:contentTypeID="0x010100869D8030C0354C67920800D7E93602B50077C375D7C5E366438BBA9747E630F1B3" ma:contentTypeVersion="16" ma:contentTypeDescription="" ma:contentTypeScope="" ma:versionID="5f7b045a97f39ff105e59aeb673bdbe3">
  <xsd:schema xmlns:xsd="http://www.w3.org/2001/XMLSchema" xmlns:xs="http://www.w3.org/2001/XMLSchema" xmlns:p="http://schemas.microsoft.com/office/2006/metadata/properties" xmlns:ns1="208e46c2-bbcd-4624-8858-21bd42ce7c86" targetNamespace="http://schemas.microsoft.com/office/2006/metadata/properties" ma:root="true" ma:fieldsID="488d422255d7bbfe7b07945f58bcb561" ns1:_="">
    <xsd:import namespace="208e46c2-bbcd-4624-8858-21bd42ce7c86"/>
    <xsd:element name="properties">
      <xsd:complexType>
        <xsd:sequence>
          <xsd:element name="documentManagement">
            <xsd:complexType>
              <xsd:all>
                <xsd:element ref="ns1:TaxCatchAll" minOccurs="0"/>
                <xsd:element ref="ns1:TaxCatchAllLabel" minOccurs="0"/>
                <xsd:element ref="ns1:_dlc_DocIdUrl" minOccurs="0"/>
                <xsd:element ref="ns1:Connect-DossierId" minOccurs="0"/>
                <xsd:element ref="ns1:Connect-Documenttype_0" minOccurs="0"/>
                <xsd:element ref="ns1:Connect-Subtitel" minOccurs="0"/>
                <xsd:element ref="ns1:Connect-Toelichting" minOccurs="0"/>
                <xsd:element ref="ns1:TaxKeywordTaxHTField" minOccurs="0"/>
                <xsd:element ref="ns1:Connect-Status"/>
                <xsd:element ref="ns1:Connect-Vertrouwelijkheid_0" minOccurs="0"/>
                <xsd:element ref="ns1:Connect-Organisatieonderdeel_0" minOccurs="0"/>
                <xsd:element ref="ns1:Connect-Auteur" minOccurs="0"/>
                <xsd:element ref="ns1:Connect-AuteurExtern" minOccurs="0"/>
                <xsd:element ref="ns1:Connect-Ondertekenaar" minOccurs="0"/>
                <xsd:element ref="ns1:Connect-Archiefwaardig"/>
                <xsd:element ref="ns1:Connect-Proces_0" minOccurs="0"/>
                <xsd:element ref="ns1:Connect-Projectnaam_0" minOccurs="0"/>
                <xsd:element ref="ns1:Connect-Projectnummer_0" minOccurs="0"/>
                <xsd:element ref="ns1:Connect-Projectmanager" minOccurs="0"/>
                <xsd:element ref="ns1:Connect-ManagerProjectbeheersing" minOccurs="0"/>
                <xsd:element ref="ns1:Connect-Contractmanager" minOccurs="0"/>
                <xsd:element ref="ns1:Connect-TechnischManager" minOccurs="0"/>
                <xsd:element ref="ns1:Connect-Omgevingsmanager" minOccurs="0"/>
                <xsd:element ref="ns1:Connect-SEfase_0" minOccurs="0"/>
                <xsd:element ref="ns1:Connect-IPMrol_0" minOccurs="0"/>
                <xsd:element ref="ns1:Connect-Deelproces_0" minOccurs="0"/>
                <xsd:element ref="ns1:Connect-Activiteit_0" minOccurs="0"/>
                <xsd:element ref="ns1:Connect-InformatieUitBronsysteem" minOccurs="0"/>
                <xsd:element ref="ns1:_dlc_DocId" minOccurs="0"/>
                <xsd:element ref="ns1: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8e46c2-bbcd-4624-8858-21bd42ce7c86" elementFormDefault="qualified">
    <xsd:import namespace="http://schemas.microsoft.com/office/2006/documentManagement/types"/>
    <xsd:import namespace="http://schemas.microsoft.com/office/infopath/2007/PartnerControls"/>
    <xsd:element name="TaxCatchAll" ma:index="0" nillable="true" ma:displayName="Taxonomy Catch All Column" ma:hidden="true" ma:list="{1a3def94-afcb-4525-8bed-e969694b3988}" ma:internalName="TaxCatchAll" ma:readOnly="false" ma:showField="CatchAllData" ma:web="c9c4778f-ece9-4964-84b2-7e50c231076c">
      <xsd:complexType>
        <xsd:complexContent>
          <xsd:extension base="dms:MultiChoiceLookup">
            <xsd:sequence>
              <xsd:element name="Value" type="dms:Lookup" maxOccurs="unbounded" minOccurs="0" nillable="true"/>
            </xsd:sequence>
          </xsd:extension>
        </xsd:complexContent>
      </xsd:complexType>
    </xsd:element>
    <xsd:element name="TaxCatchAllLabel" ma:index="1" nillable="true" ma:displayName="Taxonomy Catch All Column1" ma:hidden="true" ma:list="{1a3def94-afcb-4525-8bed-e969694b3988}" ma:internalName="TaxCatchAllLabel" ma:readOnly="false" ma:showField="CatchAllDataLabel" ma:web="c9c4778f-ece9-4964-84b2-7e50c231076c">
      <xsd:complexType>
        <xsd:complexContent>
          <xsd:extension base="dms:MultiChoiceLookup">
            <xsd:sequence>
              <xsd:element name="Value" type="dms:Lookup" maxOccurs="unbounded" minOccurs="0" nillable="true"/>
            </xsd:sequence>
          </xsd:extension>
        </xsd:complexContent>
      </xsd:complexType>
    </xsd:element>
    <xsd:element name="_dlc_DocIdUrl" ma:index="2"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Connect-DossierId" ma:index="3" nillable="true" ma:displayName="Dossier Id" ma:hidden="true" ma:internalName="Connect_x002d_DossierId" ma:readOnly="false">
      <xsd:simpleType>
        <xsd:restriction base="dms:Text"/>
      </xsd:simpleType>
    </xsd:element>
    <xsd:element name="Connect-Documenttype_0" ma:index="4" nillable="true" ma:taxonomy="true" ma:internalName="Connect_x002d_Documenttype_0" ma:taxonomyFieldName="Connect_x002d_Documenttype" ma:displayName="Documenttype" ma:readOnly="false" ma:fieldId="{632b2cf5-cb90-4d36-808e-e16a2a4c971f}" ma:sspId="c3f2f726-aef4-499f-b234-769b04ce551a" ma:termSetId="43b0bde4-4856-4446-9770-0f92a2c217a7" ma:anchorId="00000000-0000-0000-0000-000000000000" ma:open="false" ma:isKeyword="false">
      <xsd:complexType>
        <xsd:sequence>
          <xsd:element ref="pc:Terms" minOccurs="0" maxOccurs="1"/>
        </xsd:sequence>
      </xsd:complexType>
    </xsd:element>
    <xsd:element name="Connect-Subtitel" ma:index="14" nillable="true" ma:displayName="Subtitel" ma:hidden="true" ma:internalName="Connect_x002d_Subtitel" ma:readOnly="false">
      <xsd:simpleType>
        <xsd:restriction base="dms:Text"/>
      </xsd:simpleType>
    </xsd:element>
    <xsd:element name="Connect-Toelichting" ma:index="15" nillable="true" ma:displayName="Toelichting" ma:hidden="true" ma:internalName="Connect_x002d_Toelichting" ma:readOnly="false">
      <xsd:simpleType>
        <xsd:restriction base="dms:Note"/>
      </xsd:simpleType>
    </xsd:element>
    <xsd:element name="TaxKeywordTaxHTField" ma:index="16" nillable="true" ma:taxonomy="true" ma:internalName="TaxKeywordTaxHTField" ma:taxonomyFieldName="TaxKeyword" ma:displayName="Trefwoorden" ma:readOnly="false" ma:fieldId="{23f27201-bee3-471e-b2e7-b64fd8b7ca38}" ma:taxonomyMulti="true" ma:sspId="c3f2f726-aef4-499f-b234-769b04ce551a" ma:termSetId="00000000-0000-0000-0000-000000000000" ma:anchorId="00000000-0000-0000-0000-000000000000" ma:open="true" ma:isKeyword="true">
      <xsd:complexType>
        <xsd:sequence>
          <xsd:element ref="pc:Terms" minOccurs="0" maxOccurs="1"/>
        </xsd:sequence>
      </xsd:complexType>
    </xsd:element>
    <xsd:element name="Connect-Status" ma:index="18" ma:displayName="Status" ma:default="Concept" ma:format="Dropdown" ma:internalName="Connect_x002d_Status" ma:readOnly="false">
      <xsd:simpleType>
        <xsd:restriction base="dms:Choice">
          <xsd:enumeration value="Niet gestart"/>
          <xsd:enumeration value="Concept"/>
          <xsd:enumeration value="Herzien"/>
          <xsd:enumeration value="Gepland"/>
          <xsd:enumeration value="Gepubliceerd"/>
          <xsd:enumeration value="Definitief"/>
          <xsd:enumeration value="Verlopen"/>
        </xsd:restriction>
      </xsd:simpleType>
    </xsd:element>
    <xsd:element name="Connect-Vertrouwelijkheid_0" ma:index="19" nillable="true" ma:taxonomy="true" ma:internalName="Connect_x002d_Vertrouwelijkheid_0" ma:taxonomyFieldName="Connect_x002d_Vertrouwelijkheid" ma:displayName="Vertrouwelijkheid" ma:readOnly="false" ma:default="" ma:fieldId="{0a3aeea8-11c4-4527-8904-0f5f985ee5a6}" ma:sspId="c3f2f726-aef4-499f-b234-769b04ce551a" ma:termSetId="f9c70258-7cf7-4f9c-853e-bb4f1932dbfc" ma:anchorId="00000000-0000-0000-0000-000000000000" ma:open="false" ma:isKeyword="false">
      <xsd:complexType>
        <xsd:sequence>
          <xsd:element ref="pc:Terms" minOccurs="0" maxOccurs="1"/>
        </xsd:sequence>
      </xsd:complexType>
    </xsd:element>
    <xsd:element name="Connect-Organisatieonderdeel_0" ma:index="21" nillable="true" ma:taxonomy="true" ma:internalName="Connect_x002d_Organisatieonderdeel_0" ma:taxonomyFieldName="Connect_x002d_Organisatieonderdeel" ma:displayName="Organisatieonderdeel" ma:readOnly="false" ma:fieldId="{dd84a8dd-b3af-44be-8c59-29bf0754231d}" ma:sspId="c3f2f726-aef4-499f-b234-769b04ce551a" ma:termSetId="bf61afce-0112-414a-9017-7a80500cb761" ma:anchorId="00000000-0000-0000-0000-000000000000" ma:open="false" ma:isKeyword="false">
      <xsd:complexType>
        <xsd:sequence>
          <xsd:element ref="pc:Terms" minOccurs="0" maxOccurs="1"/>
        </xsd:sequence>
      </xsd:complexType>
    </xsd:element>
    <xsd:element name="Connect-Auteur" ma:index="23" nillable="true" ma:displayName="Auteur" ma:hidden="true" ma:list="UserInfo" ma:SharePointGroup="0" ma:internalName="Connect_x002d_Auteu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uteurExtern" ma:index="24" nillable="true" ma:displayName="Auteur Extern" ma:hidden="true" ma:internalName="Connect_x002d_AuteurExtern" ma:readOnly="false">
      <xsd:simpleType>
        <xsd:restriction base="dms:Text"/>
      </xsd:simpleType>
    </xsd:element>
    <xsd:element name="Connect-Ondertekenaar" ma:index="25" nillable="true" ma:displayName="Ondertekenaar" ma:hidden="true" ma:list="UserInfo" ma:SharePointGroup="0" ma:internalName="Connect_x002d_Ondertekenaa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rchiefwaardig" ma:index="26" ma:displayName="Archiefwaardig" ma:default="Nee" ma:format="Dropdown" ma:internalName="Connect_x002d_Archiefwaardig" ma:readOnly="false">
      <xsd:simpleType>
        <xsd:restriction base="dms:Choice">
          <xsd:enumeration value="Ja"/>
          <xsd:enumeration value="Nee"/>
        </xsd:restriction>
      </xsd:simpleType>
    </xsd:element>
    <xsd:element name="Connect-Proces_0" ma:index="27" nillable="true" ma:taxonomy="true" ma:internalName="Connect_x002d_Proces_0" ma:taxonomyFieldName="Connect_x002d_Proces" ma:displayName="Proces" ma:readOnly="false" ma:fieldId="{37118139-45bd-448e-9bae-30bc82aaf201}" ma:sspId="c3f2f726-aef4-499f-b234-769b04ce551a" ma:termSetId="4bc165ce-5ce9-4888-9634-f9e6daefad87" ma:anchorId="00000000-0000-0000-0000-000000000000" ma:open="false" ma:isKeyword="false">
      <xsd:complexType>
        <xsd:sequence>
          <xsd:element ref="pc:Terms" minOccurs="0" maxOccurs="1"/>
        </xsd:sequence>
      </xsd:complexType>
    </xsd:element>
    <xsd:element name="Connect-Projectnaam_0" ma:index="29" nillable="true" ma:taxonomy="true" ma:internalName="Connect_x002d_Projectnaam_0" ma:taxonomyFieldName="Connect_x002d_Projectnaam" ma:displayName="Projectnaam" ma:readOnly="false" ma:fieldId="{42d501e0-d93b-4483-9fba-c71f3ead83b7}" ma:sspId="c3f2f726-aef4-499f-b234-769b04ce551a" ma:termSetId="b6ab4cf9-7c4c-49d0-9f6f-41b2c81a8acf" ma:anchorId="00000000-0000-0000-0000-000000000000" ma:open="false" ma:isKeyword="false">
      <xsd:complexType>
        <xsd:sequence>
          <xsd:element ref="pc:Terms" minOccurs="0" maxOccurs="1"/>
        </xsd:sequence>
      </xsd:complexType>
    </xsd:element>
    <xsd:element name="Connect-Projectnummer_0" ma:index="31" nillable="true" ma:taxonomy="true" ma:internalName="Connect_x002d_Projectnummer_0" ma:taxonomyFieldName="Connect_x002d_Projectnummer" ma:displayName="Projectnummer" ma:readOnly="false" ma:fieldId="{c8976e3a-aa66-41e2-85ca-20a9328c0af5}" ma:sspId="c3f2f726-aef4-499f-b234-769b04ce551a" ma:termSetId="da7d066a-3b12-4d08-823a-99418ad91ae7" ma:anchorId="00000000-0000-0000-0000-000000000000" ma:open="false" ma:isKeyword="false">
      <xsd:complexType>
        <xsd:sequence>
          <xsd:element ref="pc:Terms" minOccurs="0" maxOccurs="1"/>
        </xsd:sequence>
      </xsd:complexType>
    </xsd:element>
    <xsd:element name="Connect-Projectmanager" ma:index="33" nillable="true" ma:displayName="Projectmanager" ma:hidden="true" ma:list="UserInfo" ma:SharePointGroup="0" ma:internalName="Connect_x002d_Project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ManagerProjectbeheersing" ma:index="34" nillable="true" ma:displayName="Manager Projectbeheersing" ma:hidden="true" ma:list="UserInfo" ma:SharePointGroup="0" ma:internalName="Connect_x002d_ManagerProjectbeheersing"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Contractmanager" ma:index="35" nillable="true" ma:displayName="Contractmanager" ma:hidden="true" ma:list="UserInfo" ma:SharePointGroup="0" ma:internalName="Connect_x002d_Contract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TechnischManager" ma:index="36" nillable="true" ma:displayName="Technisch Manager" ma:hidden="true" ma:list="UserInfo" ma:SharePointGroup="0" ma:internalName="Connect_x002d_Technisch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Omgevingsmanager" ma:index="37" nillable="true" ma:displayName="Omgevingsmanager" ma:hidden="true" ma:list="UserInfo" ma:SharePointGroup="0" ma:internalName="Connect_x002d_Omgevings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SEfase_0" ma:index="38" nillable="true" ma:taxonomy="true" ma:internalName="Connect_x002d_SEfase_0" ma:taxonomyFieldName="Connect_x002d_SEfase" ma:displayName="SE-fase" ma:readOnly="false" ma:fieldId="{daf0b199-2ddf-4be9-bf03-a934c0223eb7}" ma:sspId="c3f2f726-aef4-499f-b234-769b04ce551a" ma:termSetId="94c1f566-e1fc-4109-af03-90195a820aaf" ma:anchorId="00000000-0000-0000-0000-000000000000" ma:open="false" ma:isKeyword="false">
      <xsd:complexType>
        <xsd:sequence>
          <xsd:element ref="pc:Terms" minOccurs="0" maxOccurs="1"/>
        </xsd:sequence>
      </xsd:complexType>
    </xsd:element>
    <xsd:element name="Connect-IPMrol_0" ma:index="40" nillable="true" ma:taxonomy="true" ma:internalName="Connect_x002d_IPMrol_0" ma:taxonomyFieldName="Connect_x002d_IPMrol" ma:displayName="IPM-Rol" ma:readOnly="false" ma:fieldId="{6a66f5eb-73ec-4347-9499-3fed1c40262d}" ma:sspId="c3f2f726-aef4-499f-b234-769b04ce551a" ma:termSetId="aa68009d-6895-4151-885d-beee1346ca16" ma:anchorId="00000000-0000-0000-0000-000000000000" ma:open="false" ma:isKeyword="false">
      <xsd:complexType>
        <xsd:sequence>
          <xsd:element ref="pc:Terms" minOccurs="0" maxOccurs="1"/>
        </xsd:sequence>
      </xsd:complexType>
    </xsd:element>
    <xsd:element name="Connect-Deelproces_0" ma:index="42" nillable="true" ma:taxonomy="true" ma:internalName="Connect_x002d_Deelproces_0" ma:taxonomyFieldName="Connect_x002d_Deelproces" ma:displayName="Deelproces" ma:readOnly="false" ma:fieldId="{c7a3b37a-d750-4b20-a47c-4ef43580f8ac}" ma:sspId="c3f2f726-aef4-499f-b234-769b04ce551a" ma:termSetId="72e7abac-d565-46dc-9817-62f4df16d9ac" ma:anchorId="00000000-0000-0000-0000-000000000000" ma:open="false" ma:isKeyword="false">
      <xsd:complexType>
        <xsd:sequence>
          <xsd:element ref="pc:Terms" minOccurs="0" maxOccurs="1"/>
        </xsd:sequence>
      </xsd:complexType>
    </xsd:element>
    <xsd:element name="Connect-Activiteit_0" ma:index="44" nillable="true" ma:taxonomy="true" ma:internalName="Connect_x002d_Activiteit_0" ma:taxonomyFieldName="Connect_x002d_Activiteit" ma:displayName="Activiteit" ma:readOnly="false" ma:fieldId="{5fcf51d6-09ea-45d3-af7b-139194eb9ca4}" ma:sspId="c3f2f726-aef4-499f-b234-769b04ce551a" ma:termSetId="c6612529-6787-4a75-be09-a56fe00b25b5" ma:anchorId="00000000-0000-0000-0000-000000000000" ma:open="false" ma:isKeyword="false">
      <xsd:complexType>
        <xsd:sequence>
          <xsd:element ref="pc:Terms" minOccurs="0" maxOccurs="1"/>
        </xsd:sequence>
      </xsd:complexType>
    </xsd:element>
    <xsd:element name="Connect-InformatieUitBronsysteem" ma:index="46" nillable="true" ma:displayName="Informatie Uit Bronsysteem" ma:hidden="true" ma:internalName="Connect_x002d_InformatieUitBronsysteem" ma:readOnly="false">
      <xsd:simpleType>
        <xsd:restriction base="dms:Note"/>
      </xsd:simpleType>
    </xsd:element>
    <xsd:element name="_dlc_DocId" ma:index="47" nillable="true" ma:displayName="Waarde van de document-id" ma:description="De waarde van de document-id die aan dit item is toegewezen." ma:internalName="_dlc_DocId" ma:readOnly="true">
      <xsd:simpleType>
        <xsd:restriction base="dms:Text"/>
      </xsd:simpleType>
    </xsd:element>
    <xsd:element name="_dlc_DocIdPersistId" ma:index="4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Inhoudstype"/>
        <xsd:element ref="dc:title" minOccurs="0" maxOccurs="1" ma:index="1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5652F76-A183-4265-986A-72F648805EFF}">
  <ds:schemaRefs>
    <ds:schemaRef ds:uri="http://schemas.microsoft.com/sharepoint/v3/contenttype/forms/url"/>
  </ds:schemaRefs>
</ds:datastoreItem>
</file>

<file path=customXml/itemProps2.xml><?xml version="1.0" encoding="utf-8"?>
<ds:datastoreItem xmlns:ds="http://schemas.openxmlformats.org/officeDocument/2006/customXml" ds:itemID="{AA4526BE-801A-414A-9D51-2180CA647191}">
  <ds:schemaRefs>
    <ds:schemaRef ds:uri="http://schemas.microsoft.com/sharepoint/v3/contenttype/forms"/>
  </ds:schemaRefs>
</ds:datastoreItem>
</file>

<file path=customXml/itemProps3.xml><?xml version="1.0" encoding="utf-8"?>
<ds:datastoreItem xmlns:ds="http://schemas.openxmlformats.org/officeDocument/2006/customXml" ds:itemID="{B5FC7377-579D-497B-BE91-B01CE4AE261B}">
  <ds:schemaRefs>
    <ds:schemaRef ds:uri="http://schemas.microsoft.com/sharepoint/events"/>
  </ds:schemaRefs>
</ds:datastoreItem>
</file>

<file path=customXml/itemProps4.xml><?xml version="1.0" encoding="utf-8"?>
<ds:datastoreItem xmlns:ds="http://schemas.openxmlformats.org/officeDocument/2006/customXml" ds:itemID="{6310E80C-78CA-470D-AC66-E768E7965F2D}">
  <ds:schemaRefs>
    <ds:schemaRef ds:uri="Microsoft.SharePoint.Taxonomy.ContentTypeSync"/>
  </ds:schemaRefs>
</ds:datastoreItem>
</file>

<file path=customXml/itemProps5.xml><?xml version="1.0" encoding="utf-8"?>
<ds:datastoreItem xmlns:ds="http://schemas.openxmlformats.org/officeDocument/2006/customXml" ds:itemID="{3DCD3B36-09F3-4375-ABC8-995A499127A1}">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208e46c2-bbcd-4624-8858-21bd42ce7c86"/>
    <ds:schemaRef ds:uri="http://www.w3.org/XML/1998/namespace"/>
    <ds:schemaRef ds:uri="http://purl.org/dc/dcmitype/"/>
  </ds:schemaRefs>
</ds:datastoreItem>
</file>

<file path=customXml/itemProps6.xml><?xml version="1.0" encoding="utf-8"?>
<ds:datastoreItem xmlns:ds="http://schemas.openxmlformats.org/officeDocument/2006/customXml" ds:itemID="{FC879852-3913-4F14-9DE9-1D214BF423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8e46c2-bbcd-4624-8858-21bd42ce7c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Presentatie RWS 16X9 NL</Template>
  <TotalTime>2393</TotalTime>
  <Words>4965</Words>
  <Application>Microsoft Office PowerPoint</Application>
  <PresentationFormat>Breedbeeld</PresentationFormat>
  <Paragraphs>509</Paragraphs>
  <Slides>21</Slides>
  <Notes>21</Notes>
  <HiddenSlides>0</HiddenSlides>
  <MMClips>0</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21</vt:i4>
      </vt:variant>
    </vt:vector>
  </HeadingPairs>
  <TitlesOfParts>
    <vt:vector size="30" baseType="lpstr">
      <vt:lpstr>Arial</vt:lpstr>
      <vt:lpstr>Calibri</vt:lpstr>
      <vt:lpstr>DejaVu Sans</vt:lpstr>
      <vt:lpstr>Lohit Hindi</vt:lpstr>
      <vt:lpstr>Symbol</vt:lpstr>
      <vt:lpstr>Times New Roman</vt:lpstr>
      <vt:lpstr>Verdana</vt:lpstr>
      <vt:lpstr>Wingdings</vt:lpstr>
      <vt:lpstr>RWS 16:9 NL</vt:lpstr>
      <vt:lpstr>Welkom</vt:lpstr>
      <vt:lpstr>Aanbesteding  TOP-II contract</vt:lpstr>
      <vt:lpstr>Programma  </vt:lpstr>
      <vt:lpstr>Toelichting op het programma (1)</vt:lpstr>
      <vt:lpstr>Toelichting op het programma (2)</vt:lpstr>
      <vt:lpstr>Aanbestedingsplanning</vt:lpstr>
      <vt:lpstr>Ambitie, doel TOP-II contract, organisatie (1) </vt:lpstr>
      <vt:lpstr>Ambitie, doel TOP-II contract, organisatie (2) </vt:lpstr>
      <vt:lpstr>Ambitie, doel TOP-II contract, organisatie (3)</vt:lpstr>
      <vt:lpstr>Scope TOP-II contract </vt:lpstr>
      <vt:lpstr>Onderhoud in TOP-II contract (1)</vt:lpstr>
      <vt:lpstr>Onderhoud in TOP-II contract (2)</vt:lpstr>
      <vt:lpstr>Prestatiesturing in TOP-II contract  </vt:lpstr>
      <vt:lpstr>Pauze</vt:lpstr>
      <vt:lpstr>Duurzaamheid in TOP-II contract (1)</vt:lpstr>
      <vt:lpstr>Duurzaamheid in TOP-II (2)</vt:lpstr>
      <vt:lpstr>PowerPoint-presentatie</vt:lpstr>
      <vt:lpstr>PowerPoint-presentatie</vt:lpstr>
      <vt:lpstr>Omgevingsmanagement in TOP-II contract</vt:lpstr>
      <vt:lpstr>Pauze</vt:lpstr>
      <vt:lpstr>Vragen en afronding</vt:lpstr>
    </vt:vector>
  </TitlesOfParts>
  <Company>Rijkswaterstaat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Aanbesteding  TOP2-contract</dc:title>
  <dc:creator>Peeters, Jeroen (ZN)</dc:creator>
  <dc:description>Template by Orange Pepper_x000d_
2018</dc:description>
  <cp:lastModifiedBy>Helmer, Guus (PPO)</cp:lastModifiedBy>
  <cp:revision>170</cp:revision>
  <dcterms:created xsi:type="dcterms:W3CDTF">2020-05-25T09:27:47Z</dcterms:created>
  <dcterms:modified xsi:type="dcterms:W3CDTF">2020-06-11T13:36:31Z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0x010100869D8030C0354C67920800D7E93602B50077C375D7C5E366438BBA9747E630F1B3</vt:lpwstr>
  </property>
  <property fmtid="{D5CDD505-2E9C-101B-9397-08002B2CF9AE}" pid="3" name="TaxKeyword">
    <vt:lpwstr/>
  </property>
  <property fmtid="{D5CDD505-2E9C-101B-9397-08002B2CF9AE}" pid="4" name="Connect-Proces">
    <vt:lpwstr>4;#Beheer, Onderhoud en ondersteuning|3cd49983-55e7-40a9-9a78-0208c626ec2b</vt:lpwstr>
  </property>
  <property fmtid="{D5CDD505-2E9C-101B-9397-08002B2CF9AE}" pid="5" name="Connect-Projectnummer">
    <vt:lpwstr>3;#S.004386|d01ca963-e8ed-40ec-92b8-3f6cdc3748df</vt:lpwstr>
  </property>
  <property fmtid="{D5CDD505-2E9C-101B-9397-08002B2CF9AE}" pid="6" name="Connect-Deelproces">
    <vt:lpwstr>10;#Projectmanagement|a237a121-6e46-4f60-9732-ab9a0258ebb6</vt:lpwstr>
  </property>
  <property fmtid="{D5CDD505-2E9C-101B-9397-08002B2CF9AE}" pid="7" name="Connect-Projectnaam">
    <vt:lpwstr>2;#WNZ Tunnelteam II - Landelijke Inkoop Tunnels|8ead0630-c50b-4826-8e2b-1d305a7b8b30</vt:lpwstr>
  </property>
  <property fmtid="{D5CDD505-2E9C-101B-9397-08002B2CF9AE}" pid="8" name="_dlc_DocIdItemGuid">
    <vt:lpwstr>2bccb3a2-1c5e-4e20-8dcb-9a72b3229e6a</vt:lpwstr>
  </property>
  <property fmtid="{D5CDD505-2E9C-101B-9397-08002B2CF9AE}" pid="9" name="Connect-Documenttype">
    <vt:lpwstr/>
  </property>
  <property fmtid="{D5CDD505-2E9C-101B-9397-08002B2CF9AE}" pid="10" name="Connect-SEfase">
    <vt:lpwstr/>
  </property>
  <property fmtid="{D5CDD505-2E9C-101B-9397-08002B2CF9AE}" pid="11" name="Connect-Organisatieonderdeel">
    <vt:lpwstr/>
  </property>
  <property fmtid="{D5CDD505-2E9C-101B-9397-08002B2CF9AE}" pid="12" name="Connect-Vertrouwelijkheid">
    <vt:lpwstr/>
  </property>
  <property fmtid="{D5CDD505-2E9C-101B-9397-08002B2CF9AE}" pid="13" name="Connect-IPMrol">
    <vt:lpwstr/>
  </property>
  <property fmtid="{D5CDD505-2E9C-101B-9397-08002B2CF9AE}" pid="14" name="Connect-Activiteit">
    <vt:lpwstr/>
  </property>
</Properties>
</file>