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9" r:id="rId2"/>
    <p:sldId id="317" r:id="rId3"/>
    <p:sldId id="315" r:id="rId4"/>
    <p:sldId id="320" r:id="rId5"/>
    <p:sldId id="318" r:id="rId6"/>
    <p:sldId id="386" r:id="rId7"/>
    <p:sldId id="387" r:id="rId8"/>
    <p:sldId id="388" r:id="rId9"/>
    <p:sldId id="389" r:id="rId10"/>
    <p:sldId id="390" r:id="rId11"/>
    <p:sldId id="391" r:id="rId12"/>
    <p:sldId id="392" r:id="rId13"/>
    <p:sldId id="393" r:id="rId14"/>
    <p:sldId id="408" r:id="rId15"/>
    <p:sldId id="394" r:id="rId16"/>
    <p:sldId id="396" r:id="rId17"/>
    <p:sldId id="398" r:id="rId18"/>
    <p:sldId id="395" r:id="rId19"/>
    <p:sldId id="364" r:id="rId20"/>
    <p:sldId id="400" r:id="rId21"/>
    <p:sldId id="407" r:id="rId22"/>
    <p:sldId id="401" r:id="rId23"/>
    <p:sldId id="402" r:id="rId24"/>
    <p:sldId id="403" r:id="rId25"/>
    <p:sldId id="404" r:id="rId26"/>
    <p:sldId id="405" r:id="rId27"/>
    <p:sldId id="366" r:id="rId28"/>
    <p:sldId id="371" r:id="rId29"/>
    <p:sldId id="382" r:id="rId30"/>
    <p:sldId id="381" r:id="rId31"/>
    <p:sldId id="409" r:id="rId32"/>
    <p:sldId id="372" r:id="rId33"/>
    <p:sldId id="399" r:id="rId34"/>
    <p:sldId id="355" r:id="rId35"/>
    <p:sldId id="362" r:id="rId36"/>
  </p:sldIdLst>
  <p:sldSz cx="12192000" cy="6858000"/>
  <p:notesSz cx="6805613" cy="9944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73" autoAdjust="0"/>
    <p:restoredTop sz="84783" autoAdjust="0"/>
  </p:normalViewPr>
  <p:slideViewPr>
    <p:cSldViewPr>
      <p:cViewPr varScale="1">
        <p:scale>
          <a:sx n="97" d="100"/>
          <a:sy n="97" d="100"/>
        </p:scale>
        <p:origin x="132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-1854"/>
    </p:cViewPr>
  </p:sorterViewPr>
  <p:notesViewPr>
    <p:cSldViewPr>
      <p:cViewPr>
        <p:scale>
          <a:sx n="73" d="100"/>
          <a:sy n="73" d="100"/>
        </p:scale>
        <p:origin x="2994" y="-384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3875" y="471488"/>
            <a:ext cx="5770563" cy="4365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875" y="120650"/>
            <a:ext cx="2949575" cy="1539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8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3875" y="9445625"/>
            <a:ext cx="5919788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02400" y="9445625"/>
            <a:ext cx="225425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defRPr sz="10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45EA23B-4C87-4686-81DE-AF86DD9F3A3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sp>
        <p:nvSpPr>
          <p:cNvPr id="18438" name="RubriceringEnMerking2"/>
          <p:cNvSpPr txBox="1">
            <a:spLocks noChangeArrowheads="1"/>
          </p:cNvSpPr>
          <p:nvPr/>
        </p:nvSpPr>
        <p:spPr bwMode="auto">
          <a:xfrm rot="-5400000">
            <a:off x="4609307" y="2944019"/>
            <a:ext cx="4019550" cy="12223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endParaRPr lang="nl-NL" altLang="nl-NL" sz="800">
              <a:latin typeface="Arial" panose="020B0604020202020204" pitchFamily="34" charset="0"/>
            </a:endParaRPr>
          </a:p>
        </p:txBody>
      </p:sp>
      <p:sp>
        <p:nvSpPr>
          <p:cNvPr id="18439" name="RubriceringEnMerking"/>
          <p:cNvSpPr txBox="1">
            <a:spLocks noChangeArrowheads="1"/>
          </p:cNvSpPr>
          <p:nvPr/>
        </p:nvSpPr>
        <p:spPr bwMode="auto">
          <a:xfrm rot="-5400000">
            <a:off x="4607719" y="6892131"/>
            <a:ext cx="4019550" cy="12223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nl-NL" altLang="nl-NL" sz="80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3875" y="473075"/>
            <a:ext cx="5770563" cy="4349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288" y="120650"/>
            <a:ext cx="2949575" cy="1555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8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473075" y="984250"/>
            <a:ext cx="662781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3875" y="4903788"/>
            <a:ext cx="4646613" cy="4059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288" y="9445625"/>
            <a:ext cx="5995987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4850" eaLnBrk="0" hangingPunct="0">
              <a:spcBef>
                <a:spcPct val="0"/>
              </a:spcBef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03988" y="9445625"/>
            <a:ext cx="227012" cy="498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defRPr sz="10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A0AEAA5-3AE6-4705-B333-0B7DE77B2144}" type="slidenum">
              <a:rPr lang="en-US" altLang="nl-NL"/>
              <a:pPr>
                <a:defRPr/>
              </a:pPr>
              <a:t>‹nr.›</a:t>
            </a:fld>
            <a:endParaRPr lang="en-US" altLang="nl-NL"/>
          </a:p>
        </p:txBody>
      </p:sp>
      <p:sp>
        <p:nvSpPr>
          <p:cNvPr id="15368" name="RubriceringEnMerking2"/>
          <p:cNvSpPr txBox="1">
            <a:spLocks noChangeArrowheads="1"/>
          </p:cNvSpPr>
          <p:nvPr/>
        </p:nvSpPr>
        <p:spPr bwMode="auto">
          <a:xfrm rot="-5400000">
            <a:off x="4609307" y="2944019"/>
            <a:ext cx="4019550" cy="122237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endParaRPr lang="nl-NL" altLang="nl-NL" sz="800">
              <a:latin typeface="Arial" panose="020B0604020202020204" pitchFamily="34" charset="0"/>
            </a:endParaRPr>
          </a:p>
        </p:txBody>
      </p:sp>
      <p:sp>
        <p:nvSpPr>
          <p:cNvPr id="15369" name="RubriceringEnMerking"/>
          <p:cNvSpPr txBox="1">
            <a:spLocks noChangeArrowheads="1"/>
          </p:cNvSpPr>
          <p:nvPr/>
        </p:nvSpPr>
        <p:spPr bwMode="auto">
          <a:xfrm rot="-5400000">
            <a:off x="4607719" y="6892131"/>
            <a:ext cx="4019550" cy="12223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nl-NL" altLang="nl-NL" sz="80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A0AEAA5-3AE6-4705-B333-0B7DE77B2144}" type="slidenum">
              <a:rPr lang="en-US" altLang="nl-NL" smtClean="0"/>
              <a:pPr>
                <a:defRPr/>
              </a:pPr>
              <a:t>1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733268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10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768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11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20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12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47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13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59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14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433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15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1835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16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705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17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0847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18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8179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19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951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2895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20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0168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21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8011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z="800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22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493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23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9161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24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7155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25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0942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26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387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27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3909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28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105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29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142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30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6267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31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3790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32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8598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 dirty="0" smtClean="0">
                <a:latin typeface="Arial" panose="020B0604020202020204" pitchFamily="34" charset="0"/>
              </a:rPr>
              <a:t>Kort</a:t>
            </a:r>
            <a:r>
              <a:rPr lang="nl-NL" altLang="nl-NL" baseline="0" dirty="0" smtClean="0">
                <a:latin typeface="Arial" panose="020B0604020202020204" pitchFamily="34" charset="0"/>
              </a:rPr>
              <a:t> herhalen en hoe hier al </a:t>
            </a:r>
            <a:r>
              <a:rPr lang="nl-NL" altLang="nl-NL" sz="800" baseline="0" dirty="0" smtClean="0">
                <a:latin typeface="Arial" panose="020B0604020202020204" pitchFamily="34" charset="0"/>
              </a:rPr>
              <a:t>invulling aan is gegeven met deze </a:t>
            </a:r>
            <a:r>
              <a:rPr lang="nl-NL" altLang="nl-NL" sz="800" baseline="0" dirty="0" err="1" smtClean="0">
                <a:latin typeface="Arial" panose="020B0604020202020204" pitchFamily="34" charset="0"/>
              </a:rPr>
              <a:t>marktconultatie</a:t>
            </a:r>
            <a:r>
              <a:rPr lang="nl-NL" altLang="nl-NL" sz="800" baseline="0" dirty="0" smtClean="0">
                <a:latin typeface="Arial" panose="020B0604020202020204" pitchFamily="34" charset="0"/>
              </a:rPr>
              <a:t>.</a:t>
            </a:r>
            <a:endParaRPr lang="nl-NL" altLang="nl-NL" sz="800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33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5362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34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4316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35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155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nl-NL" altLang="nl-NL" dirty="0" smtClean="0">
                <a:latin typeface="Arial" panose="020B0604020202020204" pitchFamily="34" charset="0"/>
              </a:rPr>
              <a:t>Kort</a:t>
            </a:r>
            <a:r>
              <a:rPr lang="nl-NL" altLang="nl-NL" baseline="0" dirty="0" smtClean="0">
                <a:latin typeface="Arial" panose="020B0604020202020204" pitchFamily="34" charset="0"/>
              </a:rPr>
              <a:t> herhalen en hoe hier al </a:t>
            </a:r>
            <a:r>
              <a:rPr lang="nl-NL" altLang="nl-NL" sz="800" baseline="0" dirty="0" smtClean="0">
                <a:latin typeface="Arial" panose="020B0604020202020204" pitchFamily="34" charset="0"/>
              </a:rPr>
              <a:t>invulling aan is gegeven met deze </a:t>
            </a:r>
            <a:r>
              <a:rPr lang="nl-NL" altLang="nl-NL" sz="800" baseline="0" dirty="0" err="1" smtClean="0">
                <a:latin typeface="Arial" panose="020B0604020202020204" pitchFamily="34" charset="0"/>
              </a:rPr>
              <a:t>marktconultatie</a:t>
            </a:r>
            <a:r>
              <a:rPr lang="nl-NL" altLang="nl-NL" sz="800" baseline="0" dirty="0" smtClean="0">
                <a:latin typeface="Arial" panose="020B0604020202020204" pitchFamily="34" charset="0"/>
              </a:rPr>
              <a:t>.</a:t>
            </a:r>
            <a:endParaRPr lang="nl-NL" altLang="nl-NL" sz="800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4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677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dirty="0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5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86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6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943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7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325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8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648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-afbeelding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73075" y="984250"/>
            <a:ext cx="6627813" cy="3729038"/>
          </a:xfrm>
          <a:ln/>
        </p:spPr>
      </p:sp>
      <p:sp>
        <p:nvSpPr>
          <p:cNvPr id="11267" name="Tijdelijke aanduiding voor notities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 altLang="nl-NL" smtClean="0">
              <a:latin typeface="Arial" panose="020B0604020202020204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11269" name="Tijdelijke aanduiding voor dianummer 4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34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59ABA68-DE1B-4F23-9925-E64582576C76}" type="slidenum">
              <a:rPr lang="en-US" altLang="nl-NL" sz="1000" smtClean="0">
                <a:latin typeface="Arial" panose="020B0604020202020204" pitchFamily="34" charset="0"/>
              </a:rPr>
              <a:pPr/>
              <a:t>9</a:t>
            </a:fld>
            <a:endParaRPr lang="en-US" altLang="nl-NL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008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endParaRPr lang="nl-NL" altLang="nl-NL" sz="2600" dirty="0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3" y="2474920"/>
            <a:ext cx="4798484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nl-NL" altLang="nl-NL" sz="2600" dirty="0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11857572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endParaRPr lang="nl-NL" altLang="nl-NL" sz="2200" dirty="0"/>
          </a:p>
        </p:txBody>
      </p:sp>
      <p:pic>
        <p:nvPicPr>
          <p:cNvPr id="7" name="Afbeelding 1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5913549"/>
            <a:ext cx="6348052" cy="775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715203" y="2880000"/>
            <a:ext cx="4798484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715203" y="3780000"/>
            <a:ext cx="4798484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716185" y="6516688"/>
            <a:ext cx="5240867" cy="207962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62DDECA-9BBC-440B-A236-4C5969BFF5AF}" type="datetime4">
              <a:rPr lang="nl-NL"/>
              <a:pPr>
                <a:defRPr/>
              </a:pPr>
              <a:t>16 juli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020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5"/>
          <p:cNvSpPr>
            <a:spLocks noChangeArrowheads="1"/>
          </p:cNvSpPr>
          <p:nvPr userDrawn="1"/>
        </p:nvSpPr>
        <p:spPr bwMode="auto">
          <a:xfrm>
            <a:off x="6671735" y="6426207"/>
            <a:ext cx="2207684" cy="334963"/>
          </a:xfrm>
          <a:prstGeom prst="rect">
            <a:avLst/>
          </a:prstGeom>
          <a:solidFill>
            <a:srgbClr val="F9E11D"/>
          </a:solidFill>
          <a:ln>
            <a:noFill/>
          </a:ln>
        </p:spPr>
        <p:txBody>
          <a:bodyPr lIns="0" tIns="0" rIns="0" bIns="0" anchor="ctr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dirty="0"/>
              <a:t>Wilhelminakanaal Sluis II</a:t>
            </a:r>
            <a:endParaRPr lang="nl-NL" altLang="nl-NL" sz="1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4C5E1-E9D4-4B96-B464-112DD96D2B9A}" type="datetime4">
              <a:rPr lang="nl-NL"/>
              <a:pPr>
                <a:defRPr/>
              </a:pPr>
              <a:t>16 juli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9330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5"/>
          <p:cNvSpPr>
            <a:spLocks noChangeArrowheads="1"/>
          </p:cNvSpPr>
          <p:nvPr userDrawn="1"/>
        </p:nvSpPr>
        <p:spPr bwMode="auto">
          <a:xfrm>
            <a:off x="6671735" y="6426207"/>
            <a:ext cx="2207684" cy="334963"/>
          </a:xfrm>
          <a:prstGeom prst="rect">
            <a:avLst/>
          </a:prstGeom>
          <a:solidFill>
            <a:srgbClr val="F9E11D"/>
          </a:solidFill>
          <a:ln>
            <a:noFill/>
          </a:ln>
        </p:spPr>
        <p:txBody>
          <a:bodyPr lIns="0" tIns="0" rIns="0" bIns="0" anchor="ctr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dirty="0"/>
              <a:t>Wilhelminakanaal Sluis II</a:t>
            </a:r>
            <a:endParaRPr lang="nl-NL" altLang="nl-NL" sz="1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24000" y="2070000"/>
            <a:ext cx="11203200" cy="4140000"/>
          </a:xfr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6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CC0FF-2931-4835-A8B4-C620F4BA130F}" type="datetime4">
              <a:rPr lang="nl-NL"/>
              <a:pPr>
                <a:defRPr/>
              </a:pPr>
              <a:t>16 juli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720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5"/>
          <p:cNvSpPr>
            <a:spLocks noChangeArrowheads="1"/>
          </p:cNvSpPr>
          <p:nvPr userDrawn="1"/>
        </p:nvSpPr>
        <p:spPr bwMode="auto">
          <a:xfrm>
            <a:off x="6671735" y="6426207"/>
            <a:ext cx="2207684" cy="334963"/>
          </a:xfrm>
          <a:prstGeom prst="rect">
            <a:avLst/>
          </a:prstGeom>
          <a:solidFill>
            <a:srgbClr val="F9E11D"/>
          </a:solidFill>
          <a:ln>
            <a:noFill/>
          </a:ln>
        </p:spPr>
        <p:txBody>
          <a:bodyPr lIns="0" tIns="0" rIns="0" bIns="0" anchor="ctr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sz="1000" dirty="0"/>
              <a:t>Wilhelminakanaal Sluis II</a:t>
            </a:r>
            <a:endParaRPr lang="nl-NL" altLang="nl-NL" sz="10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6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29F60-AF04-40C4-8A9F-4877E339273F}" type="datetime4">
              <a:rPr lang="nl-NL"/>
              <a:pPr>
                <a:defRPr/>
              </a:pPr>
              <a:t>16 juli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2778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15"/>
          <p:cNvSpPr>
            <a:spLocks noChangeArrowheads="1"/>
          </p:cNvSpPr>
          <p:nvPr userDrawn="1"/>
        </p:nvSpPr>
        <p:spPr bwMode="auto">
          <a:xfrm>
            <a:off x="6671735" y="6426207"/>
            <a:ext cx="2207684" cy="334963"/>
          </a:xfrm>
          <a:prstGeom prst="rect">
            <a:avLst/>
          </a:prstGeom>
          <a:solidFill>
            <a:srgbClr val="F9E11D"/>
          </a:solidFill>
          <a:ln>
            <a:noFill/>
          </a:ln>
        </p:spPr>
        <p:txBody>
          <a:bodyPr lIns="0" tIns="0" rIns="0" bIns="0" anchor="ctr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nl-NL" altLang="nl-NL" sz="1000" dirty="0"/>
              <a:t>Wilhelminakanaal Sluis II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624416" y="2070000"/>
            <a:ext cx="11203200" cy="4140000"/>
          </a:xfr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6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3F875-A662-48C4-AA4D-12733DA32ADE}" type="datetime4">
              <a:rPr lang="nl-NL"/>
              <a:pPr>
                <a:defRPr/>
              </a:pPr>
              <a:t>16 juli 2020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8211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nl-NL" altLang="nl-NL" sz="1800" dirty="0">
              <a:solidFill>
                <a:srgbClr val="FFFFFF"/>
              </a:solidFill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9" y="2070100"/>
            <a:ext cx="11203516" cy="4140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dirty="0"/>
              <a:t>Vijfde niveau</a:t>
            </a:r>
          </a:p>
        </p:txBody>
      </p:sp>
      <p:sp>
        <p:nvSpPr>
          <p:cNvPr id="1028" name="shpTekst" descr="Bar_Top"/>
          <p:cNvSpPr>
            <a:spLocks noChangeArrowheads="1"/>
          </p:cNvSpPr>
          <p:nvPr/>
        </p:nvSpPr>
        <p:spPr bwMode="auto">
          <a:xfrm>
            <a:off x="0" y="7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nl-NL" altLang="nl-NL" sz="1800" dirty="0">
              <a:solidFill>
                <a:srgbClr val="FFFFFF"/>
              </a:solidFill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419" y="1295400"/>
            <a:ext cx="1120351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altLang="nl-NL" smtClean="0"/>
          </a:p>
        </p:txBody>
      </p:sp>
      <p:sp>
        <p:nvSpPr>
          <p:cNvPr id="1031" name="shpBeeldmerk"/>
          <p:cNvSpPr>
            <a:spLocks noChangeArrowheads="1"/>
          </p:cNvSpPr>
          <p:nvPr/>
        </p:nvSpPr>
        <p:spPr bwMode="auto">
          <a:xfrm>
            <a:off x="624417" y="6613532"/>
            <a:ext cx="2537883" cy="1190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3189E375-1445-4750-9EE4-84A28FA35247}" type="slidenum">
              <a:rPr lang="nl-NL" altLang="nl-NL" sz="1000" smtClean="0"/>
              <a:pPr>
                <a:defRPr/>
              </a:pPr>
              <a:t>‹nr.›</a:t>
            </a:fld>
            <a:endParaRPr lang="nl-NL" altLang="nl-NL" sz="1000" dirty="0" smtClean="0"/>
          </a:p>
        </p:txBody>
      </p:sp>
      <p:sp>
        <p:nvSpPr>
          <p:cNvPr id="1032" name="TitelSlide2"/>
          <p:cNvSpPr txBox="1">
            <a:spLocks noChangeArrowheads="1"/>
          </p:cNvSpPr>
          <p:nvPr userDrawn="1"/>
        </p:nvSpPr>
        <p:spPr bwMode="auto">
          <a:xfrm>
            <a:off x="6716189" y="6524632"/>
            <a:ext cx="3219449" cy="119063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nl-NL" sz="1000" dirty="0"/>
              <a:t>Wilhelminakanaal Sluis II</a:t>
            </a:r>
            <a:endParaRPr lang="nl-NL" altLang="nl-NL" sz="1000" dirty="0"/>
          </a:p>
        </p:txBody>
      </p:sp>
      <p:sp>
        <p:nvSpPr>
          <p:cNvPr id="1033" name="ZwarteBalk" hidden="1"/>
          <p:cNvSpPr>
            <a:spLocks noChangeArrowheads="1"/>
          </p:cNvSpPr>
          <p:nvPr/>
        </p:nvSpPr>
        <p:spPr bwMode="auto">
          <a:xfrm>
            <a:off x="11857572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endParaRPr lang="nl-NL" altLang="nl-NL" sz="2200" dirty="0"/>
          </a:p>
        </p:txBody>
      </p:sp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5872" y="6613532"/>
            <a:ext cx="2010833" cy="119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50000"/>
              </a:spcBef>
              <a:defRPr sz="100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F7508854-DB60-4C24-BA78-0BD65058172B}" type="datetime4">
              <a:rPr lang="nl-NL"/>
              <a:pPr>
                <a:defRPr/>
              </a:pPr>
              <a:t>16 juli 2020</a:t>
            </a:fld>
            <a:endParaRPr lang="nl-NL" dirty="0"/>
          </a:p>
        </p:txBody>
      </p:sp>
      <p:pic>
        <p:nvPicPr>
          <p:cNvPr id="1034" name="Afbeelding 10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21" y="6272220"/>
            <a:ext cx="5528897" cy="58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2pPr>
      <a:lvl3pPr marL="965200" indent="-342900" algn="l" rtl="0" eaLnBrk="0" fontAlgn="base" hangingPunct="0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</a:defRPr>
      </a:lvl3pPr>
      <a:lvl4pPr marL="989013" algn="l" rtl="0" eaLnBrk="0" fontAlgn="base" hangingPunct="0">
        <a:spcBef>
          <a:spcPct val="5000"/>
        </a:spcBef>
        <a:spcAft>
          <a:spcPct val="0"/>
        </a:spcAft>
        <a:buFont typeface="Verdana" panose="020B0604030504040204" pitchFamily="34" charset="0"/>
        <a:defRPr sz="2200">
          <a:solidFill>
            <a:srgbClr val="000000"/>
          </a:solidFill>
          <a:latin typeface="+mn-lt"/>
        </a:defRPr>
      </a:lvl4pPr>
      <a:lvl5pPr marL="1631950" indent="-285750" algn="l" rtl="0" eaLnBrk="0" fontAlgn="base" hangingPunct="0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ctrTitle"/>
          </p:nvPr>
        </p:nvSpPr>
        <p:spPr>
          <a:xfrm>
            <a:off x="6912846" y="3212976"/>
            <a:ext cx="4798484" cy="856800"/>
          </a:xfrm>
        </p:spPr>
        <p:txBody>
          <a:bodyPr/>
          <a:lstStyle/>
          <a:p>
            <a:pPr algn="ctr"/>
            <a:r>
              <a:rPr lang="nl-NL" dirty="0" smtClean="0"/>
              <a:t>Marktconsultatie </a:t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Wilhelminakanaal Sluis II</a:t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b="1" dirty="0" smtClean="0"/>
              <a:t>TERUGKOPPELING RESULTATEN</a:t>
            </a:r>
            <a:endParaRPr lang="nl-NL" b="1" dirty="0"/>
          </a:p>
        </p:txBody>
      </p:sp>
      <p:sp>
        <p:nvSpPr>
          <p:cNvPr id="9219" name="Tekstvak 1"/>
          <p:cNvSpPr txBox="1">
            <a:spLocks noChangeArrowheads="1"/>
          </p:cNvSpPr>
          <p:nvPr/>
        </p:nvSpPr>
        <p:spPr bwMode="auto">
          <a:xfrm>
            <a:off x="6921500" y="6632582"/>
            <a:ext cx="18573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endParaRPr lang="nl-NL" altLang="nl-NL"/>
          </a:p>
        </p:txBody>
      </p:sp>
      <p:sp>
        <p:nvSpPr>
          <p:cNvPr id="5" name="Titel 13"/>
          <p:cNvSpPr txBox="1">
            <a:spLocks/>
          </p:cNvSpPr>
          <p:nvPr/>
        </p:nvSpPr>
        <p:spPr bwMode="auto">
          <a:xfrm>
            <a:off x="9552383" y="4689088"/>
            <a:ext cx="1961303" cy="85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r>
              <a:rPr lang="nl-NL" sz="1800" kern="0" dirty="0" smtClean="0"/>
              <a:t>16 juli 2020</a:t>
            </a:r>
            <a:endParaRPr lang="nl-NL" sz="1800" kern="0" dirty="0"/>
          </a:p>
        </p:txBody>
      </p:sp>
      <p:sp>
        <p:nvSpPr>
          <p:cNvPr id="6" name="Titel 13"/>
          <p:cNvSpPr txBox="1">
            <a:spLocks/>
          </p:cNvSpPr>
          <p:nvPr/>
        </p:nvSpPr>
        <p:spPr bwMode="auto">
          <a:xfrm>
            <a:off x="6801364" y="476672"/>
            <a:ext cx="4798484" cy="85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3200" b="1" kern="0" dirty="0" smtClean="0"/>
              <a:t>WELKOM BIJ:</a:t>
            </a:r>
            <a:endParaRPr lang="nl-NL" sz="3200" b="1" kern="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8" r="21270"/>
          <a:stretch/>
        </p:blipFill>
        <p:spPr>
          <a:xfrm>
            <a:off x="0" y="0"/>
            <a:ext cx="6168008" cy="69175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ul krijtbord met houten frame (60 x 90 cm) 2526170 40200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9" t="19738" r="5942" b="19783"/>
          <a:stretch/>
        </p:blipFill>
        <p:spPr bwMode="auto">
          <a:xfrm>
            <a:off x="389982" y="1052736"/>
            <a:ext cx="11161240" cy="531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839416" y="447105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BPKV</a:t>
            </a:r>
            <a:endParaRPr lang="nl-NL" altLang="nl-NL" dirty="0" smtClean="0"/>
          </a:p>
        </p:txBody>
      </p:sp>
      <p:sp>
        <p:nvSpPr>
          <p:cNvPr id="2" name="Tekstvak 1"/>
          <p:cNvSpPr txBox="1"/>
          <p:nvPr/>
        </p:nvSpPr>
        <p:spPr>
          <a:xfrm>
            <a:off x="872225" y="1523344"/>
            <a:ext cx="1071447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  <a:latin typeface="Lucida Calligraphy" panose="03010101010101010101" pitchFamily="66" charset="0"/>
              </a:rPr>
              <a:t>Tips voor aanbesteding: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</a:rPr>
              <a:t>g</a:t>
            </a:r>
            <a:r>
              <a:rPr lang="nl-NL" sz="1800" dirty="0" smtClean="0">
                <a:solidFill>
                  <a:schemeClr val="bg1"/>
                </a:solidFill>
              </a:rPr>
              <a:t>een </a:t>
            </a:r>
            <a:r>
              <a:rPr lang="nl-NL" sz="1800" dirty="0" err="1" smtClean="0">
                <a:solidFill>
                  <a:schemeClr val="bg1"/>
                </a:solidFill>
              </a:rPr>
              <a:t>trechtering</a:t>
            </a:r>
            <a:r>
              <a:rPr lang="nl-NL" sz="1800" dirty="0" smtClean="0">
                <a:solidFill>
                  <a:schemeClr val="bg1"/>
                </a:solidFill>
              </a:rPr>
              <a:t>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>
                <a:solidFill>
                  <a:schemeClr val="bg1"/>
                </a:solidFill>
              </a:rPr>
              <a:t>dialooggesprek in trechteringsfase;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>
                <a:solidFill>
                  <a:schemeClr val="bg1"/>
                </a:solidFill>
              </a:rPr>
              <a:t>inschrijver zelf risico laten kiezen als onderwerp;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>
                <a:solidFill>
                  <a:schemeClr val="bg1"/>
                </a:solidFill>
              </a:rPr>
              <a:t>gezamenlijk locatiebezoek Sluis II;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>
                <a:solidFill>
                  <a:schemeClr val="bg1"/>
                </a:solidFill>
              </a:rPr>
              <a:t>aantoonbaarheid BPKV door project-referenties;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</a:rPr>
              <a:t>o</a:t>
            </a:r>
            <a:r>
              <a:rPr lang="nl-NL" sz="1800" dirty="0" smtClean="0">
                <a:solidFill>
                  <a:schemeClr val="bg1"/>
                </a:solidFill>
              </a:rPr>
              <a:t>pstellen van een visiedocument dat ingaat op top risico’s;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>
                <a:solidFill>
                  <a:schemeClr val="bg1"/>
                </a:solidFill>
              </a:rPr>
              <a:t>afbakening ontwerp-innovatie-creatieve vrijheid;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>
                <a:solidFill>
                  <a:schemeClr val="bg1"/>
                </a:solidFill>
              </a:rPr>
              <a:t>ruimte geven voor kansen i.r.t. projectdoelstellingen;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>
                <a:solidFill>
                  <a:schemeClr val="bg1"/>
                </a:solidFill>
              </a:rPr>
              <a:t>tendervergoeding; 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bg1"/>
                </a:solidFill>
              </a:rPr>
              <a:t>m</a:t>
            </a:r>
            <a:r>
              <a:rPr lang="nl-NL" sz="1800" dirty="0" smtClean="0">
                <a:solidFill>
                  <a:schemeClr val="bg1"/>
                </a:solidFill>
              </a:rPr>
              <a:t>eer tijd.</a:t>
            </a:r>
            <a:endParaRPr lang="nl-NL" dirty="0" smtClean="0">
              <a:solidFill>
                <a:schemeClr val="bg1"/>
              </a:solidFill>
            </a:endParaRPr>
          </a:p>
          <a:p>
            <a:endParaRPr lang="nl-NL" dirty="0" smtClean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50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1415480" y="404664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DUURZAAMHEID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3287688" y="1456579"/>
            <a:ext cx="878497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Doel: </a:t>
            </a:r>
            <a:r>
              <a:rPr lang="nl-NL" sz="2000" dirty="0" smtClean="0"/>
              <a:t>project duurzaam realiseren </a:t>
            </a:r>
            <a:r>
              <a:rPr lang="nl-NL" sz="2000" dirty="0"/>
              <a:t>-</a:t>
            </a:r>
            <a:r>
              <a:rPr lang="nl-NL" sz="2000" dirty="0" smtClean="0"/>
              <a:t> duurzaamheid optimaal integreren in het contract en project </a:t>
            </a:r>
          </a:p>
          <a:p>
            <a:pPr>
              <a:lnSpc>
                <a:spcPct val="150000"/>
              </a:lnSpc>
            </a:pPr>
            <a:endParaRPr lang="nl-NL" sz="1000" dirty="0" smtClean="0"/>
          </a:p>
          <a:p>
            <a:pPr>
              <a:lnSpc>
                <a:spcPct val="150000"/>
              </a:lnSpc>
            </a:pPr>
            <a:r>
              <a:rPr lang="nl-NL" sz="1800" b="1" dirty="0" smtClean="0"/>
              <a:t>Algemeen:</a:t>
            </a:r>
            <a:r>
              <a:rPr lang="nl-NL" sz="1800" dirty="0" smtClean="0"/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positief </a:t>
            </a:r>
            <a:r>
              <a:rPr lang="nl-NL" sz="1800" dirty="0"/>
              <a:t>over combinatie minimum eisen met stimulans </a:t>
            </a:r>
            <a:r>
              <a:rPr lang="nl-NL" sz="1800" dirty="0" smtClean="0"/>
              <a:t>BPKV; </a:t>
            </a:r>
            <a:endParaRPr lang="nl-NL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niet te ambitieus met eisen (moet haalbaar zijn voor alle partijen);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houd balans met BPKV criteria;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ken voldoende waarde toe aan BPKV;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z</a:t>
            </a:r>
            <a:r>
              <a:rPr lang="nl-NL" sz="1800" dirty="0" smtClean="0"/>
              <a:t>org dat RWS </a:t>
            </a:r>
            <a:r>
              <a:rPr lang="nl-NL" sz="1800" dirty="0"/>
              <a:t>richtlijnen </a:t>
            </a:r>
            <a:r>
              <a:rPr lang="nl-NL" sz="1800" dirty="0" smtClean="0"/>
              <a:t>(welke?) duurzaamheid niet beperken.</a:t>
            </a:r>
            <a:endParaRPr lang="nl-NL" sz="1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800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8" t="4104" r="12676"/>
          <a:stretch/>
        </p:blipFill>
        <p:spPr>
          <a:xfrm>
            <a:off x="-17215" y="1499360"/>
            <a:ext cx="3160887" cy="464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3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563295" y="402220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DUURZAAMHEID</a:t>
            </a:r>
            <a:endParaRPr lang="nl-NL" altLang="nl-NL" dirty="0" smtClean="0"/>
          </a:p>
        </p:txBody>
      </p:sp>
      <p:pic>
        <p:nvPicPr>
          <p:cNvPr id="4098" name="Picture 2" descr="Paper Recycling bin, s For Recycling, building, recycling, cartoon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34891" y1="10699" x2="34891" y2="10699"/>
                        <a14:foregroundMark x1="38478" y1="21683" x2="38478" y2="21683"/>
                        <a14:foregroundMark x1="39783" y1="21683" x2="39783" y2="21683"/>
                        <a14:foregroundMark x1="42609" y1="24251" x2="42609" y2="24251"/>
                        <a14:foregroundMark x1="46196" y1="19829" x2="52500" y2="12696"/>
                        <a14:foregroundMark x1="51196" y1="8987" x2="45652" y2="5136"/>
                        <a14:foregroundMark x1="26848" y1="7418" x2="30109" y2="15121"/>
                        <a14:foregroundMark x1="36413" y1="17404" x2="37826" y2="258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2019725"/>
            <a:ext cx="3348137" cy="25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>
            <a:off x="3269551" y="2348880"/>
            <a:ext cx="8496944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b="1" dirty="0" smtClean="0"/>
              <a:t>Vrijkomende materialen hergebruiken en afval scheiden</a:t>
            </a:r>
          </a:p>
          <a:p>
            <a:endParaRPr lang="nl-NL" sz="1800" dirty="0" smtClean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we </a:t>
            </a:r>
            <a:r>
              <a:rPr lang="nl-NL" sz="1800" dirty="0"/>
              <a:t>overwegen </a:t>
            </a:r>
            <a:r>
              <a:rPr lang="nl-NL" sz="1800" dirty="0" smtClean="0"/>
              <a:t>een (minimum) eis te stellen;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d</a:t>
            </a:r>
            <a:r>
              <a:rPr lang="nl-NL" sz="1800" dirty="0" smtClean="0"/>
              <a:t>ie moet wel redelijk / haalbaar zijn, met oog op planning, kwaliteit </a:t>
            </a:r>
            <a:r>
              <a:rPr lang="nl-NL" sz="1800" dirty="0"/>
              <a:t>huidige </a:t>
            </a:r>
            <a:r>
              <a:rPr lang="nl-NL" sz="1800" dirty="0" smtClean="0"/>
              <a:t>materiaal en technische </a:t>
            </a:r>
            <a:r>
              <a:rPr lang="nl-NL" sz="1800" dirty="0"/>
              <a:t>eisen. 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90759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7" b="11127"/>
          <a:stretch/>
        </p:blipFill>
        <p:spPr>
          <a:xfrm>
            <a:off x="7680176" y="1628800"/>
            <a:ext cx="4363377" cy="3456384"/>
          </a:xfrm>
          <a:prstGeom prst="rect">
            <a:avLst/>
          </a:prstGeom>
        </p:spPr>
      </p:pic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494623" y="564649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DUURZAAMHEID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23202" y="1628800"/>
            <a:ext cx="8021070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800" b="1" dirty="0" smtClean="0"/>
              <a:t>Wat gaan we onderzoeken/overwegen</a:t>
            </a:r>
            <a:r>
              <a:rPr lang="nl-NL" sz="1800" b="1" dirty="0"/>
              <a:t>?</a:t>
            </a:r>
            <a:endParaRPr lang="nl-NL" sz="1800" b="1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verkennen </a:t>
            </a:r>
            <a:r>
              <a:rPr lang="nl-NL" sz="1800" dirty="0"/>
              <a:t>van juiste totale </a:t>
            </a:r>
            <a:r>
              <a:rPr lang="nl-NL" sz="1800" dirty="0" smtClean="0"/>
              <a:t>kwaliteitswaarde (50 of 60%); 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geschikte combinatie van SMART kwantitatieve en kwalitatieve </a:t>
            </a:r>
            <a:r>
              <a:rPr lang="nl-NL" sz="1800" dirty="0" smtClean="0"/>
              <a:t>criteria.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800" dirty="0" smtClean="0"/>
          </a:p>
          <a:p>
            <a:pPr>
              <a:lnSpc>
                <a:spcPct val="150000"/>
              </a:lnSpc>
            </a:pPr>
            <a:r>
              <a:rPr lang="nl-NL" sz="1800" dirty="0" smtClean="0"/>
              <a:t>Hoe gaat het BPKV criterium 1 Duurzaamheid er uit zien?</a:t>
            </a:r>
            <a:endParaRPr lang="nl-NL" sz="1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1.1 MKI </a:t>
            </a:r>
            <a:r>
              <a:rPr lang="nl-NL" sz="1800" dirty="0" err="1"/>
              <a:t>dubocalc</a:t>
            </a:r>
            <a:r>
              <a:rPr lang="nl-NL" sz="1800" dirty="0"/>
              <a:t> voor materialen en </a:t>
            </a:r>
            <a:r>
              <a:rPr lang="nl-NL" sz="1800" dirty="0" smtClean="0"/>
              <a:t>energie; 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1.2 circulair ontwerpen, bouwen en onderhouden: met hierin ook hergebruik en eenvoudig beheer / </a:t>
            </a:r>
            <a:r>
              <a:rPr lang="nl-NL" sz="1800" dirty="0" err="1" smtClean="0"/>
              <a:t>onderhoudbaarheid</a:t>
            </a:r>
            <a:r>
              <a:rPr lang="nl-NL" sz="1800" dirty="0" smtClean="0"/>
              <a:t>.</a:t>
            </a:r>
            <a:endParaRPr lang="nl-NL" sz="18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nl-NL" sz="1800" dirty="0"/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nl-NL" sz="1800" dirty="0" smtClean="0"/>
          </a:p>
        </p:txBody>
      </p:sp>
    </p:spTree>
    <p:extLst>
      <p:ext uri="{BB962C8B-B14F-4D97-AF65-F5344CB8AC3E}">
        <p14:creationId xmlns:p14="http://schemas.microsoft.com/office/powerpoint/2010/main" val="327318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7" b="11127"/>
          <a:stretch/>
        </p:blipFill>
        <p:spPr>
          <a:xfrm>
            <a:off x="7443825" y="1772816"/>
            <a:ext cx="4363377" cy="3456384"/>
          </a:xfrm>
          <a:prstGeom prst="rect">
            <a:avLst/>
          </a:prstGeom>
        </p:spPr>
      </p:pic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494623" y="564649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DUURZAAMHEID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23202" y="1628800"/>
            <a:ext cx="11284000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nl-NL" sz="1800" b="1" dirty="0" smtClean="0"/>
              <a:t>En verder? Overwegingen: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de </a:t>
            </a:r>
            <a:r>
              <a:rPr lang="nl-NL" sz="1800" dirty="0"/>
              <a:t>bouwplaats </a:t>
            </a:r>
            <a:r>
              <a:rPr lang="nl-NL" sz="1800" dirty="0" smtClean="0"/>
              <a:t>100% klimaatneutraal?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m</a:t>
            </a:r>
            <a:r>
              <a:rPr lang="nl-NL" sz="1800" dirty="0" smtClean="0"/>
              <a:t>inimum eis aan inzet emissievrij materieel?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m</a:t>
            </a:r>
            <a:r>
              <a:rPr lang="nl-NL" sz="1800" dirty="0" smtClean="0"/>
              <a:t>aximum MKI – draaiuren van materieel?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lokale energieopwekking mogelijk maken?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oplaadpunt voor elektrisch materieel mogelijk maken?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i</a:t>
            </a:r>
            <a:r>
              <a:rPr lang="nl-NL" sz="1800" dirty="0" smtClean="0"/>
              <a:t>s dit wenselijk?</a:t>
            </a:r>
            <a:endParaRPr lang="nl-NL" sz="1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800" dirty="0"/>
          </a:p>
          <a:p>
            <a:pPr>
              <a:lnSpc>
                <a:spcPct val="150000"/>
              </a:lnSpc>
            </a:pPr>
            <a:r>
              <a:rPr lang="nl-NL" sz="1800" dirty="0" smtClean="0"/>
              <a:t>Nb. Materieel is onderdeel van MKI berekening</a:t>
            </a:r>
            <a:endParaRPr lang="nl-NL" sz="1800" dirty="0"/>
          </a:p>
          <a:p>
            <a:pPr marL="742950" lvl="1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nl-NL" sz="1800" dirty="0" smtClean="0"/>
          </a:p>
        </p:txBody>
      </p:sp>
    </p:spTree>
    <p:extLst>
      <p:ext uri="{BB962C8B-B14F-4D97-AF65-F5344CB8AC3E}">
        <p14:creationId xmlns:p14="http://schemas.microsoft.com/office/powerpoint/2010/main" val="422579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2063552" y="476672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DUURZAAMHEID - LCC</a:t>
            </a:r>
            <a:endParaRPr lang="nl-NL" altLang="nl-NL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0"/>
          <a:stretch/>
        </p:blipFill>
        <p:spPr>
          <a:xfrm>
            <a:off x="0" y="1423920"/>
            <a:ext cx="3587045" cy="3496343"/>
          </a:xfrm>
          <a:prstGeom prst="rect">
            <a:avLst/>
          </a:prstGeom>
        </p:spPr>
      </p:pic>
      <p:sp>
        <p:nvSpPr>
          <p:cNvPr id="6" name="Rechthoek 5"/>
          <p:cNvSpPr/>
          <p:nvPr/>
        </p:nvSpPr>
        <p:spPr>
          <a:xfrm>
            <a:off x="3603792" y="1196752"/>
            <a:ext cx="7774331" cy="4875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Doel: </a:t>
            </a:r>
            <a:r>
              <a:rPr lang="nl-NL" sz="2000" dirty="0" smtClean="0"/>
              <a:t>levensduurkosten verlagen  </a:t>
            </a:r>
          </a:p>
          <a:p>
            <a:endParaRPr lang="nl-NL" dirty="0" smtClean="0"/>
          </a:p>
          <a:p>
            <a:pPr>
              <a:lnSpc>
                <a:spcPct val="120000"/>
              </a:lnSpc>
            </a:pPr>
            <a:r>
              <a:rPr lang="nl-NL" sz="1800" b="1" dirty="0" smtClean="0"/>
              <a:t>Gericht op: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Kosten onderhoud /vervanging systeem (componenten)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Bewegingswerken en energieverbruik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Nieuwe of gebruikte materialen</a:t>
            </a:r>
          </a:p>
          <a:p>
            <a:pPr>
              <a:lnSpc>
                <a:spcPct val="120000"/>
              </a:lnSpc>
            </a:pPr>
            <a:endParaRPr lang="nl-NL" sz="1800" dirty="0" smtClean="0"/>
          </a:p>
          <a:p>
            <a:pPr>
              <a:lnSpc>
                <a:spcPct val="120000"/>
              </a:lnSpc>
            </a:pPr>
            <a:r>
              <a:rPr lang="nl-NL" sz="1800" b="1" dirty="0" smtClean="0"/>
              <a:t>Wat gaan we doen?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LCC spelregels in VSP?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LCC </a:t>
            </a:r>
            <a:r>
              <a:rPr lang="nl-NL" sz="1800" dirty="0"/>
              <a:t>als effect bij BPKV </a:t>
            </a:r>
            <a:r>
              <a:rPr lang="nl-NL" sz="1800" dirty="0" smtClean="0"/>
              <a:t>duurzaamheid</a:t>
            </a:r>
            <a:endParaRPr lang="nl-NL" sz="1800" dirty="0"/>
          </a:p>
          <a:p>
            <a:pPr>
              <a:lnSpc>
                <a:spcPct val="120000"/>
              </a:lnSpc>
            </a:pPr>
            <a:endParaRPr lang="nl-NL" sz="1800" dirty="0" smtClean="0"/>
          </a:p>
          <a:p>
            <a:pPr>
              <a:lnSpc>
                <a:spcPct val="120000"/>
              </a:lnSpc>
            </a:pPr>
            <a:r>
              <a:rPr lang="nl-NL" sz="1800" b="1" dirty="0" smtClean="0"/>
              <a:t>Risico: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voorkom functieverlies van materialen en systemen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LCC in BPKV leidt mogelijk tot onrealistische aannames </a:t>
            </a:r>
          </a:p>
        </p:txBody>
      </p:sp>
    </p:spTree>
    <p:extLst>
      <p:ext uri="{BB962C8B-B14F-4D97-AF65-F5344CB8AC3E}">
        <p14:creationId xmlns:p14="http://schemas.microsoft.com/office/powerpoint/2010/main" val="325829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sing the right tools: How federal leaders can plan in complex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8" y="2564904"/>
            <a:ext cx="4824536" cy="339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83768" y="46026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DUURZAAMHEID - STIKSTOF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83600" y="1452846"/>
            <a:ext cx="688055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Doel: </a:t>
            </a:r>
            <a:r>
              <a:rPr lang="nl-NL" sz="2000" dirty="0" smtClean="0"/>
              <a:t>voorkomen vertraging </a:t>
            </a:r>
            <a:r>
              <a:rPr lang="nl-NL" sz="2000" dirty="0" err="1" smtClean="0"/>
              <a:t>a.g.v.</a:t>
            </a:r>
            <a:r>
              <a:rPr lang="nl-NL" sz="2000" dirty="0" smtClean="0"/>
              <a:t> stikstofuitstoot. </a:t>
            </a:r>
          </a:p>
          <a:p>
            <a:endParaRPr lang="nl-NL" sz="2000" b="1" dirty="0" smtClean="0"/>
          </a:p>
          <a:p>
            <a:pPr>
              <a:lnSpc>
                <a:spcPct val="150000"/>
              </a:lnSpc>
            </a:pPr>
            <a:r>
              <a:rPr lang="nl-NL" sz="1800" b="1" dirty="0" smtClean="0"/>
              <a:t>Reactie</a:t>
            </a:r>
            <a:r>
              <a:rPr lang="nl-NL" sz="1800" dirty="0" smtClean="0"/>
              <a:t>: </a:t>
            </a:r>
            <a:r>
              <a:rPr lang="nl-NL" sz="1800" dirty="0" smtClean="0">
                <a:sym typeface="Wingdings" panose="05000000000000000000" pitchFamily="2" charset="2"/>
              </a:rPr>
              <a:t>stage IV materieel is momenteel niet voor al het materieel (&gt;100 ton en drijvend)</a:t>
            </a:r>
            <a:r>
              <a:rPr lang="nl-NL" sz="1800" dirty="0">
                <a:sym typeface="Wingdings" panose="05000000000000000000" pitchFamily="2" charset="2"/>
              </a:rPr>
              <a:t> realistisch </a:t>
            </a:r>
            <a:endParaRPr lang="nl-NL" sz="1800" dirty="0" smtClean="0">
              <a:sym typeface="Wingdings" panose="05000000000000000000" pitchFamily="2" charset="2"/>
            </a:endParaRPr>
          </a:p>
          <a:p>
            <a:endParaRPr lang="nl-NL" sz="1800" dirty="0"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nl-NL" sz="1800" b="1" dirty="0" smtClean="0">
                <a:sym typeface="Wingdings" panose="05000000000000000000" pitchFamily="2" charset="2"/>
              </a:rPr>
              <a:t>Dilemma’s</a:t>
            </a:r>
            <a:r>
              <a:rPr lang="nl-NL" sz="1800" dirty="0" smtClean="0">
                <a:sym typeface="Wingdings" panose="05000000000000000000" pitchFamily="2" charset="2"/>
              </a:rPr>
              <a:t>: een minimum % eis? </a:t>
            </a:r>
          </a:p>
          <a:p>
            <a:pPr>
              <a:lnSpc>
                <a:spcPct val="150000"/>
              </a:lnSpc>
            </a:pPr>
            <a:r>
              <a:rPr lang="nl-NL" sz="1800" dirty="0" smtClean="0">
                <a:sym typeface="Wingdings" panose="05000000000000000000" pitchFamily="2" charset="2"/>
              </a:rPr>
              <a:t>Compensatie met stage V mogelijk?</a:t>
            </a:r>
            <a:endParaRPr lang="nl-NL" sz="1800" dirty="0"/>
          </a:p>
          <a:p>
            <a:endParaRPr lang="nl-NL" sz="1800" dirty="0" smtClean="0"/>
          </a:p>
        </p:txBody>
      </p:sp>
    </p:spTree>
    <p:extLst>
      <p:ext uri="{BB962C8B-B14F-4D97-AF65-F5344CB8AC3E}">
        <p14:creationId xmlns:p14="http://schemas.microsoft.com/office/powerpoint/2010/main" val="39694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50991" y="461544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INNOVATIES</a:t>
            </a:r>
            <a:endParaRPr lang="nl-NL" altLang="nl-NL" dirty="0" smtClean="0"/>
          </a:p>
        </p:txBody>
      </p:sp>
      <p:sp>
        <p:nvSpPr>
          <p:cNvPr id="4" name="Rechthoek 3"/>
          <p:cNvSpPr/>
          <p:nvPr/>
        </p:nvSpPr>
        <p:spPr>
          <a:xfrm>
            <a:off x="543200" y="1483602"/>
            <a:ext cx="1128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Doel</a:t>
            </a:r>
            <a:r>
              <a:rPr lang="nl-NL" sz="2000" dirty="0" smtClean="0"/>
              <a:t>: innovaties efficiënt inbrengen en benutten marktkennis? </a:t>
            </a:r>
            <a:endParaRPr lang="nl-NL" sz="2000" dirty="0"/>
          </a:p>
        </p:txBody>
      </p:sp>
      <p:sp>
        <p:nvSpPr>
          <p:cNvPr id="5" name="Rechthoek 4"/>
          <p:cNvSpPr/>
          <p:nvPr/>
        </p:nvSpPr>
        <p:spPr>
          <a:xfrm>
            <a:off x="2783632" y="2524593"/>
            <a:ext cx="9753454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i="1" dirty="0"/>
              <a:t>Contractvoorbereiding:</a:t>
            </a:r>
            <a:endParaRPr lang="nl-NL" sz="1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Bij welke disciplines geven innovaties toegevoegde waarde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eisen </a:t>
            </a:r>
            <a:r>
              <a:rPr lang="nl-NL" sz="1800" dirty="0" smtClean="0">
                <a:sym typeface="Wingdings" panose="05000000000000000000" pitchFamily="2" charset="2"/>
              </a:rPr>
              <a:t> </a:t>
            </a:r>
            <a:r>
              <a:rPr lang="nl-NL" sz="1800" dirty="0" smtClean="0"/>
              <a:t>beperkende werking op innovaties?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Innovatie via BPKV waarderen of kansendossier?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Innovatie van concurrenten met licenties mogelijk?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Hoe innovaties op te schalen? </a:t>
            </a:r>
            <a:endParaRPr lang="nl-NL" sz="1800" dirty="0"/>
          </a:p>
        </p:txBody>
      </p:sp>
      <p:pic>
        <p:nvPicPr>
          <p:cNvPr id="6" name="Afbeelding 5" descr="D:\Bestanden Peter\bestanden RWS\Afbeeldingen\1885233_orig.png"/>
          <p:cNvPicPr/>
          <p:nvPr/>
        </p:nvPicPr>
        <p:blipFill>
          <a:blip r:embed="rId3" cstate="print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02" y="2132856"/>
            <a:ext cx="1773178" cy="23059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0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561928" y="588923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INNOVATIES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61928" y="1484784"/>
            <a:ext cx="9753454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 smtClean="0"/>
          </a:p>
          <a:p>
            <a:r>
              <a:rPr lang="nl-NL" sz="1800" i="1" dirty="0" smtClean="0"/>
              <a:t>Aanbestedingsfase: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dialoog/gesprek over potentiele innovaties; 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innovatievoorstel komt in BPKV of kansendossier.</a:t>
            </a:r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r>
              <a:rPr lang="nl-NL" sz="1800" i="1" dirty="0" smtClean="0"/>
              <a:t>Realisatiefase: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ON: stelt plan op </a:t>
            </a:r>
            <a:r>
              <a:rPr lang="nl-NL" sz="1800" dirty="0"/>
              <a:t>om (relevante) innovaties </a:t>
            </a:r>
            <a:r>
              <a:rPr lang="nl-NL" sz="1800" dirty="0" smtClean="0"/>
              <a:t>te integreren;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overleg met verliezende partijen om innovaties toe te passen; 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o</a:t>
            </a:r>
            <a:r>
              <a:rPr lang="nl-NL" sz="1800" dirty="0" smtClean="0"/>
              <a:t>pstellen licenties en businessmodel voor relevante innovatievoorstellen.</a:t>
            </a:r>
            <a:endParaRPr lang="nl-NL" sz="1800" dirty="0"/>
          </a:p>
          <a:p>
            <a:endParaRPr lang="nl-NL" sz="1800" dirty="0" smtClean="0"/>
          </a:p>
          <a:p>
            <a:r>
              <a:rPr lang="nl-NL" sz="1800" dirty="0"/>
              <a:t>Nb.: uitgangspunt is dat innovaties de doorlooptijd niet mogen verlengen</a:t>
            </a:r>
          </a:p>
          <a:p>
            <a:r>
              <a:rPr lang="nl-NL" sz="1200" dirty="0"/>
              <a:t> </a:t>
            </a:r>
          </a:p>
          <a:p>
            <a:endParaRPr lang="nl-NL" sz="12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760" y="692696"/>
            <a:ext cx="3289832" cy="406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3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Inhoud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4" t="16750" r="26344" b="9343"/>
          <a:stretch/>
        </p:blipFill>
        <p:spPr>
          <a:xfrm>
            <a:off x="7464152" y="1124744"/>
            <a:ext cx="4752528" cy="5112568"/>
          </a:xfrm>
          <a:prstGeom prst="rect">
            <a:avLst/>
          </a:prstGeom>
        </p:spPr>
      </p:pic>
      <p:sp>
        <p:nvSpPr>
          <p:cNvPr id="6" name="Tijdelijke aanduiding voor tekst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624417" y="1809280"/>
            <a:ext cx="11203200" cy="4644056"/>
          </a:xfrm>
        </p:spPr>
        <p:txBody>
          <a:bodyPr/>
          <a:lstStyle/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Inleiding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Thema’s: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BPKV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Duurzaamheid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Innovaties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tx1"/>
                </a:solidFill>
              </a:rPr>
              <a:t>Thema’s </a:t>
            </a:r>
          </a:p>
          <a:p>
            <a:pPr lvl="1" eaLnBrk="1" hangingPunct="1"/>
            <a:r>
              <a:rPr lang="nl-NL" altLang="nl-NL" dirty="0" smtClean="0">
                <a:solidFill>
                  <a:schemeClr val="tx1"/>
                </a:solidFill>
              </a:rPr>
              <a:t>Risico’s</a:t>
            </a:r>
          </a:p>
          <a:p>
            <a:pPr lvl="1" eaLnBrk="1" hangingPunct="1"/>
            <a:r>
              <a:rPr lang="nl-NL" altLang="nl-NL" dirty="0" smtClean="0">
                <a:solidFill>
                  <a:schemeClr val="tx1"/>
                </a:solidFill>
              </a:rPr>
              <a:t>Planning</a:t>
            </a:r>
          </a:p>
          <a:p>
            <a:pPr lvl="1" eaLnBrk="1" hangingPunct="1"/>
            <a:r>
              <a:rPr lang="nl-NL" altLang="nl-NL" dirty="0" smtClean="0">
                <a:solidFill>
                  <a:schemeClr val="tx1"/>
                </a:solidFill>
              </a:rPr>
              <a:t>Stremming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Thema </a:t>
            </a:r>
          </a:p>
          <a:p>
            <a:pPr lvl="1" eaLnBrk="1" hangingPunct="1"/>
            <a:r>
              <a:rPr lang="nl-NL" altLang="nl-NL" dirty="0">
                <a:solidFill>
                  <a:schemeClr val="bg1">
                    <a:lumMod val="65000"/>
                  </a:schemeClr>
                </a:solidFill>
              </a:rPr>
              <a:t>Industriële automatisering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Afsluiting</a:t>
            </a:r>
          </a:p>
          <a:p>
            <a:pPr marL="0" indent="0" eaLnBrk="1" hangingPunct="1">
              <a:buNone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371605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295999"/>
            <a:ext cx="11203200" cy="369332"/>
          </a:xfrm>
        </p:spPr>
        <p:txBody>
          <a:bodyPr/>
          <a:lstStyle/>
          <a:p>
            <a:r>
              <a:rPr lang="nl-NL" altLang="nl-NL" sz="2400" dirty="0" smtClean="0"/>
              <a:t>Huishoudelijke mededelingen</a:t>
            </a:r>
          </a:p>
        </p:txBody>
      </p:sp>
      <p:sp>
        <p:nvSpPr>
          <p:cNvPr id="10243" name="Tijdelijke aanduiding voor tekst 2"/>
          <p:cNvSpPr>
            <a:spLocks noGrp="1" noChangeArrowheads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/>
            <a:r>
              <a:rPr lang="nl-NL" altLang="nl-NL" sz="2000" dirty="0" smtClean="0"/>
              <a:t>1 uur, max 1,5 uur.</a:t>
            </a:r>
          </a:p>
          <a:p>
            <a:pPr eaLnBrk="1" hangingPunct="1"/>
            <a:r>
              <a:rPr lang="nl-NL" altLang="nl-NL" sz="2000" dirty="0" smtClean="0"/>
              <a:t>Microfoon dempen.</a:t>
            </a:r>
          </a:p>
          <a:p>
            <a:pPr eaLnBrk="1" hangingPunct="1"/>
            <a:r>
              <a:rPr lang="nl-NL" altLang="nl-NL" sz="2000" dirty="0" smtClean="0"/>
              <a:t>Vragen tussendoor via chatbox.</a:t>
            </a:r>
            <a:br>
              <a:rPr lang="nl-NL" altLang="nl-NL" sz="2000" dirty="0" smtClean="0"/>
            </a:br>
            <a:endParaRPr lang="nl-NL" altLang="nl-NL" sz="2000" dirty="0" smtClean="0"/>
          </a:p>
          <a:p>
            <a:pPr marL="0" indent="0" eaLnBrk="1" hangingPunct="1">
              <a:buNone/>
            </a:pPr>
            <a:r>
              <a:rPr lang="en-US" altLang="nl-NL" sz="2000" dirty="0" err="1" smtClean="0"/>
              <a:t>Tenderned</a:t>
            </a:r>
            <a:endParaRPr lang="nl-NL" altLang="nl-NL" sz="2000" dirty="0" smtClean="0"/>
          </a:p>
          <a:p>
            <a:pPr eaLnBrk="1" hangingPunct="1"/>
            <a:r>
              <a:rPr lang="nl-NL" altLang="nl-NL" sz="2000" dirty="0" smtClean="0"/>
              <a:t>Slides zijn genummerd, hieraan kan gerefereerd worden.</a:t>
            </a:r>
          </a:p>
          <a:p>
            <a:pPr eaLnBrk="1" hangingPunct="1"/>
            <a:r>
              <a:rPr lang="nl-NL" altLang="nl-NL" sz="2000" dirty="0" smtClean="0"/>
              <a:t>Presentatie is ook beschikbaar gesteld op Tenderned.</a:t>
            </a:r>
          </a:p>
          <a:p>
            <a:pPr eaLnBrk="1" hangingPunct="1"/>
            <a:r>
              <a:rPr lang="nl-NL" altLang="nl-NL" sz="2000" dirty="0" smtClean="0"/>
              <a:t>Er kunnen geen rechten worden ontleend aan hetgeen wat hier vermeld wordt</a:t>
            </a:r>
          </a:p>
          <a:p>
            <a:pPr eaLnBrk="1" hangingPunct="1"/>
            <a:r>
              <a:rPr lang="nl-NL" altLang="nl-NL" sz="2000" dirty="0" smtClean="0"/>
              <a:t>Het </a:t>
            </a:r>
            <a:r>
              <a:rPr lang="nl-NL" altLang="nl-NL" sz="2000" dirty="0"/>
              <a:t>al dan niet meedoen aan een marktparticipatie heeft geen consequenties (voor- of nadeel) voor een eventueel latere aanbesteding.</a:t>
            </a:r>
          </a:p>
          <a:p>
            <a:pPr eaLnBrk="1" hangingPunct="1"/>
            <a:endParaRPr lang="nl-NL" altLang="nl-NL" sz="1600" dirty="0" smtClean="0"/>
          </a:p>
          <a:p>
            <a:pPr marL="0" indent="0" eaLnBrk="1" hangingPunct="1">
              <a:buNone/>
            </a:pPr>
            <a:endParaRPr lang="nl-NL" altLang="nl-NL" sz="1600" dirty="0" smtClean="0"/>
          </a:p>
        </p:txBody>
      </p:sp>
    </p:spTree>
    <p:extLst>
      <p:ext uri="{BB962C8B-B14F-4D97-AF65-F5344CB8AC3E}">
        <p14:creationId xmlns:p14="http://schemas.microsoft.com/office/powerpoint/2010/main" val="60351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775" y="4382643"/>
            <a:ext cx="1300623" cy="91856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170" y="4545704"/>
            <a:ext cx="967782" cy="68349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115" y="5126323"/>
            <a:ext cx="1236869" cy="873539"/>
          </a:xfrm>
          <a:prstGeom prst="rect">
            <a:avLst/>
          </a:prstGeom>
        </p:spPr>
      </p:pic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RISICO’s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43200" y="1556792"/>
            <a:ext cx="112840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800" b="1" dirty="0" smtClean="0"/>
              <a:t>Doel marktvraag: </a:t>
            </a:r>
            <a:r>
              <a:rPr lang="nl-NL" sz="1800" dirty="0"/>
              <a:t>I</a:t>
            </a:r>
            <a:r>
              <a:rPr lang="nl-NL" sz="1800" dirty="0" smtClean="0"/>
              <a:t>s het risicoprofiel en bijhorende verdeling volledig? </a:t>
            </a:r>
          </a:p>
          <a:p>
            <a:pPr>
              <a:lnSpc>
                <a:spcPct val="150000"/>
              </a:lnSpc>
            </a:pPr>
            <a:endParaRPr lang="nl-NL" sz="1800" dirty="0" smtClean="0"/>
          </a:p>
          <a:p>
            <a:pPr>
              <a:lnSpc>
                <a:spcPct val="150000"/>
              </a:lnSpc>
            </a:pPr>
            <a:r>
              <a:rPr lang="nl-NL" sz="1800" b="1" dirty="0" smtClean="0"/>
              <a:t>Voor wat betreft de aanpak: </a:t>
            </a:r>
          </a:p>
          <a:p>
            <a:pPr>
              <a:lnSpc>
                <a:spcPct val="150000"/>
              </a:lnSpc>
            </a:pPr>
            <a:r>
              <a:rPr lang="nl-NL" sz="1800" dirty="0"/>
              <a:t>Allen positief over voorgestelde </a:t>
            </a:r>
            <a:r>
              <a:rPr lang="nl-NL" sz="1800" dirty="0" smtClean="0"/>
              <a:t>aanpak van gezamenlijk risicomanagement </a:t>
            </a:r>
          </a:p>
          <a:p>
            <a:pPr>
              <a:lnSpc>
                <a:spcPct val="150000"/>
              </a:lnSpc>
            </a:pPr>
            <a:r>
              <a:rPr lang="nl-NL" sz="1800" dirty="0" smtClean="0"/>
              <a:t>(uitwisselen risicodossiers, gezamenlijke risicobeheersing, (gezamenlijke) risicosessies)</a:t>
            </a: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9" y="3754500"/>
            <a:ext cx="4153093" cy="241080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781" y="3573016"/>
            <a:ext cx="1347987" cy="95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4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RISICO’s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43200" y="1556792"/>
            <a:ext cx="11284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800" b="1" dirty="0" smtClean="0"/>
              <a:t>Tips/suggesties: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I</a:t>
            </a:r>
            <a:r>
              <a:rPr lang="nl-NL" sz="1800" dirty="0" smtClean="0"/>
              <a:t>n tenderfase </a:t>
            </a:r>
            <a:r>
              <a:rPr lang="nl-NL" sz="1800" dirty="0"/>
              <a:t>al in gesprek over </a:t>
            </a:r>
            <a:r>
              <a:rPr lang="nl-NL" sz="1800" dirty="0" smtClean="0"/>
              <a:t>risico’s</a:t>
            </a:r>
            <a:endParaRPr lang="nl-NL" sz="18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F</a:t>
            </a:r>
            <a:r>
              <a:rPr lang="nl-NL" sz="1800" dirty="0" smtClean="0"/>
              <a:t>requent </a:t>
            </a:r>
            <a:r>
              <a:rPr lang="nl-NL" sz="1800" dirty="0"/>
              <a:t>bilateraal overleg tussen </a:t>
            </a:r>
            <a:r>
              <a:rPr lang="nl-NL" sz="1800" dirty="0" smtClean="0"/>
              <a:t>projectverantwoordelijken ON en OG over risico’s</a:t>
            </a:r>
            <a:endParaRPr lang="nl-NL" sz="1800" dirty="0"/>
          </a:p>
          <a:p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49097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RISICO’s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43200" y="1438319"/>
            <a:ext cx="11284000" cy="525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b="1" dirty="0"/>
              <a:t>Voor wat betreft areaalonderzoek &amp; conditionerende onderzoeken:</a:t>
            </a:r>
          </a:p>
          <a:p>
            <a:r>
              <a:rPr lang="nl-NL" sz="1800" dirty="0"/>
              <a:t>U</a:t>
            </a:r>
            <a:r>
              <a:rPr lang="nl-NL" sz="1800" dirty="0" smtClean="0"/>
              <a:t>itgevoerde </a:t>
            </a:r>
            <a:r>
              <a:rPr lang="nl-NL" sz="1800" dirty="0"/>
              <a:t>onderzoeken zijn voldoende </a:t>
            </a:r>
            <a:r>
              <a:rPr lang="nl-NL" sz="1800" dirty="0" smtClean="0"/>
              <a:t>en </a:t>
            </a:r>
            <a:r>
              <a:rPr lang="nl-NL" sz="1800" dirty="0"/>
              <a:t>minimaal benodigd (met mitsen maren</a:t>
            </a:r>
            <a:r>
              <a:rPr lang="nl-NL" sz="1800" dirty="0" smtClean="0"/>
              <a:t>). </a:t>
            </a:r>
          </a:p>
          <a:p>
            <a:endParaRPr lang="nl-NL" dirty="0"/>
          </a:p>
          <a:p>
            <a:r>
              <a:rPr lang="nl-NL" sz="1800" b="1" dirty="0" smtClean="0"/>
              <a:t>Tips onderzoeken: 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H</a:t>
            </a:r>
            <a:r>
              <a:rPr lang="nl-NL" sz="1800" dirty="0" smtClean="0"/>
              <a:t>uidige </a:t>
            </a:r>
            <a:r>
              <a:rPr lang="nl-NL" sz="1800" dirty="0"/>
              <a:t>staat van het </a:t>
            </a:r>
            <a:r>
              <a:rPr lang="nl-NL" sz="1800" dirty="0" smtClean="0"/>
              <a:t>object/installaties  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3D-scan sluizencomplex</a:t>
            </a:r>
            <a:endParaRPr lang="nl-NL" sz="1800" dirty="0"/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PFAS-onderzoek </a:t>
            </a:r>
            <a:r>
              <a:rPr lang="nl-NL" sz="1800" dirty="0" smtClean="0"/>
              <a:t>(onderdeel van waterbodemonderzoek)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Proefsleuven </a:t>
            </a:r>
            <a:r>
              <a:rPr lang="nl-NL" sz="1800" dirty="0"/>
              <a:t>K&amp;L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Historisch onderzoek oude sluisconstructies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Chroom-6 en zware metalen in huidige conserveringssystemen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Verhardingsonderzoek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Onderzoek kolkbodem i.v.m. verontreiniging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Onderzoek IA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RI&amp;E ontwerpfase</a:t>
            </a:r>
          </a:p>
          <a:p>
            <a:pPr marL="342900" lvl="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Digitaal Terrein Meting (DTM)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7" b="11127"/>
          <a:stretch/>
        </p:blipFill>
        <p:spPr>
          <a:xfrm>
            <a:off x="8087939" y="2507766"/>
            <a:ext cx="4101901" cy="32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4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RISICO’s</a:t>
            </a:r>
            <a:endParaRPr lang="nl-NL" altLang="nl-NL" dirty="0" smtClean="0"/>
          </a:p>
        </p:txBody>
      </p:sp>
      <p:sp>
        <p:nvSpPr>
          <p:cNvPr id="5" name="Rechthoek 4"/>
          <p:cNvSpPr/>
          <p:nvPr/>
        </p:nvSpPr>
        <p:spPr>
          <a:xfrm>
            <a:off x="551688" y="1772816"/>
            <a:ext cx="1134782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nl-NL" sz="1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Mogelijke risico's die ontbreken: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aterdichtheid 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van het 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kanaal;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etrokkenheid beheerder en testteam;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isico’s 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op het gebied van 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cybersecurity; en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ijdige 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aansluiting bediencentrale 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t.b.v. 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bediening op 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afstand.</a:t>
            </a:r>
            <a:endParaRPr lang="nl-NL" sz="1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492" y="1284289"/>
            <a:ext cx="3648508" cy="257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2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PLANNING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43200" y="1628800"/>
            <a:ext cx="11745488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dirty="0" smtClean="0"/>
              <a:t>Doel marktvraag: </a:t>
            </a:r>
            <a:r>
              <a:rPr lang="nl-NL" dirty="0"/>
              <a:t>H</a:t>
            </a:r>
            <a:r>
              <a:rPr lang="nl-NL" dirty="0" smtClean="0"/>
              <a:t>anteert het projectteam een realistische en haalbare planning?</a:t>
            </a:r>
          </a:p>
          <a:p>
            <a:endParaRPr lang="nl-NL" dirty="0" smtClean="0"/>
          </a:p>
          <a:p>
            <a:pPr>
              <a:lnSpc>
                <a:spcPct val="120000"/>
              </a:lnSpc>
            </a:pPr>
            <a:r>
              <a:rPr lang="nl-NL" sz="1800" b="1" dirty="0" smtClean="0"/>
              <a:t>Reacties planning:</a:t>
            </a:r>
            <a:endParaRPr lang="nl-NL" sz="1800" b="1" dirty="0"/>
          </a:p>
          <a:p>
            <a:pPr>
              <a:lnSpc>
                <a:spcPct val="120000"/>
              </a:lnSpc>
            </a:pPr>
            <a:r>
              <a:rPr lang="nl-NL" sz="1800" dirty="0" smtClean="0"/>
              <a:t>40 %: 		planning engineeringstijd te kort</a:t>
            </a:r>
          </a:p>
          <a:p>
            <a:pPr>
              <a:lnSpc>
                <a:spcPct val="120000"/>
              </a:lnSpc>
            </a:pPr>
            <a:r>
              <a:rPr lang="nl-NL" sz="1800" dirty="0" smtClean="0"/>
              <a:t>20%: 		doorlooptijd tenderfase te kort</a:t>
            </a:r>
          </a:p>
          <a:p>
            <a:pPr>
              <a:lnSpc>
                <a:spcPct val="120000"/>
              </a:lnSpc>
            </a:pPr>
            <a:r>
              <a:rPr lang="nl-NL" sz="1800" dirty="0" smtClean="0"/>
              <a:t>90%:		doorlooptijd realisatiefase te kort/te ambitieus</a:t>
            </a:r>
          </a:p>
          <a:p>
            <a:endParaRPr lang="nl-NL" dirty="0" smtClean="0"/>
          </a:p>
          <a:p>
            <a:pPr>
              <a:lnSpc>
                <a:spcPct val="120000"/>
              </a:lnSpc>
            </a:pPr>
            <a:r>
              <a:rPr lang="nl-NL" sz="1800" b="1" dirty="0"/>
              <a:t>Tips om haalbaarheid planning te vergroten:</a:t>
            </a:r>
          </a:p>
          <a:p>
            <a:pPr marL="171450" lvl="0" indent="-1714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1800" dirty="0"/>
              <a:t>M</a:t>
            </a:r>
            <a:r>
              <a:rPr lang="nl-NL" sz="1800" dirty="0" smtClean="0"/>
              <a:t>ijlpaal Ingebruikname tegelijk starten met 1 jaar Onderhoud </a:t>
            </a:r>
            <a:r>
              <a:rPr lang="nl-NL" sz="1800" dirty="0"/>
              <a:t>--&gt; </a:t>
            </a:r>
            <a:r>
              <a:rPr lang="nl-NL" sz="1800" dirty="0" smtClean="0"/>
              <a:t>overdracht eerder;</a:t>
            </a:r>
            <a:endParaRPr lang="nl-NL" sz="1800" dirty="0"/>
          </a:p>
          <a:p>
            <a:pPr marL="171450" lvl="0" indent="-1714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1800" dirty="0"/>
              <a:t>M</a:t>
            </a:r>
            <a:r>
              <a:rPr lang="nl-NL" sz="1800" dirty="0" smtClean="0"/>
              <a:t>aatregelvlak </a:t>
            </a:r>
            <a:r>
              <a:rPr lang="nl-NL" sz="1800" dirty="0"/>
              <a:t>vergroten </a:t>
            </a:r>
            <a:r>
              <a:rPr lang="nl-NL" sz="1800" dirty="0" smtClean="0"/>
              <a:t>= meer </a:t>
            </a:r>
            <a:r>
              <a:rPr lang="nl-NL" sz="1800" dirty="0"/>
              <a:t>ontwerpruimte </a:t>
            </a:r>
            <a:r>
              <a:rPr lang="nl-NL" sz="1800" dirty="0" smtClean="0"/>
              <a:t>=geen </a:t>
            </a:r>
            <a:r>
              <a:rPr lang="nl-NL" sz="1800" dirty="0"/>
              <a:t>fysieke beperkingen </a:t>
            </a:r>
            <a:r>
              <a:rPr lang="nl-NL" sz="1800" dirty="0" smtClean="0"/>
              <a:t>door </a:t>
            </a:r>
            <a:r>
              <a:rPr lang="nl-NL" sz="1800" dirty="0"/>
              <a:t>huidige </a:t>
            </a:r>
            <a:r>
              <a:rPr lang="nl-NL" sz="1800" dirty="0" smtClean="0"/>
              <a:t>sluis; </a:t>
            </a:r>
          </a:p>
          <a:p>
            <a:pPr marL="171450" lvl="0" indent="-1714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1800" dirty="0"/>
              <a:t>N</a:t>
            </a:r>
            <a:r>
              <a:rPr lang="nl-NL" sz="1800" dirty="0" smtClean="0"/>
              <a:t>auw </a:t>
            </a:r>
            <a:r>
              <a:rPr lang="nl-NL" sz="1800" dirty="0"/>
              <a:t>samenwerken </a:t>
            </a:r>
            <a:r>
              <a:rPr lang="nl-NL" sz="1800" dirty="0" smtClean="0"/>
              <a:t>OG-ON om </a:t>
            </a:r>
            <a:r>
              <a:rPr lang="nl-NL" sz="1800" dirty="0"/>
              <a:t>tot Definitief Ontwerp te </a:t>
            </a:r>
            <a:r>
              <a:rPr lang="nl-NL" sz="1800" dirty="0" smtClean="0"/>
              <a:t>komen; en</a:t>
            </a:r>
            <a:endParaRPr lang="nl-NL" sz="1800" dirty="0"/>
          </a:p>
          <a:p>
            <a:pPr marL="171450" lvl="0" indent="-1714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1800" dirty="0"/>
              <a:t>T</a:t>
            </a:r>
            <a:r>
              <a:rPr lang="nl-NL" sz="1800" dirty="0" smtClean="0"/>
              <a:t>erughoudend </a:t>
            </a:r>
            <a:r>
              <a:rPr lang="nl-NL" sz="1800" dirty="0"/>
              <a:t>te zijn met het implementeren van innovaties. </a:t>
            </a:r>
          </a:p>
        </p:txBody>
      </p:sp>
    </p:spTree>
    <p:extLst>
      <p:ext uri="{BB962C8B-B14F-4D97-AF65-F5344CB8AC3E}">
        <p14:creationId xmlns:p14="http://schemas.microsoft.com/office/powerpoint/2010/main" val="185936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STREMMING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43200" y="1462501"/>
            <a:ext cx="112840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2000" b="1" dirty="0" smtClean="0"/>
              <a:t>Doel marktvraag: </a:t>
            </a:r>
            <a:r>
              <a:rPr lang="nl-NL" sz="2000" dirty="0"/>
              <a:t>A</a:t>
            </a:r>
            <a:r>
              <a:rPr lang="nl-NL" sz="2000" dirty="0" smtClean="0"/>
              <a:t>anvraag stremming heeft een lange aanvraagtijd. Is het handig dat het projectteam deze alvast aanvraagt? </a:t>
            </a:r>
          </a:p>
          <a:p>
            <a:pPr>
              <a:lnSpc>
                <a:spcPct val="150000"/>
              </a:lnSpc>
            </a:pPr>
            <a:endParaRPr lang="nl-NL" sz="1800" dirty="0" smtClean="0"/>
          </a:p>
          <a:p>
            <a:pPr>
              <a:lnSpc>
                <a:spcPct val="150000"/>
              </a:lnSpc>
            </a:pPr>
            <a:endParaRPr lang="nl-NL" sz="1800" dirty="0"/>
          </a:p>
          <a:p>
            <a:pPr>
              <a:lnSpc>
                <a:spcPct val="150000"/>
              </a:lnSpc>
            </a:pPr>
            <a:r>
              <a:rPr lang="nl-NL" sz="1800" b="1" dirty="0" smtClean="0"/>
              <a:t>Reacties: </a:t>
            </a:r>
          </a:p>
          <a:p>
            <a:pPr>
              <a:lnSpc>
                <a:spcPct val="150000"/>
              </a:lnSpc>
            </a:pPr>
            <a:r>
              <a:rPr lang="nl-NL" sz="1800" dirty="0" smtClean="0"/>
              <a:t>90% zegt nee, niet handig als opdrachtgever alvast stremming aanvraagt. </a:t>
            </a:r>
          </a:p>
          <a:p>
            <a:pPr>
              <a:lnSpc>
                <a:spcPct val="150000"/>
              </a:lnSpc>
            </a:pPr>
            <a:endParaRPr lang="nl-NL" sz="1800" dirty="0"/>
          </a:p>
          <a:p>
            <a:pPr>
              <a:lnSpc>
                <a:spcPct val="150000"/>
              </a:lnSpc>
            </a:pPr>
            <a:r>
              <a:rPr lang="nl-NL" sz="1800" dirty="0" smtClean="0"/>
              <a:t>Teveel risico’s op onjuiste periode waarin stremming wordt aangevraagd. Daarnaast: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E</a:t>
            </a:r>
            <a:r>
              <a:rPr lang="nl-NL" sz="1800" dirty="0" smtClean="0"/>
              <a:t>ngineeringstijd voldoende lang zodat ON zelf stremming kan aanvragen; 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Stremmingsperiode aanpassen op bouwmethode, niet andersom.</a:t>
            </a:r>
          </a:p>
          <a:p>
            <a:endParaRPr lang="nl-NL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0" y="2060848"/>
            <a:ext cx="2039488" cy="245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STREMMING</a:t>
            </a:r>
            <a:endParaRPr lang="nl-NL" altLang="nl-NL" dirty="0" smtClean="0"/>
          </a:p>
        </p:txBody>
      </p:sp>
      <p:sp>
        <p:nvSpPr>
          <p:cNvPr id="2" name="Rechthoek 1"/>
          <p:cNvSpPr/>
          <p:nvPr/>
        </p:nvSpPr>
        <p:spPr>
          <a:xfrm>
            <a:off x="551384" y="1484784"/>
            <a:ext cx="1171262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nl-NL" sz="18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Tips stremmingen: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aak 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het aanvraagproces informeler 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en flexibel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nl-NL" sz="18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(gezamenlijk </a:t>
            </a:r>
            <a:r>
              <a:rPr lang="nl-NL" sz="18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doorlopen met de vaarwegbeheerder en </a:t>
            </a:r>
            <a:r>
              <a:rPr lang="nl-NL" sz="18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belanghebbenden)</a:t>
            </a: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Maak voorwaarden/voorschriften duidelijk voor stremmingsaanvraag in tenderfase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Planning 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en fasering </a:t>
            </a: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(inclusief stremmingen) 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onderdeel maken van BKPV </a:t>
            </a:r>
            <a:endParaRPr lang="nl-NL" sz="18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nl-NL" sz="18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(nadeel: inschrijvende </a:t>
            </a:r>
            <a:r>
              <a:rPr lang="nl-NL" sz="1800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partijen hebben hoge tenderkosten </a:t>
            </a:r>
            <a:r>
              <a:rPr lang="nl-NL" sz="1800" i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hierdoor) </a:t>
            </a:r>
            <a:endParaRPr lang="nl-NL" sz="1800" i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Robuustheid van planning opnemen (en stremming) als BPKV.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OG 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stelt een indicatieve planning op en geeft tijdvakken voor stremmingen mee.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Maximale stremmingsduur meegeven in contract </a:t>
            </a:r>
            <a:endParaRPr lang="nl-NL" sz="18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endParaRPr lang="nl-NL" sz="1800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nl-NL" sz="18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Tip </a:t>
            </a:r>
            <a:r>
              <a:rPr lang="nl-NL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vanuit IA: goede focus op IA van belang om het risico op uitloop van werkzaamheden en testen tijdens een stremming te verminderen.</a:t>
            </a:r>
          </a:p>
        </p:txBody>
      </p:sp>
    </p:spTree>
    <p:extLst>
      <p:ext uri="{BB962C8B-B14F-4D97-AF65-F5344CB8AC3E}">
        <p14:creationId xmlns:p14="http://schemas.microsoft.com/office/powerpoint/2010/main" val="364315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Inhoud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4" t="16750" r="26344" b="9343"/>
          <a:stretch/>
        </p:blipFill>
        <p:spPr>
          <a:xfrm>
            <a:off x="7464152" y="1124744"/>
            <a:ext cx="4752528" cy="5112568"/>
          </a:xfrm>
          <a:prstGeom prst="rect">
            <a:avLst/>
          </a:prstGeom>
        </p:spPr>
      </p:pic>
      <p:sp>
        <p:nvSpPr>
          <p:cNvPr id="6" name="Tijdelijke aanduiding voor tekst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624417" y="1809280"/>
            <a:ext cx="11203200" cy="4644056"/>
          </a:xfrm>
        </p:spPr>
        <p:txBody>
          <a:bodyPr/>
          <a:lstStyle/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Inleiding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Thema’s: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BPKV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Duurzaamheid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Innovaties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Thema’s 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Risico’s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Planning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Stremming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tx1"/>
                </a:solidFill>
              </a:rPr>
              <a:t>Thema </a:t>
            </a:r>
          </a:p>
          <a:p>
            <a:pPr lvl="1" eaLnBrk="1" hangingPunct="1"/>
            <a:r>
              <a:rPr lang="nl-NL" altLang="nl-NL" dirty="0">
                <a:solidFill>
                  <a:schemeClr val="tx1"/>
                </a:solidFill>
              </a:rPr>
              <a:t>Industriële automatisering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Afsluiting</a:t>
            </a:r>
          </a:p>
          <a:p>
            <a:pPr marL="0" indent="0" eaLnBrk="1" hangingPunct="1">
              <a:buNone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417017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INDUSTRIELE AUTOMATISERING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43200" y="1556792"/>
            <a:ext cx="1128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b="1" dirty="0" smtClean="0"/>
              <a:t>Doel marktvraag: </a:t>
            </a:r>
            <a:r>
              <a:rPr lang="nl-NL" sz="1800" dirty="0" smtClean="0"/>
              <a:t>IA is complex en geeft diverse projectrisico’s. Is de voorgestelde aanpak geschikt om IA succesvol te integreren in het project met een minimaal risicoprofiel? </a:t>
            </a:r>
          </a:p>
        </p:txBody>
      </p:sp>
      <p:pic>
        <p:nvPicPr>
          <p:cNvPr id="1026" name="Picture 2" descr="Wat is marketing automation? | Social Elephan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" r="3035"/>
          <a:stretch/>
        </p:blipFill>
        <p:spPr bwMode="auto">
          <a:xfrm>
            <a:off x="335360" y="2564904"/>
            <a:ext cx="5375966" cy="292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/>
          <p:cNvSpPr/>
          <p:nvPr/>
        </p:nvSpPr>
        <p:spPr>
          <a:xfrm>
            <a:off x="5711326" y="2564904"/>
            <a:ext cx="7776865" cy="3413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800" b="1" dirty="0" smtClean="0"/>
              <a:t>Reactie marktpartijen: </a:t>
            </a:r>
            <a:endParaRPr lang="nl-NL" sz="1800" b="1" dirty="0"/>
          </a:p>
          <a:p>
            <a:pPr>
              <a:lnSpc>
                <a:spcPct val="130000"/>
              </a:lnSpc>
            </a:pPr>
            <a:r>
              <a:rPr lang="nl-NL" sz="1800" dirty="0" smtClean="0"/>
              <a:t>Werkwijze </a:t>
            </a:r>
            <a:r>
              <a:rPr lang="nl-NL" sz="1800" dirty="0"/>
              <a:t>V-model &amp; IA </a:t>
            </a:r>
            <a:r>
              <a:rPr lang="nl-NL" sz="1800" dirty="0" smtClean="0"/>
              <a:t>bekend, toegevoegde waarde:</a:t>
            </a:r>
            <a:endParaRPr lang="nl-NL" sz="1800" dirty="0"/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voorspelbaar en gecontroleerd;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verband tussen V-model en complexiteit IA;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goed gevalideerde en geverifieerde </a:t>
            </a:r>
            <a:r>
              <a:rPr lang="nl-NL" sz="1800" dirty="0" smtClean="0"/>
              <a:t>oplossing;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Borging van integraliteit (faseovergangen project);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Knelpunten worden eerder zichtbaar; en</a:t>
            </a:r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meer grip is op de IA-gerelateerde risico’s</a:t>
            </a:r>
            <a:endParaRPr lang="nl-NL" sz="1800" dirty="0" smtClean="0"/>
          </a:p>
          <a:p>
            <a:pPr>
              <a:lnSpc>
                <a:spcPct val="130000"/>
              </a:lnSpc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657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479376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INDUSTRIELE AUTOMATISERING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407368" y="1468870"/>
            <a:ext cx="599407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b="1" dirty="0" smtClean="0"/>
              <a:t>Tips die we gaan afwegen:</a:t>
            </a:r>
          </a:p>
          <a:p>
            <a:pPr>
              <a:lnSpc>
                <a:spcPts val="3000"/>
              </a:lnSpc>
            </a:pPr>
            <a:endParaRPr lang="nl-NL" sz="1800" u="sng" dirty="0" smtClean="0"/>
          </a:p>
          <a:p>
            <a:pPr>
              <a:lnSpc>
                <a:spcPts val="3000"/>
              </a:lnSpc>
            </a:pPr>
            <a:r>
              <a:rPr lang="nl-NL" sz="1800" u="sng" dirty="0" smtClean="0"/>
              <a:t>Balans</a:t>
            </a:r>
            <a:r>
              <a:rPr lang="nl-NL" sz="1800" dirty="0" smtClean="0"/>
              <a:t>: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alleen V-model is geen beheersing van </a:t>
            </a:r>
          </a:p>
          <a:p>
            <a:pPr lvl="1">
              <a:lnSpc>
                <a:spcPts val="3000"/>
              </a:lnSpc>
              <a:tabLst>
                <a:tab pos="803275" algn="l"/>
              </a:tabLst>
            </a:pPr>
            <a:r>
              <a:rPr lang="nl-NL" sz="1800" dirty="0"/>
              <a:t>	</a:t>
            </a:r>
            <a:r>
              <a:rPr lang="nl-NL" sz="1800" dirty="0" smtClean="0"/>
              <a:t>IA-complexiteit (reguliere SE-taken);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let op koppeling </a:t>
            </a:r>
            <a:r>
              <a:rPr lang="nl-NL" sz="1800" dirty="0"/>
              <a:t>met </a:t>
            </a:r>
            <a:r>
              <a:rPr lang="nl-NL" sz="1800" dirty="0" smtClean="0"/>
              <a:t>civiele disciplines;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let op samenhang met J-STD-016</a:t>
            </a:r>
            <a:r>
              <a:rPr lang="nl-NL" sz="1800" dirty="0" smtClean="0"/>
              <a:t>;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voorkom administratieve </a:t>
            </a:r>
            <a:r>
              <a:rPr lang="nl-NL" sz="1800" dirty="0" smtClean="0"/>
              <a:t>exercitie</a:t>
            </a:r>
            <a:r>
              <a:rPr lang="nl-NL" sz="1800" dirty="0"/>
              <a:t>.</a:t>
            </a:r>
          </a:p>
          <a:p>
            <a:pPr>
              <a:lnSpc>
                <a:spcPts val="3000"/>
              </a:lnSpc>
            </a:pPr>
            <a:r>
              <a:rPr lang="nl-NL" sz="1800" u="sng" dirty="0" smtClean="0"/>
              <a:t>Diepgang: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niet té gedetailleerd tijdens VO-fase;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vooraf details IA SMART </a:t>
            </a:r>
            <a:r>
              <a:rPr lang="nl-NL" sz="1800" dirty="0" smtClean="0"/>
              <a:t>vastleggen.</a:t>
            </a:r>
          </a:p>
        </p:txBody>
      </p:sp>
      <p:sp>
        <p:nvSpPr>
          <p:cNvPr id="4" name="Rechthoek 3"/>
          <p:cNvSpPr/>
          <p:nvPr/>
        </p:nvSpPr>
        <p:spPr>
          <a:xfrm>
            <a:off x="6096000" y="1405800"/>
            <a:ext cx="599407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endParaRPr lang="nl-NL" sz="1800" b="1" dirty="0"/>
          </a:p>
          <a:p>
            <a:pPr>
              <a:lnSpc>
                <a:spcPts val="3000"/>
              </a:lnSpc>
            </a:pPr>
            <a:endParaRPr lang="nl-NL" sz="1800" u="sng" dirty="0" smtClean="0"/>
          </a:p>
          <a:p>
            <a:pPr>
              <a:lnSpc>
                <a:spcPts val="3000"/>
              </a:lnSpc>
            </a:pPr>
            <a:r>
              <a:rPr lang="nl-NL" sz="1800" u="sng" dirty="0" smtClean="0"/>
              <a:t>Samenwerking</a:t>
            </a:r>
            <a:r>
              <a:rPr lang="nl-NL" sz="1800" dirty="0" smtClean="0"/>
              <a:t>: 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gezamenlijk risicomanagement;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bij start samen IA eisen doorleven;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samenwerking </a:t>
            </a:r>
            <a:r>
              <a:rPr lang="nl-NL" sz="1800" dirty="0"/>
              <a:t>opdrachtnemer en </a:t>
            </a:r>
            <a:r>
              <a:rPr lang="nl-NL" sz="1800" dirty="0" smtClean="0"/>
              <a:t>beheerder (o.a. uitvoeren </a:t>
            </a:r>
            <a:r>
              <a:rPr lang="nl-NL" sz="1800" dirty="0"/>
              <a:t>van </a:t>
            </a:r>
            <a:r>
              <a:rPr lang="nl-NL" sz="1800" dirty="0" smtClean="0"/>
              <a:t>baselines).</a:t>
            </a:r>
          </a:p>
          <a:p>
            <a:pPr marL="0" lvl="1">
              <a:lnSpc>
                <a:spcPts val="3000"/>
              </a:lnSpc>
            </a:pPr>
            <a:r>
              <a:rPr lang="nl-NL" sz="1800" u="sng" dirty="0" smtClean="0"/>
              <a:t>Personeel</a:t>
            </a:r>
            <a:r>
              <a:rPr lang="nl-NL" sz="1800" u="sng" dirty="0"/>
              <a:t>:</a:t>
            </a:r>
            <a:endParaRPr lang="nl-NL" sz="1800" dirty="0"/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beschikbaarheid opgeleide teamleden;</a:t>
            </a:r>
          </a:p>
          <a:p>
            <a:pPr marL="800100" lvl="1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stakeholders met voldoende mandaat.</a:t>
            </a:r>
          </a:p>
          <a:p>
            <a:pPr marL="0" lvl="1">
              <a:lnSpc>
                <a:spcPts val="3000"/>
              </a:lnSpc>
            </a:pPr>
            <a:r>
              <a:rPr lang="nl-NL" sz="1800" u="sng" dirty="0" smtClean="0"/>
              <a:t>Best-</a:t>
            </a:r>
            <a:r>
              <a:rPr lang="nl-NL" sz="1800" u="sng" dirty="0" err="1" smtClean="0"/>
              <a:t>practices</a:t>
            </a:r>
            <a:endParaRPr lang="nl-NL" sz="1800" u="sng" dirty="0" smtClean="0"/>
          </a:p>
          <a:p>
            <a:pPr marL="803275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gebruik evaluaties uit eerdere projecten.</a:t>
            </a:r>
            <a:endParaRPr lang="nl-NL" sz="18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899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 bwMode="auto">
          <a:xfrm>
            <a:off x="5447928" y="4140000"/>
            <a:ext cx="6744072" cy="2169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Bedankt voor uw reactie!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smtClean="0"/>
              <a:t>11 ingevulde vragenlijsten ontvangen;</a:t>
            </a:r>
          </a:p>
          <a:p>
            <a:r>
              <a:rPr lang="nl-NL" dirty="0" smtClean="0"/>
              <a:t>Ruim 70 pagina’s aan waardevolle informatie;</a:t>
            </a:r>
          </a:p>
          <a:p>
            <a:r>
              <a:rPr lang="nl-NL" dirty="0" smtClean="0"/>
              <a:t>Reacties van bouwbedrijven, ingenieursbureaus en ICT-bedrijven;</a:t>
            </a:r>
          </a:p>
          <a:p>
            <a:r>
              <a:rPr lang="nl-NL" dirty="0" smtClean="0"/>
              <a:t>Levert op:</a:t>
            </a:r>
          </a:p>
          <a:p>
            <a:pPr lvl="1"/>
            <a:r>
              <a:rPr lang="nl-NL" dirty="0" smtClean="0"/>
              <a:t>Markt betrokken;</a:t>
            </a:r>
          </a:p>
          <a:p>
            <a:pPr lvl="1"/>
            <a:r>
              <a:rPr lang="nl-NL" dirty="0" smtClean="0"/>
              <a:t>Concrete tips die we meenemen; </a:t>
            </a:r>
          </a:p>
          <a:p>
            <a:pPr lvl="1"/>
            <a:r>
              <a:rPr lang="nl-NL" dirty="0" smtClean="0"/>
              <a:t>Suggesties voor verder onderzoek;</a:t>
            </a:r>
          </a:p>
          <a:p>
            <a:pPr lvl="1"/>
            <a:r>
              <a:rPr lang="nl-NL" dirty="0" smtClean="0"/>
              <a:t>Bevestiging van juiste richting.</a:t>
            </a:r>
          </a:p>
          <a:p>
            <a:pPr lvl="1"/>
            <a:endParaRPr lang="nl-NL" dirty="0"/>
          </a:p>
          <a:p>
            <a:pPr lvl="1"/>
            <a:endParaRPr lang="nl-NL" dirty="0" smtClean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416" y="4243832"/>
            <a:ext cx="6651240" cy="1961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sleutelen - Kringpsycholog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6" r="11068"/>
          <a:stretch/>
        </p:blipFill>
        <p:spPr bwMode="auto">
          <a:xfrm>
            <a:off x="9624392" y="1453792"/>
            <a:ext cx="2354418" cy="338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493374" y="1070560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INDUSTRIELE AUTOMATISERING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452974" y="2372620"/>
            <a:ext cx="11284000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800" b="1" dirty="0" smtClean="0"/>
              <a:t>Aanpassingen aan model:</a:t>
            </a:r>
            <a:endParaRPr lang="nl-NL" sz="1800" b="1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v</a:t>
            </a:r>
            <a:r>
              <a:rPr lang="nl-NL" sz="1800" dirty="0" smtClean="0"/>
              <a:t>erplaatsen </a:t>
            </a:r>
            <a:r>
              <a:rPr lang="nl-NL" sz="1800" dirty="0"/>
              <a:t>van de SDS en E-schema’s naar achteren (VO-fase is té vroeg);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t</a:t>
            </a:r>
            <a:r>
              <a:rPr lang="nl-NL" sz="1800" dirty="0" smtClean="0"/>
              <a:t>oevoegen </a:t>
            </a:r>
            <a:r>
              <a:rPr lang="nl-NL" sz="1800" dirty="0"/>
              <a:t>van een onderhoudshandleiding aan het eind van het UO;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t</a:t>
            </a:r>
            <a:r>
              <a:rPr lang="nl-NL" sz="1800" dirty="0" smtClean="0"/>
              <a:t>oevoegen </a:t>
            </a:r>
            <a:r>
              <a:rPr lang="nl-NL" sz="1800" dirty="0"/>
              <a:t>van een actualisatie van de risicobeoordeling in elke </a:t>
            </a:r>
            <a:r>
              <a:rPr lang="nl-NL" sz="1800" dirty="0" smtClean="0"/>
              <a:t>fase;</a:t>
            </a:r>
            <a:endParaRPr lang="nl-NL" sz="18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t</a:t>
            </a:r>
            <a:r>
              <a:rPr lang="nl-NL" sz="1800" dirty="0" smtClean="0"/>
              <a:t>oevoegen </a:t>
            </a:r>
            <a:r>
              <a:rPr lang="nl-NL" sz="1800" dirty="0"/>
              <a:t>van cybersecurity </a:t>
            </a:r>
            <a:r>
              <a:rPr lang="nl-NL" sz="1800" dirty="0" smtClean="0"/>
              <a:t>(bv. richtlijnen </a:t>
            </a:r>
            <a:r>
              <a:rPr lang="nl-NL" sz="1800" dirty="0"/>
              <a:t>BIO en </a:t>
            </a:r>
            <a:r>
              <a:rPr lang="nl-NL" sz="1800" dirty="0" smtClean="0"/>
              <a:t>CSIR).</a:t>
            </a:r>
            <a:endParaRPr lang="nl-NL" sz="1800" dirty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34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/>
        </p:nvSpPr>
        <p:spPr>
          <a:xfrm>
            <a:off x="543200" y="1556792"/>
            <a:ext cx="11284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800" b="1" dirty="0" smtClean="0"/>
              <a:t>Tot slot:</a:t>
            </a:r>
          </a:p>
          <a:p>
            <a:endParaRPr lang="nl-NL" sz="1800" dirty="0"/>
          </a:p>
          <a:p>
            <a:r>
              <a:rPr lang="nl-NL" sz="1800" b="1" dirty="0" smtClean="0"/>
              <a:t>Markt </a:t>
            </a:r>
            <a:r>
              <a:rPr lang="nl-NL" sz="1800" b="1" dirty="0"/>
              <a:t>vraagt om te overwegen: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herijking prijs na VO;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tot DO ontwerpproces gezamenlijk doorlopen &amp; op basis van DO de uiteindelijke prijs;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de IA-complexiteit in de BPKV-criteria.</a:t>
            </a:r>
          </a:p>
          <a:p>
            <a:endParaRPr lang="nl-NL" sz="1800" b="1" dirty="0" smtClean="0"/>
          </a:p>
          <a:p>
            <a:endParaRPr lang="nl-NL" sz="1800" b="1" dirty="0"/>
          </a:p>
          <a:p>
            <a:r>
              <a:rPr lang="nl-NL" sz="1800" b="1" dirty="0" smtClean="0"/>
              <a:t>Aandachtspunten</a:t>
            </a:r>
            <a:r>
              <a:rPr lang="nl-NL" sz="1800" dirty="0"/>
              <a:t>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risico’s met raakvlak bediencentrale;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impact van bouwblokken nog onduidelijk.</a:t>
            </a:r>
          </a:p>
          <a:p>
            <a:pPr>
              <a:lnSpc>
                <a:spcPct val="150000"/>
              </a:lnSpc>
            </a:pPr>
            <a:endParaRPr lang="nl-NL" sz="1800" dirty="0" smtClean="0"/>
          </a:p>
        </p:txBody>
      </p:sp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52736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INDUSTRIELE AUTOMATISERING</a:t>
            </a:r>
            <a:endParaRPr lang="nl-NL" altLang="nl-NL" dirty="0" smtClean="0"/>
          </a:p>
        </p:txBody>
      </p:sp>
      <p:sp>
        <p:nvSpPr>
          <p:cNvPr id="2" name="AutoShape 6" descr="Vector Yellow Considering And Smiley Face With Right Hand Flat I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60" name="Picture 12" descr="Consider Stock Vectors, Royalty Free Consider Illustration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3284984"/>
            <a:ext cx="2050662" cy="220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42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Inhoud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4" t="16750" r="26344" b="9343"/>
          <a:stretch/>
        </p:blipFill>
        <p:spPr>
          <a:xfrm>
            <a:off x="7464152" y="1124744"/>
            <a:ext cx="4752528" cy="5112568"/>
          </a:xfrm>
          <a:prstGeom prst="rect">
            <a:avLst/>
          </a:prstGeom>
        </p:spPr>
      </p:pic>
      <p:sp>
        <p:nvSpPr>
          <p:cNvPr id="6" name="Tijdelijke aanduiding voor tekst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624417" y="1809280"/>
            <a:ext cx="11203200" cy="4644056"/>
          </a:xfrm>
        </p:spPr>
        <p:txBody>
          <a:bodyPr/>
          <a:lstStyle/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Inleiding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Thema’s: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BPKV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Duurzaamheid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Innovaties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Thema’s 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Risico’s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Planning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Stremming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Thema </a:t>
            </a:r>
          </a:p>
          <a:p>
            <a:pPr lvl="1" eaLnBrk="1" hangingPunct="1"/>
            <a:r>
              <a:rPr lang="nl-NL" altLang="nl-NL" dirty="0">
                <a:solidFill>
                  <a:schemeClr val="bg1">
                    <a:lumMod val="65000"/>
                  </a:schemeClr>
                </a:solidFill>
              </a:rPr>
              <a:t>Industriële automatisering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tx1"/>
                </a:solidFill>
              </a:rPr>
              <a:t>Afsluiting</a:t>
            </a:r>
          </a:p>
          <a:p>
            <a:pPr marL="0" indent="0" eaLnBrk="1" hangingPunct="1">
              <a:buNone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157627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869464" y="476672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Vervolgproces 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558125" y="1340768"/>
            <a:ext cx="1152128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dirty="0" smtClean="0"/>
              <a:t>- Rapportage op </a:t>
            </a:r>
            <a:r>
              <a:rPr lang="nl-NL" dirty="0" err="1" smtClean="0"/>
              <a:t>Tenderned</a:t>
            </a:r>
            <a:r>
              <a:rPr lang="nl-NL" dirty="0" smtClean="0"/>
              <a:t> met:</a:t>
            </a:r>
            <a:endParaRPr lang="nl-NL" sz="2000" dirty="0" smtClean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Analyse </a:t>
            </a:r>
            <a:r>
              <a:rPr lang="nl-NL" sz="2000" dirty="0"/>
              <a:t>opgehaalde </a:t>
            </a:r>
            <a:r>
              <a:rPr lang="nl-NL" sz="2000" dirty="0" smtClean="0"/>
              <a:t>reacties</a:t>
            </a:r>
            <a:r>
              <a:rPr lang="nl-NL" sz="2000" dirty="0"/>
              <a:t>	</a:t>
            </a:r>
            <a:endParaRPr lang="nl-NL" sz="2000" dirty="0" smtClean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Vragen </a:t>
            </a:r>
            <a:r>
              <a:rPr lang="nl-NL" sz="2000" dirty="0"/>
              <a:t>&amp; opmerkingen uit deze </a:t>
            </a:r>
            <a:r>
              <a:rPr lang="nl-NL" sz="2000" dirty="0" smtClean="0"/>
              <a:t>sessie</a:t>
            </a:r>
            <a:endParaRPr lang="nl-NL" sz="2000" dirty="0"/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Nabranders graag tot en met 19 juli (via </a:t>
            </a:r>
            <a:r>
              <a:rPr lang="nl-NL" sz="2000" dirty="0" err="1"/>
              <a:t>Tenderned</a:t>
            </a:r>
            <a:r>
              <a:rPr lang="nl-NL" sz="2000" dirty="0" smtClean="0"/>
              <a:t>)</a:t>
            </a:r>
          </a:p>
          <a:p>
            <a:endParaRPr lang="nl-NL" sz="2000" dirty="0"/>
          </a:p>
          <a:p>
            <a:r>
              <a:rPr lang="nl-NL" dirty="0" smtClean="0"/>
              <a:t>- Mogelijk </a:t>
            </a:r>
            <a:r>
              <a:rPr lang="nl-NL" dirty="0"/>
              <a:t>nog een individueel gesprek/navraag op reactie</a:t>
            </a:r>
          </a:p>
          <a:p>
            <a:endParaRPr lang="nl-NL" dirty="0" smtClean="0"/>
          </a:p>
          <a:p>
            <a:r>
              <a:rPr lang="nl-NL" dirty="0" smtClean="0"/>
              <a:t>- Komende maanden gaat projectteam aan de slag met alle overwegingen		</a:t>
            </a:r>
          </a:p>
          <a:p>
            <a:r>
              <a:rPr lang="nl-NL" smtClean="0"/>
              <a:t>- In </a:t>
            </a:r>
            <a:r>
              <a:rPr lang="nl-NL" dirty="0" smtClean="0"/>
              <a:t>december 2020 een terugkoppeling aan de markt </a:t>
            </a:r>
          </a:p>
        </p:txBody>
      </p:sp>
    </p:spTree>
    <p:extLst>
      <p:ext uri="{BB962C8B-B14F-4D97-AF65-F5344CB8AC3E}">
        <p14:creationId xmlns:p14="http://schemas.microsoft.com/office/powerpoint/2010/main" val="174584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/>
          <p:cNvSpPr txBox="1">
            <a:spLocks/>
          </p:cNvSpPr>
          <p:nvPr/>
        </p:nvSpPr>
        <p:spPr bwMode="auto">
          <a:xfrm>
            <a:off x="5591944" y="1412776"/>
            <a:ext cx="626469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400" kern="0" dirty="0" smtClean="0"/>
              <a:t/>
            </a:r>
            <a:br>
              <a:rPr lang="nl-NL" sz="2400" kern="0" dirty="0" smtClean="0"/>
            </a:br>
            <a:r>
              <a:rPr lang="nl-NL" sz="2400" kern="0" dirty="0" smtClean="0"/>
              <a:t>Dank voor uw aandacht</a:t>
            </a:r>
            <a:br>
              <a:rPr lang="nl-NL" sz="2400" kern="0" dirty="0" smtClean="0"/>
            </a:br>
            <a:r>
              <a:rPr lang="nl-NL" sz="2400" kern="0" dirty="0" smtClean="0"/>
              <a:t/>
            </a:r>
            <a:br>
              <a:rPr lang="nl-NL" sz="2400" kern="0" dirty="0" smtClean="0"/>
            </a:br>
            <a:r>
              <a:rPr lang="nl-NL" sz="2400" kern="0" dirty="0" smtClean="0"/>
              <a:t>Beantwoording binnengekomen vragen</a:t>
            </a:r>
            <a:endParaRPr lang="nl-NL" sz="2400" kern="0" dirty="0"/>
          </a:p>
        </p:txBody>
      </p:sp>
      <p:sp>
        <p:nvSpPr>
          <p:cNvPr id="4" name="Titel 3"/>
          <p:cNvSpPr txBox="1">
            <a:spLocks/>
          </p:cNvSpPr>
          <p:nvPr/>
        </p:nvSpPr>
        <p:spPr bwMode="auto">
          <a:xfrm>
            <a:off x="5951984" y="4365104"/>
            <a:ext cx="5904656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baseline="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800" kern="0" dirty="0" smtClean="0">
                <a:solidFill>
                  <a:schemeClr val="tx1"/>
                </a:solidFill>
              </a:rPr>
              <a:t>WILHELMINAKANAAL SLUIS II</a:t>
            </a:r>
            <a:endParaRPr lang="nl-NL" sz="2800" kern="0" dirty="0">
              <a:solidFill>
                <a:schemeClr val="tx1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4" y="1092842"/>
            <a:ext cx="5009365" cy="522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/>
          <p:cNvSpPr txBox="1">
            <a:spLocks/>
          </p:cNvSpPr>
          <p:nvPr/>
        </p:nvSpPr>
        <p:spPr bwMode="auto">
          <a:xfrm>
            <a:off x="5591944" y="1412776"/>
            <a:ext cx="626469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400" kern="0" dirty="0" smtClean="0"/>
              <a:t/>
            </a:r>
            <a:br>
              <a:rPr lang="nl-NL" sz="2400" kern="0" dirty="0" smtClean="0"/>
            </a:br>
            <a:r>
              <a:rPr lang="nl-NL" sz="2400" kern="0" dirty="0" smtClean="0"/>
              <a:t>Dank voor uw deelname.</a:t>
            </a:r>
            <a:br>
              <a:rPr lang="nl-NL" sz="2400" kern="0" dirty="0" smtClean="0"/>
            </a:br>
            <a:r>
              <a:rPr lang="nl-NL" sz="2400" kern="0" dirty="0" smtClean="0"/>
              <a:t/>
            </a:r>
            <a:br>
              <a:rPr lang="nl-NL" sz="2400" kern="0" dirty="0" smtClean="0"/>
            </a:br>
            <a:r>
              <a:rPr lang="nl-NL" sz="2400" kern="0" dirty="0" smtClean="0"/>
              <a:t>Graag tot horens en tot ziens, </a:t>
            </a:r>
            <a:endParaRPr lang="nl-NL" sz="2400" kern="0" dirty="0"/>
          </a:p>
        </p:txBody>
      </p:sp>
      <p:sp>
        <p:nvSpPr>
          <p:cNvPr id="4" name="Titel 3"/>
          <p:cNvSpPr txBox="1">
            <a:spLocks/>
          </p:cNvSpPr>
          <p:nvPr/>
        </p:nvSpPr>
        <p:spPr bwMode="auto">
          <a:xfrm>
            <a:off x="5951984" y="4365104"/>
            <a:ext cx="5904656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baseline="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pPr algn="ctr"/>
            <a:r>
              <a:rPr lang="nl-NL" sz="2800" kern="0" dirty="0" smtClean="0">
                <a:solidFill>
                  <a:schemeClr val="tx1"/>
                </a:solidFill>
              </a:rPr>
              <a:t>WILHELMINAKANAAL SLUIS II</a:t>
            </a:r>
            <a:endParaRPr lang="nl-NL" sz="2800" kern="0" dirty="0">
              <a:solidFill>
                <a:schemeClr val="tx1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4" y="1092842"/>
            <a:ext cx="5009365" cy="522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228690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Vervolgproces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551384" y="1844824"/>
            <a:ext cx="11521280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nl-NL" dirty="0" smtClean="0"/>
              <a:t>Afronden analyse opgehaalde reacties 			juli 2020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Vragen &amp; opmerkingen uit deze sessie gaan hierin mee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Mogelijk nog een individueel gesprek/navraag op reactie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Nabranders graag tot en met 19 juli (via </a:t>
            </a:r>
            <a:r>
              <a:rPr lang="nl-NL" sz="2000" dirty="0"/>
              <a:t>T</a:t>
            </a:r>
            <a:r>
              <a:rPr lang="nl-NL" sz="2000" dirty="0" smtClean="0"/>
              <a:t>enderned)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 smtClean="0"/>
              <a:t>Rapportage wordt gepubliceerd op Tenderned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3. Projectteam aan de slag met overwegingen		juli - december 2020</a:t>
            </a:r>
          </a:p>
          <a:p>
            <a:pPr>
              <a:lnSpc>
                <a:spcPct val="150000"/>
              </a:lnSpc>
            </a:pPr>
            <a:r>
              <a:rPr lang="nl-NL" dirty="0" smtClean="0"/>
              <a:t>4. Terugkoppeling overwegingen aan markt 			december 2020</a:t>
            </a:r>
          </a:p>
        </p:txBody>
      </p:sp>
    </p:spTree>
    <p:extLst>
      <p:ext uri="{BB962C8B-B14F-4D97-AF65-F5344CB8AC3E}">
        <p14:creationId xmlns:p14="http://schemas.microsoft.com/office/powerpoint/2010/main" val="126345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1012666"/>
            <a:ext cx="11203200" cy="400110"/>
          </a:xfrm>
        </p:spPr>
        <p:txBody>
          <a:bodyPr/>
          <a:lstStyle/>
          <a:p>
            <a:r>
              <a:rPr lang="nl-NL" altLang="nl-NL" dirty="0" smtClean="0"/>
              <a:t>Opbouw van de </a:t>
            </a:r>
            <a:r>
              <a:rPr lang="nl-NL" altLang="nl-NL" dirty="0" err="1" smtClean="0"/>
              <a:t>webinar</a:t>
            </a:r>
            <a:r>
              <a:rPr lang="nl-NL" altLang="nl-NL" dirty="0" smtClean="0"/>
              <a:t> &amp; sprekers</a:t>
            </a:r>
          </a:p>
        </p:txBody>
      </p:sp>
      <p:sp>
        <p:nvSpPr>
          <p:cNvPr id="10243" name="Tijdelijke aanduiding voor tekst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624417" y="1449240"/>
            <a:ext cx="11203200" cy="4644056"/>
          </a:xfrm>
        </p:spPr>
        <p:txBody>
          <a:bodyPr/>
          <a:lstStyle/>
          <a:p>
            <a:pPr eaLnBrk="1" hangingPunct="1">
              <a:buAutoNum type="arabicPeriod"/>
            </a:pPr>
            <a:r>
              <a:rPr lang="nl-NL" altLang="nl-NL" sz="2000" dirty="0" smtClean="0"/>
              <a:t>Inleiding</a:t>
            </a:r>
          </a:p>
          <a:p>
            <a:pPr eaLnBrk="1" hangingPunct="1">
              <a:buAutoNum type="arabicPeriod"/>
            </a:pPr>
            <a:endParaRPr lang="nl-NL" altLang="nl-NL" sz="800" dirty="0" smtClean="0"/>
          </a:p>
          <a:p>
            <a:pPr eaLnBrk="1" hangingPunct="1">
              <a:buAutoNum type="arabicPeriod"/>
            </a:pPr>
            <a:r>
              <a:rPr lang="nl-NL" altLang="nl-NL" sz="2000" dirty="0" smtClean="0"/>
              <a:t>Thema’s:</a:t>
            </a:r>
          </a:p>
          <a:p>
            <a:pPr lvl="1" eaLnBrk="1" hangingPunct="1"/>
            <a:r>
              <a:rPr lang="nl-NL" altLang="nl-NL" dirty="0" smtClean="0"/>
              <a:t>BPKV</a:t>
            </a:r>
          </a:p>
          <a:p>
            <a:pPr lvl="1" eaLnBrk="1" hangingPunct="1"/>
            <a:r>
              <a:rPr lang="nl-NL" altLang="nl-NL" dirty="0" smtClean="0"/>
              <a:t>Duurzaamheid</a:t>
            </a:r>
          </a:p>
          <a:p>
            <a:pPr lvl="1" eaLnBrk="1" hangingPunct="1"/>
            <a:r>
              <a:rPr lang="nl-NL" altLang="nl-NL" dirty="0" smtClean="0"/>
              <a:t>Innovaties</a:t>
            </a:r>
          </a:p>
          <a:p>
            <a:pPr eaLnBrk="1" hangingPunct="1">
              <a:buAutoNum type="arabicPeriod"/>
            </a:pPr>
            <a:r>
              <a:rPr lang="nl-NL" altLang="nl-NL" sz="2000" dirty="0" smtClean="0"/>
              <a:t>Thema’s </a:t>
            </a:r>
          </a:p>
          <a:p>
            <a:pPr lvl="1" eaLnBrk="1" hangingPunct="1"/>
            <a:r>
              <a:rPr lang="nl-NL" altLang="nl-NL" dirty="0" smtClean="0"/>
              <a:t>Risico’s</a:t>
            </a:r>
          </a:p>
          <a:p>
            <a:pPr lvl="1" eaLnBrk="1" hangingPunct="1"/>
            <a:r>
              <a:rPr lang="nl-NL" altLang="nl-NL" dirty="0" smtClean="0"/>
              <a:t>Planning</a:t>
            </a:r>
          </a:p>
          <a:p>
            <a:pPr lvl="1" eaLnBrk="1" hangingPunct="1"/>
            <a:r>
              <a:rPr lang="nl-NL" altLang="nl-NL" dirty="0" smtClean="0"/>
              <a:t>Stremming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/>
              <a:t>Thema </a:t>
            </a:r>
          </a:p>
          <a:p>
            <a:pPr lvl="1" eaLnBrk="1" hangingPunct="1"/>
            <a:r>
              <a:rPr lang="nl-NL" altLang="nl-NL" dirty="0"/>
              <a:t>Industriële automatisering</a:t>
            </a:r>
          </a:p>
          <a:p>
            <a:pPr eaLnBrk="1" hangingPunct="1">
              <a:buAutoNum type="arabicPeriod"/>
            </a:pPr>
            <a:endParaRPr lang="en-US" altLang="nl-NL" sz="2000" dirty="0" smtClean="0"/>
          </a:p>
          <a:p>
            <a:pPr eaLnBrk="1" hangingPunct="1">
              <a:buAutoNum type="arabicPeriod"/>
            </a:pPr>
            <a:r>
              <a:rPr lang="nl-NL" altLang="nl-NL" sz="2000" dirty="0" smtClean="0"/>
              <a:t>Afsluiting</a:t>
            </a:r>
          </a:p>
          <a:p>
            <a:pPr eaLnBrk="1" hangingPunct="1">
              <a:buAutoNum type="arabicPeriod"/>
            </a:pPr>
            <a:endParaRPr lang="nl-NL" altLang="nl-NL" sz="2000" dirty="0"/>
          </a:p>
          <a:p>
            <a:pPr marL="0" indent="0" eaLnBrk="1" hangingPunct="1">
              <a:buNone/>
            </a:pPr>
            <a:endParaRPr lang="nl-NL" altLang="nl-NL" sz="2000" dirty="0" smtClean="0"/>
          </a:p>
        </p:txBody>
      </p:sp>
      <p:sp>
        <p:nvSpPr>
          <p:cNvPr id="2" name="Tekstvak 1"/>
          <p:cNvSpPr txBox="1"/>
          <p:nvPr/>
        </p:nvSpPr>
        <p:spPr>
          <a:xfrm>
            <a:off x="5618285" y="2374751"/>
            <a:ext cx="2045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Frank Scheffer</a:t>
            </a:r>
          </a:p>
          <a:p>
            <a:r>
              <a:rPr lang="nl-NL" sz="1600" dirty="0" smtClean="0"/>
              <a:t>Contractmanager </a:t>
            </a:r>
            <a:endParaRPr lang="nl-NL" sz="1600" dirty="0"/>
          </a:p>
        </p:txBody>
      </p:sp>
      <p:sp>
        <p:nvSpPr>
          <p:cNvPr id="5" name="Tekstvak 4"/>
          <p:cNvSpPr txBox="1"/>
          <p:nvPr/>
        </p:nvSpPr>
        <p:spPr>
          <a:xfrm>
            <a:off x="5618285" y="3573016"/>
            <a:ext cx="4328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Hette van der Zwaag</a:t>
            </a:r>
          </a:p>
          <a:p>
            <a:r>
              <a:rPr lang="nl-NL" sz="1600" dirty="0" smtClean="0"/>
              <a:t>Adviseur planning en risicomanagement</a:t>
            </a:r>
            <a:endParaRPr lang="nl-NL" sz="1600" dirty="0"/>
          </a:p>
        </p:txBody>
      </p:sp>
      <p:sp>
        <p:nvSpPr>
          <p:cNvPr id="6" name="Tekstvak 5"/>
          <p:cNvSpPr txBox="1"/>
          <p:nvPr/>
        </p:nvSpPr>
        <p:spPr>
          <a:xfrm>
            <a:off x="5663952" y="4725144"/>
            <a:ext cx="3552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Bart van Linge</a:t>
            </a:r>
          </a:p>
          <a:p>
            <a:r>
              <a:rPr lang="nl-NL" sz="1600" dirty="0" smtClean="0"/>
              <a:t>Adviseur technisch management</a:t>
            </a:r>
            <a:endParaRPr lang="nl-NL" sz="1600" dirty="0"/>
          </a:p>
        </p:txBody>
      </p:sp>
      <p:sp>
        <p:nvSpPr>
          <p:cNvPr id="3" name="Rechthoek 2"/>
          <p:cNvSpPr/>
          <p:nvPr/>
        </p:nvSpPr>
        <p:spPr bwMode="auto">
          <a:xfrm>
            <a:off x="551384" y="1988840"/>
            <a:ext cx="9909892" cy="129614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Rechthoek 7"/>
          <p:cNvSpPr/>
          <p:nvPr/>
        </p:nvSpPr>
        <p:spPr bwMode="auto">
          <a:xfrm>
            <a:off x="551383" y="3284984"/>
            <a:ext cx="9909893" cy="129614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hthoek 8"/>
          <p:cNvSpPr/>
          <p:nvPr/>
        </p:nvSpPr>
        <p:spPr bwMode="auto">
          <a:xfrm>
            <a:off x="551382" y="4581128"/>
            <a:ext cx="9909893" cy="100811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5616852" y="1404065"/>
            <a:ext cx="1816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Thijs Franklin</a:t>
            </a:r>
          </a:p>
          <a:p>
            <a:r>
              <a:rPr lang="nl-NL" sz="1600" dirty="0" smtClean="0"/>
              <a:t>Projectmanager</a:t>
            </a:r>
            <a:endParaRPr lang="nl-NL" sz="1600" dirty="0"/>
          </a:p>
        </p:txBody>
      </p:sp>
      <p:sp>
        <p:nvSpPr>
          <p:cNvPr id="12" name="Rechthoek 11"/>
          <p:cNvSpPr/>
          <p:nvPr/>
        </p:nvSpPr>
        <p:spPr bwMode="auto">
          <a:xfrm>
            <a:off x="551384" y="1412776"/>
            <a:ext cx="9909892" cy="57014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5616852" y="5589240"/>
            <a:ext cx="2045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/>
              <a:t>Frank Scheffer</a:t>
            </a:r>
          </a:p>
          <a:p>
            <a:r>
              <a:rPr lang="nl-NL" sz="1600" dirty="0" smtClean="0"/>
              <a:t>Contractmanager </a:t>
            </a:r>
            <a:endParaRPr lang="nl-NL" sz="1600" dirty="0"/>
          </a:p>
        </p:txBody>
      </p:sp>
      <p:sp>
        <p:nvSpPr>
          <p:cNvPr id="15" name="Rechthoek 14"/>
          <p:cNvSpPr/>
          <p:nvPr/>
        </p:nvSpPr>
        <p:spPr bwMode="auto">
          <a:xfrm>
            <a:off x="551384" y="5589240"/>
            <a:ext cx="9909893" cy="64807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12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Inhoud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4" t="16750" r="26344" b="9343"/>
          <a:stretch/>
        </p:blipFill>
        <p:spPr>
          <a:xfrm>
            <a:off x="7464152" y="1124744"/>
            <a:ext cx="4752528" cy="5112568"/>
          </a:xfrm>
          <a:prstGeom prst="rect">
            <a:avLst/>
          </a:prstGeom>
        </p:spPr>
      </p:pic>
      <p:sp>
        <p:nvSpPr>
          <p:cNvPr id="6" name="Tijdelijke aanduiding voor tekst 2"/>
          <p:cNvSpPr>
            <a:spLocks noGrp="1" noChangeArrowheads="1"/>
          </p:cNvSpPr>
          <p:nvPr>
            <p:ph type="body" sz="quarter" idx="11"/>
          </p:nvPr>
        </p:nvSpPr>
        <p:spPr>
          <a:xfrm>
            <a:off x="624417" y="1809280"/>
            <a:ext cx="11203200" cy="4644056"/>
          </a:xfrm>
        </p:spPr>
        <p:txBody>
          <a:bodyPr/>
          <a:lstStyle/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Inleiding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tx1"/>
                </a:solidFill>
              </a:rPr>
              <a:t>Thema’s:</a:t>
            </a:r>
          </a:p>
          <a:p>
            <a:pPr lvl="1" eaLnBrk="1" hangingPunct="1"/>
            <a:r>
              <a:rPr lang="nl-NL" altLang="nl-NL" dirty="0" smtClean="0">
                <a:solidFill>
                  <a:schemeClr val="tx1"/>
                </a:solidFill>
              </a:rPr>
              <a:t>BPKV</a:t>
            </a:r>
          </a:p>
          <a:p>
            <a:pPr lvl="1" eaLnBrk="1" hangingPunct="1"/>
            <a:r>
              <a:rPr lang="nl-NL" altLang="nl-NL" dirty="0" smtClean="0">
                <a:solidFill>
                  <a:schemeClr val="tx1"/>
                </a:solidFill>
              </a:rPr>
              <a:t>Duurzaamheid</a:t>
            </a:r>
          </a:p>
          <a:p>
            <a:pPr lvl="1" eaLnBrk="1" hangingPunct="1"/>
            <a:r>
              <a:rPr lang="nl-NL" altLang="nl-NL" dirty="0" smtClean="0">
                <a:solidFill>
                  <a:schemeClr val="tx1"/>
                </a:solidFill>
              </a:rPr>
              <a:t>Innovaties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Thema’s 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Risico’s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Planning</a:t>
            </a:r>
          </a:p>
          <a:p>
            <a:pPr lvl="1" eaLnBrk="1" hangingPunct="1"/>
            <a:r>
              <a:rPr lang="nl-NL" altLang="nl-NL" dirty="0" smtClean="0">
                <a:solidFill>
                  <a:schemeClr val="bg1">
                    <a:lumMod val="65000"/>
                  </a:schemeClr>
                </a:solidFill>
              </a:rPr>
              <a:t>Stremming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Thema </a:t>
            </a:r>
          </a:p>
          <a:p>
            <a:pPr lvl="1" eaLnBrk="1" hangingPunct="1"/>
            <a:r>
              <a:rPr lang="nl-NL" altLang="nl-NL" dirty="0">
                <a:solidFill>
                  <a:schemeClr val="bg1">
                    <a:lumMod val="65000"/>
                  </a:schemeClr>
                </a:solidFill>
              </a:rPr>
              <a:t>Industriële automatisering</a:t>
            </a:r>
          </a:p>
          <a:p>
            <a:pPr eaLnBrk="1" hangingPunct="1">
              <a:buAutoNum type="arabicPeriod"/>
            </a:pPr>
            <a:r>
              <a:rPr lang="nl-NL" altLang="nl-NL" sz="2000" dirty="0" smtClean="0">
                <a:solidFill>
                  <a:schemeClr val="bg1">
                    <a:lumMod val="65000"/>
                  </a:schemeClr>
                </a:solidFill>
              </a:rPr>
              <a:t>Afsluiting</a:t>
            </a:r>
          </a:p>
          <a:p>
            <a:pPr marL="0" indent="0" eaLnBrk="1" hangingPunct="1">
              <a:buNone/>
            </a:pPr>
            <a:endParaRPr lang="nl-NL" altLang="nl-NL" sz="2000" dirty="0"/>
          </a:p>
        </p:txBody>
      </p:sp>
    </p:spTree>
    <p:extLst>
      <p:ext uri="{BB962C8B-B14F-4D97-AF65-F5344CB8AC3E}">
        <p14:creationId xmlns:p14="http://schemas.microsoft.com/office/powerpoint/2010/main" val="355693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4000" y="548680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BPKV</a:t>
            </a:r>
            <a:endParaRPr lang="nl-NL" altLang="nl-NL" dirty="0" smtClean="0"/>
          </a:p>
        </p:txBody>
      </p:sp>
      <p:sp>
        <p:nvSpPr>
          <p:cNvPr id="3" name="Rechthoek 2"/>
          <p:cNvSpPr/>
          <p:nvPr/>
        </p:nvSpPr>
        <p:spPr>
          <a:xfrm>
            <a:off x="583600" y="1498604"/>
            <a:ext cx="1128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b="1" dirty="0" smtClean="0"/>
              <a:t>Doel thema: </a:t>
            </a:r>
            <a:r>
              <a:rPr lang="nl-NL" sz="2000" dirty="0" smtClean="0"/>
              <a:t>optimale BPKV criteria  - voldoende onderscheidend voor de markt </a:t>
            </a:r>
            <a:endParaRPr lang="nl-NL" sz="2000" dirty="0"/>
          </a:p>
        </p:txBody>
      </p:sp>
      <p:sp>
        <p:nvSpPr>
          <p:cNvPr id="2" name="Tekstvak 1"/>
          <p:cNvSpPr txBox="1"/>
          <p:nvPr/>
        </p:nvSpPr>
        <p:spPr>
          <a:xfrm>
            <a:off x="5087888" y="2448528"/>
            <a:ext cx="5474576" cy="38318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endParaRPr lang="nl-NL" sz="1800" dirty="0" smtClean="0"/>
          </a:p>
          <a:p>
            <a:pPr>
              <a:lnSpc>
                <a:spcPct val="150000"/>
              </a:lnSpc>
            </a:pPr>
            <a:r>
              <a:rPr lang="nl-NL" sz="1800" b="1" dirty="0" smtClean="0"/>
              <a:t>Suggesties criteria wel meenemen: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1800" dirty="0" smtClean="0"/>
              <a:t>Samenwerking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1800" dirty="0" smtClean="0"/>
              <a:t>Planning (robuuste / realistische planning)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nl-NL" sz="1800" dirty="0" smtClean="0"/>
          </a:p>
          <a:p>
            <a:pPr>
              <a:lnSpc>
                <a:spcPct val="150000"/>
              </a:lnSpc>
            </a:pPr>
            <a:r>
              <a:rPr lang="nl-NL" sz="1800" b="1" dirty="0"/>
              <a:t>Suggesties criteria niet meenemen: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1800" dirty="0"/>
              <a:t>Veiligheid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nl-NL" sz="1800" dirty="0"/>
              <a:t>SE en raakvlakmanagement</a:t>
            </a:r>
          </a:p>
          <a:p>
            <a:pPr>
              <a:lnSpc>
                <a:spcPct val="150000"/>
              </a:lnSpc>
            </a:pPr>
            <a:endParaRPr lang="nl-NL" sz="18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97" b="11127"/>
          <a:stretch/>
        </p:blipFill>
        <p:spPr>
          <a:xfrm>
            <a:off x="543200" y="2756305"/>
            <a:ext cx="4101901" cy="32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58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839416" y="553729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BPKV</a:t>
            </a:r>
            <a:endParaRPr lang="nl-NL" altLang="nl-NL" dirty="0" smtClean="0"/>
          </a:p>
        </p:txBody>
      </p:sp>
      <p:sp>
        <p:nvSpPr>
          <p:cNvPr id="2" name="Tekstvak 1"/>
          <p:cNvSpPr txBox="1"/>
          <p:nvPr/>
        </p:nvSpPr>
        <p:spPr>
          <a:xfrm>
            <a:off x="681303" y="1316019"/>
            <a:ext cx="5418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b="1" dirty="0" smtClean="0"/>
              <a:t>Waar we iets mee willen doen?</a:t>
            </a:r>
          </a:p>
          <a:p>
            <a:endParaRPr lang="nl-NL" sz="1800" b="1" dirty="0"/>
          </a:p>
          <a:p>
            <a:pPr>
              <a:lnSpc>
                <a:spcPct val="150000"/>
              </a:lnSpc>
            </a:pPr>
            <a:r>
              <a:rPr lang="nl-NL" sz="1800" b="1" dirty="0" smtClean="0"/>
              <a:t>De werking van BPKV verbeteren door: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m</a:t>
            </a:r>
            <a:r>
              <a:rPr lang="nl-NL" sz="1800" dirty="0" smtClean="0"/>
              <a:t>aak criteria zo SMART mogelijk;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t</a:t>
            </a:r>
            <a:r>
              <a:rPr lang="nl-NL" sz="1800" dirty="0" smtClean="0"/>
              <a:t>oelaten van videobeelden en VLOGS; 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t</a:t>
            </a:r>
            <a:r>
              <a:rPr lang="nl-NL" sz="1800" dirty="0" smtClean="0"/>
              <a:t>oelichten aanbieding door markt.</a:t>
            </a:r>
          </a:p>
        </p:txBody>
      </p:sp>
      <p:pic>
        <p:nvPicPr>
          <p:cNvPr id="1026" name="Picture 2" descr="Helpt u mee ons werk te verbeteren? - Reinier de Graa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561085"/>
            <a:ext cx="2088232" cy="209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moticon: No no! | Emoticon, Smiley, Emoti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757644"/>
            <a:ext cx="2454188" cy="24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3431704" y="3455134"/>
            <a:ext cx="8757590" cy="3000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endParaRPr lang="nl-NL" sz="1800" dirty="0"/>
          </a:p>
          <a:p>
            <a:pPr>
              <a:lnSpc>
                <a:spcPct val="150000"/>
              </a:lnSpc>
            </a:pPr>
            <a:r>
              <a:rPr lang="nl-NL" sz="1800" b="1" dirty="0" smtClean="0"/>
              <a:t>Wat we niet kunnen doen: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beoordelingsteam bekend maken;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grotere </a:t>
            </a:r>
            <a:r>
              <a:rPr lang="nl-NL" sz="1800" dirty="0"/>
              <a:t>verschillen kwaliteitsniveau </a:t>
            </a:r>
            <a:r>
              <a:rPr lang="nl-NL" sz="1800" dirty="0" smtClean="0"/>
              <a:t>toepassen;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o</a:t>
            </a:r>
            <a:r>
              <a:rPr lang="nl-NL" sz="1800" dirty="0" smtClean="0"/>
              <a:t>nbeperkt aantal pagina’s tekst; 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v</a:t>
            </a:r>
            <a:r>
              <a:rPr lang="nl-NL" sz="1800" dirty="0" smtClean="0"/>
              <a:t>ragen naar bewijslast persoonlijke expertise i.p.v. projectreferenties.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404446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 noChangeArrowheads="1"/>
          </p:cNvSpPr>
          <p:nvPr>
            <p:ph type="title"/>
          </p:nvPr>
        </p:nvSpPr>
        <p:spPr>
          <a:xfrm>
            <a:off x="623392" y="436602"/>
            <a:ext cx="11203200" cy="400110"/>
          </a:xfrm>
        </p:spPr>
        <p:txBody>
          <a:bodyPr/>
          <a:lstStyle/>
          <a:p>
            <a:r>
              <a:rPr lang="en-US" altLang="nl-NL" dirty="0" smtClean="0"/>
              <a:t>THEMA BPKV</a:t>
            </a:r>
            <a:endParaRPr lang="nl-NL" altLang="nl-NL" dirty="0" smtClean="0"/>
          </a:p>
        </p:txBody>
      </p:sp>
      <p:sp>
        <p:nvSpPr>
          <p:cNvPr id="2" name="Tekstvak 1"/>
          <p:cNvSpPr txBox="1"/>
          <p:nvPr/>
        </p:nvSpPr>
        <p:spPr>
          <a:xfrm>
            <a:off x="479376" y="1412776"/>
            <a:ext cx="11108724" cy="470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Concurentiegerichte dialoog light en trechtering:</a:t>
            </a:r>
          </a:p>
          <a:p>
            <a:endParaRPr lang="nl-NL" sz="1800" dirty="0"/>
          </a:p>
          <a:p>
            <a:pPr>
              <a:lnSpc>
                <a:spcPct val="120000"/>
              </a:lnSpc>
            </a:pPr>
            <a:r>
              <a:rPr lang="nl-NL" sz="1800" dirty="0"/>
              <a:t>D</a:t>
            </a:r>
            <a:r>
              <a:rPr lang="nl-NL" sz="1800" dirty="0" smtClean="0"/>
              <a:t>iverse onderwerpen voor trechteringsdocument aangedragen: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/>
              <a:t>IA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Planning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Risicobeheersing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Omgeving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Samenwerking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LCC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800" dirty="0" smtClean="0"/>
              <a:t>Etc.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nl-NL" sz="1800" dirty="0"/>
          </a:p>
          <a:p>
            <a:pPr>
              <a:lnSpc>
                <a:spcPct val="120000"/>
              </a:lnSpc>
            </a:pPr>
            <a:r>
              <a:rPr lang="nl-NL" sz="1800" dirty="0" smtClean="0"/>
              <a:t>Worden in overweging genomen. </a:t>
            </a:r>
          </a:p>
          <a:p>
            <a:pPr>
              <a:lnSpc>
                <a:spcPct val="120000"/>
              </a:lnSpc>
            </a:pPr>
            <a:r>
              <a:rPr lang="nl-NL" sz="1800" dirty="0" smtClean="0"/>
              <a:t>Uitgangspunt is dat er een wezenlijk risico aan ten </a:t>
            </a:r>
            <a:r>
              <a:rPr lang="nl-NL" sz="1800" dirty="0"/>
              <a:t>grondslag ligt. </a:t>
            </a:r>
          </a:p>
          <a:p>
            <a:pPr marL="342900" indent="-342900">
              <a:buFontTx/>
              <a:buChar char="-"/>
            </a:pPr>
            <a:endParaRPr lang="nl-NL" dirty="0"/>
          </a:p>
        </p:txBody>
      </p:sp>
      <p:pic>
        <p:nvPicPr>
          <p:cNvPr id="2050" name="Picture 2" descr="How to draw a cartoon li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2564904"/>
            <a:ext cx="262103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9375</TotalTime>
  <Words>1860</Words>
  <Application>Microsoft Office PowerPoint</Application>
  <PresentationFormat>Breedbeeld</PresentationFormat>
  <Paragraphs>436</Paragraphs>
  <Slides>35</Slides>
  <Notes>35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35</vt:i4>
      </vt:variant>
    </vt:vector>
  </HeadingPairs>
  <TitlesOfParts>
    <vt:vector size="42" baseType="lpstr">
      <vt:lpstr>Arial</vt:lpstr>
      <vt:lpstr>Lucida Calligraphy</vt:lpstr>
      <vt:lpstr>Symbol</vt:lpstr>
      <vt:lpstr>Times New Roman</vt:lpstr>
      <vt:lpstr>Verdana</vt:lpstr>
      <vt:lpstr>Wingdings</vt:lpstr>
      <vt:lpstr>Rijkswaterstaat</vt:lpstr>
      <vt:lpstr>Marktconsultatie   Wilhelminakanaal Sluis II  TERUGKOPPELING RESULTATEN</vt:lpstr>
      <vt:lpstr>Huishoudelijke mededelingen</vt:lpstr>
      <vt:lpstr>Bedankt voor uw reactie!</vt:lpstr>
      <vt:lpstr>Vervolgproces</vt:lpstr>
      <vt:lpstr>Opbouw van de webinar &amp; sprekers</vt:lpstr>
      <vt:lpstr>Inhoud</vt:lpstr>
      <vt:lpstr>THEMA BPKV</vt:lpstr>
      <vt:lpstr>THEMA BPKV</vt:lpstr>
      <vt:lpstr>THEMA BPKV</vt:lpstr>
      <vt:lpstr>THEMA BPKV</vt:lpstr>
      <vt:lpstr>THEMA DUURZAAMHEID</vt:lpstr>
      <vt:lpstr>THEMA DUURZAAMHEID</vt:lpstr>
      <vt:lpstr>THEMA DUURZAAMHEID</vt:lpstr>
      <vt:lpstr>THEMA DUURZAAMHEID</vt:lpstr>
      <vt:lpstr>THEMA DUURZAAMHEID - LCC</vt:lpstr>
      <vt:lpstr>THEMA DUURZAAMHEID - STIKSTOF</vt:lpstr>
      <vt:lpstr>THEMA INNOVATIES</vt:lpstr>
      <vt:lpstr>THEMA INNOVATIES</vt:lpstr>
      <vt:lpstr>Inhoud</vt:lpstr>
      <vt:lpstr>THEMA RISICO’s</vt:lpstr>
      <vt:lpstr>THEMA RISICO’s</vt:lpstr>
      <vt:lpstr>THEMA RISICO’s</vt:lpstr>
      <vt:lpstr>THEMA RISICO’s</vt:lpstr>
      <vt:lpstr>THEMA PLANNING</vt:lpstr>
      <vt:lpstr>THEMA STREMMING</vt:lpstr>
      <vt:lpstr>THEMA STREMMING</vt:lpstr>
      <vt:lpstr>Inhoud</vt:lpstr>
      <vt:lpstr>THEMA INDUSTRIELE AUTOMATISERING</vt:lpstr>
      <vt:lpstr>THEMA INDUSTRIELE AUTOMATISERING</vt:lpstr>
      <vt:lpstr>THEMA INDUSTRIELE AUTOMATISERING</vt:lpstr>
      <vt:lpstr>THEMA INDUSTRIELE AUTOMATISERING</vt:lpstr>
      <vt:lpstr>Inhoud</vt:lpstr>
      <vt:lpstr>Vervolgproces 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sarieke van reenen</dc:creator>
  <cp:lastModifiedBy>Bremer-van Swieten, Evelien (GPO)</cp:lastModifiedBy>
  <cp:revision>541</cp:revision>
  <cp:lastPrinted>2019-12-12T15:10:23Z</cp:lastPrinted>
  <dcterms:modified xsi:type="dcterms:W3CDTF">2020-07-16T06:36:06Z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</Properties>
</file>