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9" r:id="rId2"/>
    <p:sldId id="318" r:id="rId3"/>
    <p:sldId id="317" r:id="rId4"/>
    <p:sldId id="315" r:id="rId5"/>
    <p:sldId id="320" r:id="rId6"/>
    <p:sldId id="339" r:id="rId7"/>
    <p:sldId id="340" r:id="rId8"/>
    <p:sldId id="325" r:id="rId9"/>
    <p:sldId id="326" r:id="rId10"/>
    <p:sldId id="324" r:id="rId11"/>
    <p:sldId id="322" r:id="rId12"/>
    <p:sldId id="323" r:id="rId13"/>
    <p:sldId id="328" r:id="rId14"/>
    <p:sldId id="329" r:id="rId15"/>
    <p:sldId id="333" r:id="rId16"/>
    <p:sldId id="343" r:id="rId17"/>
    <p:sldId id="361" r:id="rId18"/>
    <p:sldId id="331" r:id="rId19"/>
    <p:sldId id="332" r:id="rId20"/>
    <p:sldId id="356" r:id="rId21"/>
    <p:sldId id="334" r:id="rId22"/>
    <p:sldId id="335" r:id="rId23"/>
    <p:sldId id="330" r:id="rId24"/>
    <p:sldId id="344" r:id="rId25"/>
    <p:sldId id="350" r:id="rId26"/>
    <p:sldId id="345" r:id="rId27"/>
    <p:sldId id="348" r:id="rId28"/>
    <p:sldId id="351" r:id="rId29"/>
    <p:sldId id="346" r:id="rId30"/>
    <p:sldId id="347" r:id="rId31"/>
    <p:sldId id="349" r:id="rId32"/>
    <p:sldId id="357" r:id="rId33"/>
    <p:sldId id="337" r:id="rId34"/>
    <p:sldId id="336" r:id="rId35"/>
    <p:sldId id="355" r:id="rId36"/>
    <p:sldId id="362" r:id="rId37"/>
  </p:sldIdLst>
  <p:sldSz cx="12192000" cy="6858000"/>
  <p:notesSz cx="6805613" cy="9944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73" autoAdjust="0"/>
    <p:restoredTop sz="69099" autoAdjust="0"/>
  </p:normalViewPr>
  <p:slideViewPr>
    <p:cSldViewPr>
      <p:cViewPr varScale="1">
        <p:scale>
          <a:sx n="59" d="100"/>
          <a:sy n="59" d="100"/>
        </p:scale>
        <p:origin x="177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13260"/>
    </p:cViewPr>
  </p:sorterViewPr>
  <p:notesViewPr>
    <p:cSldViewPr>
      <p:cViewPr>
        <p:scale>
          <a:sx n="73" d="100"/>
          <a:sy n="73" d="100"/>
        </p:scale>
        <p:origin x="4068" y="234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3875" y="471488"/>
            <a:ext cx="5770563" cy="4365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875" y="120650"/>
            <a:ext cx="2949575" cy="1539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8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3875" y="9445625"/>
            <a:ext cx="5919788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02400" y="9445625"/>
            <a:ext cx="225425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defRPr sz="10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45EA23B-4C87-4686-81DE-AF86DD9F3A3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sp>
        <p:nvSpPr>
          <p:cNvPr id="18438" name="RubriceringEnMerking2"/>
          <p:cNvSpPr txBox="1">
            <a:spLocks noChangeArrowheads="1"/>
          </p:cNvSpPr>
          <p:nvPr/>
        </p:nvSpPr>
        <p:spPr bwMode="auto">
          <a:xfrm rot="-5400000">
            <a:off x="4609307" y="2944019"/>
            <a:ext cx="4019550" cy="12223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endParaRPr lang="nl-NL" altLang="nl-NL" sz="800">
              <a:latin typeface="Arial" panose="020B0604020202020204" pitchFamily="34" charset="0"/>
            </a:endParaRPr>
          </a:p>
        </p:txBody>
      </p:sp>
      <p:sp>
        <p:nvSpPr>
          <p:cNvPr id="18439" name="RubriceringEnMerking"/>
          <p:cNvSpPr txBox="1">
            <a:spLocks noChangeArrowheads="1"/>
          </p:cNvSpPr>
          <p:nvPr/>
        </p:nvSpPr>
        <p:spPr bwMode="auto">
          <a:xfrm rot="-5400000">
            <a:off x="4607719" y="6892131"/>
            <a:ext cx="4019550" cy="12223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nl-NL" altLang="nl-NL" sz="80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3875" y="473075"/>
            <a:ext cx="5770563" cy="4349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288" y="120650"/>
            <a:ext cx="2949575" cy="1555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8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473075" y="984250"/>
            <a:ext cx="662781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3875" y="4903788"/>
            <a:ext cx="4646613" cy="4059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288" y="9445625"/>
            <a:ext cx="5995987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03988" y="9445625"/>
            <a:ext cx="227012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defRPr sz="10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A0AEAA5-3AE6-4705-B333-0B7DE77B214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  <p:sp>
        <p:nvSpPr>
          <p:cNvPr id="15368" name="RubriceringEnMerking2"/>
          <p:cNvSpPr txBox="1">
            <a:spLocks noChangeArrowheads="1"/>
          </p:cNvSpPr>
          <p:nvPr/>
        </p:nvSpPr>
        <p:spPr bwMode="auto">
          <a:xfrm rot="-5400000">
            <a:off x="4609307" y="2944019"/>
            <a:ext cx="4019550" cy="12223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endParaRPr lang="nl-NL" altLang="nl-NL" sz="800">
              <a:latin typeface="Arial" panose="020B0604020202020204" pitchFamily="34" charset="0"/>
            </a:endParaRPr>
          </a:p>
        </p:txBody>
      </p:sp>
      <p:sp>
        <p:nvSpPr>
          <p:cNvPr id="15369" name="RubriceringEnMerking"/>
          <p:cNvSpPr txBox="1">
            <a:spLocks noChangeArrowheads="1"/>
          </p:cNvSpPr>
          <p:nvPr/>
        </p:nvSpPr>
        <p:spPr bwMode="auto">
          <a:xfrm rot="-5400000">
            <a:off x="4607719" y="6892131"/>
            <a:ext cx="4019550" cy="12223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nl-NL" altLang="nl-NL" sz="80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86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11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514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12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835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13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959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14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4263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15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812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16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704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17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400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18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2958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19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1802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20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786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2895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21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9697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22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9042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23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5588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24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2894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25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0785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26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7228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27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2553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28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5095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29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6998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30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128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4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31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2101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32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2481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33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7487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34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8527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35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4316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36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155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5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677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6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445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7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501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8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759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9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634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10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916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endParaRPr lang="nl-NL" altLang="nl-NL" sz="2600" dirty="0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3" y="2474920"/>
            <a:ext cx="4798484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nl-NL" altLang="nl-NL" sz="2600" dirty="0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11857572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endParaRPr lang="nl-NL" altLang="nl-NL" sz="2200" dirty="0"/>
          </a:p>
        </p:txBody>
      </p:sp>
      <p:pic>
        <p:nvPicPr>
          <p:cNvPr id="7" name="Afbeelding 1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5913549"/>
            <a:ext cx="6348052" cy="775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715203" y="2880000"/>
            <a:ext cx="4798484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715203" y="3780000"/>
            <a:ext cx="4798484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716185" y="6516688"/>
            <a:ext cx="5240867" cy="207962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62DDECA-9BBC-440B-A236-4C5969BFF5AF}" type="datetime4">
              <a:rPr lang="nl-NL"/>
              <a:pPr>
                <a:defRPr/>
              </a:pPr>
              <a:t>2 juni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020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5"/>
          <p:cNvSpPr>
            <a:spLocks noChangeArrowheads="1"/>
          </p:cNvSpPr>
          <p:nvPr userDrawn="1"/>
        </p:nvSpPr>
        <p:spPr bwMode="auto">
          <a:xfrm>
            <a:off x="6671735" y="6426207"/>
            <a:ext cx="2207684" cy="334963"/>
          </a:xfrm>
          <a:prstGeom prst="rect">
            <a:avLst/>
          </a:prstGeom>
          <a:solidFill>
            <a:srgbClr val="F9E11D"/>
          </a:solidFill>
          <a:ln>
            <a:noFill/>
          </a:ln>
        </p:spPr>
        <p:txBody>
          <a:bodyPr lIns="0" tIns="0" rIns="0" bIns="0" anchor="ctr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dirty="0"/>
              <a:t>Wilhelminakanaal Sluis II</a:t>
            </a:r>
            <a:endParaRPr lang="nl-NL" altLang="nl-NL" sz="1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4C5E1-E9D4-4B96-B464-112DD96D2B9A}" type="datetime4">
              <a:rPr lang="nl-NL"/>
              <a:pPr>
                <a:defRPr/>
              </a:pPr>
              <a:t>2 juni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933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5"/>
          <p:cNvSpPr>
            <a:spLocks noChangeArrowheads="1"/>
          </p:cNvSpPr>
          <p:nvPr userDrawn="1"/>
        </p:nvSpPr>
        <p:spPr bwMode="auto">
          <a:xfrm>
            <a:off x="6671735" y="6426207"/>
            <a:ext cx="2207684" cy="334963"/>
          </a:xfrm>
          <a:prstGeom prst="rect">
            <a:avLst/>
          </a:prstGeom>
          <a:solidFill>
            <a:srgbClr val="F9E11D"/>
          </a:solidFill>
          <a:ln>
            <a:noFill/>
          </a:ln>
        </p:spPr>
        <p:txBody>
          <a:bodyPr lIns="0" tIns="0" rIns="0" bIns="0" anchor="ctr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dirty="0"/>
              <a:t>Wilhelminakanaal Sluis II</a:t>
            </a:r>
            <a:endParaRPr lang="nl-NL" altLang="nl-NL" sz="1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24000" y="2070000"/>
            <a:ext cx="11203200" cy="4140000"/>
          </a:xfr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6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CC0FF-2931-4835-A8B4-C620F4BA130F}" type="datetime4">
              <a:rPr lang="nl-NL"/>
              <a:pPr>
                <a:defRPr/>
              </a:pPr>
              <a:t>2 juni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720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5"/>
          <p:cNvSpPr>
            <a:spLocks noChangeArrowheads="1"/>
          </p:cNvSpPr>
          <p:nvPr userDrawn="1"/>
        </p:nvSpPr>
        <p:spPr bwMode="auto">
          <a:xfrm>
            <a:off x="6671735" y="6426207"/>
            <a:ext cx="2207684" cy="334963"/>
          </a:xfrm>
          <a:prstGeom prst="rect">
            <a:avLst/>
          </a:prstGeom>
          <a:solidFill>
            <a:srgbClr val="F9E11D"/>
          </a:solidFill>
          <a:ln>
            <a:noFill/>
          </a:ln>
        </p:spPr>
        <p:txBody>
          <a:bodyPr lIns="0" tIns="0" rIns="0" bIns="0" anchor="ctr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dirty="0"/>
              <a:t>Wilhelminakanaal Sluis II</a:t>
            </a:r>
            <a:endParaRPr lang="nl-NL" altLang="nl-NL" sz="1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6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29F60-AF04-40C4-8A9F-4877E339273F}" type="datetime4">
              <a:rPr lang="nl-NL"/>
              <a:pPr>
                <a:defRPr/>
              </a:pPr>
              <a:t>2 juni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2778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5"/>
          <p:cNvSpPr>
            <a:spLocks noChangeArrowheads="1"/>
          </p:cNvSpPr>
          <p:nvPr userDrawn="1"/>
        </p:nvSpPr>
        <p:spPr bwMode="auto">
          <a:xfrm>
            <a:off x="6671735" y="6426207"/>
            <a:ext cx="2207684" cy="334963"/>
          </a:xfrm>
          <a:prstGeom prst="rect">
            <a:avLst/>
          </a:prstGeom>
          <a:solidFill>
            <a:srgbClr val="F9E11D"/>
          </a:solidFill>
          <a:ln>
            <a:noFill/>
          </a:ln>
        </p:spPr>
        <p:txBody>
          <a:bodyPr lIns="0" tIns="0" rIns="0" bIns="0" anchor="ctr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altLang="nl-NL" sz="1000" dirty="0"/>
              <a:t>Wilhelminakanaal Sluis II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624416" y="2070000"/>
            <a:ext cx="11203200" cy="4140000"/>
          </a:xfr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6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3F875-A662-48C4-AA4D-12733DA32ADE}" type="datetime4">
              <a:rPr lang="nl-NL"/>
              <a:pPr>
                <a:defRPr/>
              </a:pPr>
              <a:t>2 juni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821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nl-NL" altLang="nl-NL" sz="1800" dirty="0">
              <a:solidFill>
                <a:srgbClr val="FFFFFF"/>
              </a:solidFill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9" y="2070100"/>
            <a:ext cx="11203516" cy="4140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dirty="0"/>
              <a:t>Vijfde niveau</a:t>
            </a:r>
          </a:p>
        </p:txBody>
      </p:sp>
      <p:sp>
        <p:nvSpPr>
          <p:cNvPr id="1028" name="shpTekst" descr="Bar_Top"/>
          <p:cNvSpPr>
            <a:spLocks noChangeArrowheads="1"/>
          </p:cNvSpPr>
          <p:nvPr/>
        </p:nvSpPr>
        <p:spPr bwMode="auto">
          <a:xfrm>
            <a:off x="0" y="7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nl-NL" altLang="nl-NL" sz="1800" dirty="0">
              <a:solidFill>
                <a:srgbClr val="FFFFFF"/>
              </a:solidFill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419" y="1295400"/>
            <a:ext cx="1120351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altLang="nl-NL" smtClean="0"/>
          </a:p>
        </p:txBody>
      </p:sp>
      <p:sp>
        <p:nvSpPr>
          <p:cNvPr id="1031" name="shpBeeldmerk"/>
          <p:cNvSpPr>
            <a:spLocks noChangeArrowheads="1"/>
          </p:cNvSpPr>
          <p:nvPr/>
        </p:nvSpPr>
        <p:spPr bwMode="auto">
          <a:xfrm>
            <a:off x="624417" y="6613532"/>
            <a:ext cx="2537883" cy="119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3189E375-1445-4750-9EE4-84A28FA35247}" type="slidenum">
              <a:rPr lang="nl-NL" altLang="nl-NL" sz="1000" smtClean="0"/>
              <a:pPr>
                <a:defRPr/>
              </a:pPr>
              <a:t>‹nr.›</a:t>
            </a:fld>
            <a:endParaRPr lang="nl-NL" altLang="nl-NL" sz="1000" dirty="0" smtClean="0"/>
          </a:p>
        </p:txBody>
      </p:sp>
      <p:sp>
        <p:nvSpPr>
          <p:cNvPr id="1032" name="TitelSlide2"/>
          <p:cNvSpPr txBox="1">
            <a:spLocks noChangeArrowheads="1"/>
          </p:cNvSpPr>
          <p:nvPr userDrawn="1"/>
        </p:nvSpPr>
        <p:spPr bwMode="auto">
          <a:xfrm>
            <a:off x="6716189" y="6524632"/>
            <a:ext cx="3219449" cy="119063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nl-NL" sz="1000" dirty="0"/>
              <a:t>Wilhelminakanaal Sluis II</a:t>
            </a:r>
            <a:endParaRPr lang="nl-NL" altLang="nl-NL" sz="1000" dirty="0"/>
          </a:p>
        </p:txBody>
      </p:sp>
      <p:sp>
        <p:nvSpPr>
          <p:cNvPr id="1033" name="ZwarteBalk" hidden="1"/>
          <p:cNvSpPr>
            <a:spLocks noChangeArrowheads="1"/>
          </p:cNvSpPr>
          <p:nvPr/>
        </p:nvSpPr>
        <p:spPr bwMode="auto">
          <a:xfrm>
            <a:off x="11857572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endParaRPr lang="nl-NL" altLang="nl-NL" sz="2200" dirty="0"/>
          </a:p>
        </p:txBody>
      </p:sp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5872" y="6613532"/>
            <a:ext cx="2010833" cy="119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50000"/>
              </a:spcBef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F7508854-DB60-4C24-BA78-0BD65058172B}" type="datetime4">
              <a:rPr lang="nl-NL"/>
              <a:pPr>
                <a:defRPr/>
              </a:pPr>
              <a:t>2 juni 2020</a:t>
            </a:fld>
            <a:endParaRPr lang="nl-NL" dirty="0"/>
          </a:p>
        </p:txBody>
      </p:sp>
      <p:pic>
        <p:nvPicPr>
          <p:cNvPr id="1034" name="Afbeelding 10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21" y="6272220"/>
            <a:ext cx="5528897" cy="58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2pPr>
      <a:lvl3pPr marL="965200" indent="-342900" algn="l" rtl="0" eaLnBrk="0" fontAlgn="base" hangingPunct="0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</a:defRPr>
      </a:lvl3pPr>
      <a:lvl4pPr marL="989013" algn="l" rtl="0" eaLnBrk="0" fontAlgn="base" hangingPunct="0">
        <a:spcBef>
          <a:spcPct val="5000"/>
        </a:spcBef>
        <a:spcAft>
          <a:spcPct val="0"/>
        </a:spcAft>
        <a:buFont typeface="Verdana" panose="020B0604030504040204" pitchFamily="34" charset="0"/>
        <a:defRPr sz="2200">
          <a:solidFill>
            <a:srgbClr val="000000"/>
          </a:solidFill>
          <a:latin typeface="+mn-lt"/>
        </a:defRPr>
      </a:lvl4pPr>
      <a:lvl5pPr marL="1631950" indent="-285750" algn="l" rtl="0" eaLnBrk="0" fontAlgn="base" hangingPunct="0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6801364" y="2379853"/>
            <a:ext cx="4798484" cy="856800"/>
          </a:xfrm>
        </p:spPr>
        <p:txBody>
          <a:bodyPr/>
          <a:lstStyle/>
          <a:p>
            <a:pPr algn="ctr"/>
            <a:r>
              <a:rPr lang="nl-NL" dirty="0" smtClean="0"/>
              <a:t>Marktconsultatie </a:t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Wilhelminakanaal Sluis II</a:t>
            </a:r>
            <a:endParaRPr lang="nl-NL" dirty="0"/>
          </a:p>
        </p:txBody>
      </p:sp>
      <p:sp>
        <p:nvSpPr>
          <p:cNvPr id="9219" name="Tekstvak 1"/>
          <p:cNvSpPr txBox="1">
            <a:spLocks noChangeArrowheads="1"/>
          </p:cNvSpPr>
          <p:nvPr/>
        </p:nvSpPr>
        <p:spPr bwMode="auto">
          <a:xfrm>
            <a:off x="6921500" y="6632582"/>
            <a:ext cx="18573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nl-NL" altLang="nl-NL"/>
          </a:p>
        </p:txBody>
      </p:sp>
      <p:sp>
        <p:nvSpPr>
          <p:cNvPr id="5" name="Titel 13"/>
          <p:cNvSpPr txBox="1">
            <a:spLocks/>
          </p:cNvSpPr>
          <p:nvPr/>
        </p:nvSpPr>
        <p:spPr bwMode="auto">
          <a:xfrm>
            <a:off x="9552383" y="4689088"/>
            <a:ext cx="1961303" cy="85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r>
              <a:rPr lang="nl-NL" sz="1800" kern="0" dirty="0" smtClean="0"/>
              <a:t>2 juni 2020</a:t>
            </a:r>
            <a:endParaRPr lang="nl-NL" sz="1800" kern="0" dirty="0"/>
          </a:p>
        </p:txBody>
      </p:sp>
      <p:sp>
        <p:nvSpPr>
          <p:cNvPr id="6" name="Titel 13"/>
          <p:cNvSpPr txBox="1">
            <a:spLocks/>
          </p:cNvSpPr>
          <p:nvPr/>
        </p:nvSpPr>
        <p:spPr bwMode="auto">
          <a:xfrm>
            <a:off x="6801364" y="476672"/>
            <a:ext cx="4798484" cy="85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3200" b="1" kern="0" dirty="0" smtClean="0"/>
              <a:t>WELKOM BIJ:</a:t>
            </a:r>
            <a:endParaRPr lang="nl-NL" sz="3200" b="1" kern="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8" r="21270"/>
          <a:stretch/>
        </p:blipFill>
        <p:spPr>
          <a:xfrm>
            <a:off x="0" y="0"/>
            <a:ext cx="6168008" cy="69175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D:\Bestanden Peter\bestanden RWS\Afbeeldingen\samenwerke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600" y="1310312"/>
            <a:ext cx="5688632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12474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Samenwerkingsproject</a:t>
            </a:r>
          </a:p>
        </p:txBody>
      </p:sp>
      <p:pic>
        <p:nvPicPr>
          <p:cNvPr id="4" name="Afbeelding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8" r="71461"/>
          <a:stretch/>
        </p:blipFill>
        <p:spPr bwMode="auto">
          <a:xfrm>
            <a:off x="624000" y="4002291"/>
            <a:ext cx="2550075" cy="216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1" r="37963"/>
          <a:stretch/>
        </p:blipFill>
        <p:spPr bwMode="auto">
          <a:xfrm>
            <a:off x="566359" y="2778155"/>
            <a:ext cx="4868328" cy="216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74" y="2020762"/>
            <a:ext cx="3829709" cy="142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4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8467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Missie en Visie</a:t>
            </a:r>
          </a:p>
        </p:txBody>
      </p:sp>
      <p:sp>
        <p:nvSpPr>
          <p:cNvPr id="2" name="Rechthoek 1"/>
          <p:cNvSpPr/>
          <p:nvPr/>
        </p:nvSpPr>
        <p:spPr>
          <a:xfrm>
            <a:off x="3163191" y="2293129"/>
            <a:ext cx="6124818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nl-NL" sz="3000" dirty="0">
                <a:solidFill>
                  <a:srgbClr val="000000"/>
                </a:solidFill>
                <a:ea typeface="DejaVu Sans"/>
                <a:cs typeface="Lohit Hindi"/>
              </a:rPr>
              <a:t>Samen kunnen wij het </a:t>
            </a:r>
            <a:r>
              <a:rPr lang="nl-NL" sz="3000" dirty="0" smtClean="0">
                <a:solidFill>
                  <a:srgbClr val="000000"/>
                </a:solidFill>
                <a:ea typeface="DejaVu Sans"/>
                <a:cs typeface="Lohit Hindi"/>
              </a:rPr>
              <a:t>maken!</a:t>
            </a:r>
            <a:endParaRPr lang="nl-NL" sz="3000" dirty="0"/>
          </a:p>
        </p:txBody>
      </p:sp>
      <p:sp>
        <p:nvSpPr>
          <p:cNvPr id="3" name="Rechthoek 2"/>
          <p:cNvSpPr/>
          <p:nvPr/>
        </p:nvSpPr>
        <p:spPr>
          <a:xfrm>
            <a:off x="2013132" y="3146192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400" dirty="0" smtClean="0">
                <a:solidFill>
                  <a:srgbClr val="000000"/>
                </a:solidFill>
                <a:ea typeface="DejaVu Sans"/>
                <a:cs typeface="Lohit Hindi"/>
              </a:rPr>
              <a:t>Missie: Het </a:t>
            </a: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project verbindt de betrokken partijen, inclusief de omgeving en de markt. </a:t>
            </a:r>
            <a:endParaRPr lang="nl-NL" sz="2400" dirty="0" smtClean="0">
              <a:solidFill>
                <a:srgbClr val="000000"/>
              </a:solidFill>
              <a:ea typeface="DejaVu Sans"/>
              <a:cs typeface="Lohit Hindi"/>
            </a:endParaRPr>
          </a:p>
          <a:p>
            <a:pPr algn="ctr"/>
            <a:endParaRPr lang="nl-NL" sz="2400" dirty="0">
              <a:solidFill>
                <a:srgbClr val="000000"/>
              </a:solidFill>
            </a:endParaRPr>
          </a:p>
          <a:p>
            <a:pPr algn="ctr"/>
            <a:r>
              <a:rPr lang="nl-NL" sz="2400" dirty="0" smtClean="0">
                <a:solidFill>
                  <a:srgbClr val="000000"/>
                </a:solidFill>
              </a:rPr>
              <a:t>Visie: Duurzame oplossing met oog voor beheer en onderhoud voor 100 jaar.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20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12474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Projectdoelstellingen</a:t>
            </a:r>
          </a:p>
        </p:txBody>
      </p:sp>
      <p:sp>
        <p:nvSpPr>
          <p:cNvPr id="4" name="Rechthoek 3"/>
          <p:cNvSpPr/>
          <p:nvPr/>
        </p:nvSpPr>
        <p:spPr>
          <a:xfrm>
            <a:off x="624000" y="1992474"/>
            <a:ext cx="642316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Planning : </a:t>
            </a:r>
            <a:r>
              <a:rPr lang="nl-NL" sz="1800" dirty="0" smtClean="0"/>
              <a:t>Q4 2023</a:t>
            </a:r>
          </a:p>
          <a:p>
            <a:endParaRPr lang="nl-N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Omgeving : </a:t>
            </a:r>
            <a:r>
              <a:rPr lang="nl-NL" sz="1800" dirty="0" smtClean="0"/>
              <a:t>tevreden </a:t>
            </a:r>
            <a:r>
              <a:rPr lang="nl-NL" sz="1800" dirty="0"/>
              <a:t>omgeving</a:t>
            </a:r>
          </a:p>
          <a:p>
            <a:endParaRPr lang="nl-N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Opleveren </a:t>
            </a:r>
            <a:r>
              <a:rPr lang="nl-NL" sz="2000" dirty="0" smtClean="0"/>
              <a:t>en </a:t>
            </a:r>
            <a:r>
              <a:rPr lang="nl-NL" sz="2000" dirty="0"/>
              <a:t>overdragen </a:t>
            </a:r>
            <a:r>
              <a:rPr lang="nl-NL" sz="2000" dirty="0" smtClean="0"/>
              <a:t>: </a:t>
            </a:r>
            <a:r>
              <a:rPr lang="nl-NL" sz="1800" dirty="0" smtClean="0"/>
              <a:t>Met </a:t>
            </a:r>
            <a:r>
              <a:rPr lang="nl-NL" sz="1800" dirty="0"/>
              <a:t>beheerder</a:t>
            </a:r>
          </a:p>
          <a:p>
            <a:endParaRPr lang="nl-N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Duurzaamheid : </a:t>
            </a:r>
            <a:r>
              <a:rPr lang="nl-NL" sz="1800" dirty="0" smtClean="0"/>
              <a:t>CO2 </a:t>
            </a:r>
            <a:r>
              <a:rPr lang="nl-NL" sz="1800" dirty="0"/>
              <a:t>&amp; milieukosten: 100 jaar vooruit denken</a:t>
            </a:r>
          </a:p>
          <a:p>
            <a:endParaRPr lang="nl-NL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Veiligheid: </a:t>
            </a:r>
            <a:r>
              <a:rPr lang="nl-NL" sz="1800" dirty="0" smtClean="0"/>
              <a:t>Aantoonbaar </a:t>
            </a:r>
            <a:r>
              <a:rPr lang="nl-NL" sz="1800" dirty="0"/>
              <a:t>veilig werken</a:t>
            </a:r>
          </a:p>
        </p:txBody>
      </p:sp>
      <p:pic>
        <p:nvPicPr>
          <p:cNvPr id="6" name="Afbeelding 5" descr="D:\Bestanden Peter\bestanden RWS\Afbeeldingen\1885233_orig.png"/>
          <p:cNvPicPr/>
          <p:nvPr/>
        </p:nvPicPr>
        <p:blipFill>
          <a:blip r:embed="rId3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715" y="1573665"/>
            <a:ext cx="3226485" cy="39461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448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479376" y="112474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Raakvlakken</a:t>
            </a:r>
          </a:p>
        </p:txBody>
      </p:sp>
      <p:sp>
        <p:nvSpPr>
          <p:cNvPr id="4" name="Rechthoek 3"/>
          <p:cNvSpPr/>
          <p:nvPr/>
        </p:nvSpPr>
        <p:spPr>
          <a:xfrm>
            <a:off x="417258" y="1772816"/>
            <a:ext cx="112332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sz="2400" dirty="0" smtClean="0"/>
              <a:t>Fase </a:t>
            </a:r>
            <a:r>
              <a:rPr lang="nl-NL" sz="2400" dirty="0"/>
              <a:t>1,5 Opwaardering </a:t>
            </a:r>
            <a:r>
              <a:rPr lang="nl-NL" sz="2400" dirty="0" smtClean="0"/>
              <a:t>Wilhelminakanaal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Realisatie nieuwe bediencentrale Tilburg </a:t>
            </a:r>
            <a:r>
              <a:rPr lang="nl-NL" sz="2400" dirty="0" smtClean="0"/>
              <a:t>2021-2025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Sluizenprogramma </a:t>
            </a:r>
            <a:r>
              <a:rPr lang="nl-NL" sz="2400" dirty="0" smtClean="0"/>
              <a:t>Rijkswaterstaat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Project </a:t>
            </a:r>
            <a:r>
              <a:rPr lang="nl-NL" sz="2400" dirty="0" smtClean="0"/>
              <a:t>InnovA58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417320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546703" y="1166798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Planning</a:t>
            </a:r>
          </a:p>
        </p:txBody>
      </p:sp>
      <p:sp>
        <p:nvSpPr>
          <p:cNvPr id="4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546703" y="1628800"/>
            <a:ext cx="8402400" cy="288032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sz="2200" dirty="0" smtClean="0"/>
              <a:t>Huidige streefdata: </a:t>
            </a:r>
          </a:p>
          <a:p>
            <a:pPr>
              <a:lnSpc>
                <a:spcPct val="150000"/>
              </a:lnSpc>
            </a:pPr>
            <a:r>
              <a:rPr lang="nl-NL" sz="2200" dirty="0" smtClean="0"/>
              <a:t>Q1-2021</a:t>
            </a:r>
            <a:r>
              <a:rPr lang="nl-NL" sz="2200" dirty="0"/>
              <a:t>	</a:t>
            </a:r>
            <a:r>
              <a:rPr lang="nl-NL" sz="2200" dirty="0" smtClean="0"/>
              <a:t>Start </a:t>
            </a:r>
            <a:r>
              <a:rPr lang="nl-NL" sz="2200" dirty="0"/>
              <a:t>aanbesteding</a:t>
            </a:r>
          </a:p>
          <a:p>
            <a:pPr>
              <a:lnSpc>
                <a:spcPct val="150000"/>
              </a:lnSpc>
            </a:pPr>
            <a:r>
              <a:rPr lang="nl-NL" sz="2200" dirty="0" smtClean="0"/>
              <a:t>Q4-2021</a:t>
            </a:r>
            <a:r>
              <a:rPr lang="nl-NL" sz="2200" dirty="0"/>
              <a:t>	</a:t>
            </a:r>
            <a:r>
              <a:rPr lang="nl-NL" sz="2200" dirty="0" smtClean="0"/>
              <a:t>Definitieve </a:t>
            </a:r>
            <a:r>
              <a:rPr lang="nl-NL" sz="2200" dirty="0"/>
              <a:t>gunning</a:t>
            </a:r>
          </a:p>
          <a:p>
            <a:pPr>
              <a:lnSpc>
                <a:spcPct val="150000"/>
              </a:lnSpc>
            </a:pPr>
            <a:r>
              <a:rPr lang="nl-NL" sz="2200" dirty="0" smtClean="0"/>
              <a:t>Q4-2021</a:t>
            </a:r>
            <a:r>
              <a:rPr lang="nl-NL" sz="2200" dirty="0"/>
              <a:t>	</a:t>
            </a:r>
            <a:r>
              <a:rPr lang="nl-NL" sz="2200" dirty="0" smtClean="0"/>
              <a:t>Start </a:t>
            </a:r>
            <a:r>
              <a:rPr lang="nl-NL" sz="2200" dirty="0"/>
              <a:t>voorbereiding realisatie</a:t>
            </a:r>
          </a:p>
          <a:p>
            <a:pPr>
              <a:lnSpc>
                <a:spcPct val="150000"/>
              </a:lnSpc>
            </a:pPr>
            <a:r>
              <a:rPr lang="nl-NL" sz="2200" dirty="0" smtClean="0"/>
              <a:t>Q3-2022</a:t>
            </a:r>
            <a:r>
              <a:rPr lang="nl-NL" sz="2200" dirty="0"/>
              <a:t>	</a:t>
            </a:r>
            <a:r>
              <a:rPr lang="nl-NL" sz="2200" dirty="0" smtClean="0"/>
              <a:t>Start </a:t>
            </a:r>
            <a:r>
              <a:rPr lang="nl-NL" sz="2200" dirty="0"/>
              <a:t>realisatie</a:t>
            </a:r>
          </a:p>
          <a:p>
            <a:pPr>
              <a:lnSpc>
                <a:spcPct val="150000"/>
              </a:lnSpc>
            </a:pPr>
            <a:r>
              <a:rPr lang="nl-NL" sz="2200" dirty="0" smtClean="0">
                <a:solidFill>
                  <a:schemeClr val="tx1"/>
                </a:solidFill>
              </a:rPr>
              <a:t>Q4-2023	Openstelling voor klasse IV schepen</a:t>
            </a:r>
          </a:p>
          <a:p>
            <a:pPr lvl="0" algn="just" fontAlgn="auto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2200" dirty="0" smtClean="0">
                <a:ea typeface="DejaVu Sans"/>
                <a:cs typeface="Lohit Hindi"/>
              </a:rPr>
              <a:t>Q2-2024	Oplevering </a:t>
            </a:r>
            <a:r>
              <a:rPr lang="nl-NL" sz="2200" dirty="0">
                <a:ea typeface="DejaVu Sans"/>
                <a:cs typeface="Lohit Hindi"/>
              </a:rPr>
              <a:t>en start </a:t>
            </a:r>
            <a:r>
              <a:rPr lang="nl-NL" sz="2200" dirty="0" smtClean="0">
                <a:ea typeface="DejaVu Sans"/>
                <a:cs typeface="Lohit Hindi"/>
              </a:rPr>
              <a:t>onderhoud</a:t>
            </a:r>
            <a:endParaRPr lang="nl-NL" sz="2200" dirty="0">
              <a:ea typeface="DejaVu Sans"/>
              <a:cs typeface="Lohit Hindi"/>
            </a:endParaRPr>
          </a:p>
          <a:p>
            <a:pPr lvl="0" algn="just" fontAlgn="auto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2200" dirty="0" smtClean="0">
                <a:ea typeface="DejaVu Sans"/>
                <a:cs typeface="Lohit Hindi"/>
              </a:rPr>
              <a:t>Q2-2025 	Overdracht</a:t>
            </a:r>
            <a:r>
              <a:rPr lang="nl-NL" sz="2200" dirty="0">
                <a:ea typeface="DejaVu Sans"/>
                <a:cs typeface="Lohit Hindi"/>
              </a:rPr>
              <a:t>				</a:t>
            </a:r>
          </a:p>
          <a:p>
            <a:pPr>
              <a:lnSpc>
                <a:spcPct val="150000"/>
              </a:lnSpc>
            </a:pPr>
            <a:endParaRPr lang="nl-NL" sz="22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88645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407368" y="112474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Waar staan we nu?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07368" y="1772816"/>
            <a:ext cx="8402400" cy="3668111"/>
          </a:xfrm>
        </p:spPr>
        <p:txBody>
          <a:bodyPr/>
          <a:lstStyle/>
          <a:p>
            <a:r>
              <a:rPr lang="nl-NL" sz="2200" dirty="0" smtClean="0"/>
              <a:t>Inkoopplan is afgerond en ondertekend</a:t>
            </a:r>
          </a:p>
          <a:p>
            <a:r>
              <a:rPr lang="nl-NL" sz="2200" dirty="0" smtClean="0"/>
              <a:t>Voortgang aanbestedingsdossier op 50-70%</a:t>
            </a:r>
          </a:p>
          <a:p>
            <a:r>
              <a:rPr lang="nl-NL" sz="2200" dirty="0" smtClean="0"/>
              <a:t>KAD 50-70 afgelopen week afgerond</a:t>
            </a:r>
          </a:p>
          <a:p>
            <a:r>
              <a:rPr lang="nl-NL" sz="2200" dirty="0" smtClean="0"/>
              <a:t>Besluit </a:t>
            </a:r>
            <a:r>
              <a:rPr lang="nl-NL" sz="2200" dirty="0"/>
              <a:t>streefpeil op 7,70 m +</a:t>
            </a:r>
            <a:r>
              <a:rPr lang="nl-NL" sz="2200" dirty="0" smtClean="0"/>
              <a:t>NAP</a:t>
            </a:r>
          </a:p>
          <a:p>
            <a:r>
              <a:rPr lang="nl-NL" sz="2200" dirty="0" smtClean="0"/>
              <a:t>Bestuursovereenkomst in concept</a:t>
            </a:r>
          </a:p>
          <a:p>
            <a:r>
              <a:rPr lang="nl-NL" sz="2200" dirty="0" smtClean="0"/>
              <a:t>Omgeving is aangehaakt</a:t>
            </a:r>
          </a:p>
          <a:p>
            <a:pPr marL="0" indent="0">
              <a:buNone/>
            </a:pPr>
            <a:endParaRPr lang="nl-NL" sz="2200" dirty="0"/>
          </a:p>
          <a:p>
            <a:pPr marL="0" indent="0">
              <a:buNone/>
            </a:pPr>
            <a:endParaRPr lang="nl-NL" sz="22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241" y="4221088"/>
            <a:ext cx="8517784" cy="194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3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407368" y="112474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Welke uitdagingen liggen voor ons: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07368" y="1772816"/>
            <a:ext cx="8402400" cy="3668111"/>
          </a:xfrm>
        </p:spPr>
        <p:txBody>
          <a:bodyPr/>
          <a:lstStyle/>
          <a:p>
            <a:pPr marL="0" indent="0">
              <a:buNone/>
            </a:pPr>
            <a:r>
              <a:rPr lang="nl-NL" b="1" dirty="0" smtClean="0"/>
              <a:t>Eerstvolgende mijlpaal in planvormingsfase:</a:t>
            </a:r>
            <a:endParaRPr lang="nl-NL" b="1" dirty="0"/>
          </a:p>
          <a:p>
            <a:pPr marL="0" indent="0">
              <a:buNone/>
            </a:pPr>
            <a:r>
              <a:rPr lang="nl-NL" dirty="0" smtClean="0"/>
              <a:t>KAD95/Gate review/Projectbesluit (</a:t>
            </a:r>
            <a:r>
              <a:rPr lang="nl-NL" dirty="0"/>
              <a:t>september – december 2020)</a:t>
            </a:r>
          </a:p>
          <a:p>
            <a:endParaRPr lang="nl-NL" dirty="0"/>
          </a:p>
        </p:txBody>
      </p:sp>
      <p:pic>
        <p:nvPicPr>
          <p:cNvPr id="4" name="Afbeelding 3" descr="D:\Bestanden Peter\bestanden RWS\Afbeeldingen\voorspellen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9248" y="2880587"/>
            <a:ext cx="3538520" cy="22045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ijdelijke aanduiding voor tekst 2"/>
          <p:cNvSpPr txBox="1">
            <a:spLocks/>
          </p:cNvSpPr>
          <p:nvPr/>
        </p:nvSpPr>
        <p:spPr bwMode="auto">
          <a:xfrm>
            <a:off x="4223792" y="2752534"/>
            <a:ext cx="8402400" cy="326800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363" indent="-284163" algn="l" rtl="0" eaLnBrk="0" fontAlgn="base" hangingPunct="0">
              <a:spcBef>
                <a:spcPts val="425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rgbClr val="000000"/>
                </a:solidFill>
                <a:latin typeface="+mn-lt"/>
              </a:defRPr>
            </a:lvl2pPr>
            <a:lvl3pPr marL="965200" indent="-342900" algn="l" rtl="0" eaLnBrk="0" fontAlgn="base" hangingPunct="0"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+mn-lt"/>
              </a:defRPr>
            </a:lvl3pPr>
            <a:lvl4pPr marL="1274763" indent="-285750" algn="l" rtl="0" eaLnBrk="0" fontAlgn="base" hangingPunct="0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1631950" indent="-285750" algn="l" rtl="0" eaLnBrk="0" fontAlgn="base" hangingPunct="0">
              <a:spcBef>
                <a:spcPts val="425"/>
              </a:spcBef>
              <a:spcAft>
                <a:spcPct val="0"/>
              </a:spcAft>
              <a:buFont typeface="Verdana" pitchFamily="34" charset="0"/>
              <a:buChar char="»"/>
              <a:defRPr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1800" b="1" kern="0" dirty="0" smtClean="0"/>
              <a:t>Uitdagingen op de weg: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1800" kern="0" dirty="0" smtClean="0"/>
              <a:t>1. Samenwerken op afstand tot minimaal 1 september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1800" kern="0" dirty="0" smtClean="0"/>
              <a:t>2. Stikstof in uitvoeringsfase &amp; gebruikersfase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1800" kern="0" dirty="0" smtClean="0"/>
              <a:t>3. Goede risicoverdeling met markt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1800" kern="0" dirty="0" smtClean="0"/>
              <a:t>4. Invulling dialoog met de markt (trechterdocument)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1800" kern="0" dirty="0" smtClean="0"/>
              <a:t>5. Blijven borgen van integraliteit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1800" kern="0" dirty="0" smtClean="0"/>
              <a:t>6. Opdrachtgever en beheerder op 1 lijn houden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1800" kern="0" dirty="0" smtClean="0"/>
              <a:t>7. Goed betrekken omgeving in deze tijd met online ontmoeten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1800" kern="0" dirty="0" smtClean="0"/>
              <a:t>8. Projectplan Waterwet op tijd gereed</a:t>
            </a:r>
          </a:p>
        </p:txBody>
      </p:sp>
    </p:spTree>
    <p:extLst>
      <p:ext uri="{BB962C8B-B14F-4D97-AF65-F5344CB8AC3E}">
        <p14:creationId xmlns:p14="http://schemas.microsoft.com/office/powerpoint/2010/main" val="301109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/>
          <p:cNvSpPr txBox="1">
            <a:spLocks/>
          </p:cNvSpPr>
          <p:nvPr/>
        </p:nvSpPr>
        <p:spPr bwMode="auto">
          <a:xfrm>
            <a:off x="5951984" y="1412776"/>
            <a:ext cx="5165235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400" kern="0" dirty="0" smtClean="0"/>
              <a:t/>
            </a:r>
            <a:br>
              <a:rPr lang="nl-NL" sz="2400" kern="0" dirty="0" smtClean="0"/>
            </a:br>
            <a:r>
              <a:rPr lang="nl-NL" sz="2400" kern="0" dirty="0" smtClean="0"/>
              <a:t>Beantwoording binnengekomen vragen. </a:t>
            </a:r>
          </a:p>
          <a:p>
            <a:pPr algn="ctr"/>
            <a:endParaRPr lang="en-US" sz="2400" kern="0" dirty="0"/>
          </a:p>
          <a:p>
            <a:pPr algn="ctr"/>
            <a:r>
              <a:rPr lang="en-US" sz="2400" kern="0" dirty="0" smtClean="0"/>
              <a:t>Dan door </a:t>
            </a:r>
            <a:r>
              <a:rPr lang="en-US" sz="2400" kern="0" dirty="0" err="1" smtClean="0"/>
              <a:t>naar</a:t>
            </a:r>
            <a:r>
              <a:rPr lang="en-US" sz="2400" kern="0" dirty="0" smtClean="0"/>
              <a:t> Frank Scheffer </a:t>
            </a:r>
            <a:endParaRPr lang="nl-NL" sz="2400" kern="0" dirty="0"/>
          </a:p>
        </p:txBody>
      </p:sp>
      <p:sp>
        <p:nvSpPr>
          <p:cNvPr id="4" name="Titel 3"/>
          <p:cNvSpPr txBox="1">
            <a:spLocks/>
          </p:cNvSpPr>
          <p:nvPr/>
        </p:nvSpPr>
        <p:spPr bwMode="auto">
          <a:xfrm>
            <a:off x="5951984" y="4365104"/>
            <a:ext cx="5904656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baseline="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800" kern="0" dirty="0" smtClean="0">
                <a:solidFill>
                  <a:schemeClr val="tx1"/>
                </a:solidFill>
              </a:rPr>
              <a:t>WILHELMINAKANAAL SLUIS II</a:t>
            </a:r>
            <a:endParaRPr lang="nl-NL" sz="2800" kern="0" dirty="0">
              <a:solidFill>
                <a:schemeClr val="tx1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4" y="1092842"/>
            <a:ext cx="5009365" cy="522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3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53440" y="1227193"/>
            <a:ext cx="11203200" cy="400110"/>
          </a:xfrm>
        </p:spPr>
        <p:txBody>
          <a:bodyPr/>
          <a:lstStyle/>
          <a:p>
            <a:r>
              <a:rPr lang="nl-NL" altLang="nl-NL" dirty="0"/>
              <a:t>Afwegingen contract &amp; aanbesteding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7" b="11127"/>
          <a:stretch/>
        </p:blipFill>
        <p:spPr>
          <a:xfrm>
            <a:off x="263352" y="2406415"/>
            <a:ext cx="3309813" cy="2621819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3350858" y="2132856"/>
            <a:ext cx="850578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nl-NL" dirty="0" smtClean="0"/>
              <a:t>Contractvorm :</a:t>
            </a:r>
            <a:r>
              <a:rPr lang="nl-NL" dirty="0" smtClean="0">
                <a:sym typeface="Wingdings" panose="05000000000000000000" pitchFamily="2" charset="2"/>
              </a:rPr>
              <a:t> D&amp;C + 1 jaar onderhoud</a:t>
            </a:r>
          </a:p>
          <a:p>
            <a:pPr marL="342900" indent="-342900">
              <a:buFont typeface="+mj-lt"/>
              <a:buAutoNum type="arabicPeriod"/>
            </a:pPr>
            <a:endParaRPr lang="nl-NL" sz="1200" dirty="0"/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Aanbestedingsprocedure : </a:t>
            </a:r>
            <a:r>
              <a:rPr lang="nl-NL" dirty="0" smtClean="0">
                <a:sym typeface="Wingdings" panose="05000000000000000000" pitchFamily="2" charset="2"/>
              </a:rPr>
              <a:t>Concurrentie Gerichte Dialoog Light</a:t>
            </a:r>
            <a:endParaRPr lang="nl-NL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12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+mj-lt"/>
              <a:buAutoNum type="arabicPeriod"/>
            </a:pPr>
            <a:r>
              <a:rPr lang="nl-NL" dirty="0" smtClean="0">
                <a:sym typeface="Wingdings" panose="05000000000000000000" pitchFamily="2" charset="2"/>
              </a:rPr>
              <a:t>BPKV: kwaliteitswaarde van 40 tot 60% voor: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>
                <a:sym typeface="Wingdings" panose="05000000000000000000" pitchFamily="2" charset="2"/>
              </a:rPr>
              <a:t>duurzaamheid,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>
                <a:sym typeface="Wingdings" panose="05000000000000000000" pitchFamily="2" charset="2"/>
              </a:rPr>
              <a:t>minder </a:t>
            </a:r>
            <a:r>
              <a:rPr lang="nl-NL" sz="1800" dirty="0" smtClean="0">
                <a:sym typeface="Wingdings" panose="05000000000000000000" pitchFamily="2" charset="2"/>
              </a:rPr>
              <a:t>hinder, </a:t>
            </a:r>
            <a:r>
              <a:rPr lang="nl-NL" sz="1800" dirty="0">
                <a:sym typeface="Wingdings" panose="05000000000000000000" pitchFamily="2" charset="2"/>
              </a:rPr>
              <a:t>en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>
                <a:sym typeface="Wingdings" panose="05000000000000000000" pitchFamily="2" charset="2"/>
              </a:rPr>
              <a:t>Risicobeheersing</a:t>
            </a:r>
            <a:r>
              <a:rPr lang="nl-NL" sz="1400" dirty="0" smtClean="0">
                <a:sym typeface="Wingdings" panose="05000000000000000000" pitchFamily="2" charset="2"/>
              </a:rPr>
              <a:t>.</a:t>
            </a:r>
          </a:p>
          <a:p>
            <a:pPr lvl="1"/>
            <a:endParaRPr lang="nl-NL" sz="1100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957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983432" y="1156682"/>
            <a:ext cx="10699144" cy="400110"/>
          </a:xfrm>
        </p:spPr>
        <p:txBody>
          <a:bodyPr/>
          <a:lstStyle/>
          <a:p>
            <a:r>
              <a:rPr lang="nl-NL" altLang="nl-NL" dirty="0" smtClean="0"/>
              <a:t>Concurentiegerichte dialoog light</a:t>
            </a:r>
          </a:p>
        </p:txBody>
      </p:sp>
      <p:sp>
        <p:nvSpPr>
          <p:cNvPr id="2" name="Rechthoek 1"/>
          <p:cNvSpPr/>
          <p:nvPr/>
        </p:nvSpPr>
        <p:spPr>
          <a:xfrm>
            <a:off x="983432" y="1700808"/>
            <a:ext cx="1015312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/>
            <a:r>
              <a:rPr lang="nl-NL" dirty="0" smtClean="0">
                <a:cs typeface="Times New Roman" panose="02020603050405020304" pitchFamily="18" charset="0"/>
              </a:rPr>
              <a:t>1. Selectie gegadigden – jan/</a:t>
            </a:r>
            <a:r>
              <a:rPr lang="nl-NL" dirty="0" err="1" smtClean="0">
                <a:cs typeface="Times New Roman" panose="02020603050405020304" pitchFamily="18" charset="0"/>
              </a:rPr>
              <a:t>febr</a:t>
            </a:r>
            <a:r>
              <a:rPr lang="nl-NL" dirty="0" smtClean="0">
                <a:cs typeface="Times New Roman" panose="02020603050405020304" pitchFamily="18" charset="0"/>
              </a:rPr>
              <a:t> 2021</a:t>
            </a:r>
          </a:p>
          <a:p>
            <a:pPr lvl="0" algn="just" fontAlgn="auto"/>
            <a:r>
              <a:rPr lang="nl-NL" dirty="0">
                <a:cs typeface="Times New Roman" panose="02020603050405020304" pitchFamily="18" charset="0"/>
              </a:rPr>
              <a:t>	</a:t>
            </a:r>
            <a:r>
              <a:rPr lang="nl-NL" sz="1600" i="1" dirty="0" smtClean="0">
                <a:cs typeface="Times New Roman" panose="02020603050405020304" pitchFamily="18" charset="0"/>
              </a:rPr>
              <a:t>(</a:t>
            </a:r>
            <a:r>
              <a:rPr lang="nl-NL" sz="2000" i="1" dirty="0" smtClean="0">
                <a:cs typeface="Times New Roman" panose="02020603050405020304" pitchFamily="18" charset="0"/>
              </a:rPr>
              <a:t>geschiktheidseisen &amp; uitsluitingsgronden</a:t>
            </a:r>
            <a:r>
              <a:rPr lang="nl-NL" sz="1600" i="1" dirty="0" smtClean="0">
                <a:cs typeface="Times New Roman" panose="02020603050405020304" pitchFamily="18" charset="0"/>
              </a:rPr>
              <a:t>)</a:t>
            </a:r>
          </a:p>
          <a:p>
            <a:pPr lvl="0" algn="just" fontAlgn="auto">
              <a:lnSpc>
                <a:spcPct val="150000"/>
              </a:lnSpc>
            </a:pPr>
            <a:r>
              <a:rPr lang="nl-NL" dirty="0" smtClean="0">
                <a:cs typeface="Times New Roman" panose="02020603050405020304" pitchFamily="18" charset="0"/>
              </a:rPr>
              <a:t>2. Trechtering naar </a:t>
            </a:r>
            <a:r>
              <a:rPr lang="nl-NL" dirty="0">
                <a:cs typeface="Times New Roman" panose="02020603050405020304" pitchFamily="18" charset="0"/>
              </a:rPr>
              <a:t>4 gegadigden </a:t>
            </a:r>
            <a:r>
              <a:rPr lang="nl-NL" dirty="0" smtClean="0">
                <a:cs typeface="Times New Roman" panose="02020603050405020304" pitchFamily="18" charset="0"/>
              </a:rPr>
              <a:t>– maart/april 2021</a:t>
            </a:r>
          </a:p>
          <a:p>
            <a:pPr algn="just" fontAlgn="auto"/>
            <a:r>
              <a:rPr lang="nl-NL" dirty="0">
                <a:cs typeface="Times New Roman" panose="02020603050405020304" pitchFamily="18" charset="0"/>
              </a:rPr>
              <a:t>	</a:t>
            </a:r>
            <a:r>
              <a:rPr lang="nl-NL" sz="1600" i="1" dirty="0">
                <a:cs typeface="Times New Roman" panose="02020603050405020304" pitchFamily="18" charset="0"/>
              </a:rPr>
              <a:t>(</a:t>
            </a:r>
            <a:r>
              <a:rPr lang="nl-NL" sz="2000" i="1" dirty="0">
                <a:cs typeface="Times New Roman" panose="02020603050405020304" pitchFamily="18" charset="0"/>
              </a:rPr>
              <a:t>trechterdocument o.b.v. één gunningscriterium</a:t>
            </a:r>
            <a:r>
              <a:rPr lang="nl-NL" sz="1600" i="1" dirty="0">
                <a:cs typeface="Times New Roman" panose="02020603050405020304" pitchFamily="18" charset="0"/>
              </a:rPr>
              <a:t>)</a:t>
            </a:r>
          </a:p>
          <a:p>
            <a:pPr lvl="0" algn="just" fontAlgn="auto">
              <a:lnSpc>
                <a:spcPct val="150000"/>
              </a:lnSpc>
            </a:pPr>
            <a:r>
              <a:rPr lang="nl-NL" dirty="0" smtClean="0">
                <a:cs typeface="Times New Roman" panose="02020603050405020304" pitchFamily="18" charset="0"/>
              </a:rPr>
              <a:t>3. Dialoog gesprekken – mei/juni 2021</a:t>
            </a:r>
          </a:p>
          <a:p>
            <a:pPr lvl="0" algn="just" fontAlgn="auto"/>
            <a:r>
              <a:rPr lang="nl-NL" sz="1600" i="1" dirty="0" smtClean="0">
                <a:cs typeface="Times New Roman" panose="02020603050405020304" pitchFamily="18" charset="0"/>
              </a:rPr>
              <a:t>	(</a:t>
            </a:r>
            <a:r>
              <a:rPr lang="nl-NL" sz="2000" i="1" dirty="0" smtClean="0">
                <a:cs typeface="Times New Roman" panose="02020603050405020304" pitchFamily="18" charset="0"/>
              </a:rPr>
              <a:t>Doel</a:t>
            </a:r>
            <a:r>
              <a:rPr lang="nl-NL" sz="2000" i="1" dirty="0">
                <a:cs typeface="Times New Roman" panose="02020603050405020304" pitchFamily="18" charset="0"/>
              </a:rPr>
              <a:t>: aanscherping </a:t>
            </a:r>
            <a:r>
              <a:rPr lang="nl-NL" sz="2000" i="1" dirty="0" smtClean="0">
                <a:cs typeface="Times New Roman" panose="02020603050405020304" pitchFamily="18" charset="0"/>
              </a:rPr>
              <a:t>contract</a:t>
            </a:r>
            <a:r>
              <a:rPr lang="nl-NL" sz="1600" i="1" dirty="0" smtClean="0">
                <a:cs typeface="Times New Roman" panose="02020603050405020304" pitchFamily="18" charset="0"/>
              </a:rPr>
              <a:t>)</a:t>
            </a:r>
            <a:endParaRPr lang="nl-NL" sz="1600" i="1" dirty="0">
              <a:cs typeface="Times New Roman" panose="02020603050405020304" pitchFamily="18" charset="0"/>
            </a:endParaRPr>
          </a:p>
          <a:p>
            <a:pPr lvl="0" algn="just" fontAlgn="auto">
              <a:lnSpc>
                <a:spcPct val="150000"/>
              </a:lnSpc>
            </a:pPr>
            <a:r>
              <a:rPr lang="nl-NL" dirty="0" smtClean="0">
                <a:cs typeface="Times New Roman" panose="02020603050405020304" pitchFamily="18" charset="0"/>
              </a:rPr>
              <a:t>4. Inschrijving – juli 2021</a:t>
            </a:r>
          </a:p>
          <a:p>
            <a:pPr algn="just" fontAlgn="auto"/>
            <a:r>
              <a:rPr lang="nl-NL" sz="1600" i="1" dirty="0">
                <a:cs typeface="Times New Roman" panose="02020603050405020304" pitchFamily="18" charset="0"/>
              </a:rPr>
              <a:t>	</a:t>
            </a:r>
            <a:r>
              <a:rPr lang="nl-NL" sz="1600" i="1" dirty="0" smtClean="0">
                <a:cs typeface="Times New Roman" panose="02020603050405020304" pitchFamily="18" charset="0"/>
              </a:rPr>
              <a:t>(</a:t>
            </a:r>
            <a:r>
              <a:rPr lang="nl-NL" sz="2000" i="1" dirty="0" smtClean="0">
                <a:cs typeface="Times New Roman" panose="02020603050405020304" pitchFamily="18" charset="0"/>
              </a:rPr>
              <a:t>maximaal </a:t>
            </a:r>
            <a:r>
              <a:rPr lang="nl-NL" sz="2000" i="1" dirty="0">
                <a:cs typeface="Times New Roman" panose="02020603050405020304" pitchFamily="18" charset="0"/>
              </a:rPr>
              <a:t>4 </a:t>
            </a:r>
            <a:r>
              <a:rPr lang="nl-NL" sz="2000" i="1" dirty="0" smtClean="0">
                <a:cs typeface="Times New Roman" panose="02020603050405020304" pitchFamily="18" charset="0"/>
              </a:rPr>
              <a:t>partijen</a:t>
            </a:r>
            <a:r>
              <a:rPr lang="nl-NL" sz="1600" i="1" dirty="0" smtClean="0">
                <a:cs typeface="Times New Roman" panose="02020603050405020304" pitchFamily="18" charset="0"/>
              </a:rPr>
              <a:t>)</a:t>
            </a:r>
            <a:endParaRPr lang="nl-NL" sz="1600" i="1" dirty="0">
              <a:cs typeface="Times New Roman" panose="02020603050405020304" pitchFamily="18" charset="0"/>
            </a:endParaRPr>
          </a:p>
          <a:p>
            <a:pPr lvl="0" algn="just" fontAlgn="auto">
              <a:lnSpc>
                <a:spcPct val="150000"/>
              </a:lnSpc>
            </a:pPr>
            <a:r>
              <a:rPr lang="nl-NL" dirty="0" smtClean="0">
                <a:cs typeface="Times New Roman" panose="02020603050405020304" pitchFamily="18" charset="0"/>
              </a:rPr>
              <a:t>5. Gunning – sept/okt 2021</a:t>
            </a:r>
          </a:p>
          <a:p>
            <a:pPr lvl="0" algn="just" fontAlgn="auto"/>
            <a:r>
              <a:rPr lang="nl-NL" sz="1600" i="1" dirty="0" smtClean="0">
                <a:cs typeface="Times New Roman" panose="02020603050405020304" pitchFamily="18" charset="0"/>
              </a:rPr>
              <a:t>	(</a:t>
            </a:r>
            <a:r>
              <a:rPr lang="nl-NL" sz="2000" i="1" dirty="0">
                <a:cs typeface="Times New Roman" panose="02020603050405020304" pitchFamily="18" charset="0"/>
              </a:rPr>
              <a:t>o.b.v. </a:t>
            </a:r>
            <a:r>
              <a:rPr lang="nl-NL" sz="2000" i="1" dirty="0" smtClean="0">
                <a:cs typeface="Times New Roman" panose="02020603050405020304" pitchFamily="18" charset="0"/>
              </a:rPr>
              <a:t>BPKV</a:t>
            </a:r>
            <a:r>
              <a:rPr lang="nl-NL" sz="1600" i="1" dirty="0"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978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Opbouw van de </a:t>
            </a:r>
            <a:r>
              <a:rPr lang="nl-NL" altLang="nl-NL" dirty="0" err="1" smtClean="0"/>
              <a:t>webinar</a:t>
            </a:r>
            <a:endParaRPr lang="nl-NL" altLang="nl-NL" dirty="0" smtClean="0"/>
          </a:p>
        </p:txBody>
      </p:sp>
      <p:sp>
        <p:nvSpPr>
          <p:cNvPr id="10243" name="Tijdelijke aanduiding voor tekst 2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>
              <a:buAutoNum type="arabicPeriod"/>
            </a:pPr>
            <a:r>
              <a:rPr lang="nl-NL" altLang="nl-NL" sz="2200" dirty="0" smtClean="0"/>
              <a:t>Doel marktconsultatie</a:t>
            </a:r>
          </a:p>
          <a:p>
            <a:pPr eaLnBrk="1" hangingPunct="1">
              <a:buAutoNum type="arabicPeriod"/>
            </a:pPr>
            <a:r>
              <a:rPr lang="nl-NL" altLang="nl-NL" sz="2200" dirty="0" smtClean="0"/>
              <a:t>Toelichting project</a:t>
            </a:r>
          </a:p>
          <a:p>
            <a:pPr eaLnBrk="1" hangingPunct="1">
              <a:buAutoNum type="arabicPeriod"/>
            </a:pPr>
            <a:r>
              <a:rPr lang="nl-NL" altLang="nl-NL" sz="2200" dirty="0" smtClean="0"/>
              <a:t>Toelichting vragen aan de markt</a:t>
            </a:r>
          </a:p>
          <a:p>
            <a:pPr eaLnBrk="1" hangingPunct="1">
              <a:buAutoNum type="arabicPeriod"/>
            </a:pPr>
            <a:r>
              <a:rPr lang="en-US" altLang="nl-NL" sz="2200" dirty="0" err="1" smtClean="0"/>
              <a:t>Vervolgproces</a:t>
            </a:r>
            <a:endParaRPr lang="nl-NL" altLang="nl-NL" sz="2200" dirty="0" smtClean="0"/>
          </a:p>
          <a:p>
            <a:pPr eaLnBrk="1" hangingPunct="1">
              <a:buAutoNum type="arabicPeriod"/>
            </a:pPr>
            <a:endParaRPr lang="nl-NL" altLang="nl-NL" sz="2200" dirty="0"/>
          </a:p>
          <a:p>
            <a:pPr marL="0" indent="0" eaLnBrk="1" hangingPunct="1">
              <a:buNone/>
            </a:pPr>
            <a:endParaRPr lang="nl-NL" altLang="nl-NL" sz="2200" dirty="0" smtClean="0"/>
          </a:p>
        </p:txBody>
      </p:sp>
    </p:spTree>
    <p:extLst>
      <p:ext uri="{BB962C8B-B14F-4D97-AF65-F5344CB8AC3E}">
        <p14:creationId xmlns:p14="http://schemas.microsoft.com/office/powerpoint/2010/main" val="58512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Inhoud</a:t>
            </a:r>
          </a:p>
        </p:txBody>
      </p:sp>
      <p:sp>
        <p:nvSpPr>
          <p:cNvPr id="10243" name="Tijdelijke aanduiding voor tekst 2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 smtClean="0">
                <a:solidFill>
                  <a:schemeClr val="bg1">
                    <a:lumMod val="85000"/>
                  </a:schemeClr>
                </a:solidFill>
              </a:rPr>
              <a:t>Doel marktconsultatie</a:t>
            </a: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>
                <a:solidFill>
                  <a:schemeClr val="bg1">
                    <a:lumMod val="85000"/>
                  </a:schemeClr>
                </a:solidFill>
              </a:rPr>
              <a:t>Toelichting project</a:t>
            </a: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/>
              <a:t>Toelichting </a:t>
            </a:r>
            <a:r>
              <a:rPr lang="nl-NL" altLang="nl-NL" sz="2400" dirty="0" smtClean="0"/>
              <a:t>vragen </a:t>
            </a:r>
            <a:r>
              <a:rPr lang="nl-NL" altLang="nl-NL" sz="2400" dirty="0"/>
              <a:t>aan de markt</a:t>
            </a: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 smtClean="0">
                <a:solidFill>
                  <a:schemeClr val="bg1">
                    <a:lumMod val="85000"/>
                  </a:schemeClr>
                </a:solidFill>
              </a:rPr>
              <a:t>Vervolgproces</a:t>
            </a:r>
          </a:p>
          <a:p>
            <a:pPr eaLnBrk="1" hangingPunct="1">
              <a:buAutoNum type="arabicPeriod"/>
            </a:pPr>
            <a:endParaRPr lang="nl-NL" altLang="nl-NL" sz="1600" dirty="0"/>
          </a:p>
          <a:p>
            <a:pPr eaLnBrk="1" hangingPunct="1">
              <a:buAutoNum type="arabicPeriod"/>
            </a:pPr>
            <a:endParaRPr lang="nl-NL" altLang="nl-NL" sz="1600" dirty="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4" t="16750" r="26344" b="9343"/>
          <a:stretch/>
        </p:blipFill>
        <p:spPr>
          <a:xfrm>
            <a:off x="7464152" y="1124744"/>
            <a:ext cx="475252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0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2855640" y="404664"/>
            <a:ext cx="7628744" cy="400110"/>
          </a:xfrm>
        </p:spPr>
        <p:txBody>
          <a:bodyPr/>
          <a:lstStyle/>
          <a:p>
            <a:r>
              <a:rPr lang="nl-NL" altLang="nl-NL" dirty="0" smtClean="0"/>
              <a:t>Korte toelichting 7 thema’s met vragen: </a:t>
            </a:r>
            <a:endParaRPr lang="nl-NL" alt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223792" y="1412776"/>
            <a:ext cx="5594088" cy="4104456"/>
          </a:xfrm>
        </p:spPr>
        <p:txBody>
          <a:bodyPr/>
          <a:lstStyle/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2200" dirty="0" smtClean="0"/>
              <a:t>risicoverdeling</a:t>
            </a:r>
            <a:endParaRPr lang="nl-NL" sz="22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2200" dirty="0" smtClean="0"/>
              <a:t>duurzaamheid &amp; LCC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2200" dirty="0" smtClean="0"/>
              <a:t>innovatie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2200" dirty="0" smtClean="0"/>
              <a:t>planning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2200" dirty="0" smtClean="0"/>
              <a:t>stremming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2200" dirty="0" smtClean="0"/>
              <a:t>BPKV-criteria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2200" dirty="0"/>
              <a:t>b</a:t>
            </a:r>
            <a:r>
              <a:rPr lang="nl-NL" sz="2200" dirty="0" smtClean="0"/>
              <a:t>eheersing </a:t>
            </a:r>
            <a:r>
              <a:rPr lang="nl-NL" sz="2200" dirty="0"/>
              <a:t>risico </a:t>
            </a:r>
            <a:r>
              <a:rPr lang="nl-NL" sz="2200" dirty="0" smtClean="0"/>
              <a:t>IA</a:t>
            </a:r>
          </a:p>
          <a:p>
            <a:pPr marL="457200" lvl="1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24" y="1711129"/>
            <a:ext cx="3289832" cy="406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7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732316" y="40466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Thema: risicoverdeling OG - ON</a:t>
            </a:r>
          </a:p>
        </p:txBody>
      </p:sp>
      <p:sp>
        <p:nvSpPr>
          <p:cNvPr id="4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786474" y="1412776"/>
            <a:ext cx="11419832" cy="5085184"/>
          </a:xfrm>
        </p:spPr>
        <p:txBody>
          <a:bodyPr/>
          <a:lstStyle/>
          <a:p>
            <a:pPr marL="0" lvl="1" indent="0">
              <a:lnSpc>
                <a:spcPct val="150000"/>
              </a:lnSpc>
              <a:buNone/>
            </a:pPr>
            <a:r>
              <a:rPr lang="nl-NL" sz="2200" dirty="0" smtClean="0"/>
              <a:t>Wens OG: gezamenlijk risicomanagement. </a:t>
            </a:r>
          </a:p>
          <a:p>
            <a:pPr marL="0" lvl="1" indent="0">
              <a:lnSpc>
                <a:spcPct val="150000"/>
              </a:lnSpc>
              <a:buNone/>
            </a:pPr>
            <a:r>
              <a:rPr lang="nl-NL" sz="2200" dirty="0" smtClean="0"/>
              <a:t>Goed risicodossier en risicoverdeling OG – ON.  Bijlage A is de start.</a:t>
            </a:r>
          </a:p>
          <a:p>
            <a:pPr marL="0" lvl="1" indent="0">
              <a:lnSpc>
                <a:spcPct val="150000"/>
              </a:lnSpc>
              <a:buNone/>
            </a:pPr>
            <a:r>
              <a:rPr lang="nl-NL" sz="2200" dirty="0" smtClean="0"/>
              <a:t>Onderzoeken om risico’s te beheersen, zie bijlage E.</a:t>
            </a:r>
          </a:p>
          <a:p>
            <a:pPr marL="0" lvl="1" indent="0">
              <a:lnSpc>
                <a:spcPct val="150000"/>
              </a:lnSpc>
              <a:buNone/>
            </a:pPr>
            <a:endParaRPr lang="nl-NL" sz="2200" dirty="0"/>
          </a:p>
          <a:p>
            <a:pPr marL="0" lvl="1" indent="0">
              <a:lnSpc>
                <a:spcPct val="150000"/>
              </a:lnSpc>
              <a:buNone/>
            </a:pPr>
            <a:r>
              <a:rPr lang="nl-NL" sz="2200" b="1" dirty="0" smtClean="0"/>
              <a:t>Vragen: </a:t>
            </a:r>
          </a:p>
          <a:p>
            <a:pPr marL="342900" lvl="1" indent="-342900">
              <a:lnSpc>
                <a:spcPct val="150000"/>
              </a:lnSpc>
              <a:buFontTx/>
              <a:buChar char="-"/>
            </a:pPr>
            <a:r>
              <a:rPr lang="nl-NL" sz="2200" dirty="0" smtClean="0"/>
              <a:t>Zijn onderzoeken voldoende voor realisatie van het werk? Wat ontbreekt?</a:t>
            </a:r>
          </a:p>
          <a:p>
            <a:pPr marL="342900" lvl="1" indent="-342900">
              <a:lnSpc>
                <a:spcPct val="150000"/>
              </a:lnSpc>
              <a:buFontTx/>
              <a:buChar char="-"/>
            </a:pPr>
            <a:r>
              <a:rPr lang="nl-NL" sz="2200" dirty="0" smtClean="0"/>
              <a:t>Welke risico’s mist u?</a:t>
            </a:r>
          </a:p>
          <a:p>
            <a:pPr marL="342900" lvl="1" indent="-342900">
              <a:lnSpc>
                <a:spcPct val="150000"/>
              </a:lnSpc>
              <a:buFontTx/>
              <a:buChar char="-"/>
            </a:pPr>
            <a:r>
              <a:rPr lang="nl-NL" sz="2200" dirty="0" smtClean="0"/>
              <a:t>Eens met gezamenlijk risicomanagement? </a:t>
            </a:r>
            <a:endParaRPr lang="nl-NL" sz="2200" dirty="0"/>
          </a:p>
          <a:p>
            <a:pPr marL="0" lvl="1" indent="0">
              <a:lnSpc>
                <a:spcPct val="150000"/>
              </a:lnSpc>
              <a:buNone/>
            </a:pPr>
            <a:endParaRPr lang="nl-NL" i="1" dirty="0" smtClean="0"/>
          </a:p>
          <a:p>
            <a:pPr marL="0" lvl="1" indent="0">
              <a:lnSpc>
                <a:spcPct val="150000"/>
              </a:lnSpc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dirty="0"/>
          </a:p>
          <a:p>
            <a:pPr marL="0" indent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935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8" t="4104" r="12676"/>
          <a:stretch/>
        </p:blipFill>
        <p:spPr>
          <a:xfrm>
            <a:off x="8040216" y="1556792"/>
            <a:ext cx="3672408" cy="4680254"/>
          </a:xfrm>
          <a:prstGeom prst="rect">
            <a:avLst/>
          </a:prstGeom>
        </p:spPr>
      </p:pic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509424" y="1356737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DUURZAAMHEIDSAMBITIES</a:t>
            </a:r>
          </a:p>
        </p:txBody>
      </p:sp>
      <p:sp>
        <p:nvSpPr>
          <p:cNvPr id="2" name="Rechthoek 1"/>
          <p:cNvSpPr/>
          <p:nvPr/>
        </p:nvSpPr>
        <p:spPr>
          <a:xfrm>
            <a:off x="300275" y="1956902"/>
            <a:ext cx="95770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2030 </a:t>
            </a:r>
            <a:r>
              <a:rPr lang="nl-NL" sz="2400" dirty="0" smtClean="0">
                <a:solidFill>
                  <a:srgbClr val="000000"/>
                </a:solidFill>
                <a:ea typeface="DejaVu Sans"/>
                <a:cs typeface="Lohit Hindi"/>
              </a:rPr>
              <a:t> energieneutraal</a:t>
            </a: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; </a:t>
            </a:r>
          </a:p>
          <a:p>
            <a:pPr marL="342900" lvl="0" indent="-342900" algn="just" fontAlgn="auto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2030 </a:t>
            </a:r>
            <a:r>
              <a:rPr lang="nl-NL" sz="2400" dirty="0" smtClean="0">
                <a:solidFill>
                  <a:srgbClr val="000000"/>
                </a:solidFill>
                <a:ea typeface="DejaVu Sans"/>
                <a:cs typeface="Lohit Hindi"/>
              </a:rPr>
              <a:t> klimaatneutraal</a:t>
            </a: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; </a:t>
            </a:r>
          </a:p>
          <a:p>
            <a:pPr marL="342900" lvl="0" indent="-342900" algn="just" fontAlgn="auto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2030 </a:t>
            </a:r>
            <a:r>
              <a:rPr lang="nl-NL" sz="2400" dirty="0" smtClean="0">
                <a:solidFill>
                  <a:srgbClr val="000000"/>
                </a:solidFill>
                <a:ea typeface="DejaVu Sans"/>
                <a:cs typeface="Lohit Hindi"/>
              </a:rPr>
              <a:t> circulair </a:t>
            </a: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werken; </a:t>
            </a:r>
          </a:p>
          <a:p>
            <a:pPr marL="342900" lvl="0" indent="-342900" algn="just" fontAlgn="auto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2030 </a:t>
            </a:r>
            <a:r>
              <a:rPr lang="nl-NL" sz="2400" dirty="0" smtClean="0">
                <a:solidFill>
                  <a:srgbClr val="000000"/>
                </a:solidFill>
                <a:ea typeface="DejaVu Sans"/>
                <a:cs typeface="Lohit Hindi"/>
              </a:rPr>
              <a:t> 50</a:t>
            </a: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% minder primaire grondstoffen; en</a:t>
            </a:r>
          </a:p>
          <a:p>
            <a:pPr marL="342900" lvl="0" indent="-342900" algn="just" fontAlgn="auto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2400" dirty="0">
                <a:solidFill>
                  <a:srgbClr val="000000"/>
                </a:solidFill>
                <a:ea typeface="DejaVu Sans"/>
                <a:cs typeface="Lohit Hindi"/>
              </a:rPr>
              <a:t>2050 </a:t>
            </a:r>
            <a:r>
              <a:rPr lang="nl-NL" sz="2400" dirty="0" smtClean="0">
                <a:solidFill>
                  <a:srgbClr val="000000"/>
                </a:solidFill>
                <a:ea typeface="DejaVu Sans"/>
                <a:cs typeface="Lohit Hindi"/>
              </a:rPr>
              <a:t> geen afval.</a:t>
            </a:r>
            <a:endParaRPr lang="nl-NL" sz="2400" dirty="0">
              <a:solidFill>
                <a:srgbClr val="000000"/>
              </a:solidFill>
              <a:ea typeface="DejaVu Sans"/>
              <a:cs typeface="Lohit Hindi"/>
            </a:endParaRPr>
          </a:p>
        </p:txBody>
      </p:sp>
      <p:sp>
        <p:nvSpPr>
          <p:cNvPr id="5" name="Titel 1"/>
          <p:cNvSpPr txBox="1">
            <a:spLocks noChangeArrowheads="1"/>
          </p:cNvSpPr>
          <p:nvPr/>
        </p:nvSpPr>
        <p:spPr bwMode="auto">
          <a:xfrm>
            <a:off x="624000" y="237762"/>
            <a:ext cx="1120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r>
              <a:rPr lang="nl-NL" altLang="nl-NL" kern="0" dirty="0" smtClean="0"/>
              <a:t>Thema: duurzaamheid &amp; LCC </a:t>
            </a:r>
            <a:endParaRPr lang="nl-NL" altLang="nl-NL" kern="0" dirty="0"/>
          </a:p>
        </p:txBody>
      </p:sp>
    </p:spTree>
    <p:extLst>
      <p:ext uri="{BB962C8B-B14F-4D97-AF65-F5344CB8AC3E}">
        <p14:creationId xmlns:p14="http://schemas.microsoft.com/office/powerpoint/2010/main" val="121286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95400" y="352875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Thema</a:t>
            </a:r>
            <a:r>
              <a:rPr lang="nl-NL" altLang="nl-NL" dirty="0"/>
              <a:t>: duurzaamheid &amp; </a:t>
            </a:r>
            <a:r>
              <a:rPr lang="nl-NL" altLang="nl-NL" dirty="0" smtClean="0"/>
              <a:t>LCC</a:t>
            </a:r>
            <a:endParaRPr lang="nl-NL" altLang="nl-NL" dirty="0"/>
          </a:p>
        </p:txBody>
      </p:sp>
      <p:sp>
        <p:nvSpPr>
          <p:cNvPr id="3" name="Rechthoek 2"/>
          <p:cNvSpPr/>
          <p:nvPr/>
        </p:nvSpPr>
        <p:spPr>
          <a:xfrm>
            <a:off x="472663" y="1432607"/>
            <a:ext cx="72008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/>
            <a:r>
              <a:rPr lang="nl-NL" sz="2000" dirty="0" smtClean="0">
                <a:cs typeface="Times New Roman" panose="02020603050405020304" pitchFamily="18" charset="0"/>
              </a:rPr>
              <a:t>= </a:t>
            </a:r>
            <a:r>
              <a:rPr lang="nl-NL" dirty="0" smtClean="0">
                <a:cs typeface="Times New Roman" panose="02020603050405020304" pitchFamily="18" charset="0"/>
              </a:rPr>
              <a:t>projectdoel.</a:t>
            </a:r>
          </a:p>
          <a:p>
            <a:pPr lvl="0" algn="just" fontAlgn="auto"/>
            <a:r>
              <a:rPr lang="nl-NL" sz="2000" dirty="0" smtClean="0">
                <a:cs typeface="Times New Roman" panose="02020603050405020304" pitchFamily="18" charset="0"/>
              </a:rPr>
              <a:t>	Grote winst te behalen bij:</a:t>
            </a:r>
          </a:p>
          <a:p>
            <a:pPr marL="1200150" lvl="2" indent="-285750" algn="just" fontAlgn="auto">
              <a:buFont typeface="Arial" panose="020B0604020202020204" pitchFamily="34" charset="0"/>
              <a:buChar char="•"/>
            </a:pPr>
            <a:r>
              <a:rPr lang="nl-NL" sz="2000" dirty="0">
                <a:cs typeface="Times New Roman" panose="02020603050405020304" pitchFamily="18" charset="0"/>
              </a:rPr>
              <a:t>e</a:t>
            </a:r>
            <a:r>
              <a:rPr lang="nl-NL" sz="2000" dirty="0" smtClean="0">
                <a:cs typeface="Times New Roman" panose="02020603050405020304" pitchFamily="18" charset="0"/>
              </a:rPr>
              <a:t>nergiebesparing</a:t>
            </a:r>
          </a:p>
          <a:p>
            <a:pPr marL="1200150" lvl="2" indent="-285750" algn="just" fontAlgn="auto">
              <a:buFont typeface="Arial" panose="020B0604020202020204" pitchFamily="34" charset="0"/>
              <a:buChar char="•"/>
            </a:pPr>
            <a:r>
              <a:rPr lang="nl-NL" sz="2000" dirty="0">
                <a:cs typeface="Times New Roman" panose="02020603050405020304" pitchFamily="18" charset="0"/>
              </a:rPr>
              <a:t>m</a:t>
            </a:r>
            <a:r>
              <a:rPr lang="nl-NL" sz="2000" dirty="0" smtClean="0">
                <a:cs typeface="Times New Roman" panose="02020603050405020304" pitchFamily="18" charset="0"/>
              </a:rPr>
              <a:t>ateriaalstromen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55" y="3094054"/>
            <a:ext cx="5400600" cy="2452674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878765" y="3297178"/>
            <a:ext cx="17427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2000" dirty="0"/>
              <a:t>stimulans </a:t>
            </a:r>
            <a:r>
              <a:rPr lang="nl-NL" sz="2000" dirty="0" smtClean="0"/>
              <a:t>in</a:t>
            </a:r>
          </a:p>
          <a:p>
            <a:pPr algn="ctr"/>
            <a:r>
              <a:rPr lang="nl-NL" sz="2000" dirty="0" smtClean="0"/>
              <a:t>BPKV</a:t>
            </a:r>
            <a:endParaRPr lang="nl-NL" sz="2000" dirty="0"/>
          </a:p>
        </p:txBody>
      </p:sp>
      <p:sp>
        <p:nvSpPr>
          <p:cNvPr id="7" name="Rechthoek 6"/>
          <p:cNvSpPr/>
          <p:nvPr/>
        </p:nvSpPr>
        <p:spPr>
          <a:xfrm>
            <a:off x="8712734" y="4320391"/>
            <a:ext cx="22208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2000" dirty="0"/>
              <a:t>v</a:t>
            </a:r>
            <a:r>
              <a:rPr lang="nl-NL" sz="2000" dirty="0" smtClean="0"/>
              <a:t>oorschrijven </a:t>
            </a:r>
          </a:p>
          <a:p>
            <a:pPr algn="ctr"/>
            <a:r>
              <a:rPr lang="nl-NL" sz="2000" dirty="0" smtClean="0"/>
              <a:t>in contracteisen</a:t>
            </a:r>
            <a:endParaRPr lang="nl-NL" sz="2000" dirty="0"/>
          </a:p>
        </p:txBody>
      </p:sp>
      <p:cxnSp>
        <p:nvCxnSpPr>
          <p:cNvPr id="8" name="Rechte verbindingslijn met pijl 7"/>
          <p:cNvCxnSpPr/>
          <p:nvPr/>
        </p:nvCxnSpPr>
        <p:spPr bwMode="auto">
          <a:xfrm>
            <a:off x="1735675" y="4005064"/>
            <a:ext cx="14482" cy="1023213"/>
          </a:xfrm>
          <a:prstGeom prst="straightConnector1">
            <a:avLst/>
          </a:prstGeom>
          <a:noFill/>
          <a:ln>
            <a:solidFill>
              <a:schemeClr val="tx1"/>
            </a:solidFill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kstvak 8"/>
          <p:cNvSpPr txBox="1"/>
          <p:nvPr/>
        </p:nvSpPr>
        <p:spPr>
          <a:xfrm>
            <a:off x="472663" y="5127893"/>
            <a:ext cx="53687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smtClean="0"/>
              <a:t>Vragen:</a:t>
            </a:r>
          </a:p>
          <a:p>
            <a:r>
              <a:rPr lang="nl-NL" sz="2000" dirty="0" smtClean="0"/>
              <a:t>Wat kan de opdrachtgever doen?</a:t>
            </a:r>
          </a:p>
          <a:p>
            <a:r>
              <a:rPr lang="nl-NL" sz="2000" dirty="0" smtClean="0"/>
              <a:t>Hoe kan de markt onderscheidend zijn</a:t>
            </a:r>
            <a:r>
              <a:rPr lang="nl-NL" sz="1800" dirty="0" smtClean="0"/>
              <a:t>? 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40502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1215361" y="445026"/>
            <a:ext cx="8619635" cy="615039"/>
          </a:xfrm>
        </p:spPr>
        <p:txBody>
          <a:bodyPr/>
          <a:lstStyle/>
          <a:p>
            <a:r>
              <a:rPr lang="nl-NL" altLang="nl-NL" dirty="0" smtClean="0"/>
              <a:t>Thema</a:t>
            </a:r>
            <a:r>
              <a:rPr lang="nl-NL" altLang="nl-NL" dirty="0"/>
              <a:t>: duurzaamheid &amp; </a:t>
            </a:r>
            <a:r>
              <a:rPr lang="nl-NL" altLang="nl-NL" dirty="0" smtClean="0"/>
              <a:t>LCC</a:t>
            </a:r>
            <a:endParaRPr lang="nl-NL" altLang="nl-NL" dirty="0"/>
          </a:p>
        </p:txBody>
      </p:sp>
      <p:sp>
        <p:nvSpPr>
          <p:cNvPr id="3" name="Rechthoek 2"/>
          <p:cNvSpPr/>
          <p:nvPr/>
        </p:nvSpPr>
        <p:spPr>
          <a:xfrm>
            <a:off x="1215361" y="1391007"/>
            <a:ext cx="825959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/>
            <a:r>
              <a:rPr lang="nl-NL" b="1" dirty="0" smtClean="0">
                <a:cs typeface="Times New Roman" panose="02020603050405020304" pitchFamily="18" charset="0"/>
              </a:rPr>
              <a:t>LCC 100 jaar</a:t>
            </a:r>
          </a:p>
          <a:p>
            <a:pPr marL="285750" lvl="0" indent="-285750" algn="just" fontAlgn="auto">
              <a:buFontTx/>
              <a:buChar char="-"/>
            </a:pPr>
            <a:r>
              <a:rPr lang="nl-NL" sz="2000" dirty="0" smtClean="0">
                <a:cs typeface="Times New Roman" panose="02020603050405020304" pitchFamily="18" charset="0"/>
              </a:rPr>
              <a:t>Levensduurkosten zo laag mogelijk</a:t>
            </a:r>
          </a:p>
          <a:p>
            <a:pPr marL="285750" lvl="0" indent="-285750" algn="just" fontAlgn="auto">
              <a:buFontTx/>
              <a:buChar char="-"/>
            </a:pPr>
            <a:r>
              <a:rPr lang="nl-NL" sz="2000" dirty="0" smtClean="0">
                <a:cs typeface="Times New Roman" panose="02020603050405020304" pitchFamily="18" charset="0"/>
              </a:rPr>
              <a:t>Ontwerpkeuzes zijn bepalend  </a:t>
            </a:r>
          </a:p>
        </p:txBody>
      </p:sp>
      <p:sp>
        <p:nvSpPr>
          <p:cNvPr id="10" name="Rechthoek 9"/>
          <p:cNvSpPr/>
          <p:nvPr/>
        </p:nvSpPr>
        <p:spPr>
          <a:xfrm>
            <a:off x="1078857" y="2679628"/>
            <a:ext cx="9314206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auto"/>
            <a:r>
              <a:rPr lang="nl-NL" sz="2000" b="1" dirty="0" smtClean="0">
                <a:cs typeface="Times New Roman" panose="02020603050405020304" pitchFamily="18" charset="0"/>
              </a:rPr>
              <a:t>Uitdaging:</a:t>
            </a:r>
          </a:p>
          <a:p>
            <a:pPr lvl="0" algn="ctr" fontAlgn="auto"/>
            <a:r>
              <a:rPr lang="nl-NL" sz="2000" b="1" dirty="0" smtClean="0">
                <a:cs typeface="Times New Roman" panose="02020603050405020304" pitchFamily="18" charset="0"/>
              </a:rPr>
              <a:t>Markt stimuleren om te innoveren om de LCC te verlagen</a:t>
            </a:r>
          </a:p>
        </p:txBody>
      </p:sp>
      <p:sp>
        <p:nvSpPr>
          <p:cNvPr id="5" name="Pijl-omlaag 4"/>
          <p:cNvSpPr/>
          <p:nvPr/>
        </p:nvSpPr>
        <p:spPr bwMode="auto">
          <a:xfrm>
            <a:off x="5555940" y="3395344"/>
            <a:ext cx="360040" cy="857436"/>
          </a:xfrm>
          <a:prstGeom prst="downArrow">
            <a:avLst/>
          </a:prstGeom>
          <a:ln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318153" y="4146382"/>
            <a:ext cx="51956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/>
              <a:t>Waar liggen kansen en risico’s?</a:t>
            </a:r>
          </a:p>
        </p:txBody>
      </p:sp>
      <p:sp>
        <p:nvSpPr>
          <p:cNvPr id="7" name="Rechthoek 6"/>
          <p:cNvSpPr/>
          <p:nvPr/>
        </p:nvSpPr>
        <p:spPr>
          <a:xfrm>
            <a:off x="1215361" y="5011648"/>
            <a:ext cx="8259595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spcBef>
                <a:spcPts val="600"/>
              </a:spcBef>
            </a:pPr>
            <a:r>
              <a:rPr lang="nl-NL" b="1" dirty="0" smtClean="0">
                <a:cs typeface="Times New Roman" panose="02020603050405020304" pitchFamily="18" charset="0"/>
              </a:rPr>
              <a:t>Stikstof</a:t>
            </a:r>
          </a:p>
          <a:p>
            <a:pPr marL="285750" lvl="0" indent="-285750" algn="just" fontAlgn="auto">
              <a:spcBef>
                <a:spcPts val="600"/>
              </a:spcBef>
              <a:buFontTx/>
              <a:buChar char="-"/>
            </a:pPr>
            <a:r>
              <a:rPr lang="nl-NL" sz="2000" dirty="0" smtClean="0">
                <a:cs typeface="Times New Roman" panose="02020603050405020304" pitchFamily="18" charset="0"/>
              </a:rPr>
              <a:t>STAGE klasse IV goed uitgangspunt bij </a:t>
            </a:r>
            <a:r>
              <a:rPr lang="nl-NL" sz="2000" dirty="0" err="1" smtClean="0">
                <a:cs typeface="Times New Roman" panose="02020603050405020304" pitchFamily="18" charset="0"/>
              </a:rPr>
              <a:t>Aerius</a:t>
            </a:r>
            <a:r>
              <a:rPr lang="nl-NL" sz="2000" dirty="0" smtClean="0">
                <a:cs typeface="Times New Roman" panose="02020603050405020304" pitchFamily="18" charset="0"/>
              </a:rPr>
              <a:t> berekening?</a:t>
            </a:r>
          </a:p>
        </p:txBody>
      </p:sp>
    </p:spTree>
    <p:extLst>
      <p:ext uri="{BB962C8B-B14F-4D97-AF65-F5344CB8AC3E}">
        <p14:creationId xmlns:p14="http://schemas.microsoft.com/office/powerpoint/2010/main" val="362908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0"/>
          <a:stretch/>
        </p:blipFill>
        <p:spPr>
          <a:xfrm>
            <a:off x="8164188" y="1144749"/>
            <a:ext cx="3837403" cy="3971855"/>
          </a:xfrm>
          <a:prstGeom prst="rect">
            <a:avLst/>
          </a:prstGeom>
        </p:spPr>
      </p:pic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876899" y="452132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Thema: </a:t>
            </a:r>
            <a:r>
              <a:rPr lang="nl-NL" dirty="0" smtClean="0"/>
              <a:t>innovatie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1015352" y="1584440"/>
            <a:ext cx="25941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/>
            <a:r>
              <a:rPr lang="nl-NL" sz="2000" b="1" dirty="0" smtClean="0">
                <a:cs typeface="Times New Roman" panose="02020603050405020304" pitchFamily="18" charset="0"/>
              </a:rPr>
              <a:t>Innovaties op:</a:t>
            </a:r>
          </a:p>
          <a:p>
            <a:pPr marL="285750" lvl="0" indent="-285750" algn="just" fontAlgn="auto"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Times New Roman" panose="02020603050405020304" pitchFamily="18" charset="0"/>
              </a:rPr>
              <a:t>Product</a:t>
            </a:r>
          </a:p>
          <a:p>
            <a:pPr marL="285750" lvl="0" indent="-285750" algn="just" fontAlgn="auto"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Times New Roman" panose="02020603050405020304" pitchFamily="18" charset="0"/>
              </a:rPr>
              <a:t>Proces, en/of</a:t>
            </a:r>
          </a:p>
          <a:p>
            <a:pPr marL="285750" lvl="0" indent="-285750" algn="just" fontAlgn="auto"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Times New Roman" panose="02020603050405020304" pitchFamily="18" charset="0"/>
              </a:rPr>
              <a:t>Samenwerking.  </a:t>
            </a:r>
            <a:endParaRPr lang="nl-NL" sz="2000" dirty="0">
              <a:cs typeface="Times New Roman" panose="02020603050405020304" pitchFamily="18" charset="0"/>
            </a:endParaRPr>
          </a:p>
          <a:p>
            <a:pPr marL="285750" lvl="0" indent="-285750" algn="just" fontAlgn="auto">
              <a:buFontTx/>
              <a:buChar char="-"/>
            </a:pPr>
            <a:endParaRPr lang="nl-NL" sz="1600" dirty="0" smtClean="0">
              <a:cs typeface="Times New Roman" panose="02020603050405020304" pitchFamily="18" charset="0"/>
            </a:endParaRPr>
          </a:p>
        </p:txBody>
      </p:sp>
      <p:sp>
        <p:nvSpPr>
          <p:cNvPr id="5" name="Pijl-omlaag 4"/>
          <p:cNvSpPr/>
          <p:nvPr/>
        </p:nvSpPr>
        <p:spPr bwMode="auto">
          <a:xfrm rot="16200000">
            <a:off x="4385433" y="1636565"/>
            <a:ext cx="576064" cy="1296144"/>
          </a:xfrm>
          <a:prstGeom prst="downArrow">
            <a:avLst/>
          </a:prstGeom>
          <a:ln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5571900" y="1617093"/>
            <a:ext cx="31702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/>
            <a:r>
              <a:rPr lang="nl-NL" sz="2000" b="1" dirty="0" smtClean="0">
                <a:cs typeface="Times New Roman" panose="02020603050405020304" pitchFamily="18" charset="0"/>
              </a:rPr>
              <a:t>Bijdrage aan:</a:t>
            </a:r>
          </a:p>
          <a:p>
            <a:pPr marL="285750" lvl="0" indent="-285750" algn="just" fontAlgn="auto"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Times New Roman" panose="02020603050405020304" pitchFamily="18" charset="0"/>
              </a:rPr>
              <a:t>Projectdoelstellingen</a:t>
            </a:r>
          </a:p>
          <a:p>
            <a:pPr marL="285750" lvl="0" indent="-285750" algn="just" fontAlgn="auto"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Times New Roman" panose="02020603050405020304" pitchFamily="18" charset="0"/>
              </a:rPr>
              <a:t>Ontwikkelingen markt</a:t>
            </a:r>
            <a:endParaRPr lang="nl-NL" sz="2000" dirty="0">
              <a:cs typeface="Times New Roman" panose="02020603050405020304" pitchFamily="18" charset="0"/>
            </a:endParaRPr>
          </a:p>
          <a:p>
            <a:pPr marL="285750" lvl="0" indent="-285750" algn="just" fontAlgn="auto">
              <a:buFontTx/>
              <a:buChar char="-"/>
            </a:pPr>
            <a:endParaRPr lang="nl-NL" sz="1600" dirty="0" smtClean="0">
              <a:cs typeface="Times New Roman" panose="02020603050405020304" pitchFamily="18" charset="0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876899" y="3621681"/>
            <a:ext cx="7200800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50000"/>
              </a:lnSpc>
            </a:pPr>
            <a:r>
              <a:rPr lang="nl-NL" sz="2000" b="1" dirty="0" smtClean="0">
                <a:cs typeface="Times New Roman" panose="02020603050405020304" pitchFamily="18" charset="0"/>
              </a:rPr>
              <a:t>Uitdagingen / vragen:</a:t>
            </a:r>
          </a:p>
          <a:p>
            <a:pPr marL="360000" lvl="0" indent="-2857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Times New Roman" panose="02020603050405020304" pitchFamily="18" charset="0"/>
              </a:rPr>
              <a:t>Voorkomen verlies van goede ideeën in inschrijvingsfase</a:t>
            </a:r>
          </a:p>
          <a:p>
            <a:pPr marL="360000" lvl="0" indent="-2857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Times New Roman" panose="02020603050405020304" pitchFamily="18" charset="0"/>
              </a:rPr>
              <a:t>Voorkomen belemmeringen voor innovaties (en wat kan OG hierin doen?)</a:t>
            </a:r>
          </a:p>
          <a:p>
            <a:pPr marL="360000" lvl="0" indent="-2857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2000" dirty="0" smtClean="0">
                <a:cs typeface="Times New Roman" panose="02020603050405020304" pitchFamily="18" charset="0"/>
              </a:rPr>
              <a:t>Opschalen van innovaties naar andere projecten</a:t>
            </a:r>
          </a:p>
          <a:p>
            <a:pPr lvl="0" fontAlgn="auto"/>
            <a:endParaRPr lang="nl-NL" sz="1600" dirty="0" smtClean="0">
              <a:cs typeface="Times New Roman" panose="02020603050405020304" pitchFamily="18" charset="0"/>
            </a:endParaRPr>
          </a:p>
          <a:p>
            <a:pPr marL="285750" lvl="0" indent="-285750" fontAlgn="auto">
              <a:buFontTx/>
              <a:buChar char="-"/>
            </a:pPr>
            <a:endParaRPr lang="nl-NL" sz="1600" dirty="0">
              <a:cs typeface="Times New Roman" panose="02020603050405020304" pitchFamily="18" charset="0"/>
            </a:endParaRPr>
          </a:p>
          <a:p>
            <a:pPr marL="285750" lvl="0" indent="-285750" fontAlgn="auto">
              <a:buFontTx/>
              <a:buChar char="-"/>
            </a:pPr>
            <a:endParaRPr lang="nl-NL" sz="16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11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1015195" y="312330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Thema: </a:t>
            </a:r>
            <a:r>
              <a:rPr lang="nl-NL" dirty="0"/>
              <a:t>BPKV-criteria</a:t>
            </a:r>
            <a:endParaRPr lang="nl-NL" altLang="nl-NL" dirty="0" smtClean="0"/>
          </a:p>
        </p:txBody>
      </p:sp>
      <p:sp>
        <p:nvSpPr>
          <p:cNvPr id="2" name="Rechthoek 1"/>
          <p:cNvSpPr/>
          <p:nvPr/>
        </p:nvSpPr>
        <p:spPr>
          <a:xfrm>
            <a:off x="1010394" y="1271080"/>
            <a:ext cx="98409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Doel BPKV: </a:t>
            </a:r>
          </a:p>
          <a:p>
            <a:r>
              <a:rPr lang="nl-NL" sz="2000" i="1" dirty="0" smtClean="0"/>
              <a:t>Optimale </a:t>
            </a:r>
            <a:r>
              <a:rPr lang="nl-NL" sz="2000" i="1" dirty="0"/>
              <a:t>meerwaarde </a:t>
            </a:r>
            <a:r>
              <a:rPr lang="nl-NL" sz="2000" i="1" dirty="0" smtClean="0"/>
              <a:t>voor </a:t>
            </a:r>
            <a:r>
              <a:rPr lang="nl-NL" sz="2000" i="1" dirty="0"/>
              <a:t>het project en </a:t>
            </a:r>
            <a:r>
              <a:rPr lang="nl-NL" sz="2000" i="1" dirty="0" smtClean="0"/>
              <a:t>bijdragen </a:t>
            </a:r>
            <a:r>
              <a:rPr lang="nl-NL" sz="2000" i="1" dirty="0"/>
              <a:t>aan het stimuleren van innovatie en creativiteit in de </a:t>
            </a:r>
            <a:r>
              <a:rPr lang="nl-NL" sz="2000" i="1" dirty="0" smtClean="0"/>
              <a:t>GWW sector. </a:t>
            </a:r>
            <a:endParaRPr lang="nl-NL" sz="2000" i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/>
          <a:srcRect b="70070"/>
          <a:stretch/>
        </p:blipFill>
        <p:spPr>
          <a:xfrm>
            <a:off x="602057" y="3861048"/>
            <a:ext cx="10669485" cy="230425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602057" y="2623118"/>
            <a:ext cx="862941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</a:t>
            </a:r>
            <a:r>
              <a:rPr lang="nl-NL" dirty="0" smtClean="0"/>
              <a:t> BPKV-criteria: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Wat vindt u van deze criteria?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Welke informatie heeft u nodig om uw meerwaarde te tonen?  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88744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553404" y="640962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Thema: </a:t>
            </a:r>
            <a:r>
              <a:rPr lang="nl-NL" dirty="0"/>
              <a:t>BPKV-criteria</a:t>
            </a:r>
            <a:endParaRPr lang="nl-NL" altLang="nl-NL" dirty="0" smtClean="0"/>
          </a:p>
        </p:txBody>
      </p:sp>
      <p:grpSp>
        <p:nvGrpSpPr>
          <p:cNvPr id="6" name="Groep 5"/>
          <p:cNvGrpSpPr/>
          <p:nvPr/>
        </p:nvGrpSpPr>
        <p:grpSpPr>
          <a:xfrm>
            <a:off x="525549" y="1071849"/>
            <a:ext cx="8306756" cy="4085343"/>
            <a:chOff x="1919535" y="1791276"/>
            <a:chExt cx="5736834" cy="3077884"/>
          </a:xfrm>
        </p:grpSpPr>
        <p:pic>
          <p:nvPicPr>
            <p:cNvPr id="4" name="Afbeelding 3"/>
            <p:cNvPicPr>
              <a:picLocks noChangeAspect="1"/>
            </p:cNvPicPr>
            <p:nvPr/>
          </p:nvPicPr>
          <p:blipFill rotWithShape="1">
            <a:blip r:embed="rId3"/>
            <a:srcRect b="95228"/>
            <a:stretch/>
          </p:blipFill>
          <p:spPr>
            <a:xfrm>
              <a:off x="1919536" y="1791276"/>
              <a:ext cx="5736833" cy="197564"/>
            </a:xfrm>
            <a:prstGeom prst="rect">
              <a:avLst/>
            </a:prstGeom>
          </p:spPr>
        </p:pic>
        <p:pic>
          <p:nvPicPr>
            <p:cNvPr id="7" name="Afbeelding 6"/>
            <p:cNvPicPr>
              <a:picLocks noChangeAspect="1"/>
            </p:cNvPicPr>
            <p:nvPr/>
          </p:nvPicPr>
          <p:blipFill rotWithShape="1">
            <a:blip r:embed="rId3"/>
            <a:srcRect t="30429" b="-1"/>
            <a:stretch/>
          </p:blipFill>
          <p:spPr>
            <a:xfrm>
              <a:off x="1919535" y="1989175"/>
              <a:ext cx="5736833" cy="2879985"/>
            </a:xfrm>
            <a:prstGeom prst="rect">
              <a:avLst/>
            </a:prstGeom>
          </p:spPr>
        </p:pic>
      </p:grpSp>
      <p:sp>
        <p:nvSpPr>
          <p:cNvPr id="9" name="Tekstvak 8"/>
          <p:cNvSpPr txBox="1"/>
          <p:nvPr/>
        </p:nvSpPr>
        <p:spPr>
          <a:xfrm>
            <a:off x="1667508" y="5164505"/>
            <a:ext cx="9204571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Trechtering</a:t>
            </a:r>
            <a:r>
              <a:rPr lang="nl-NL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Wat ziet U als geschikt BPKV-criterium voor trechteringsdocument?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En welke informatie heeft U hierbij nodig? </a:t>
            </a:r>
            <a:endParaRPr lang="nl-NL" sz="2000" dirty="0"/>
          </a:p>
        </p:txBody>
      </p:sp>
      <p:sp>
        <p:nvSpPr>
          <p:cNvPr id="8" name="Gebogen pijl-omhoog 7"/>
          <p:cNvSpPr/>
          <p:nvPr/>
        </p:nvSpPr>
        <p:spPr bwMode="auto">
          <a:xfrm rot="5400000">
            <a:off x="677398" y="4923166"/>
            <a:ext cx="1224136" cy="756084"/>
          </a:xfrm>
          <a:prstGeom prst="bentUpArrow">
            <a:avLst/>
          </a:prstGeom>
          <a:ln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68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975682" y="260648"/>
            <a:ext cx="8704340" cy="544126"/>
          </a:xfrm>
        </p:spPr>
        <p:txBody>
          <a:bodyPr/>
          <a:lstStyle/>
          <a:p>
            <a:r>
              <a:rPr lang="nl-NL" altLang="nl-NL" dirty="0" smtClean="0"/>
              <a:t>Thema: </a:t>
            </a:r>
            <a:r>
              <a:rPr lang="nl-NL" dirty="0"/>
              <a:t>planning</a:t>
            </a:r>
            <a:endParaRPr lang="nl-NL" altLang="nl-NL" dirty="0" smtClean="0"/>
          </a:p>
        </p:txBody>
      </p:sp>
      <p:sp>
        <p:nvSpPr>
          <p:cNvPr id="2" name="Rechthoek 1"/>
          <p:cNvSpPr/>
          <p:nvPr/>
        </p:nvSpPr>
        <p:spPr>
          <a:xfrm>
            <a:off x="839723" y="1340768"/>
            <a:ext cx="1014729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De volgende mijlpalen staan in de planning (onder voorbehoud):</a:t>
            </a:r>
          </a:p>
          <a:p>
            <a:pPr marL="342900" lvl="0" indent="-342900" algn="just" fontAlgn="auto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Definitieve gunning: 		</a:t>
            </a:r>
            <a:r>
              <a:rPr lang="nl-NL" dirty="0" smtClean="0">
                <a:solidFill>
                  <a:srgbClr val="000000"/>
                </a:solidFill>
                <a:ea typeface="DejaVu Sans"/>
                <a:cs typeface="Lohit Hindi"/>
              </a:rPr>
              <a:t>	Q4 </a:t>
            </a: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2021</a:t>
            </a:r>
          </a:p>
          <a:p>
            <a:pPr marL="342900" lvl="0" indent="-342900" algn="just" fontAlgn="auto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Start realisatie:			</a:t>
            </a:r>
            <a:r>
              <a:rPr lang="nl-NL" dirty="0" smtClean="0">
                <a:solidFill>
                  <a:srgbClr val="000000"/>
                </a:solidFill>
                <a:ea typeface="DejaVu Sans"/>
                <a:cs typeface="Lohit Hindi"/>
              </a:rPr>
              <a:t>	Q3 </a:t>
            </a: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2022</a:t>
            </a:r>
          </a:p>
          <a:p>
            <a:pPr marL="342900" lvl="0" indent="-342900" algn="just" fontAlgn="auto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Ingebruikname:			</a:t>
            </a:r>
            <a:r>
              <a:rPr lang="nl-NL" dirty="0" smtClean="0">
                <a:solidFill>
                  <a:srgbClr val="000000"/>
                </a:solidFill>
                <a:ea typeface="DejaVu Sans"/>
                <a:cs typeface="Lohit Hindi"/>
              </a:rPr>
              <a:t>	Q4 </a:t>
            </a: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2023</a:t>
            </a:r>
          </a:p>
          <a:p>
            <a:pPr marL="342900" lvl="0" indent="-342900" algn="just" fontAlgn="auto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Oplevering en start onderhoud: 	Q2 2024</a:t>
            </a:r>
          </a:p>
          <a:p>
            <a:pPr marL="342900" lvl="0" indent="-342900" algn="just" fontAlgn="auto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Overdracht:			</a:t>
            </a:r>
            <a:r>
              <a:rPr lang="nl-NL" dirty="0" smtClean="0">
                <a:solidFill>
                  <a:srgbClr val="000000"/>
                </a:solidFill>
                <a:ea typeface="DejaVu Sans"/>
                <a:cs typeface="Lohit Hindi"/>
              </a:rPr>
              <a:t>	Q2 </a:t>
            </a:r>
            <a:r>
              <a:rPr lang="nl-NL" dirty="0">
                <a:solidFill>
                  <a:srgbClr val="000000"/>
                </a:solidFill>
                <a:ea typeface="DejaVu Sans"/>
                <a:cs typeface="Lohit Hindi"/>
              </a:rPr>
              <a:t>2025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951773" y="4797152"/>
            <a:ext cx="10035248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Is dit realistisch? </a:t>
            </a:r>
          </a:p>
          <a:p>
            <a:pPr>
              <a:spcBef>
                <a:spcPts val="600"/>
              </a:spcBef>
            </a:pPr>
            <a:r>
              <a:rPr lang="nl-NL" dirty="0" smtClean="0"/>
              <a:t>En wat moet de opdrachtgever doen om haalbaarheid te vergroten?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961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295999"/>
            <a:ext cx="11203200" cy="369332"/>
          </a:xfrm>
        </p:spPr>
        <p:txBody>
          <a:bodyPr/>
          <a:lstStyle/>
          <a:p>
            <a:r>
              <a:rPr lang="nl-NL" altLang="nl-NL" sz="2400" dirty="0" smtClean="0"/>
              <a:t>Huishoudelijke mededelingen</a:t>
            </a:r>
          </a:p>
        </p:txBody>
      </p:sp>
      <p:sp>
        <p:nvSpPr>
          <p:cNvPr id="10243" name="Tijdelijke aanduiding voor tekst 2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/>
            <a:r>
              <a:rPr lang="nl-NL" altLang="nl-NL" sz="2000" dirty="0" smtClean="0"/>
              <a:t>1 uur, max 1,5 uur.</a:t>
            </a:r>
          </a:p>
          <a:p>
            <a:pPr eaLnBrk="1" hangingPunct="1"/>
            <a:r>
              <a:rPr lang="nl-NL" altLang="nl-NL" sz="2000" dirty="0" smtClean="0"/>
              <a:t>Microfoon dempen.</a:t>
            </a:r>
          </a:p>
          <a:p>
            <a:pPr eaLnBrk="1" hangingPunct="1"/>
            <a:r>
              <a:rPr lang="nl-NL" altLang="nl-NL" sz="2000" dirty="0" smtClean="0"/>
              <a:t>Vragen tussendoor via chatbox.</a:t>
            </a:r>
            <a:br>
              <a:rPr lang="nl-NL" altLang="nl-NL" sz="2000" dirty="0" smtClean="0"/>
            </a:br>
            <a:endParaRPr lang="nl-NL" altLang="nl-NL" sz="2000" dirty="0" smtClean="0"/>
          </a:p>
          <a:p>
            <a:pPr marL="0" indent="0" eaLnBrk="1" hangingPunct="1">
              <a:buNone/>
            </a:pPr>
            <a:r>
              <a:rPr lang="en-US" altLang="nl-NL" sz="2000" dirty="0" err="1" smtClean="0"/>
              <a:t>Tenderned</a:t>
            </a:r>
            <a:endParaRPr lang="nl-NL" altLang="nl-NL" sz="2000" dirty="0" smtClean="0"/>
          </a:p>
          <a:p>
            <a:pPr eaLnBrk="1" hangingPunct="1"/>
            <a:r>
              <a:rPr lang="nl-NL" altLang="nl-NL" sz="2000" dirty="0" smtClean="0"/>
              <a:t>Vragen worden enkel opgenomen in </a:t>
            </a:r>
            <a:r>
              <a:rPr lang="nl-NL" altLang="nl-NL" sz="2000" dirty="0" err="1" smtClean="0"/>
              <a:t>NvI</a:t>
            </a:r>
            <a:r>
              <a:rPr lang="nl-NL" altLang="nl-NL" sz="2000" dirty="0" smtClean="0"/>
              <a:t> indien achteraf ook gesteld via </a:t>
            </a:r>
            <a:r>
              <a:rPr lang="nl-NL" altLang="nl-NL" sz="2000" dirty="0" err="1"/>
              <a:t>T</a:t>
            </a:r>
            <a:r>
              <a:rPr lang="nl-NL" altLang="nl-NL" sz="2000" dirty="0" err="1" smtClean="0"/>
              <a:t>enderned</a:t>
            </a:r>
            <a:r>
              <a:rPr lang="nl-NL" altLang="nl-NL" sz="2000" dirty="0" smtClean="0"/>
              <a:t>.</a:t>
            </a:r>
          </a:p>
          <a:p>
            <a:pPr eaLnBrk="1" hangingPunct="1"/>
            <a:r>
              <a:rPr lang="nl-NL" altLang="nl-NL" sz="2000" dirty="0" smtClean="0"/>
              <a:t>Slides zijn genummerd, hieraan kan gerefereerd worden.</a:t>
            </a:r>
          </a:p>
          <a:p>
            <a:pPr eaLnBrk="1" hangingPunct="1"/>
            <a:r>
              <a:rPr lang="nl-NL" altLang="nl-NL" sz="2000" dirty="0" smtClean="0"/>
              <a:t>Presentatie is ook beschikbaar gesteld op </a:t>
            </a:r>
            <a:r>
              <a:rPr lang="nl-NL" altLang="nl-NL" sz="2000" dirty="0" err="1" smtClean="0"/>
              <a:t>Tenderned</a:t>
            </a:r>
            <a:r>
              <a:rPr lang="nl-NL" altLang="nl-NL" sz="2000" dirty="0" smtClean="0"/>
              <a:t>.</a:t>
            </a:r>
          </a:p>
          <a:p>
            <a:pPr eaLnBrk="1" hangingPunct="1"/>
            <a:r>
              <a:rPr lang="nl-NL" altLang="nl-NL" sz="2000" dirty="0" smtClean="0"/>
              <a:t>Er kunnen geen rechten worden ontleend aan hetgeen wat hier vermeld wordt</a:t>
            </a:r>
          </a:p>
          <a:p>
            <a:pPr eaLnBrk="1" hangingPunct="1"/>
            <a:r>
              <a:rPr lang="nl-NL" altLang="nl-NL" sz="2000" dirty="0" smtClean="0"/>
              <a:t>Het </a:t>
            </a:r>
            <a:r>
              <a:rPr lang="nl-NL" altLang="nl-NL" sz="2000" dirty="0"/>
              <a:t>al dan niet meedoen aan een marktparticipatie heeft geen consequenties (voor- of nadeel) voor een eventueel latere aanbesteding.</a:t>
            </a:r>
          </a:p>
          <a:p>
            <a:pPr eaLnBrk="1" hangingPunct="1"/>
            <a:endParaRPr lang="nl-NL" altLang="nl-NL" sz="1600" dirty="0" smtClean="0"/>
          </a:p>
          <a:p>
            <a:pPr marL="0" indent="0" eaLnBrk="1" hangingPunct="1">
              <a:buNone/>
            </a:pPr>
            <a:endParaRPr lang="nl-NL" altLang="nl-NL" sz="1600" dirty="0" smtClean="0"/>
          </a:p>
        </p:txBody>
      </p:sp>
    </p:spTree>
    <p:extLst>
      <p:ext uri="{BB962C8B-B14F-4D97-AF65-F5344CB8AC3E}">
        <p14:creationId xmlns:p14="http://schemas.microsoft.com/office/powerpoint/2010/main" val="60351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772099" y="398509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Thema: </a:t>
            </a:r>
            <a:r>
              <a:rPr lang="nl-NL" dirty="0" smtClean="0"/>
              <a:t>stremming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1991544" y="1567767"/>
            <a:ext cx="983565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DILEMMA: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000" dirty="0" smtClean="0"/>
              <a:t>Stremming aanvraagduur = 52 weken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000" dirty="0" smtClean="0"/>
              <a:t>Risico: aannemer moet wachten met uitvoering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000" dirty="0" smtClean="0"/>
              <a:t>Oplossing: OG vraagt stremming vooraf aan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000" dirty="0" smtClean="0"/>
              <a:t>Maar welke stremming vraagt OG aan?</a:t>
            </a:r>
            <a:r>
              <a:rPr lang="nl-NL" sz="2000" dirty="0">
                <a:solidFill>
                  <a:srgbClr val="000000"/>
                </a:solidFill>
                <a:ea typeface="DejaVu Sans"/>
                <a:cs typeface="Lohit Hindi"/>
              </a:rPr>
              <a:t> </a:t>
            </a:r>
            <a:endParaRPr lang="nl-NL" sz="2000" dirty="0" smtClean="0">
              <a:solidFill>
                <a:srgbClr val="000000"/>
              </a:solidFill>
              <a:ea typeface="DejaVu Sans"/>
              <a:cs typeface="Lohit Hindi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000" dirty="0" smtClean="0">
                <a:solidFill>
                  <a:srgbClr val="000000"/>
                </a:solidFill>
                <a:ea typeface="DejaVu Sans"/>
                <a:cs typeface="Lohit Hindi"/>
              </a:rPr>
              <a:t>Verschuiven </a:t>
            </a:r>
            <a:r>
              <a:rPr lang="nl-NL" sz="2000" dirty="0">
                <a:solidFill>
                  <a:srgbClr val="000000"/>
                </a:solidFill>
                <a:ea typeface="DejaVu Sans"/>
                <a:cs typeface="Lohit Hindi"/>
              </a:rPr>
              <a:t>van de aangevraagde stremmingsperiode is vrijwel </a:t>
            </a:r>
            <a:r>
              <a:rPr lang="nl-NL" sz="2000" dirty="0" smtClean="0">
                <a:solidFill>
                  <a:srgbClr val="000000"/>
                </a:solidFill>
                <a:ea typeface="DejaVu Sans"/>
                <a:cs typeface="Lohit Hindi"/>
              </a:rPr>
              <a:t>onmogelijk.</a:t>
            </a:r>
            <a:endParaRPr lang="nl-NL" sz="2000" dirty="0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" y="1611269"/>
            <a:ext cx="1842102" cy="2213736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1847528" y="4437112"/>
            <a:ext cx="9835656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Vragen: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000" dirty="0" smtClean="0"/>
              <a:t>Wenselijk dat opdrachtgever vooraf stremming aanvraagt?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000" dirty="0" smtClean="0"/>
              <a:t>Zo ja, voor hoe lang?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2000" dirty="0" smtClean="0"/>
              <a:t>En welke risico’s ziet u wanneer OG stremming aanvraagt? 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78706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767408" y="40466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Thema: </a:t>
            </a:r>
            <a:r>
              <a:rPr lang="nl-NL" dirty="0"/>
              <a:t>beheersing risico </a:t>
            </a:r>
            <a:r>
              <a:rPr lang="nl-NL" dirty="0" smtClean="0"/>
              <a:t>IA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335360" y="1411525"/>
            <a:ext cx="734822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Uitdagingen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IA is complex en heeft vele </a:t>
            </a:r>
            <a:r>
              <a:rPr lang="nl-NL" sz="2000" dirty="0" smtClean="0"/>
              <a:t>raakvlakken</a:t>
            </a:r>
            <a:endParaRPr lang="nl-N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IA bij in gebruik name sluizen (testfase) bron van discussie en vertraging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Ontwikkeling nieuwe bediencentrale Tilburg</a:t>
            </a:r>
          </a:p>
          <a:p>
            <a:endParaRPr lang="nl-NL" sz="2000" dirty="0" smtClean="0"/>
          </a:p>
          <a:p>
            <a:r>
              <a:rPr lang="nl-NL" sz="2000" b="1" dirty="0" smtClean="0"/>
              <a:t>Beheersing: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Toepassen van uniform koppelvlak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Scope IA afgebakend in V-model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IA opgenomen als BPKV-criterium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84" y="1247020"/>
            <a:ext cx="4287023" cy="3897294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340701" y="4848180"/>
            <a:ext cx="9835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Vragen gericht op: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Wat vindt u van het V-model met opgenomen stappen en documenten?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Welke mogelijkheden ziet u om risico’s rondom IA verder te beheersen? 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74054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Inhoud</a:t>
            </a:r>
          </a:p>
        </p:txBody>
      </p:sp>
      <p:sp>
        <p:nvSpPr>
          <p:cNvPr id="10243" name="Tijdelijke aanduiding voor tekst 2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 smtClean="0">
                <a:solidFill>
                  <a:schemeClr val="bg1">
                    <a:lumMod val="85000"/>
                  </a:schemeClr>
                </a:solidFill>
              </a:rPr>
              <a:t>Doel marktconsultatie</a:t>
            </a: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>
                <a:solidFill>
                  <a:schemeClr val="bg1">
                    <a:lumMod val="85000"/>
                  </a:schemeClr>
                </a:solidFill>
              </a:rPr>
              <a:t>Toelichting project</a:t>
            </a: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>
                <a:solidFill>
                  <a:schemeClr val="bg1">
                    <a:lumMod val="85000"/>
                  </a:schemeClr>
                </a:solidFill>
              </a:rPr>
              <a:t>Toelichting </a:t>
            </a:r>
            <a:r>
              <a:rPr lang="nl-NL" altLang="nl-NL" sz="2400" dirty="0" smtClean="0">
                <a:solidFill>
                  <a:schemeClr val="bg1">
                    <a:lumMod val="85000"/>
                  </a:schemeClr>
                </a:solidFill>
              </a:rPr>
              <a:t>vragen </a:t>
            </a:r>
            <a:r>
              <a:rPr lang="nl-NL" altLang="nl-NL" sz="2400" dirty="0">
                <a:solidFill>
                  <a:schemeClr val="bg1">
                    <a:lumMod val="85000"/>
                  </a:schemeClr>
                </a:solidFill>
              </a:rPr>
              <a:t>aan de markt</a:t>
            </a: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/>
              <a:t>Vervolgproces</a:t>
            </a:r>
          </a:p>
          <a:p>
            <a:pPr eaLnBrk="1" hangingPunct="1">
              <a:buAutoNum type="arabicPeriod"/>
            </a:pPr>
            <a:endParaRPr lang="nl-NL" altLang="nl-NL" sz="1600" dirty="0"/>
          </a:p>
          <a:p>
            <a:pPr eaLnBrk="1" hangingPunct="1">
              <a:buAutoNum type="arabicPeriod"/>
            </a:pPr>
            <a:endParaRPr lang="nl-NL" altLang="nl-NL" sz="1600" dirty="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4" t="16750" r="26344" b="9343"/>
          <a:stretch/>
        </p:blipFill>
        <p:spPr>
          <a:xfrm>
            <a:off x="7464152" y="1124744"/>
            <a:ext cx="475252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4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95400" y="40466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Vervolgproces</a:t>
            </a:r>
          </a:p>
        </p:txBody>
      </p:sp>
      <p:sp>
        <p:nvSpPr>
          <p:cNvPr id="3" name="Rechthoek 2"/>
          <p:cNvSpPr/>
          <p:nvPr/>
        </p:nvSpPr>
        <p:spPr>
          <a:xfrm>
            <a:off x="479376" y="1412776"/>
            <a:ext cx="111612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1. Afronden Webinar: </a:t>
            </a:r>
          </a:p>
          <a:p>
            <a:pPr marL="285750" indent="-285750">
              <a:buFontTx/>
              <a:buChar char="-"/>
            </a:pPr>
            <a:r>
              <a:rPr lang="nl-NL" sz="2000" dirty="0" smtClean="0"/>
              <a:t>presentatie op </a:t>
            </a:r>
            <a:r>
              <a:rPr lang="nl-NL" sz="2000" dirty="0" err="1"/>
              <a:t>Tenderned</a:t>
            </a:r>
            <a:endParaRPr lang="nl-NL" sz="2000" dirty="0"/>
          </a:p>
          <a:p>
            <a:pPr marL="285750" indent="-285750">
              <a:buFontTx/>
              <a:buChar char="-"/>
            </a:pPr>
            <a:r>
              <a:rPr lang="nl-NL" sz="2000" dirty="0" err="1" smtClean="0"/>
              <a:t>NvI</a:t>
            </a:r>
            <a:r>
              <a:rPr lang="nl-NL" sz="2000" dirty="0" smtClean="0"/>
              <a:t> opstellen o.b.v. </a:t>
            </a:r>
            <a:r>
              <a:rPr lang="nl-NL" sz="2000" dirty="0" err="1" smtClean="0"/>
              <a:t>schriiftelijk</a:t>
            </a:r>
            <a:r>
              <a:rPr lang="nl-NL" sz="2000" dirty="0" smtClean="0"/>
              <a:t> gestelde vragen op </a:t>
            </a:r>
            <a:r>
              <a:rPr lang="nl-NL" sz="2000" dirty="0" err="1" smtClean="0"/>
              <a:t>Tenderned</a:t>
            </a:r>
            <a:endParaRPr lang="nl-NL" sz="2000" dirty="0" smtClean="0"/>
          </a:p>
          <a:p>
            <a:pPr marL="285750" indent="-285750">
              <a:buFontTx/>
              <a:buChar char="-"/>
            </a:pPr>
            <a:endParaRPr lang="nl-NL" sz="2000" dirty="0"/>
          </a:p>
          <a:p>
            <a:r>
              <a:rPr lang="nl-NL" sz="2000" b="1" dirty="0"/>
              <a:t>2. Indienen antwoorden</a:t>
            </a:r>
          </a:p>
          <a:p>
            <a:pPr marL="285750" indent="-285750">
              <a:buFontTx/>
              <a:buChar char="-"/>
            </a:pPr>
            <a:r>
              <a:rPr lang="nl-NL" sz="2000" dirty="0" smtClean="0"/>
              <a:t>t/m </a:t>
            </a:r>
            <a:r>
              <a:rPr lang="nl-NL" sz="2000" dirty="0"/>
              <a:t>17 juni </a:t>
            </a:r>
            <a:r>
              <a:rPr lang="nl-NL" sz="2000" dirty="0" smtClean="0"/>
              <a:t>indienen</a:t>
            </a:r>
            <a:endParaRPr lang="nl-NL" sz="2000" dirty="0"/>
          </a:p>
          <a:p>
            <a:pPr marL="285750" indent="-285750">
              <a:buFontTx/>
              <a:buChar char="-"/>
            </a:pPr>
            <a:r>
              <a:rPr lang="nl-NL" sz="2000" dirty="0"/>
              <a:t>a</a:t>
            </a:r>
            <a:r>
              <a:rPr lang="nl-NL" sz="2000" dirty="0" smtClean="0"/>
              <a:t>nalyse door projectteam</a:t>
            </a:r>
          </a:p>
          <a:p>
            <a:pPr marL="285750" indent="-285750">
              <a:buFontTx/>
              <a:buChar char="-"/>
            </a:pPr>
            <a:r>
              <a:rPr lang="nl-NL" sz="2000" dirty="0"/>
              <a:t>v</a:t>
            </a:r>
            <a:r>
              <a:rPr lang="nl-NL" sz="2000" dirty="0" smtClean="0"/>
              <a:t>erbeteren aanbestedingsdossier/ contract</a:t>
            </a:r>
            <a:endParaRPr lang="nl-NL" sz="2000" dirty="0"/>
          </a:p>
          <a:p>
            <a:pPr marL="285750" indent="-285750">
              <a:buFontTx/>
              <a:buChar char="-"/>
            </a:pPr>
            <a:endParaRPr lang="nl-NL" sz="2000" dirty="0"/>
          </a:p>
          <a:p>
            <a:r>
              <a:rPr lang="nl-NL" sz="2000" b="1" dirty="0"/>
              <a:t>3. Individuele of plenaire sessies</a:t>
            </a:r>
          </a:p>
          <a:p>
            <a:pPr marL="285750" indent="-285750">
              <a:buFontTx/>
              <a:buChar char="-"/>
            </a:pPr>
            <a:r>
              <a:rPr lang="nl-NL" sz="2000" dirty="0"/>
              <a:t>o.b.v. gegeven antwoorden volgen individuele of plenaire sessies,</a:t>
            </a:r>
          </a:p>
          <a:p>
            <a:pPr marL="285750" indent="-285750">
              <a:buFontTx/>
              <a:buChar char="-"/>
            </a:pPr>
            <a:r>
              <a:rPr lang="nl-NL" sz="2000" dirty="0"/>
              <a:t>sessies in eerste week van juli (streven),</a:t>
            </a:r>
          </a:p>
          <a:p>
            <a:pPr marL="285750" indent="-285750">
              <a:buFontTx/>
              <a:buChar char="-"/>
            </a:pPr>
            <a:r>
              <a:rPr lang="nl-NL" sz="2000" dirty="0"/>
              <a:t>sessies worden twee weken vooraf ingepland.</a:t>
            </a:r>
          </a:p>
          <a:p>
            <a:pPr marL="285750" indent="-285750">
              <a:buFontTx/>
              <a:buChar char="-"/>
            </a:pPr>
            <a:endParaRPr lang="nl-NL" sz="1800" dirty="0" smtClean="0"/>
          </a:p>
          <a:p>
            <a:endParaRPr lang="nl-NL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228901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3392" y="1124744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Verslaglegging van plenaire en/of individuele sessies</a:t>
            </a:r>
          </a:p>
        </p:txBody>
      </p:sp>
      <p:sp>
        <p:nvSpPr>
          <p:cNvPr id="3" name="Rechthoek 2"/>
          <p:cNvSpPr/>
          <p:nvPr/>
        </p:nvSpPr>
        <p:spPr>
          <a:xfrm>
            <a:off x="479376" y="1772816"/>
            <a:ext cx="986509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4145" algn="l"/>
                <a:tab pos="288290" algn="l"/>
                <a:tab pos="431800" algn="l"/>
              </a:tabLst>
            </a:pPr>
            <a:r>
              <a:rPr lang="nl-NL" dirty="0">
                <a:ea typeface="DejaVu Sans"/>
                <a:cs typeface="Times New Roman" panose="02020603050405020304" pitchFamily="18" charset="0"/>
              </a:rPr>
              <a:t>m</a:t>
            </a:r>
            <a:r>
              <a:rPr lang="nl-NL" dirty="0" smtClean="0">
                <a:ea typeface="DejaVu Sans"/>
                <a:cs typeface="Times New Roman" panose="02020603050405020304" pitchFamily="18" charset="0"/>
              </a:rPr>
              <a:t>et geanonimiseerde resultaten van de sessies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4145" algn="l"/>
                <a:tab pos="288290" algn="l"/>
                <a:tab pos="431800" algn="l"/>
              </a:tabLst>
            </a:pPr>
            <a:r>
              <a:rPr lang="nl-NL" dirty="0" smtClean="0">
                <a:ea typeface="DejaVu Sans"/>
                <a:cs typeface="Times New Roman" panose="02020603050405020304" pitchFamily="18" charset="0"/>
              </a:rPr>
              <a:t>bedrijfsgevoelige </a:t>
            </a:r>
            <a:r>
              <a:rPr lang="nl-NL" dirty="0">
                <a:ea typeface="DejaVu Sans"/>
                <a:cs typeface="Times New Roman" panose="02020603050405020304" pitchFamily="18" charset="0"/>
              </a:rPr>
              <a:t>informatie </a:t>
            </a:r>
            <a:r>
              <a:rPr lang="nl-NL" dirty="0" smtClean="0">
                <a:ea typeface="DejaVu Sans"/>
                <a:cs typeface="Times New Roman" panose="02020603050405020304" pitchFamily="18" charset="0"/>
              </a:rPr>
              <a:t>wordt niet gedeeld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4145" algn="l"/>
                <a:tab pos="288290" algn="l"/>
                <a:tab pos="431800" algn="l"/>
              </a:tabLst>
            </a:pPr>
            <a:r>
              <a:rPr lang="nl-NL" dirty="0">
                <a:ea typeface="DejaVu Sans"/>
                <a:cs typeface="Times New Roman" panose="02020603050405020304" pitchFamily="18" charset="0"/>
              </a:rPr>
              <a:t>vertrouwelijke informatie </a:t>
            </a:r>
            <a:r>
              <a:rPr lang="nl-NL" dirty="0" smtClean="0">
                <a:ea typeface="DejaVu Sans"/>
                <a:cs typeface="Times New Roman" panose="02020603050405020304" pitchFamily="18" charset="0"/>
              </a:rPr>
              <a:t>blijft binnen </a:t>
            </a:r>
            <a:r>
              <a:rPr lang="nl-NL" dirty="0">
                <a:ea typeface="DejaVu Sans"/>
                <a:cs typeface="Times New Roman" panose="02020603050405020304" pitchFamily="18" charset="0"/>
              </a:rPr>
              <a:t>het projectteam</a:t>
            </a:r>
            <a:endParaRPr lang="nl-NL" dirty="0" smtClean="0">
              <a:ea typeface="DejaVu Sans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4145" algn="l"/>
                <a:tab pos="288290" algn="l"/>
                <a:tab pos="431800" algn="l"/>
              </a:tabLst>
            </a:pPr>
            <a:r>
              <a:rPr lang="nl-NL" dirty="0" smtClean="0">
                <a:ea typeface="DejaVu Sans"/>
                <a:cs typeface="Times New Roman" panose="02020603050405020304" pitchFamily="18" charset="0"/>
              </a:rPr>
              <a:t>Verslag wordt gepubliceerd op </a:t>
            </a:r>
            <a:r>
              <a:rPr lang="nl-NL" dirty="0" err="1">
                <a:ea typeface="DejaVu Sans"/>
                <a:cs typeface="Times New Roman" panose="02020603050405020304" pitchFamily="18" charset="0"/>
              </a:rPr>
              <a:t>TenderNed</a:t>
            </a:r>
            <a:r>
              <a:rPr lang="nl-NL" dirty="0">
                <a:ea typeface="DejaVu Sans"/>
                <a:cs typeface="Times New Roman" panose="02020603050405020304" pitchFamily="18" charset="0"/>
              </a:rPr>
              <a:t> </a:t>
            </a:r>
            <a:endParaRPr lang="nl-NL" dirty="0" smtClean="0">
              <a:ea typeface="DejaVu Sans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44145" algn="l"/>
                <a:tab pos="288290" algn="l"/>
                <a:tab pos="431800" algn="l"/>
              </a:tabLst>
            </a:pPr>
            <a:endParaRPr lang="nl-NL" dirty="0">
              <a:ea typeface="DejaVu San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65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/>
          <p:cNvSpPr txBox="1">
            <a:spLocks/>
          </p:cNvSpPr>
          <p:nvPr/>
        </p:nvSpPr>
        <p:spPr bwMode="auto">
          <a:xfrm>
            <a:off x="5591944" y="1412776"/>
            <a:ext cx="626469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400" kern="0" dirty="0" smtClean="0"/>
              <a:t/>
            </a:r>
            <a:br>
              <a:rPr lang="nl-NL" sz="2400" kern="0" dirty="0" smtClean="0"/>
            </a:br>
            <a:r>
              <a:rPr lang="nl-NL" sz="2400" kern="0" dirty="0" smtClean="0"/>
              <a:t>Dank voor uw aandacht</a:t>
            </a:r>
            <a:br>
              <a:rPr lang="nl-NL" sz="2400" kern="0" dirty="0" smtClean="0"/>
            </a:br>
            <a:r>
              <a:rPr lang="nl-NL" sz="2400" kern="0" dirty="0" smtClean="0"/>
              <a:t/>
            </a:r>
            <a:br>
              <a:rPr lang="nl-NL" sz="2400" kern="0" dirty="0" smtClean="0"/>
            </a:br>
            <a:r>
              <a:rPr lang="nl-NL" sz="2400" kern="0" dirty="0" smtClean="0"/>
              <a:t>Beantwoording binnengekomen vragen</a:t>
            </a:r>
            <a:endParaRPr lang="nl-NL" sz="2400" kern="0" dirty="0"/>
          </a:p>
        </p:txBody>
      </p:sp>
      <p:sp>
        <p:nvSpPr>
          <p:cNvPr id="4" name="Titel 3"/>
          <p:cNvSpPr txBox="1">
            <a:spLocks/>
          </p:cNvSpPr>
          <p:nvPr/>
        </p:nvSpPr>
        <p:spPr bwMode="auto">
          <a:xfrm>
            <a:off x="5951984" y="4365104"/>
            <a:ext cx="5904656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baseline="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800" kern="0" dirty="0" smtClean="0">
                <a:solidFill>
                  <a:schemeClr val="tx1"/>
                </a:solidFill>
              </a:rPr>
              <a:t>WILHELMINAKANAAL SLUIS II</a:t>
            </a:r>
            <a:endParaRPr lang="nl-NL" sz="2800" kern="0" dirty="0">
              <a:solidFill>
                <a:schemeClr val="tx1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4" y="1092842"/>
            <a:ext cx="5009365" cy="522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/>
          <p:cNvSpPr txBox="1">
            <a:spLocks/>
          </p:cNvSpPr>
          <p:nvPr/>
        </p:nvSpPr>
        <p:spPr bwMode="auto">
          <a:xfrm>
            <a:off x="5591944" y="1412776"/>
            <a:ext cx="6264696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400" kern="0" dirty="0" smtClean="0"/>
              <a:t/>
            </a:r>
            <a:br>
              <a:rPr lang="nl-NL" sz="2400" kern="0" dirty="0" smtClean="0"/>
            </a:br>
            <a:r>
              <a:rPr lang="nl-NL" sz="2400" kern="0" dirty="0" smtClean="0"/>
              <a:t>Dank voor uw deelname en dank alvast, voor het beantwoorden van de vragen.</a:t>
            </a:r>
            <a:br>
              <a:rPr lang="nl-NL" sz="2400" kern="0" dirty="0" smtClean="0"/>
            </a:br>
            <a:r>
              <a:rPr lang="nl-NL" sz="2400" kern="0" dirty="0" smtClean="0"/>
              <a:t/>
            </a:r>
            <a:br>
              <a:rPr lang="nl-NL" sz="2400" kern="0" dirty="0" smtClean="0"/>
            </a:br>
            <a:r>
              <a:rPr lang="nl-NL" sz="2400" kern="0" dirty="0" smtClean="0"/>
              <a:t>Graag tot horens en tot ziens, </a:t>
            </a:r>
            <a:endParaRPr lang="nl-NL" sz="2400" kern="0" dirty="0"/>
          </a:p>
        </p:txBody>
      </p:sp>
      <p:sp>
        <p:nvSpPr>
          <p:cNvPr id="4" name="Titel 3"/>
          <p:cNvSpPr txBox="1">
            <a:spLocks/>
          </p:cNvSpPr>
          <p:nvPr/>
        </p:nvSpPr>
        <p:spPr bwMode="auto">
          <a:xfrm>
            <a:off x="5951984" y="4365104"/>
            <a:ext cx="5904656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baseline="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800" kern="0" dirty="0" smtClean="0">
                <a:solidFill>
                  <a:schemeClr val="tx1"/>
                </a:solidFill>
              </a:rPr>
              <a:t>WILHELMINAKANAAL SLUIS II</a:t>
            </a:r>
            <a:endParaRPr lang="nl-NL" sz="2800" kern="0" dirty="0">
              <a:solidFill>
                <a:schemeClr val="tx1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4" y="1092842"/>
            <a:ext cx="5009365" cy="522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Introductie sprekers van onze kant</a:t>
            </a:r>
          </a:p>
        </p:txBody>
      </p:sp>
      <p:sp>
        <p:nvSpPr>
          <p:cNvPr id="2" name="Tijdelijke aanduiding vo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000" dirty="0" smtClean="0"/>
              <a:t>Franklin Thijs – projectmanager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nl-NL" sz="2000" dirty="0" smtClean="0"/>
              <a:t>Ingrid Klokke - </a:t>
            </a:r>
            <a:r>
              <a:rPr lang="nl-NL" sz="2000" dirty="0"/>
              <a:t>Interne opdrachtgever </a:t>
            </a:r>
            <a:r>
              <a:rPr lang="nl-NL" sz="2000" dirty="0" smtClean="0"/>
              <a:t>RWS – GPO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Frank Scheffer – </a:t>
            </a:r>
            <a:r>
              <a:rPr lang="en-US" sz="2000" dirty="0" err="1" smtClean="0"/>
              <a:t>contractmanager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Peter de Koning – </a:t>
            </a:r>
            <a:r>
              <a:rPr lang="en-US" sz="2000" dirty="0" err="1" smtClean="0"/>
              <a:t>contractadviseur</a:t>
            </a:r>
            <a:r>
              <a:rPr lang="en-US" sz="2000" dirty="0" smtClean="0"/>
              <a:t> (</a:t>
            </a:r>
            <a:r>
              <a:rPr lang="en-US" sz="2000" dirty="0" err="1" smtClean="0"/>
              <a:t>regie</a:t>
            </a:r>
            <a:r>
              <a:rPr lang="en-US" sz="2000" dirty="0" smtClean="0"/>
              <a:t> </a:t>
            </a:r>
            <a:r>
              <a:rPr lang="en-US" sz="2000" dirty="0" err="1" smtClean="0"/>
              <a:t>chatbox</a:t>
            </a:r>
            <a:r>
              <a:rPr lang="en-US" sz="2000" dirty="0" smtClean="0"/>
              <a:t>)</a:t>
            </a:r>
            <a:endParaRPr lang="nl-NL" sz="2000" dirty="0" smtClean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 smtClean="0"/>
              <a:t>IPM-team samengesteld vanuit Rijkswaterstaat, gemeente Tilburg en Provincie Noord-Brabant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endParaRPr lang="nl-NL" sz="2000" dirty="0" smtClean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228690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Marktconsultatie en transitie in GWW sector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0" y="1844824"/>
            <a:ext cx="4032448" cy="378042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5202464" y="1988840"/>
            <a:ext cx="66247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dirty="0" smtClean="0"/>
              <a:t>Openheid &amp; transparantie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dirty="0" smtClean="0"/>
              <a:t>Goed opdrachtgeverschap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dirty="0" smtClean="0"/>
              <a:t>Bevorderen samenwerken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dirty="0" smtClean="0"/>
              <a:t>Realistisch contract (planning,  risicoverdeling)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dirty="0" smtClean="0"/>
              <a:t>Ruimte voor innovatie</a:t>
            </a:r>
          </a:p>
        </p:txBody>
      </p:sp>
    </p:spTree>
    <p:extLst>
      <p:ext uri="{BB962C8B-B14F-4D97-AF65-F5344CB8AC3E}">
        <p14:creationId xmlns:p14="http://schemas.microsoft.com/office/powerpoint/2010/main" val="126345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1271464" y="1268760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Doel marktconsultatie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351" y="478358"/>
            <a:ext cx="5686649" cy="2304256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1306538" y="1974701"/>
            <a:ext cx="8808630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dirty="0" smtClean="0"/>
              <a:t>Start samenwerking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dirty="0" smtClean="0"/>
              <a:t>Overdracht kennis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dirty="0" smtClean="0"/>
              <a:t>Hulp bij de laatste puzzelstukjes (kritische blik gevraagd)</a:t>
            </a:r>
          </a:p>
        </p:txBody>
      </p:sp>
    </p:spTree>
    <p:extLst>
      <p:ext uri="{BB962C8B-B14F-4D97-AF65-F5344CB8AC3E}">
        <p14:creationId xmlns:p14="http://schemas.microsoft.com/office/powerpoint/2010/main" val="22929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Inhoud</a:t>
            </a:r>
          </a:p>
        </p:txBody>
      </p:sp>
      <p:sp>
        <p:nvSpPr>
          <p:cNvPr id="10243" name="Tijdelijke aanduiding voor tekst 2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 smtClean="0">
                <a:solidFill>
                  <a:schemeClr val="bg1">
                    <a:lumMod val="85000"/>
                  </a:schemeClr>
                </a:solidFill>
              </a:rPr>
              <a:t>Doel marktconsultatie</a:t>
            </a: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 smtClean="0"/>
              <a:t>Toelichting project</a:t>
            </a: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 smtClean="0">
                <a:solidFill>
                  <a:schemeClr val="bg1">
                    <a:lumMod val="85000"/>
                  </a:schemeClr>
                </a:solidFill>
              </a:rPr>
              <a:t>Toelichting vragen aan de markt</a:t>
            </a: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nl-NL" altLang="nl-NL" sz="2400" dirty="0" smtClean="0">
                <a:solidFill>
                  <a:schemeClr val="bg1">
                    <a:lumMod val="85000"/>
                  </a:schemeClr>
                </a:solidFill>
              </a:rPr>
              <a:t>Vervolgproces</a:t>
            </a:r>
          </a:p>
          <a:p>
            <a:pPr eaLnBrk="1" hangingPunct="1">
              <a:buAutoNum type="arabicPeriod"/>
            </a:pPr>
            <a:endParaRPr lang="nl-NL" altLang="nl-NL" sz="1600" dirty="0"/>
          </a:p>
          <a:p>
            <a:pPr eaLnBrk="1" hangingPunct="1">
              <a:buAutoNum type="arabicPeriod"/>
            </a:pPr>
            <a:endParaRPr lang="nl-NL" altLang="nl-NL" sz="1600" dirty="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4" t="16750" r="26344" b="9343"/>
          <a:stretch/>
        </p:blipFill>
        <p:spPr>
          <a:xfrm>
            <a:off x="7464152" y="1124744"/>
            <a:ext cx="475252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9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err="1" smtClean="0"/>
              <a:t>Projectdoelstelling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23202" y="1914489"/>
            <a:ext cx="1128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/>
              <a:t>Het Wilhelminakanaal tussen instroom Donge en Sluis III opwaarderen van klasse II naar klasse IV scheepvaart.  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523202" y="2924944"/>
            <a:ext cx="1061335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dirty="0" smtClean="0"/>
              <a:t>Ten behoeve van: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dirty="0" smtClean="0"/>
              <a:t>verbetering bereikbaarheid watergebonden </a:t>
            </a:r>
            <a:r>
              <a:rPr lang="nl-NL" dirty="0"/>
              <a:t>Tilburgse </a:t>
            </a:r>
            <a:r>
              <a:rPr lang="nl-NL" dirty="0" smtClean="0"/>
              <a:t>bedrijven;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dirty="0" smtClean="0"/>
              <a:t>meer </a:t>
            </a:r>
            <a:r>
              <a:rPr lang="nl-NL" dirty="0"/>
              <a:t>kansen voor de lokale </a:t>
            </a:r>
            <a:r>
              <a:rPr lang="nl-NL" dirty="0" smtClean="0"/>
              <a:t>economie; </a:t>
            </a:r>
            <a:r>
              <a:rPr lang="nl-NL" dirty="0"/>
              <a:t>en </a:t>
            </a:r>
            <a:endParaRPr lang="nl-NL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dirty="0" smtClean="0"/>
              <a:t>stimulans </a:t>
            </a:r>
            <a:r>
              <a:rPr lang="nl-NL" dirty="0"/>
              <a:t>goederenvervoer over </a:t>
            </a:r>
            <a:r>
              <a:rPr lang="nl-NL" dirty="0" smtClean="0"/>
              <a:t>water.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830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5402" cy="685800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6888088" y="1196752"/>
            <a:ext cx="215963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nl-NL" sz="700" b="1" dirty="0"/>
          </a:p>
        </p:txBody>
      </p:sp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479376" y="260648"/>
            <a:ext cx="2591680" cy="400110"/>
          </a:xfrm>
        </p:spPr>
        <p:txBody>
          <a:bodyPr/>
          <a:lstStyle/>
          <a:p>
            <a:r>
              <a:rPr lang="nl-NL" altLang="nl-NL" dirty="0" smtClean="0"/>
              <a:t>Scope</a:t>
            </a:r>
          </a:p>
        </p:txBody>
      </p:sp>
    </p:spTree>
    <p:extLst>
      <p:ext uri="{BB962C8B-B14F-4D97-AF65-F5344CB8AC3E}">
        <p14:creationId xmlns:p14="http://schemas.microsoft.com/office/powerpoint/2010/main" val="317182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8357</TotalTime>
  <Words>1380</Words>
  <Application>Microsoft Office PowerPoint</Application>
  <PresentationFormat>Breedbeeld</PresentationFormat>
  <Paragraphs>333</Paragraphs>
  <Slides>36</Slides>
  <Notes>35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36</vt:i4>
      </vt:variant>
    </vt:vector>
  </HeadingPairs>
  <TitlesOfParts>
    <vt:vector size="44" baseType="lpstr">
      <vt:lpstr>Arial</vt:lpstr>
      <vt:lpstr>DejaVu Sans</vt:lpstr>
      <vt:lpstr>Lohit Hindi</vt:lpstr>
      <vt:lpstr>Symbol</vt:lpstr>
      <vt:lpstr>Times New Roman</vt:lpstr>
      <vt:lpstr>Verdana</vt:lpstr>
      <vt:lpstr>Wingdings</vt:lpstr>
      <vt:lpstr>Rijkswaterstaat</vt:lpstr>
      <vt:lpstr>Marktconsultatie   Wilhelminakanaal Sluis II</vt:lpstr>
      <vt:lpstr>Opbouw van de webinar</vt:lpstr>
      <vt:lpstr>Huishoudelijke mededelingen</vt:lpstr>
      <vt:lpstr>Introductie sprekers van onze kant</vt:lpstr>
      <vt:lpstr>Marktconsultatie en transitie in GWW sector</vt:lpstr>
      <vt:lpstr>Doel marktconsultatie</vt:lpstr>
      <vt:lpstr>Inhoud</vt:lpstr>
      <vt:lpstr>Projectdoelstelling</vt:lpstr>
      <vt:lpstr>Scope</vt:lpstr>
      <vt:lpstr>Samenwerkingsproject</vt:lpstr>
      <vt:lpstr>Missie en Visie</vt:lpstr>
      <vt:lpstr>Projectdoelstellingen</vt:lpstr>
      <vt:lpstr>Raakvlakken</vt:lpstr>
      <vt:lpstr>Planning</vt:lpstr>
      <vt:lpstr>Waar staan we nu?</vt:lpstr>
      <vt:lpstr>Welke uitdagingen liggen voor ons:</vt:lpstr>
      <vt:lpstr>PowerPoint-presentatie</vt:lpstr>
      <vt:lpstr>Afwegingen contract &amp; aanbesteding</vt:lpstr>
      <vt:lpstr>Concurentiegerichte dialoog light</vt:lpstr>
      <vt:lpstr>Inhoud</vt:lpstr>
      <vt:lpstr>Korte toelichting 7 thema’s met vragen: </vt:lpstr>
      <vt:lpstr>Thema: risicoverdeling OG - ON</vt:lpstr>
      <vt:lpstr>DUURZAAMHEIDSAMBITIES</vt:lpstr>
      <vt:lpstr>Thema: duurzaamheid &amp; LCC</vt:lpstr>
      <vt:lpstr>Thema: duurzaamheid &amp; LCC</vt:lpstr>
      <vt:lpstr>Thema: innovatie</vt:lpstr>
      <vt:lpstr>Thema: BPKV-criteria</vt:lpstr>
      <vt:lpstr>Thema: BPKV-criteria</vt:lpstr>
      <vt:lpstr>Thema: planning</vt:lpstr>
      <vt:lpstr>Thema: stremming</vt:lpstr>
      <vt:lpstr>Thema: beheersing risico IA</vt:lpstr>
      <vt:lpstr>Inhoud</vt:lpstr>
      <vt:lpstr>Vervolgproces</vt:lpstr>
      <vt:lpstr>Verslaglegging van plenaire en/of individuele sessies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sarieke van reenen</dc:creator>
  <cp:lastModifiedBy>Koning, Peter de (ZN)</cp:lastModifiedBy>
  <cp:revision>461</cp:revision>
  <cp:lastPrinted>2019-12-12T15:10:23Z</cp:lastPrinted>
  <dcterms:modified xsi:type="dcterms:W3CDTF">2020-06-02T05:01:18Z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</Properties>
</file>