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  <p:sldMasterId id="2147483689" r:id="rId2"/>
  </p:sldMasterIdLst>
  <p:notesMasterIdLst>
    <p:notesMasterId r:id="rId14"/>
  </p:notesMasterIdLst>
  <p:sldIdLst>
    <p:sldId id="355" r:id="rId3"/>
    <p:sldId id="443" r:id="rId4"/>
    <p:sldId id="462" r:id="rId5"/>
    <p:sldId id="465" r:id="rId6"/>
    <p:sldId id="466" r:id="rId7"/>
    <p:sldId id="463" r:id="rId8"/>
    <p:sldId id="351" r:id="rId9"/>
    <p:sldId id="464" r:id="rId10"/>
    <p:sldId id="363" r:id="rId11"/>
    <p:sldId id="319" r:id="rId12"/>
    <p:sldId id="468" r:id="rId13"/>
  </p:sldIdLst>
  <p:sldSz cx="12192000" cy="6858000"/>
  <p:notesSz cx="6669088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0" userDrawn="1">
          <p15:clr>
            <a:srgbClr val="A4A3A4"/>
          </p15:clr>
        </p15:guide>
        <p15:guide id="3" orient="horz" pos="630" userDrawn="1">
          <p15:clr>
            <a:srgbClr val="A4A3A4"/>
          </p15:clr>
        </p15:guide>
        <p15:guide id="4" orient="horz" pos="742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883" userDrawn="1">
          <p15:clr>
            <a:srgbClr val="A4A3A4"/>
          </p15:clr>
        </p15:guide>
        <p15:guide id="7" pos="7657" userDrawn="1">
          <p15:clr>
            <a:srgbClr val="A4A3A4"/>
          </p15:clr>
        </p15:guide>
        <p15:guide id="8" pos="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37" autoAdjust="0"/>
    <p:restoredTop sz="88132" autoAdjust="0"/>
  </p:normalViewPr>
  <p:slideViewPr>
    <p:cSldViewPr snapToGrid="0">
      <p:cViewPr varScale="1">
        <p:scale>
          <a:sx n="100" d="100"/>
          <a:sy n="100" d="100"/>
        </p:scale>
        <p:origin x="1296" y="90"/>
      </p:cViewPr>
      <p:guideLst>
        <p:guide orient="horz" pos="2160"/>
        <p:guide orient="horz" pos="20"/>
        <p:guide orient="horz" pos="630"/>
        <p:guide orient="horz" pos="742"/>
        <p:guide pos="3840"/>
        <p:guide pos="883"/>
        <p:guide pos="7657"/>
        <p:guide pos="12"/>
      </p:guideLst>
    </p:cSldViewPr>
  </p:slideViewPr>
  <p:outlineViewPr>
    <p:cViewPr>
      <p:scale>
        <a:sx n="33" d="100"/>
        <a:sy n="33" d="100"/>
      </p:scale>
      <p:origin x="0" y="-11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BCF8D-22E5-418C-8F63-72EDD19ABEA8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873CD-34AE-4BF2-8DF4-20EB6CDB7D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1858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NKhryA3Yhc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45331D-8BD1-43F9-9A5C-FC0C355E49AA}" type="slidenum">
              <a:rPr lang="nl-NL" smtClean="0">
                <a:solidFill>
                  <a:prstClr val="black"/>
                </a:solidFill>
              </a:rPr>
              <a:pPr/>
              <a:t>1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1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45331D-8BD1-43F9-9A5C-FC0C355E49AA}" type="slidenum">
              <a:rPr lang="nl-NL" smtClean="0">
                <a:solidFill>
                  <a:prstClr val="black"/>
                </a:solidFill>
              </a:rPr>
              <a:pPr/>
              <a:t>2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600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filmpje:</a:t>
            </a:r>
          </a:p>
          <a:p>
            <a:r>
              <a:rPr lang="nl-N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https://www.youtube.com/watch?v=LNKhryA3Yhc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45331D-8BD1-43F9-9A5C-FC0C355E49AA}" type="slidenum">
              <a:rPr lang="nl-NL" smtClean="0">
                <a:solidFill>
                  <a:prstClr val="black"/>
                </a:solidFill>
              </a:rPr>
              <a:pPr/>
              <a:t>3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013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45331D-8BD1-43F9-9A5C-FC0C355E49AA}" type="slidenum">
              <a:rPr lang="nl-NL" smtClean="0">
                <a:solidFill>
                  <a:prstClr val="black"/>
                </a:solidFill>
              </a:rPr>
              <a:pPr/>
              <a:t>4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291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45331D-8BD1-43F9-9A5C-FC0C355E49AA}" type="slidenum">
              <a:rPr lang="nl-NL" smtClean="0">
                <a:solidFill>
                  <a:prstClr val="black"/>
                </a:solidFill>
              </a:rPr>
              <a:pPr/>
              <a:t>5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29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45331D-8BD1-43F9-9A5C-FC0C355E49AA}" type="slidenum">
              <a:rPr lang="nl-NL" smtClean="0">
                <a:solidFill>
                  <a:prstClr val="black"/>
                </a:solidFill>
              </a:rPr>
              <a:pPr/>
              <a:t>9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571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45331D-8BD1-43F9-9A5C-FC0C355E49AA}" type="slidenum">
              <a:rPr lang="nl-NL" smtClean="0">
                <a:solidFill>
                  <a:prstClr val="black"/>
                </a:solidFill>
              </a:rPr>
              <a:pPr/>
              <a:t>10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67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C3B62-1E87-4293-8781-EC090B821D78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25D05-177A-479F-9895-F8649480D52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9003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9D17F-CF0C-4F2D-A599-16A946B60561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09C9A-CB91-4024-AF49-85F56636CBC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4955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A7F3D-20C8-414C-B2C9-2CF7C29B4DB3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832A6-21DB-4FD2-BBED-AD05EDFC8D8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4802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9168341" y="4797152"/>
            <a:ext cx="3023659" cy="2060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>
              <a:solidFill>
                <a:prstClr val="white"/>
              </a:solidFill>
            </a:endParaRPr>
          </a:p>
        </p:txBody>
      </p:sp>
      <p:pic>
        <p:nvPicPr>
          <p:cNvPr id="11" name="Afbeelding 10" descr="blauw vla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fbeelding 11" descr="blauw vla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Afbeelding 8" descr="logo groo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990" y="5464176"/>
            <a:ext cx="4696884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Afbeelding 13" descr="balk boveni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188" cy="371831"/>
          </a:xfrm>
          <a:prstGeom prst="rect">
            <a:avLst/>
          </a:prstGeom>
        </p:spPr>
      </p:pic>
      <p:pic>
        <p:nvPicPr>
          <p:cNvPr id="15" name="Afbeelding 8" descr="logo groo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990" y="5464176"/>
            <a:ext cx="4696884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Afbeelding 15" descr="balk boveni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188" cy="371831"/>
          </a:xfrm>
          <a:prstGeom prst="rect">
            <a:avLst/>
          </a:prstGeom>
        </p:spPr>
      </p:pic>
      <p:sp>
        <p:nvSpPr>
          <p:cNvPr id="17" name="Tekstvak 16"/>
          <p:cNvSpPr txBox="1"/>
          <p:nvPr userDrawn="1"/>
        </p:nvSpPr>
        <p:spPr>
          <a:xfrm>
            <a:off x="3955313" y="-341269"/>
            <a:ext cx="42805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>
                <a:solidFill>
                  <a:srgbClr val="23538D"/>
                </a:solidFill>
              </a:rPr>
              <a:t>01_Titeldia</a:t>
            </a:r>
          </a:p>
        </p:txBody>
      </p:sp>
      <p:sp>
        <p:nvSpPr>
          <p:cNvPr id="19" name="Titel 1"/>
          <p:cNvSpPr>
            <a:spLocks noGrp="1"/>
          </p:cNvSpPr>
          <p:nvPr>
            <p:ph type="ctrTitle"/>
          </p:nvPr>
        </p:nvSpPr>
        <p:spPr>
          <a:xfrm>
            <a:off x="1236133" y="927101"/>
            <a:ext cx="10363200" cy="1470025"/>
          </a:xfrm>
        </p:spPr>
        <p:txBody>
          <a:bodyPr/>
          <a:lstStyle>
            <a:lvl1pPr algn="l">
              <a:defRPr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Subtitel 2"/>
          <p:cNvSpPr>
            <a:spLocks noGrp="1"/>
          </p:cNvSpPr>
          <p:nvPr>
            <p:ph type="subTitle" idx="1"/>
          </p:nvPr>
        </p:nvSpPr>
        <p:spPr>
          <a:xfrm>
            <a:off x="1236134" y="2009775"/>
            <a:ext cx="9770533" cy="520700"/>
          </a:xfr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23538D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5" name="Rechthoek 4"/>
          <p:cNvSpPr/>
          <p:nvPr userDrawn="1"/>
        </p:nvSpPr>
        <p:spPr>
          <a:xfrm>
            <a:off x="0" y="6081823"/>
            <a:ext cx="1531088" cy="4890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>
              <a:solidFill>
                <a:prstClr val="white"/>
              </a:solidFill>
            </a:endParaRPr>
          </a:p>
        </p:txBody>
      </p:sp>
      <p:pic>
        <p:nvPicPr>
          <p:cNvPr id="26" name="Afbeelding 25" descr="Waterveiligheid en rampenbestrijding.psd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33" y="2667508"/>
            <a:ext cx="10850880" cy="229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0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6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pagina 6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745" y="0"/>
            <a:ext cx="1359443" cy="6858000"/>
          </a:xfrm>
          <a:prstGeom prst="rect">
            <a:avLst/>
          </a:prstGeom>
        </p:spPr>
      </p:pic>
      <p:sp>
        <p:nvSpPr>
          <p:cNvPr id="14" name="Rectangle 10"/>
          <p:cNvSpPr>
            <a:spLocks noChangeArrowheads="1"/>
          </p:cNvSpPr>
          <p:nvPr userDrawn="1"/>
        </p:nvSpPr>
        <p:spPr bwMode="auto">
          <a:xfrm>
            <a:off x="0" y="6248400"/>
            <a:ext cx="1348317" cy="228600"/>
          </a:xfrm>
          <a:prstGeom prst="rect">
            <a:avLst/>
          </a:prstGeom>
          <a:solidFill>
            <a:srgbClr val="005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sz="1350">
              <a:solidFill>
                <a:prstClr val="black"/>
              </a:solidFill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304800" y="6216650"/>
            <a:ext cx="1043517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algn="r" defTabSz="685800" fontAlgn="base">
              <a:spcBef>
                <a:spcPct val="0"/>
              </a:spcBef>
              <a:spcAft>
                <a:spcPct val="0"/>
              </a:spcAft>
              <a:defRPr sz="75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fld id="{76E84011-30C2-DB4E-91A9-090CCC416E20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balk boveni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"/>
            <a:ext cx="12191188" cy="371831"/>
          </a:xfrm>
          <a:prstGeom prst="rect">
            <a:avLst/>
          </a:prstGeom>
        </p:spPr>
      </p:pic>
      <p:sp>
        <p:nvSpPr>
          <p:cNvPr id="9" name="Tekstvak 8"/>
          <p:cNvSpPr txBox="1"/>
          <p:nvPr userDrawn="1"/>
        </p:nvSpPr>
        <p:spPr>
          <a:xfrm>
            <a:off x="3955313" y="-341269"/>
            <a:ext cx="428056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 dirty="0">
                <a:solidFill>
                  <a:srgbClr val="23538D"/>
                </a:solidFill>
              </a:rPr>
              <a:t>06_Alleen titel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350433" y="1148693"/>
            <a:ext cx="9165168" cy="463285"/>
          </a:xfrm>
        </p:spPr>
        <p:txBody>
          <a:bodyPr>
            <a:normAutofit/>
          </a:bodyPr>
          <a:lstStyle>
            <a:lvl1pPr algn="l">
              <a:buFontTx/>
              <a:buNone/>
              <a:defRPr sz="2100" b="1" i="0">
                <a:solidFill>
                  <a:srgbClr val="23538D"/>
                </a:solidFill>
                <a:latin typeface="Calibri"/>
                <a:cs typeface="Calibri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866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8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113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826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59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554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239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4F53D-E7FF-44BA-AC5D-2FB5E6AAF161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612AC-AC2B-416A-AC7D-059BB7B1CA3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3289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737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072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641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850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633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177F0-DE22-47B1-85BA-2A875E7039A8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DB1CC-8223-496F-ACA4-9A033631AA0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4282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093CB-BAE4-4057-81D8-99E5CC21A3E4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EFA3A-E182-43BB-99CB-D93FCCEA044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5429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A9A99-7710-4193-A57F-5DF205D90AA6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61C0D-6DF5-4079-8CA2-4CA0AA4C943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5923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9FB31-6C5B-49C4-94FC-369F701E378D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EE0A-75CB-4476-8089-5E710E94C7B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4127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2AD71-EFDF-4651-BD15-3A9705B3AAD8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6A4CD-A0EE-415E-95A5-DDC1AA3963F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9163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2205E-529A-4DA0-82A3-29B8D291BB87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7071B-40CB-478C-A3A3-106EA5F35C8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5224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594EE-49CE-4771-BFFC-69F66BC9BCCB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E80CE-D91C-4177-A87B-7F4368D480F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6374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Titelstijl van model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38923ECA-B26B-49EC-BEF8-F6A6E1AFC69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5-2-2020</a:t>
            </a:fld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23B0600-37F1-49FB-9ED6-6C5AFAD39562}" type="slidenum">
              <a:rPr lang="nl-NL" altLang="nl-NL" smtClean="0">
                <a:cs typeface="Arial" panose="020B0604020202020204" pitchFamily="34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nl-NL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865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6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311D9-06EB-4A25-AAEB-2D85BBF9786F}" type="datetimeFigureOut">
              <a:rPr lang="nl-NL" smtClean="0"/>
              <a:t>5-2-2020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82DC5-AF7B-4EB4-8BB2-5D8373D934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g"/><Relationship Id="rId7" Type="http://schemas.openxmlformats.org/officeDocument/2006/relationships/hyperlink" Target="https://www.youtube.com/watch?v=LNKhryA3Yh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file:///C:\UITPAKMAP\SCHOUW%20SEISMISCH\Dijkverbetering%20september%202019.mp4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ITPAKMAP\SCHOUW%20SEISMISCH\115150771-772%20GTLP_V2-blad%201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file:///C:\UITPAKMAP\SCHOUW%20SEISMISCH\115150771-772%20GTLP_V2-blad%202.pdf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" t="7158" r="3128" b="20174"/>
          <a:stretch/>
        </p:blipFill>
        <p:spPr>
          <a:xfrm>
            <a:off x="10713" y="-1"/>
            <a:ext cx="12181288" cy="6858001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17"/>
          <a:stretch/>
        </p:blipFill>
        <p:spPr>
          <a:xfrm>
            <a:off x="2497" y="0"/>
            <a:ext cx="12189503" cy="1952557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77495" y="333007"/>
            <a:ext cx="11803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>
                <a:solidFill>
                  <a:schemeClr val="bg1"/>
                </a:solidFill>
              </a:rPr>
              <a:t>Dijkverbetering</a:t>
            </a:r>
            <a:r>
              <a:rPr lang="de-DE" sz="3200" b="1" dirty="0">
                <a:solidFill>
                  <a:schemeClr val="bg1"/>
                </a:solidFill>
              </a:rPr>
              <a:t> Eemshaven-</a:t>
            </a:r>
            <a:r>
              <a:rPr lang="de-DE" sz="3200" b="1" dirty="0" err="1">
                <a:solidFill>
                  <a:schemeClr val="bg1"/>
                </a:solidFill>
              </a:rPr>
              <a:t>Delfzijl</a:t>
            </a:r>
            <a:endParaRPr lang="nl-NL" sz="3200" b="1" dirty="0">
              <a:solidFill>
                <a:schemeClr val="bg1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377495" y="967672"/>
            <a:ext cx="1110785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  <a:latin typeface="+mj-lt"/>
              </a:rPr>
              <a:t>Aanbesteding Seismische meet- en monitoringssysteem</a:t>
            </a:r>
          </a:p>
          <a:p>
            <a:r>
              <a:rPr lang="nl-NL" sz="2000" b="1" dirty="0">
                <a:solidFill>
                  <a:schemeClr val="bg1"/>
                </a:solidFill>
                <a:latin typeface="+mj-lt"/>
              </a:rPr>
              <a:t>Schouw 4 februari 2020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0971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02DAE8B7-E445-4288-802D-E0B7D12FA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88228"/>
            <a:ext cx="12192000" cy="6369772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172412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56323" y="311466"/>
            <a:ext cx="9085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91947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4D80AF7-F388-4BC8-B9FF-B6CEE62F4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525" y="0"/>
            <a:ext cx="8820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85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6EAAD47-403D-D945-9EF2-F95A4E544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680"/>
            <a:ext cx="12192000" cy="637032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172412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56322" y="311466"/>
            <a:ext cx="109521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Zeedijk Eemshaven Delfzijl 11,7 kilometer lang</a:t>
            </a:r>
          </a:p>
          <a:p>
            <a:r>
              <a:rPr lang="nl-NL" sz="2000" b="1" dirty="0">
                <a:solidFill>
                  <a:schemeClr val="bg1"/>
                </a:solidFill>
              </a:rPr>
              <a:t>Een belangrijke dijk om Groningen te beschermen tegen overstromingen! </a:t>
            </a:r>
          </a:p>
        </p:txBody>
      </p:sp>
    </p:spTree>
    <p:extLst>
      <p:ext uri="{BB962C8B-B14F-4D97-AF65-F5344CB8AC3E}">
        <p14:creationId xmlns:p14="http://schemas.microsoft.com/office/powerpoint/2010/main" val="146539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6EAAD47-403D-D945-9EF2-F95A4E544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680"/>
            <a:ext cx="12192000" cy="637032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172412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56322" y="311466"/>
            <a:ext cx="109521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Zeedijk Eemshaven Delfzijl 11,7 kilometer lang</a:t>
            </a:r>
          </a:p>
          <a:p>
            <a:r>
              <a:rPr lang="nl-NL" sz="2000" b="1" dirty="0">
                <a:solidFill>
                  <a:schemeClr val="bg1"/>
                </a:solidFill>
              </a:rPr>
              <a:t>Een belangrijke dijk om Groningen te beschermen tegen overstromingen! </a:t>
            </a:r>
          </a:p>
        </p:txBody>
      </p:sp>
      <p:pic>
        <p:nvPicPr>
          <p:cNvPr id="4" name="Afbeelding 3">
            <a:hlinkClick r:id="rId5" action="ppaction://hlinkfile"/>
            <a:extLst>
              <a:ext uri="{FF2B5EF4-FFF2-40B4-BE49-F238E27FC236}">
                <a16:creationId xmlns:a16="http://schemas.microsoft.com/office/drawing/2014/main" id="{9D25CCFF-2818-40D7-BC7D-690543AAF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431661" y="4965288"/>
            <a:ext cx="4318235" cy="1253681"/>
          </a:xfrm>
          <a:prstGeom prst="rect">
            <a:avLst/>
          </a:prstGeom>
        </p:spPr>
      </p:pic>
      <p:pic>
        <p:nvPicPr>
          <p:cNvPr id="5" name="Afbeelding 4">
            <a:hlinkClick r:id="rId7"/>
            <a:extLst>
              <a:ext uri="{FF2B5EF4-FFF2-40B4-BE49-F238E27FC236}">
                <a16:creationId xmlns:a16="http://schemas.microsoft.com/office/drawing/2014/main" id="{45F4BEED-5DCE-4713-8951-87D73BE714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082" y="5385979"/>
            <a:ext cx="615484" cy="59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1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172412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56322" y="311466"/>
            <a:ext cx="10952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</a:rPr>
              <a:t>Groningen aardgasveld / aardbevingen </a:t>
            </a:r>
          </a:p>
        </p:txBody>
      </p:sp>
      <p:pic>
        <p:nvPicPr>
          <p:cNvPr id="1026" name="Picture 2" descr="http://cdn.knmi.nl/system/readmore_links/files/000/000/409/original/20170615_hazardkaart2017_groot.jpg?1497511803">
            <a:extLst>
              <a:ext uri="{FF2B5EF4-FFF2-40B4-BE49-F238E27FC236}">
                <a16:creationId xmlns:a16="http://schemas.microsoft.com/office/drawing/2014/main" id="{2C0569CC-C525-4BAA-BC49-213971B1F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22" y="1724120"/>
            <a:ext cx="7134320" cy="504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40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172412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56322" y="311466"/>
            <a:ext cx="10952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</a:rPr>
              <a:t>Groningen aardgasveld / aardbevingen </a:t>
            </a:r>
          </a:p>
        </p:txBody>
      </p:sp>
      <p:pic>
        <p:nvPicPr>
          <p:cNvPr id="2050" name="Picture 2" descr="grafiek met jaarlijks aantal aardbevingen in het Groningen-gasveld met een magnitude van 1,5 of hoger van 1991 tot en met 2019">
            <a:extLst>
              <a:ext uri="{FF2B5EF4-FFF2-40B4-BE49-F238E27FC236}">
                <a16:creationId xmlns:a16="http://schemas.microsoft.com/office/drawing/2014/main" id="{D5E35303-71CD-449C-991D-0B6161FF5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035586"/>
            <a:ext cx="7676900" cy="464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25A94E7-58E9-42B3-AA02-81CD6C1FC370}"/>
              </a:ext>
            </a:extLst>
          </p:cNvPr>
          <p:cNvSpPr txBox="1"/>
          <p:nvPr/>
        </p:nvSpPr>
        <p:spPr>
          <a:xfrm>
            <a:off x="10184709" y="6115708"/>
            <a:ext cx="1658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Bron: KNMI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B9F3E0E-CC4E-435B-8453-A68610D11540}"/>
              </a:ext>
            </a:extLst>
          </p:cNvPr>
          <p:cNvSpPr txBox="1"/>
          <p:nvPr/>
        </p:nvSpPr>
        <p:spPr>
          <a:xfrm>
            <a:off x="9637059" y="2357718"/>
            <a:ext cx="23039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Hoe vaak komen aardbevingen </a:t>
            </a:r>
            <a:br>
              <a:rPr lang="nl-NL" b="1" dirty="0"/>
            </a:br>
            <a:r>
              <a:rPr lang="nl-NL" b="1" dirty="0"/>
              <a:t>magnitude &gt; 1,5 voor?</a:t>
            </a:r>
          </a:p>
          <a:p>
            <a:endParaRPr lang="nl-NL" dirty="0"/>
          </a:p>
          <a:p>
            <a:r>
              <a:rPr lang="nl-NL" dirty="0"/>
              <a:t>2013:	30</a:t>
            </a:r>
          </a:p>
          <a:p>
            <a:r>
              <a:rPr lang="nl-NL" dirty="0"/>
              <a:t>2018: 	15</a:t>
            </a:r>
          </a:p>
          <a:p>
            <a:r>
              <a:rPr lang="nl-NL" dirty="0"/>
              <a:t>2019:	11</a:t>
            </a:r>
          </a:p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C0F081A-B181-4F65-B80E-CABEDA005B4D}"/>
              </a:ext>
            </a:extLst>
          </p:cNvPr>
          <p:cNvSpPr txBox="1"/>
          <p:nvPr/>
        </p:nvSpPr>
        <p:spPr>
          <a:xfrm>
            <a:off x="1075765" y="2232212"/>
            <a:ext cx="89647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30</a:t>
            </a:r>
          </a:p>
          <a:p>
            <a:endParaRPr lang="nl-NL" dirty="0"/>
          </a:p>
          <a:p>
            <a:r>
              <a:rPr lang="nl-NL" dirty="0"/>
              <a:t>25</a:t>
            </a:r>
          </a:p>
          <a:p>
            <a:endParaRPr lang="nl-NL" dirty="0"/>
          </a:p>
          <a:p>
            <a:r>
              <a:rPr lang="nl-NL" dirty="0"/>
              <a:t>20</a:t>
            </a:r>
          </a:p>
          <a:p>
            <a:endParaRPr lang="nl-NL" dirty="0"/>
          </a:p>
          <a:p>
            <a:r>
              <a:rPr lang="nl-NL" dirty="0"/>
              <a:t>15</a:t>
            </a:r>
          </a:p>
          <a:p>
            <a:endParaRPr lang="nl-NL" dirty="0"/>
          </a:p>
          <a:p>
            <a:r>
              <a:rPr lang="nl-NL" dirty="0"/>
              <a:t>10</a:t>
            </a:r>
          </a:p>
          <a:p>
            <a:endParaRPr lang="nl-NL" dirty="0"/>
          </a:p>
          <a:p>
            <a:r>
              <a:rPr lang="nl-NL" dirty="0"/>
              <a:t>5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7DD0EC7-A02B-4EF2-B2A4-52CF14CE5240}"/>
              </a:ext>
            </a:extLst>
          </p:cNvPr>
          <p:cNvSpPr txBox="1"/>
          <p:nvPr/>
        </p:nvSpPr>
        <p:spPr>
          <a:xfrm>
            <a:off x="803899" y="2232212"/>
            <a:ext cx="7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aantal</a:t>
            </a:r>
          </a:p>
        </p:txBody>
      </p:sp>
    </p:spTree>
    <p:extLst>
      <p:ext uri="{BB962C8B-B14F-4D97-AF65-F5344CB8AC3E}">
        <p14:creationId xmlns:p14="http://schemas.microsoft.com/office/powerpoint/2010/main" val="28990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3C2D63C-FD36-45BC-B176-056313279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422" y="859413"/>
            <a:ext cx="7322879" cy="56734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Grondopbouw</a:t>
            </a:r>
            <a:r>
              <a:rPr lang="en-US" sz="3600" dirty="0"/>
              <a:t>: </a:t>
            </a:r>
            <a:r>
              <a:rPr lang="en-US" sz="3600" dirty="0" err="1"/>
              <a:t>l</a:t>
            </a:r>
            <a:r>
              <a:rPr lang="en-US" sz="3600" i="1" dirty="0" err="1"/>
              <a:t>engteprofiel</a:t>
            </a:r>
            <a:endParaRPr lang="en-GB" sz="3600" i="1" dirty="0"/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FC544FDD-C207-4DFA-BAD4-0D90AFA2E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1081"/>
            <a:ext cx="12192001" cy="1724120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F3B74A54-E79D-49A2-A4D1-EA7F15D02549}"/>
              </a:ext>
            </a:extLst>
          </p:cNvPr>
          <p:cNvSpPr txBox="1"/>
          <p:nvPr/>
        </p:nvSpPr>
        <p:spPr>
          <a:xfrm>
            <a:off x="823588" y="201319"/>
            <a:ext cx="10997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Hot Spots</a:t>
            </a:r>
          </a:p>
        </p:txBody>
      </p:sp>
      <p:sp>
        <p:nvSpPr>
          <p:cNvPr id="6" name="Stroomdiagram: Verbindingslijn 5">
            <a:extLst>
              <a:ext uri="{FF2B5EF4-FFF2-40B4-BE49-F238E27FC236}">
                <a16:creationId xmlns:a16="http://schemas.microsoft.com/office/drawing/2014/main" id="{7695BD24-BD32-4F13-926D-5BBE80BDDC70}"/>
              </a:ext>
            </a:extLst>
          </p:cNvPr>
          <p:cNvSpPr/>
          <p:nvPr/>
        </p:nvSpPr>
        <p:spPr>
          <a:xfrm>
            <a:off x="4778188" y="2278637"/>
            <a:ext cx="152400" cy="170329"/>
          </a:xfrm>
          <a:prstGeom prst="flowChartConnector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7" name="Stroomdiagram: Verbindingslijn 86">
            <a:extLst>
              <a:ext uri="{FF2B5EF4-FFF2-40B4-BE49-F238E27FC236}">
                <a16:creationId xmlns:a16="http://schemas.microsoft.com/office/drawing/2014/main" id="{1B3E8A88-3BBC-4F1E-89D4-9654F9146BD3}"/>
              </a:ext>
            </a:extLst>
          </p:cNvPr>
          <p:cNvSpPr/>
          <p:nvPr/>
        </p:nvSpPr>
        <p:spPr>
          <a:xfrm>
            <a:off x="5325035" y="4717037"/>
            <a:ext cx="152400" cy="170329"/>
          </a:xfrm>
          <a:prstGeom prst="flowChartConnector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Stroomdiagram: Verbindingslijn 87">
            <a:extLst>
              <a:ext uri="{FF2B5EF4-FFF2-40B4-BE49-F238E27FC236}">
                <a16:creationId xmlns:a16="http://schemas.microsoft.com/office/drawing/2014/main" id="{95FE3C26-6A55-4B14-90B2-1F7A0F15839A}"/>
              </a:ext>
            </a:extLst>
          </p:cNvPr>
          <p:cNvSpPr/>
          <p:nvPr/>
        </p:nvSpPr>
        <p:spPr>
          <a:xfrm>
            <a:off x="5477435" y="5362496"/>
            <a:ext cx="152400" cy="170329"/>
          </a:xfrm>
          <a:prstGeom prst="flowChartConnector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9" name="Stroomdiagram: Verbindingslijn 98">
            <a:extLst>
              <a:ext uri="{FF2B5EF4-FFF2-40B4-BE49-F238E27FC236}">
                <a16:creationId xmlns:a16="http://schemas.microsoft.com/office/drawing/2014/main" id="{2B86C1AC-0C84-45CA-BA99-20D629A9085B}"/>
              </a:ext>
            </a:extLst>
          </p:cNvPr>
          <p:cNvSpPr/>
          <p:nvPr/>
        </p:nvSpPr>
        <p:spPr>
          <a:xfrm>
            <a:off x="5629835" y="5690029"/>
            <a:ext cx="152400" cy="170329"/>
          </a:xfrm>
          <a:prstGeom prst="flowChartConnector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Stroomdiagram: Verbindingslijn 99">
            <a:extLst>
              <a:ext uri="{FF2B5EF4-FFF2-40B4-BE49-F238E27FC236}">
                <a16:creationId xmlns:a16="http://schemas.microsoft.com/office/drawing/2014/main" id="{E90556A7-1977-44AA-A525-729C01CA1B47}"/>
              </a:ext>
            </a:extLst>
          </p:cNvPr>
          <p:cNvSpPr/>
          <p:nvPr/>
        </p:nvSpPr>
        <p:spPr>
          <a:xfrm>
            <a:off x="6095999" y="5860358"/>
            <a:ext cx="152400" cy="170329"/>
          </a:xfrm>
          <a:prstGeom prst="flowChartConnector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033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Grondopbouw</a:t>
            </a:r>
            <a:r>
              <a:rPr lang="en-US" sz="3600" dirty="0"/>
              <a:t>: </a:t>
            </a:r>
            <a:r>
              <a:rPr lang="en-US" sz="3600" dirty="0" err="1"/>
              <a:t>l</a:t>
            </a:r>
            <a:r>
              <a:rPr lang="en-US" sz="3600" i="1" dirty="0" err="1"/>
              <a:t>engteprofiel</a:t>
            </a:r>
            <a:endParaRPr lang="en-GB" sz="3600" i="1" dirty="0"/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FC544FDD-C207-4DFA-BAD4-0D90AFA2E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1081"/>
            <a:ext cx="12192001" cy="1724120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F3B74A54-E79D-49A2-A4D1-EA7F15D02549}"/>
              </a:ext>
            </a:extLst>
          </p:cNvPr>
          <p:cNvSpPr txBox="1"/>
          <p:nvPr/>
        </p:nvSpPr>
        <p:spPr>
          <a:xfrm>
            <a:off x="823588" y="201319"/>
            <a:ext cx="10997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Geotechnisch lengteprofiel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83194" y="2519082"/>
            <a:ext cx="11811582" cy="4218999"/>
            <a:chOff x="251520" y="2681093"/>
            <a:chExt cx="8026306" cy="2620116"/>
          </a:xfrm>
        </p:grpSpPr>
        <p:grpSp>
          <p:nvGrpSpPr>
            <p:cNvPr id="45" name="Group 44"/>
            <p:cNvGrpSpPr/>
            <p:nvPr/>
          </p:nvGrpSpPr>
          <p:grpSpPr>
            <a:xfrm>
              <a:off x="1115616" y="3214688"/>
              <a:ext cx="7128792" cy="1243579"/>
              <a:chOff x="1115616" y="3214688"/>
              <a:chExt cx="7128792" cy="1243579"/>
            </a:xfrm>
            <a:solidFill>
              <a:srgbClr val="008080"/>
            </a:solidFill>
          </p:grpSpPr>
          <p:sp>
            <p:nvSpPr>
              <p:cNvPr id="83" name="Flowchart: Process 82"/>
              <p:cNvSpPr/>
              <p:nvPr/>
            </p:nvSpPr>
            <p:spPr>
              <a:xfrm>
                <a:off x="1115616" y="3896653"/>
                <a:ext cx="7128792" cy="561614"/>
              </a:xfrm>
              <a:prstGeom prst="flowChartProcess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4" name="Freeform 83"/>
              <p:cNvSpPr/>
              <p:nvPr/>
            </p:nvSpPr>
            <p:spPr>
              <a:xfrm>
                <a:off x="7658100" y="3214688"/>
                <a:ext cx="585788" cy="823912"/>
              </a:xfrm>
              <a:custGeom>
                <a:avLst/>
                <a:gdLst>
                  <a:gd name="connsiteX0" fmla="*/ 104775 w 585788"/>
                  <a:gd name="connsiteY0" fmla="*/ 0 h 823912"/>
                  <a:gd name="connsiteX1" fmla="*/ 585788 w 585788"/>
                  <a:gd name="connsiteY1" fmla="*/ 4762 h 823912"/>
                  <a:gd name="connsiteX2" fmla="*/ 576263 w 585788"/>
                  <a:gd name="connsiteY2" fmla="*/ 823912 h 823912"/>
                  <a:gd name="connsiteX3" fmla="*/ 228600 w 585788"/>
                  <a:gd name="connsiteY3" fmla="*/ 804862 h 823912"/>
                  <a:gd name="connsiteX4" fmla="*/ 0 w 585788"/>
                  <a:gd name="connsiteY4" fmla="*/ 552450 h 823912"/>
                  <a:gd name="connsiteX5" fmla="*/ 104775 w 585788"/>
                  <a:gd name="connsiteY5" fmla="*/ 0 h 82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5788" h="823912">
                    <a:moveTo>
                      <a:pt x="104775" y="0"/>
                    </a:moveTo>
                    <a:lnTo>
                      <a:pt x="585788" y="4762"/>
                    </a:lnTo>
                    <a:lnTo>
                      <a:pt x="576263" y="823912"/>
                    </a:lnTo>
                    <a:lnTo>
                      <a:pt x="228600" y="804862"/>
                    </a:lnTo>
                    <a:lnTo>
                      <a:pt x="0" y="552450"/>
                    </a:lnTo>
                    <a:lnTo>
                      <a:pt x="10477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6" name="Flowchart: Process 45"/>
            <p:cNvSpPr/>
            <p:nvPr/>
          </p:nvSpPr>
          <p:spPr>
            <a:xfrm>
              <a:off x="1115616" y="4437112"/>
              <a:ext cx="3495222" cy="720080"/>
            </a:xfrm>
            <a:prstGeom prst="flowChartProcess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Flowchart: Process 46"/>
            <p:cNvSpPr/>
            <p:nvPr/>
          </p:nvSpPr>
          <p:spPr>
            <a:xfrm>
              <a:off x="6444208" y="3212975"/>
              <a:ext cx="1804442" cy="683677"/>
            </a:xfrm>
            <a:prstGeom prst="flowChartProcess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6948264" y="3919904"/>
              <a:ext cx="1182276" cy="781636"/>
            </a:xfrm>
            <a:custGeom>
              <a:avLst/>
              <a:gdLst>
                <a:gd name="connsiteX0" fmla="*/ 60960 w 990600"/>
                <a:gd name="connsiteY0" fmla="*/ 175260 h 762000"/>
                <a:gd name="connsiteX1" fmla="*/ 0 w 990600"/>
                <a:gd name="connsiteY1" fmla="*/ 0 h 762000"/>
                <a:gd name="connsiteX2" fmla="*/ 990600 w 990600"/>
                <a:gd name="connsiteY2" fmla="*/ 15240 h 762000"/>
                <a:gd name="connsiteX3" fmla="*/ 960120 w 990600"/>
                <a:gd name="connsiteY3" fmla="*/ 396240 h 762000"/>
                <a:gd name="connsiteX4" fmla="*/ 777240 w 990600"/>
                <a:gd name="connsiteY4" fmla="*/ 685800 h 762000"/>
                <a:gd name="connsiteX5" fmla="*/ 358140 w 990600"/>
                <a:gd name="connsiteY5" fmla="*/ 762000 h 762000"/>
                <a:gd name="connsiteX6" fmla="*/ 205740 w 990600"/>
                <a:gd name="connsiteY6" fmla="*/ 594360 h 762000"/>
                <a:gd name="connsiteX7" fmla="*/ 60960 w 990600"/>
                <a:gd name="connsiteY7" fmla="*/ 17526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0600" h="762000">
                  <a:moveTo>
                    <a:pt x="60960" y="175260"/>
                  </a:moveTo>
                  <a:lnTo>
                    <a:pt x="0" y="0"/>
                  </a:lnTo>
                  <a:lnTo>
                    <a:pt x="990600" y="15240"/>
                  </a:lnTo>
                  <a:lnTo>
                    <a:pt x="960120" y="396240"/>
                  </a:lnTo>
                  <a:lnTo>
                    <a:pt x="777240" y="685800"/>
                  </a:lnTo>
                  <a:lnTo>
                    <a:pt x="358140" y="762000"/>
                  </a:lnTo>
                  <a:lnTo>
                    <a:pt x="205740" y="594360"/>
                  </a:lnTo>
                  <a:lnTo>
                    <a:pt x="60960" y="175260"/>
                  </a:lnTo>
                  <a:close/>
                </a:path>
              </a:pathLst>
            </a:custGeom>
            <a:solidFill>
              <a:srgbClr val="1AD0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4557713" y="3830568"/>
              <a:ext cx="3690937" cy="1325732"/>
            </a:xfrm>
            <a:custGeom>
              <a:avLst/>
              <a:gdLst>
                <a:gd name="connsiteX0" fmla="*/ 0 w 3690937"/>
                <a:gd name="connsiteY0" fmla="*/ 1695450 h 1695450"/>
                <a:gd name="connsiteX1" fmla="*/ 9525 w 3690937"/>
                <a:gd name="connsiteY1" fmla="*/ 471488 h 1695450"/>
                <a:gd name="connsiteX2" fmla="*/ 176212 w 3690937"/>
                <a:gd name="connsiteY2" fmla="*/ 280988 h 1695450"/>
                <a:gd name="connsiteX3" fmla="*/ 428625 w 3690937"/>
                <a:gd name="connsiteY3" fmla="*/ 47625 h 1695450"/>
                <a:gd name="connsiteX4" fmla="*/ 600075 w 3690937"/>
                <a:gd name="connsiteY4" fmla="*/ 9525 h 1695450"/>
                <a:gd name="connsiteX5" fmla="*/ 838200 w 3690937"/>
                <a:gd name="connsiteY5" fmla="*/ 0 h 1695450"/>
                <a:gd name="connsiteX6" fmla="*/ 1147762 w 3690937"/>
                <a:gd name="connsiteY6" fmla="*/ 33338 h 1695450"/>
                <a:gd name="connsiteX7" fmla="*/ 1338262 w 3690937"/>
                <a:gd name="connsiteY7" fmla="*/ 47625 h 1695450"/>
                <a:gd name="connsiteX8" fmla="*/ 1781175 w 3690937"/>
                <a:gd name="connsiteY8" fmla="*/ 57150 h 1695450"/>
                <a:gd name="connsiteX9" fmla="*/ 1876425 w 3690937"/>
                <a:gd name="connsiteY9" fmla="*/ 76200 h 1695450"/>
                <a:gd name="connsiteX10" fmla="*/ 1981200 w 3690937"/>
                <a:gd name="connsiteY10" fmla="*/ 223838 h 1695450"/>
                <a:gd name="connsiteX11" fmla="*/ 2109787 w 3690937"/>
                <a:gd name="connsiteY11" fmla="*/ 300038 h 1695450"/>
                <a:gd name="connsiteX12" fmla="*/ 2209800 w 3690937"/>
                <a:gd name="connsiteY12" fmla="*/ 280988 h 1695450"/>
                <a:gd name="connsiteX13" fmla="*/ 2314575 w 3690937"/>
                <a:gd name="connsiteY13" fmla="*/ 95250 h 1695450"/>
                <a:gd name="connsiteX14" fmla="*/ 2447925 w 3690937"/>
                <a:gd name="connsiteY14" fmla="*/ 119063 h 1695450"/>
                <a:gd name="connsiteX15" fmla="*/ 2743200 w 3690937"/>
                <a:gd name="connsiteY15" fmla="*/ 347663 h 1695450"/>
                <a:gd name="connsiteX16" fmla="*/ 3067050 w 3690937"/>
                <a:gd name="connsiteY16" fmla="*/ 790575 h 1695450"/>
                <a:gd name="connsiteX17" fmla="*/ 3257550 w 3690937"/>
                <a:gd name="connsiteY17" fmla="*/ 747713 h 1695450"/>
                <a:gd name="connsiteX18" fmla="*/ 3429000 w 3690937"/>
                <a:gd name="connsiteY18" fmla="*/ 561975 h 1695450"/>
                <a:gd name="connsiteX19" fmla="*/ 3562350 w 3690937"/>
                <a:gd name="connsiteY19" fmla="*/ 57150 h 1695450"/>
                <a:gd name="connsiteX20" fmla="*/ 3681412 w 3690937"/>
                <a:gd name="connsiteY20" fmla="*/ 52388 h 1695450"/>
                <a:gd name="connsiteX21" fmla="*/ 3690937 w 3690937"/>
                <a:gd name="connsiteY21" fmla="*/ 1695450 h 1695450"/>
                <a:gd name="connsiteX22" fmla="*/ 0 w 3690937"/>
                <a:gd name="connsiteY22" fmla="*/ 169545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0937" h="1695450">
                  <a:moveTo>
                    <a:pt x="0" y="1695450"/>
                  </a:moveTo>
                  <a:lnTo>
                    <a:pt x="9525" y="471488"/>
                  </a:lnTo>
                  <a:lnTo>
                    <a:pt x="176212" y="280988"/>
                  </a:lnTo>
                  <a:lnTo>
                    <a:pt x="428625" y="47625"/>
                  </a:lnTo>
                  <a:lnTo>
                    <a:pt x="600075" y="9525"/>
                  </a:lnTo>
                  <a:lnTo>
                    <a:pt x="838200" y="0"/>
                  </a:lnTo>
                  <a:lnTo>
                    <a:pt x="1147762" y="33338"/>
                  </a:lnTo>
                  <a:lnTo>
                    <a:pt x="1338262" y="47625"/>
                  </a:lnTo>
                  <a:lnTo>
                    <a:pt x="1781175" y="57150"/>
                  </a:lnTo>
                  <a:lnTo>
                    <a:pt x="1876425" y="76200"/>
                  </a:lnTo>
                  <a:lnTo>
                    <a:pt x="1981200" y="223838"/>
                  </a:lnTo>
                  <a:lnTo>
                    <a:pt x="2109787" y="300038"/>
                  </a:lnTo>
                  <a:lnTo>
                    <a:pt x="2209800" y="280988"/>
                  </a:lnTo>
                  <a:lnTo>
                    <a:pt x="2314575" y="95250"/>
                  </a:lnTo>
                  <a:lnTo>
                    <a:pt x="2447925" y="119063"/>
                  </a:lnTo>
                  <a:lnTo>
                    <a:pt x="2743200" y="347663"/>
                  </a:lnTo>
                  <a:lnTo>
                    <a:pt x="3067050" y="790575"/>
                  </a:lnTo>
                  <a:lnTo>
                    <a:pt x="3257550" y="747713"/>
                  </a:lnTo>
                  <a:lnTo>
                    <a:pt x="3429000" y="561975"/>
                  </a:lnTo>
                  <a:lnTo>
                    <a:pt x="3562350" y="57150"/>
                  </a:lnTo>
                  <a:lnTo>
                    <a:pt x="3681412" y="52388"/>
                  </a:lnTo>
                  <a:lnTo>
                    <a:pt x="3690937" y="1695450"/>
                  </a:lnTo>
                  <a:lnTo>
                    <a:pt x="0" y="1695450"/>
                  </a:lnTo>
                  <a:close/>
                </a:path>
              </a:pathLst>
            </a:custGeom>
            <a:solidFill>
              <a:srgbClr val="DF9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lowchart: Manual Operation 49"/>
            <p:cNvSpPr/>
            <p:nvPr/>
          </p:nvSpPr>
          <p:spPr>
            <a:xfrm>
              <a:off x="5318376" y="4339890"/>
              <a:ext cx="909807" cy="609276"/>
            </a:xfrm>
            <a:prstGeom prst="flowChartManualOperation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Flowchart: Process 50"/>
            <p:cNvSpPr/>
            <p:nvPr/>
          </p:nvSpPr>
          <p:spPr>
            <a:xfrm>
              <a:off x="1115616" y="3212976"/>
              <a:ext cx="1085788" cy="683676"/>
            </a:xfrm>
            <a:prstGeom prst="flowChartProcess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483769" y="3573017"/>
              <a:ext cx="3960439" cy="323636"/>
            </a:xfrm>
            <a:prstGeom prst="rect">
              <a:avLst/>
            </a:prstGeom>
            <a:solidFill>
              <a:srgbClr val="2975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Flowchart: Process 52"/>
            <p:cNvSpPr/>
            <p:nvPr/>
          </p:nvSpPr>
          <p:spPr>
            <a:xfrm>
              <a:off x="2201404" y="3212976"/>
              <a:ext cx="2232248" cy="360040"/>
            </a:xfrm>
            <a:prstGeom prst="flowChartProcess">
              <a:avLst/>
            </a:prstGeom>
            <a:solidFill>
              <a:srgbClr val="1AD0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Flowchart: Manual Operation 53"/>
            <p:cNvSpPr/>
            <p:nvPr/>
          </p:nvSpPr>
          <p:spPr>
            <a:xfrm>
              <a:off x="2858674" y="4027302"/>
              <a:ext cx="549767" cy="150158"/>
            </a:xfrm>
            <a:prstGeom prst="flowChartManualOperation">
              <a:avLst/>
            </a:prstGeom>
            <a:solidFill>
              <a:srgbClr val="A3F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Flowchart: Manual Operation 54"/>
            <p:cNvSpPr/>
            <p:nvPr/>
          </p:nvSpPr>
          <p:spPr>
            <a:xfrm>
              <a:off x="1115616" y="3573016"/>
              <a:ext cx="1620180" cy="516889"/>
            </a:xfrm>
            <a:prstGeom prst="flowChartManualOperation">
              <a:avLst/>
            </a:prstGeom>
            <a:solidFill>
              <a:srgbClr val="A3F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Flowchart: Process 55"/>
            <p:cNvSpPr/>
            <p:nvPr/>
          </p:nvSpPr>
          <p:spPr>
            <a:xfrm>
              <a:off x="4433652" y="3212976"/>
              <a:ext cx="354372" cy="360040"/>
            </a:xfrm>
            <a:prstGeom prst="flowChartProcess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Flowchart: Process 56"/>
            <p:cNvSpPr/>
            <p:nvPr/>
          </p:nvSpPr>
          <p:spPr>
            <a:xfrm>
              <a:off x="6228184" y="3212976"/>
              <a:ext cx="432048" cy="360040"/>
            </a:xfrm>
            <a:prstGeom prst="flowChartProcess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476292" y="3728065"/>
              <a:ext cx="125950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Tcsf</a:t>
              </a:r>
              <a:r>
                <a:rPr lang="en-US" dirty="0"/>
                <a:t>/</a:t>
              </a:r>
              <a:r>
                <a:rPr lang="en-US" dirty="0" err="1"/>
                <a:t>Tcsm</a:t>
              </a:r>
              <a:endParaRPr lang="nl-NL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394814" y="3600601"/>
              <a:ext cx="74868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Tfco</a:t>
              </a:r>
              <a:endParaRPr lang="nl-NL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170960" y="3254496"/>
              <a:ext cx="83906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Tfsc</a:t>
              </a:r>
              <a:endParaRPr lang="nl-NL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444208" y="4315026"/>
              <a:ext cx="64031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Pgcc</a:t>
              </a:r>
              <a:endParaRPr lang="nl-NL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829255" y="3915701"/>
              <a:ext cx="62368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Tfcc</a:t>
              </a:r>
              <a:endParaRPr lang="nl-NL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64709" y="2718212"/>
              <a:ext cx="1464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Eemshaven</a:t>
              </a:r>
              <a:endParaRPr lang="nl-NL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410896" y="2718212"/>
              <a:ext cx="8669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Delfzijl</a:t>
              </a:r>
              <a:endParaRPr lang="nl-NL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51520" y="3167381"/>
              <a:ext cx="10303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NAP + 0 m</a:t>
              </a:r>
              <a:endParaRPr lang="nl-NL" sz="1100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51520" y="4949165"/>
              <a:ext cx="117835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NAP - 20 m</a:t>
              </a:r>
              <a:endParaRPr lang="nl-NL" sz="11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535136" y="4529891"/>
              <a:ext cx="53301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Pfsm</a:t>
              </a:r>
              <a:endParaRPr lang="nl-NL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933572" y="3952967"/>
              <a:ext cx="504882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Tcsf</a:t>
              </a:r>
              <a:endParaRPr lang="nl-NL" dirty="0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1766523" y="3877600"/>
              <a:ext cx="3376977" cy="979179"/>
              <a:chOff x="1766523" y="3862388"/>
              <a:chExt cx="3376977" cy="1017252"/>
            </a:xfrm>
            <a:solidFill>
              <a:srgbClr val="FF0000"/>
            </a:solidFill>
          </p:grpSpPr>
          <p:grpSp>
            <p:nvGrpSpPr>
              <p:cNvPr id="79" name="Group 78"/>
              <p:cNvGrpSpPr/>
              <p:nvPr/>
            </p:nvGrpSpPr>
            <p:grpSpPr>
              <a:xfrm>
                <a:off x="1766523" y="3862388"/>
                <a:ext cx="3376977" cy="1017252"/>
                <a:chOff x="1766523" y="3862388"/>
                <a:chExt cx="3376977" cy="1017252"/>
              </a:xfrm>
              <a:grpFill/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1766523" y="4437112"/>
                  <a:ext cx="2667130" cy="44252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82" name="Freeform 81"/>
                <p:cNvSpPr/>
                <p:nvPr/>
              </p:nvSpPr>
              <p:spPr>
                <a:xfrm>
                  <a:off x="3686175" y="3862388"/>
                  <a:ext cx="1457325" cy="1009650"/>
                </a:xfrm>
                <a:custGeom>
                  <a:avLst/>
                  <a:gdLst>
                    <a:gd name="connsiteX0" fmla="*/ 0 w 1457325"/>
                    <a:gd name="connsiteY0" fmla="*/ 581025 h 1009650"/>
                    <a:gd name="connsiteX1" fmla="*/ 352425 w 1457325"/>
                    <a:gd name="connsiteY1" fmla="*/ 385762 h 1009650"/>
                    <a:gd name="connsiteX2" fmla="*/ 733425 w 1457325"/>
                    <a:gd name="connsiteY2" fmla="*/ 390525 h 1009650"/>
                    <a:gd name="connsiteX3" fmla="*/ 1095375 w 1457325"/>
                    <a:gd name="connsiteY3" fmla="*/ 0 h 1009650"/>
                    <a:gd name="connsiteX4" fmla="*/ 1252538 w 1457325"/>
                    <a:gd name="connsiteY4" fmla="*/ 0 h 1009650"/>
                    <a:gd name="connsiteX5" fmla="*/ 1457325 w 1457325"/>
                    <a:gd name="connsiteY5" fmla="*/ 214312 h 1009650"/>
                    <a:gd name="connsiteX6" fmla="*/ 1457325 w 1457325"/>
                    <a:gd name="connsiteY6" fmla="*/ 581025 h 1009650"/>
                    <a:gd name="connsiteX7" fmla="*/ 876300 w 1457325"/>
                    <a:gd name="connsiteY7" fmla="*/ 585787 h 1009650"/>
                    <a:gd name="connsiteX8" fmla="*/ 885825 w 1457325"/>
                    <a:gd name="connsiteY8" fmla="*/ 1000125 h 1009650"/>
                    <a:gd name="connsiteX9" fmla="*/ 704850 w 1457325"/>
                    <a:gd name="connsiteY9" fmla="*/ 1009650 h 1009650"/>
                    <a:gd name="connsiteX10" fmla="*/ 319088 w 1457325"/>
                    <a:gd name="connsiteY10" fmla="*/ 866775 h 1009650"/>
                    <a:gd name="connsiteX11" fmla="*/ 0 w 1457325"/>
                    <a:gd name="connsiteY11" fmla="*/ 581025 h 1009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457325" h="1009650">
                      <a:moveTo>
                        <a:pt x="0" y="581025"/>
                      </a:moveTo>
                      <a:lnTo>
                        <a:pt x="352425" y="385762"/>
                      </a:lnTo>
                      <a:lnTo>
                        <a:pt x="733425" y="390525"/>
                      </a:lnTo>
                      <a:lnTo>
                        <a:pt x="1095375" y="0"/>
                      </a:lnTo>
                      <a:lnTo>
                        <a:pt x="1252538" y="0"/>
                      </a:lnTo>
                      <a:lnTo>
                        <a:pt x="1457325" y="214312"/>
                      </a:lnTo>
                      <a:lnTo>
                        <a:pt x="1457325" y="581025"/>
                      </a:lnTo>
                      <a:lnTo>
                        <a:pt x="876300" y="585787"/>
                      </a:lnTo>
                      <a:lnTo>
                        <a:pt x="885825" y="1000125"/>
                      </a:lnTo>
                      <a:lnTo>
                        <a:pt x="704850" y="1009650"/>
                      </a:lnTo>
                      <a:lnTo>
                        <a:pt x="319088" y="866775"/>
                      </a:lnTo>
                      <a:lnTo>
                        <a:pt x="0" y="58102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80" name="Freeform 79"/>
              <p:cNvSpPr/>
              <p:nvPr/>
            </p:nvSpPr>
            <p:spPr>
              <a:xfrm>
                <a:off x="4333875" y="4388644"/>
                <a:ext cx="238125" cy="483394"/>
              </a:xfrm>
              <a:custGeom>
                <a:avLst/>
                <a:gdLst>
                  <a:gd name="connsiteX0" fmla="*/ 69056 w 238125"/>
                  <a:gd name="connsiteY0" fmla="*/ 483394 h 483394"/>
                  <a:gd name="connsiteX1" fmla="*/ 233363 w 238125"/>
                  <a:gd name="connsiteY1" fmla="*/ 483394 h 483394"/>
                  <a:gd name="connsiteX2" fmla="*/ 238125 w 238125"/>
                  <a:gd name="connsiteY2" fmla="*/ 59531 h 483394"/>
                  <a:gd name="connsiteX3" fmla="*/ 126206 w 238125"/>
                  <a:gd name="connsiteY3" fmla="*/ 0 h 483394"/>
                  <a:gd name="connsiteX4" fmla="*/ 30956 w 238125"/>
                  <a:gd name="connsiteY4" fmla="*/ 66675 h 483394"/>
                  <a:gd name="connsiteX5" fmla="*/ 0 w 238125"/>
                  <a:gd name="connsiteY5" fmla="*/ 257175 h 483394"/>
                  <a:gd name="connsiteX6" fmla="*/ 69056 w 238125"/>
                  <a:gd name="connsiteY6" fmla="*/ 483394 h 483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125" h="483394">
                    <a:moveTo>
                      <a:pt x="69056" y="483394"/>
                    </a:moveTo>
                    <a:lnTo>
                      <a:pt x="233363" y="483394"/>
                    </a:lnTo>
                    <a:cubicBezTo>
                      <a:pt x="234950" y="342106"/>
                      <a:pt x="236538" y="200819"/>
                      <a:pt x="238125" y="59531"/>
                    </a:cubicBezTo>
                    <a:lnTo>
                      <a:pt x="126206" y="0"/>
                    </a:lnTo>
                    <a:lnTo>
                      <a:pt x="30956" y="66675"/>
                    </a:lnTo>
                    <a:lnTo>
                      <a:pt x="0" y="257175"/>
                    </a:lnTo>
                    <a:lnTo>
                      <a:pt x="69056" y="48339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0" name="Rectangle 69"/>
            <p:cNvSpPr/>
            <p:nvPr/>
          </p:nvSpPr>
          <p:spPr>
            <a:xfrm>
              <a:off x="251520" y="2681093"/>
              <a:ext cx="7992888" cy="2620116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7315200" y="3947160"/>
              <a:ext cx="708660" cy="419100"/>
            </a:xfrm>
            <a:custGeom>
              <a:avLst/>
              <a:gdLst>
                <a:gd name="connsiteX0" fmla="*/ 0 w 708660"/>
                <a:gd name="connsiteY0" fmla="*/ 22860 h 419100"/>
                <a:gd name="connsiteX1" fmla="*/ 281940 w 708660"/>
                <a:gd name="connsiteY1" fmla="*/ 358140 h 419100"/>
                <a:gd name="connsiteX2" fmla="*/ 388620 w 708660"/>
                <a:gd name="connsiteY2" fmla="*/ 419100 h 419100"/>
                <a:gd name="connsiteX3" fmla="*/ 518160 w 708660"/>
                <a:gd name="connsiteY3" fmla="*/ 373380 h 419100"/>
                <a:gd name="connsiteX4" fmla="*/ 647700 w 708660"/>
                <a:gd name="connsiteY4" fmla="*/ 167640 h 419100"/>
                <a:gd name="connsiteX5" fmla="*/ 708660 w 708660"/>
                <a:gd name="connsiteY5" fmla="*/ 0 h 419100"/>
                <a:gd name="connsiteX6" fmla="*/ 0 w 708660"/>
                <a:gd name="connsiteY6" fmla="*/ 2286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8660" h="419100">
                  <a:moveTo>
                    <a:pt x="0" y="22860"/>
                  </a:moveTo>
                  <a:lnTo>
                    <a:pt x="281940" y="358140"/>
                  </a:lnTo>
                  <a:lnTo>
                    <a:pt x="388620" y="419100"/>
                  </a:lnTo>
                  <a:lnTo>
                    <a:pt x="518160" y="373380"/>
                  </a:lnTo>
                  <a:lnTo>
                    <a:pt x="647700" y="167640"/>
                  </a:lnTo>
                  <a:lnTo>
                    <a:pt x="708660" y="0"/>
                  </a:lnTo>
                  <a:lnTo>
                    <a:pt x="0" y="22860"/>
                  </a:lnTo>
                  <a:close/>
                </a:path>
              </a:pathLst>
            </a:custGeom>
            <a:solidFill>
              <a:srgbClr val="A3F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138594" y="4880193"/>
              <a:ext cx="849230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/>
                <a:t>Pfc2</a:t>
              </a:r>
              <a:endParaRPr lang="nl-NL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435383" y="4496879"/>
              <a:ext cx="817825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/>
                <a:t>Pfc1</a:t>
              </a:r>
              <a:endParaRPr lang="nl-NL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242030" y="3329187"/>
              <a:ext cx="7089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Tfcc</a:t>
              </a:r>
              <a:endParaRPr lang="nl-NL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79602" y="3963881"/>
              <a:ext cx="504882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Tcsf</a:t>
              </a:r>
              <a:endParaRPr lang="nl-NL" dirty="0"/>
            </a:p>
          </p:txBody>
        </p:sp>
        <p:sp>
          <p:nvSpPr>
            <p:cNvPr id="76" name="Flowchart: Process 75"/>
            <p:cNvSpPr/>
            <p:nvPr/>
          </p:nvSpPr>
          <p:spPr>
            <a:xfrm>
              <a:off x="4788024" y="3212976"/>
              <a:ext cx="1656184" cy="360040"/>
            </a:xfrm>
            <a:prstGeom prst="flowChartProcess">
              <a:avLst/>
            </a:prstGeom>
            <a:solidFill>
              <a:srgbClr val="1AD0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686176" y="3728065"/>
              <a:ext cx="647700" cy="1685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CC3300"/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749799" y="3647818"/>
              <a:ext cx="52045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/>
                <a:t>Shp</a:t>
              </a:r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158219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Grondopbouw</a:t>
            </a:r>
            <a:r>
              <a:rPr lang="en-US" sz="3600" dirty="0"/>
              <a:t>: </a:t>
            </a:r>
            <a:r>
              <a:rPr lang="en-US" sz="3600" dirty="0" err="1"/>
              <a:t>l</a:t>
            </a:r>
            <a:r>
              <a:rPr lang="en-US" sz="3600" i="1" dirty="0" err="1"/>
              <a:t>engteprofiel</a:t>
            </a:r>
            <a:endParaRPr lang="en-GB" sz="3600" i="1" dirty="0"/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FC544FDD-C207-4DFA-BAD4-0D90AFA2E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1081"/>
            <a:ext cx="12192001" cy="1724120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F3B74A54-E79D-49A2-A4D1-EA7F15D02549}"/>
              </a:ext>
            </a:extLst>
          </p:cNvPr>
          <p:cNvSpPr txBox="1"/>
          <p:nvPr/>
        </p:nvSpPr>
        <p:spPr>
          <a:xfrm>
            <a:off x="823588" y="201319"/>
            <a:ext cx="10997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Geotechnisch lengteprofiel</a:t>
            </a:r>
          </a:p>
        </p:txBody>
      </p:sp>
      <p:pic>
        <p:nvPicPr>
          <p:cNvPr id="8" name="Afbeelding 7">
            <a:hlinkClick r:id="rId3" action="ppaction://hlinkfile"/>
            <a:extLst>
              <a:ext uri="{FF2B5EF4-FFF2-40B4-BE49-F238E27FC236}">
                <a16:creationId xmlns:a16="http://schemas.microsoft.com/office/drawing/2014/main" id="{879E9702-7E77-41C6-9444-DAFBB3928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23" y="1736358"/>
            <a:ext cx="6201103" cy="4583759"/>
          </a:xfrm>
          <a:prstGeom prst="rect">
            <a:avLst/>
          </a:prstGeom>
        </p:spPr>
      </p:pic>
      <p:pic>
        <p:nvPicPr>
          <p:cNvPr id="9" name="Afbeelding 8">
            <a:hlinkClick r:id="rId5" action="ppaction://hlinkfile"/>
            <a:extLst>
              <a:ext uri="{FF2B5EF4-FFF2-40B4-BE49-F238E27FC236}">
                <a16:creationId xmlns:a16="http://schemas.microsoft.com/office/drawing/2014/main" id="{C77BD3EF-282D-4A20-A649-DC68FFD173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9362" y="1753357"/>
            <a:ext cx="6201103" cy="456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8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F7564986-9F47-254A-A257-4F3D88FC3D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>
          <a:xfrm>
            <a:off x="965200" y="574824"/>
            <a:ext cx="10261600" cy="6042607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172412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56323" y="311466"/>
            <a:ext cx="9847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Impressie nieuw ontwerp buiten bebouwde kom</a:t>
            </a:r>
          </a:p>
          <a:p>
            <a:r>
              <a:rPr lang="nl-NL" sz="2400" b="1" dirty="0">
                <a:solidFill>
                  <a:schemeClr val="bg1"/>
                </a:solidFill>
              </a:rPr>
              <a:t>Dijkverbetering door de jaren heen</a:t>
            </a:r>
          </a:p>
        </p:txBody>
      </p:sp>
    </p:spTree>
    <p:extLst>
      <p:ext uri="{BB962C8B-B14F-4D97-AF65-F5344CB8AC3E}">
        <p14:creationId xmlns:p14="http://schemas.microsoft.com/office/powerpoint/2010/main" val="237461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4_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6941</TotalTime>
  <Words>140</Words>
  <Application>Microsoft Office PowerPoint</Application>
  <PresentationFormat>Breedbeeld</PresentationFormat>
  <Paragraphs>63</Paragraphs>
  <Slides>11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14_Office-thema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Grondopbouw: lengteprofiel</vt:lpstr>
      <vt:lpstr>Grondopbouw: lengteprofiel</vt:lpstr>
      <vt:lpstr>Grondopbouw: lengteprofiel</vt:lpstr>
      <vt:lpstr>PowerPoint-presentatie</vt:lpstr>
      <vt:lpstr>PowerPoint-presentatie</vt:lpstr>
      <vt:lpstr>PowerPoint-presentatie</vt:lpstr>
    </vt:vector>
  </TitlesOfParts>
  <Company>Waterschap Noorderzijlvest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Silvia Mosterd</dc:creator>
  <cp:lastModifiedBy>Esther de Boer</cp:lastModifiedBy>
  <cp:revision>275</cp:revision>
  <cp:lastPrinted>2018-07-16T14:38:43Z</cp:lastPrinted>
  <dcterms:created xsi:type="dcterms:W3CDTF">2017-04-12T06:28:34Z</dcterms:created>
  <dcterms:modified xsi:type="dcterms:W3CDTF">2020-02-05T08:36:42Z</dcterms:modified>
</cp:coreProperties>
</file>