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6" r:id="rId10"/>
    <p:sldId id="267" r:id="rId11"/>
    <p:sldId id="268" r:id="rId12"/>
    <p:sldId id="269" r:id="rId13"/>
    <p:sldId id="270" r:id="rId14"/>
    <p:sldId id="271"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ques van Berkel" userId="e7b1e48f3007180f" providerId="LiveId" clId="{E15DF062-218F-483E-99AA-262AB52EDA86}"/>
    <pc:docChg chg="custSel modSld">
      <pc:chgData name="Jacques van Berkel" userId="e7b1e48f3007180f" providerId="LiveId" clId="{E15DF062-218F-483E-99AA-262AB52EDA86}" dt="2020-01-08T13:25:56.987" v="9" actId="14100"/>
      <pc:docMkLst>
        <pc:docMk/>
      </pc:docMkLst>
      <pc:sldChg chg="addSp delSp modSp">
        <pc:chgData name="Jacques van Berkel" userId="e7b1e48f3007180f" providerId="LiveId" clId="{E15DF062-218F-483E-99AA-262AB52EDA86}" dt="2020-01-08T13:18:47.557" v="5" actId="1076"/>
        <pc:sldMkLst>
          <pc:docMk/>
          <pc:sldMk cId="2870698161" sldId="268"/>
        </pc:sldMkLst>
        <pc:picChg chg="add mod">
          <ac:chgData name="Jacques van Berkel" userId="e7b1e48f3007180f" providerId="LiveId" clId="{E15DF062-218F-483E-99AA-262AB52EDA86}" dt="2020-01-08T13:18:47.557" v="5" actId="1076"/>
          <ac:picMkLst>
            <pc:docMk/>
            <pc:sldMk cId="2870698161" sldId="268"/>
            <ac:picMk id="3" creationId="{B6E9C7DC-4239-464F-B661-56F529157D47}"/>
          </ac:picMkLst>
        </pc:picChg>
        <pc:picChg chg="del">
          <ac:chgData name="Jacques van Berkel" userId="e7b1e48f3007180f" providerId="LiveId" clId="{E15DF062-218F-483E-99AA-262AB52EDA86}" dt="2020-01-08T13:18:28.595" v="0" actId="478"/>
          <ac:picMkLst>
            <pc:docMk/>
            <pc:sldMk cId="2870698161" sldId="268"/>
            <ac:picMk id="7" creationId="{A7E2BC7D-C7D6-4C38-996A-07619193C579}"/>
          </ac:picMkLst>
        </pc:picChg>
      </pc:sldChg>
      <pc:sldChg chg="addSp delSp modSp">
        <pc:chgData name="Jacques van Berkel" userId="e7b1e48f3007180f" providerId="LiveId" clId="{E15DF062-218F-483E-99AA-262AB52EDA86}" dt="2020-01-08T13:25:56.987" v="9" actId="14100"/>
        <pc:sldMkLst>
          <pc:docMk/>
          <pc:sldMk cId="105767797" sldId="270"/>
        </pc:sldMkLst>
        <pc:picChg chg="add mod">
          <ac:chgData name="Jacques van Berkel" userId="e7b1e48f3007180f" providerId="LiveId" clId="{E15DF062-218F-483E-99AA-262AB52EDA86}" dt="2020-01-08T13:25:56.987" v="9" actId="14100"/>
          <ac:picMkLst>
            <pc:docMk/>
            <pc:sldMk cId="105767797" sldId="270"/>
            <ac:picMk id="3" creationId="{6350B19B-2058-4D8B-9DF4-B643DD9492F7}"/>
          </ac:picMkLst>
        </pc:picChg>
        <pc:picChg chg="del">
          <ac:chgData name="Jacques van Berkel" userId="e7b1e48f3007180f" providerId="LiveId" clId="{E15DF062-218F-483E-99AA-262AB52EDA86}" dt="2020-01-08T13:25:43.653" v="6" actId="478"/>
          <ac:picMkLst>
            <pc:docMk/>
            <pc:sldMk cId="105767797" sldId="270"/>
            <ac:picMk id="6" creationId="{C5C25998-FA53-461B-939F-FE317B29993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43506-5E54-4E5E-AC99-9091B6A3E27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0C1DC8F-3CDB-4794-9E50-3D2A2B7323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76840BA-052D-4BAF-994F-8E18737F9F03}"/>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C6673B1A-E399-4F70-8E12-20893365F94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CE14C3D-82B4-429E-A6D9-4112ED24B5B9}"/>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3616070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943046-F267-4F65-97CE-082E81D9B27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FBC152A-4498-40F7-AD30-547D964C069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951765A-DB86-4519-A86A-7F13C2A241CE}"/>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CD638359-63E0-42F7-937C-64949E2264A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9D7C663-206A-4051-AAD9-1ADA050C03FE}"/>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3943889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6547A23-C4E3-4FD6-940A-59DE4E16323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AB41716-6867-4207-BC40-253A70A1257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8DDD2F1-EB18-4028-8EFD-9C54D900F80F}"/>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CEBE8430-196B-42BB-BB27-57D0013DA7A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2D0A94C-C0C5-4A05-A9DF-FD0DA4213D0A}"/>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1916270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9A1E0A-45CB-48D9-A74F-C21FB6D5B1E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755CA6F-E6F6-4D1F-AEE1-A23168A7F2C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FB6EB14-2D04-4710-AD74-2D3BD776F19D}"/>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A902E135-C5AC-4305-8C53-87E4AB0EE10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D2B890-865C-4EFC-9D16-6CD730C148A5}"/>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574071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F4A56-E4A7-4119-BB7E-0CD1E6E8864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11BE261-376E-4819-B35C-4B3656E8D2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5E5035B-0602-43E1-9E1A-BDCB7BB09B05}"/>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5202E49E-38E7-43E0-80AB-8CB57F6AF1A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9CB22F-DAEB-47E0-84BD-79FFA0717F79}"/>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111161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80FB9-89D4-460B-BB5E-3DB714B20CF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A5B3F0A-DD2B-4267-8731-34AE96AA782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B3F4214-0D45-485C-9D2E-11EA30C5954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4416F30A-E088-4C97-A016-9DD596969E18}"/>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6" name="Tijdelijke aanduiding voor voettekst 5">
            <a:extLst>
              <a:ext uri="{FF2B5EF4-FFF2-40B4-BE49-F238E27FC236}">
                <a16:creationId xmlns:a16="http://schemas.microsoft.com/office/drawing/2014/main" id="{3A3B5BE1-2B2C-441A-A4CA-76D02538131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B60C7D-40D5-4CEB-8DB5-5176632BF6F1}"/>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350887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5D422-6B23-4595-95A3-1BF16DB015E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B9D76E0-4C44-4B3B-873C-5B3927C2AC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DC228B2-6FB5-4D91-BECC-AACA4F400B7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87118AD-62C8-4FE1-A319-8F68EDF320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A87EB09-D45C-4D94-8663-C0F82886ED8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E4D4512-E921-420B-B809-2E65C1640EE8}"/>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8" name="Tijdelijke aanduiding voor voettekst 7">
            <a:extLst>
              <a:ext uri="{FF2B5EF4-FFF2-40B4-BE49-F238E27FC236}">
                <a16:creationId xmlns:a16="http://schemas.microsoft.com/office/drawing/2014/main" id="{A641705A-FAE3-4E19-9AAB-4660841595E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92923B2-2EDC-4E30-8089-69518B145B8E}"/>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2260233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5F02F7-64C4-4144-A865-22DC2B43AC2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53DFD25-3A1B-43DA-9967-5C99F9A122F4}"/>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4" name="Tijdelijke aanduiding voor voettekst 3">
            <a:extLst>
              <a:ext uri="{FF2B5EF4-FFF2-40B4-BE49-F238E27FC236}">
                <a16:creationId xmlns:a16="http://schemas.microsoft.com/office/drawing/2014/main" id="{1E0F9B78-A6B0-4ACF-B131-20AAED1BD6B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0BCB174-EBE9-4FDD-ABEE-1C016A47EFC2}"/>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1255711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9ECCF24-8E36-421C-BF61-234FAA184762}"/>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3" name="Tijdelijke aanduiding voor voettekst 2">
            <a:extLst>
              <a:ext uri="{FF2B5EF4-FFF2-40B4-BE49-F238E27FC236}">
                <a16:creationId xmlns:a16="http://schemas.microsoft.com/office/drawing/2014/main" id="{7C7866AD-4357-4E20-9B25-E6A1A50ED2B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224D68C-14C4-42BA-80AF-EB36BB0B8482}"/>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2318264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B8452-1C5B-485A-BE7A-1E8DB21633D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3537998-41BA-4CB5-BA0D-40BD1958F6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2141AAF-6AE9-400F-8942-91958F874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36F436C-2EB8-418F-AB9D-7470A21F9D98}"/>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6" name="Tijdelijke aanduiding voor voettekst 5">
            <a:extLst>
              <a:ext uri="{FF2B5EF4-FFF2-40B4-BE49-F238E27FC236}">
                <a16:creationId xmlns:a16="http://schemas.microsoft.com/office/drawing/2014/main" id="{C6406F2B-2E3E-4E6B-B1C2-DE0F76EA151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7A2CB72-8C52-412D-96A8-DDFEB53548D5}"/>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1901200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888F68-5DAA-4F2F-A449-469EE9645F7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6DDD4FC-C43E-4ACA-9340-3F6BEB5CC0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A330BF1-97BE-45AF-AA31-8F14DC9ED3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215EEB7-BB2D-496A-867D-2B3F96F314F5}"/>
              </a:ext>
            </a:extLst>
          </p:cNvPr>
          <p:cNvSpPr>
            <a:spLocks noGrp="1"/>
          </p:cNvSpPr>
          <p:nvPr>
            <p:ph type="dt" sz="half" idx="10"/>
          </p:nvPr>
        </p:nvSpPr>
        <p:spPr/>
        <p:txBody>
          <a:bodyPr/>
          <a:lstStyle/>
          <a:p>
            <a:fld id="{1524EADF-3CBD-4A2D-B833-9022D614781F}" type="datetimeFigureOut">
              <a:rPr lang="nl-NL" smtClean="0"/>
              <a:t>8-1-2020</a:t>
            </a:fld>
            <a:endParaRPr lang="nl-NL"/>
          </a:p>
        </p:txBody>
      </p:sp>
      <p:sp>
        <p:nvSpPr>
          <p:cNvPr id="6" name="Tijdelijke aanduiding voor voettekst 5">
            <a:extLst>
              <a:ext uri="{FF2B5EF4-FFF2-40B4-BE49-F238E27FC236}">
                <a16:creationId xmlns:a16="http://schemas.microsoft.com/office/drawing/2014/main" id="{CCCBEF64-9B0D-4E4D-B7A5-AE3CF9AD930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65F307C-57A2-4F61-BE41-AF8BC0548481}"/>
              </a:ext>
            </a:extLst>
          </p:cNvPr>
          <p:cNvSpPr>
            <a:spLocks noGrp="1"/>
          </p:cNvSpPr>
          <p:nvPr>
            <p:ph type="sldNum" sz="quarter" idx="12"/>
          </p:nvPr>
        </p:nvSpPr>
        <p:spPr/>
        <p:txBody>
          <a:bodyPr/>
          <a:lstStyle/>
          <a:p>
            <a:fld id="{D70C9865-83F3-4369-8388-DE88A1853556}" type="slidenum">
              <a:rPr lang="nl-NL" smtClean="0"/>
              <a:t>‹nr.›</a:t>
            </a:fld>
            <a:endParaRPr lang="nl-NL"/>
          </a:p>
        </p:txBody>
      </p:sp>
    </p:spTree>
    <p:extLst>
      <p:ext uri="{BB962C8B-B14F-4D97-AF65-F5344CB8AC3E}">
        <p14:creationId xmlns:p14="http://schemas.microsoft.com/office/powerpoint/2010/main" val="3711925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4913070-AF31-43DD-B314-C82C3C6FA3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C3A12BD-96F2-4AB4-BD4D-A38FA35A8A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A15FA22-E131-4ABE-B48A-798FFFCAA0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24EADF-3CBD-4A2D-B833-9022D614781F}" type="datetimeFigureOut">
              <a:rPr lang="nl-NL" smtClean="0"/>
              <a:t>8-1-2020</a:t>
            </a:fld>
            <a:endParaRPr lang="nl-NL"/>
          </a:p>
        </p:txBody>
      </p:sp>
      <p:sp>
        <p:nvSpPr>
          <p:cNvPr id="5" name="Tijdelijke aanduiding voor voettekst 4">
            <a:extLst>
              <a:ext uri="{FF2B5EF4-FFF2-40B4-BE49-F238E27FC236}">
                <a16:creationId xmlns:a16="http://schemas.microsoft.com/office/drawing/2014/main" id="{A622DF03-1E86-44A4-BC33-F144E4528C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593F3861-8E55-4411-85BE-A7DA86CE27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C9865-83F3-4369-8388-DE88A1853556}" type="slidenum">
              <a:rPr lang="nl-NL" smtClean="0"/>
              <a:t>‹nr.›</a:t>
            </a:fld>
            <a:endParaRPr lang="nl-NL"/>
          </a:p>
        </p:txBody>
      </p:sp>
    </p:spTree>
    <p:extLst>
      <p:ext uri="{BB962C8B-B14F-4D97-AF65-F5344CB8AC3E}">
        <p14:creationId xmlns:p14="http://schemas.microsoft.com/office/powerpoint/2010/main" val="998367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xml"/><Relationship Id="rId5" Type="http://schemas.openxmlformats.org/officeDocument/2006/relationships/image" Target="../media/image15.emf"/><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xml"/><Relationship Id="rId5" Type="http://schemas.openxmlformats.org/officeDocument/2006/relationships/image" Target="../media/image24.emf"/><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9473828" cy="646331"/>
          </a:xfrm>
          <a:prstGeom prst="rect">
            <a:avLst/>
          </a:prstGeom>
          <a:noFill/>
        </p:spPr>
        <p:txBody>
          <a:bodyPr wrap="square" rtlCol="0">
            <a:spAutoFit/>
          </a:bodyPr>
          <a:lstStyle/>
          <a:p>
            <a:pPr algn="ctr"/>
            <a:r>
              <a:rPr lang="nl-NL" b="1" dirty="0"/>
              <a:t>TOELICHTING BEOORDELINGSSYSTEMATIEK TALKING BIKES AAN DE HAND VAN PERCEEL 1</a:t>
            </a:r>
          </a:p>
          <a:p>
            <a:pPr algn="ctr"/>
            <a:r>
              <a:rPr lang="nl-NL" b="1" dirty="0"/>
              <a:t>EN TOEPASSING DAARVAN OP ALLE DRIE (3) DE PERCELEN</a:t>
            </a:r>
          </a:p>
        </p:txBody>
      </p:sp>
      <p:sp>
        <p:nvSpPr>
          <p:cNvPr id="2" name="Tekstvak 1">
            <a:extLst>
              <a:ext uri="{FF2B5EF4-FFF2-40B4-BE49-F238E27FC236}">
                <a16:creationId xmlns:a16="http://schemas.microsoft.com/office/drawing/2014/main" id="{41BBB681-8303-4F26-B78C-431B1A97A2B9}"/>
              </a:ext>
            </a:extLst>
          </p:cNvPr>
          <p:cNvSpPr txBox="1"/>
          <p:nvPr/>
        </p:nvSpPr>
        <p:spPr>
          <a:xfrm>
            <a:off x="979055" y="1801089"/>
            <a:ext cx="10353963" cy="4116768"/>
          </a:xfrm>
          <a:prstGeom prst="rect">
            <a:avLst/>
          </a:prstGeom>
          <a:noFill/>
        </p:spPr>
        <p:txBody>
          <a:bodyPr wrap="square" rtlCol="0">
            <a:spAutoFit/>
          </a:bodyPr>
          <a:lstStyle/>
          <a:p>
            <a:pPr algn="ctr">
              <a:lnSpc>
                <a:spcPct val="150000"/>
              </a:lnSpc>
            </a:pPr>
            <a:r>
              <a:rPr lang="nl-NL" sz="1600" b="1" dirty="0"/>
              <a:t>INHOUD</a:t>
            </a:r>
            <a:endParaRPr lang="nl-NL" sz="1600" dirty="0"/>
          </a:p>
          <a:p>
            <a:pPr marL="285750" indent="-285750">
              <a:lnSpc>
                <a:spcPct val="150000"/>
              </a:lnSpc>
              <a:buFont typeface="Arial" panose="020B0604020202020204" pitchFamily="34" charset="0"/>
              <a:buChar char="•"/>
            </a:pPr>
            <a:r>
              <a:rPr lang="nl-NL" sz="1600" dirty="0"/>
              <a:t>ONDERDEEL PRIJS: GEKOZEN SYSTEMATIEK</a:t>
            </a:r>
          </a:p>
          <a:p>
            <a:pPr marL="285750" indent="-285750">
              <a:lnSpc>
                <a:spcPct val="150000"/>
              </a:lnSpc>
              <a:buFont typeface="Arial" panose="020B0604020202020204" pitchFamily="34" charset="0"/>
              <a:buChar char="•"/>
            </a:pPr>
            <a:r>
              <a:rPr lang="nl-NL" sz="1600" dirty="0"/>
              <a:t>ONDERDEEL PRIJS: VOORBEELDEN PERCEEL 1</a:t>
            </a:r>
          </a:p>
          <a:p>
            <a:pPr marL="285750" indent="-285750">
              <a:lnSpc>
                <a:spcPct val="150000"/>
              </a:lnSpc>
              <a:buFont typeface="Arial" panose="020B0604020202020204" pitchFamily="34" charset="0"/>
              <a:buChar char="•"/>
            </a:pPr>
            <a:r>
              <a:rPr lang="nl-NL" sz="1600" dirty="0"/>
              <a:t>ONDERDEEL PRIJS: BEPALEN EMVI-WAARDE PRIJS EN EXTRA FIETSRITTEN IN EURO</a:t>
            </a:r>
          </a:p>
          <a:p>
            <a:pPr marL="285750" indent="-285750">
              <a:lnSpc>
                <a:spcPct val="150000"/>
              </a:lnSpc>
              <a:buFont typeface="Arial" panose="020B0604020202020204" pitchFamily="34" charset="0"/>
              <a:buChar char="•"/>
            </a:pPr>
            <a:r>
              <a:rPr lang="nl-NL" sz="1600" dirty="0"/>
              <a:t>ONDERDEEL KWALITEIT: GEKOZEN SYSTEMATIEK</a:t>
            </a:r>
          </a:p>
          <a:p>
            <a:pPr marL="285750" indent="-285750">
              <a:lnSpc>
                <a:spcPct val="150000"/>
              </a:lnSpc>
              <a:buFont typeface="Arial" panose="020B0604020202020204" pitchFamily="34" charset="0"/>
              <a:buChar char="•"/>
            </a:pPr>
            <a:r>
              <a:rPr lang="nl-NL" sz="1600" dirty="0"/>
              <a:t>ONDERDEEL KWALITEIT: WENS 1</a:t>
            </a:r>
          </a:p>
          <a:p>
            <a:pPr marL="285750" indent="-285750">
              <a:lnSpc>
                <a:spcPct val="150000"/>
              </a:lnSpc>
              <a:buFont typeface="Arial" panose="020B0604020202020204" pitchFamily="34" charset="0"/>
              <a:buChar char="•"/>
            </a:pPr>
            <a:r>
              <a:rPr lang="nl-NL" sz="1600" dirty="0"/>
              <a:t>ONDERDEEL KWALITEIT: WENS 2</a:t>
            </a:r>
          </a:p>
          <a:p>
            <a:pPr marL="285750" indent="-285750">
              <a:lnSpc>
                <a:spcPct val="150000"/>
              </a:lnSpc>
              <a:buFont typeface="Arial" panose="020B0604020202020204" pitchFamily="34" charset="0"/>
              <a:buChar char="•"/>
            </a:pPr>
            <a:r>
              <a:rPr lang="nl-NL" sz="1600" dirty="0"/>
              <a:t>DE WEGING VAN  DE GUNNINGCRITERIA</a:t>
            </a:r>
          </a:p>
          <a:p>
            <a:pPr marL="285750" indent="-285750">
              <a:lnSpc>
                <a:spcPct val="150000"/>
              </a:lnSpc>
              <a:buFont typeface="Arial" panose="020B0604020202020204" pitchFamily="34" charset="0"/>
              <a:buChar char="•"/>
            </a:pPr>
            <a:r>
              <a:rPr lang="nl-NL" sz="1600" dirty="0"/>
              <a:t>BEOORDELINGSSYSTEMATIEK: PRIJS/KWALITEIT TOEGEPAST OP PERCEEL 1</a:t>
            </a:r>
          </a:p>
          <a:p>
            <a:pPr marL="285750" indent="-285750">
              <a:lnSpc>
                <a:spcPct val="150000"/>
              </a:lnSpc>
              <a:buFont typeface="Arial" panose="020B0604020202020204" pitchFamily="34" charset="0"/>
              <a:buChar char="•"/>
            </a:pPr>
            <a:r>
              <a:rPr lang="nl-NL" sz="1600" dirty="0"/>
              <a:t>BEOORDELINGSSYSTEMATIEK: PRIJS/KWALITEIT TOEGEPAST OP PERCEEL 2</a:t>
            </a:r>
          </a:p>
          <a:p>
            <a:pPr marL="285750" indent="-285750">
              <a:lnSpc>
                <a:spcPct val="150000"/>
              </a:lnSpc>
              <a:buFont typeface="Arial" panose="020B0604020202020204" pitchFamily="34" charset="0"/>
              <a:buChar char="•"/>
            </a:pPr>
            <a:r>
              <a:rPr lang="nl-NL" sz="1600" dirty="0"/>
              <a:t>BEOORDELINGSSYSTEMATIEK: PRIJS/KWALITEIT TOEGEPAST OP PERCEEL 3</a:t>
            </a:r>
            <a:endParaRPr lang="nl-NL" dirty="0"/>
          </a:p>
        </p:txBody>
      </p:sp>
    </p:spTree>
    <p:extLst>
      <p:ext uri="{BB962C8B-B14F-4D97-AF65-F5344CB8AC3E}">
        <p14:creationId xmlns:p14="http://schemas.microsoft.com/office/powerpoint/2010/main" val="408118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BEOORDELINGSSYSTEMATIEK TOEGEPAST OP PERCEEL 2: PRIJS MINUS KWALITEIT</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988289"/>
            <a:ext cx="11268363" cy="707886"/>
          </a:xfrm>
          <a:prstGeom prst="rect">
            <a:avLst/>
          </a:prstGeom>
          <a:noFill/>
        </p:spPr>
        <p:txBody>
          <a:bodyPr wrap="square" rtlCol="0">
            <a:spAutoFit/>
          </a:bodyPr>
          <a:lstStyle/>
          <a:p>
            <a:pPr>
              <a:lnSpc>
                <a:spcPct val="150000"/>
              </a:lnSpc>
            </a:pPr>
            <a:endParaRPr lang="nl-NL" sz="1600" dirty="0"/>
          </a:p>
          <a:p>
            <a:endParaRPr lang="nl-NL" sz="1600" dirty="0"/>
          </a:p>
        </p:txBody>
      </p:sp>
      <p:sp>
        <p:nvSpPr>
          <p:cNvPr id="5" name="Tekstvak 4">
            <a:extLst>
              <a:ext uri="{FF2B5EF4-FFF2-40B4-BE49-F238E27FC236}">
                <a16:creationId xmlns:a16="http://schemas.microsoft.com/office/drawing/2014/main" id="{FAC25508-5771-471F-B5F9-66439F23ED96}"/>
              </a:ext>
            </a:extLst>
          </p:cNvPr>
          <p:cNvSpPr txBox="1"/>
          <p:nvPr/>
        </p:nvSpPr>
        <p:spPr>
          <a:xfrm>
            <a:off x="498764" y="988289"/>
            <a:ext cx="11268363" cy="792781"/>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Perceel 2 kent dezelfde maximale inschrijfsom en alleen de waarde van Wens 2.1. wijkt af (30.000 in plaats van 20.00). Dat levert aan de hand van dezelfde beoordelingssystematiek en dezelfde fictieve inschrijvingen onderstaand resultaat op:</a:t>
            </a:r>
          </a:p>
        </p:txBody>
      </p:sp>
      <p:pic>
        <p:nvPicPr>
          <p:cNvPr id="11" name="Afbeelding 10">
            <a:extLst>
              <a:ext uri="{FF2B5EF4-FFF2-40B4-BE49-F238E27FC236}">
                <a16:creationId xmlns:a16="http://schemas.microsoft.com/office/drawing/2014/main" id="{9E12010C-6D72-40E6-9AA9-25329086B805}"/>
              </a:ext>
            </a:extLst>
          </p:cNvPr>
          <p:cNvPicPr>
            <a:picLocks noChangeAspect="1"/>
          </p:cNvPicPr>
          <p:nvPr/>
        </p:nvPicPr>
        <p:blipFill>
          <a:blip r:embed="rId2"/>
          <a:stretch>
            <a:fillRect/>
          </a:stretch>
        </p:blipFill>
        <p:spPr>
          <a:xfrm>
            <a:off x="1008532" y="2346641"/>
            <a:ext cx="4947151" cy="797733"/>
          </a:xfrm>
          <a:prstGeom prst="rect">
            <a:avLst/>
          </a:prstGeom>
        </p:spPr>
      </p:pic>
      <p:pic>
        <p:nvPicPr>
          <p:cNvPr id="12" name="Afbeelding 11">
            <a:extLst>
              <a:ext uri="{FF2B5EF4-FFF2-40B4-BE49-F238E27FC236}">
                <a16:creationId xmlns:a16="http://schemas.microsoft.com/office/drawing/2014/main" id="{7034D3B0-A8E1-4256-8131-6A39E2393C4F}"/>
              </a:ext>
            </a:extLst>
          </p:cNvPr>
          <p:cNvPicPr>
            <a:picLocks noChangeAspect="1"/>
          </p:cNvPicPr>
          <p:nvPr/>
        </p:nvPicPr>
        <p:blipFill>
          <a:blip r:embed="rId3"/>
          <a:stretch>
            <a:fillRect/>
          </a:stretch>
        </p:blipFill>
        <p:spPr>
          <a:xfrm>
            <a:off x="6236317" y="2346640"/>
            <a:ext cx="4947151" cy="797733"/>
          </a:xfrm>
          <a:prstGeom prst="rect">
            <a:avLst/>
          </a:prstGeom>
        </p:spPr>
      </p:pic>
      <p:pic>
        <p:nvPicPr>
          <p:cNvPr id="13" name="Afbeelding 12">
            <a:extLst>
              <a:ext uri="{FF2B5EF4-FFF2-40B4-BE49-F238E27FC236}">
                <a16:creationId xmlns:a16="http://schemas.microsoft.com/office/drawing/2014/main" id="{6220704B-D9E6-45EB-AED8-8D414D9E4BCC}"/>
              </a:ext>
            </a:extLst>
          </p:cNvPr>
          <p:cNvPicPr>
            <a:picLocks noChangeAspect="1"/>
          </p:cNvPicPr>
          <p:nvPr/>
        </p:nvPicPr>
        <p:blipFill>
          <a:blip r:embed="rId4"/>
          <a:stretch>
            <a:fillRect/>
          </a:stretch>
        </p:blipFill>
        <p:spPr>
          <a:xfrm>
            <a:off x="1008532" y="3709945"/>
            <a:ext cx="4947151" cy="797733"/>
          </a:xfrm>
          <a:prstGeom prst="rect">
            <a:avLst/>
          </a:prstGeom>
        </p:spPr>
      </p:pic>
      <p:pic>
        <p:nvPicPr>
          <p:cNvPr id="15" name="Afbeelding 14">
            <a:extLst>
              <a:ext uri="{FF2B5EF4-FFF2-40B4-BE49-F238E27FC236}">
                <a16:creationId xmlns:a16="http://schemas.microsoft.com/office/drawing/2014/main" id="{A524FD7C-5BC9-496B-A54A-468C1B4460C1}"/>
              </a:ext>
            </a:extLst>
          </p:cNvPr>
          <p:cNvPicPr>
            <a:picLocks noChangeAspect="1"/>
          </p:cNvPicPr>
          <p:nvPr/>
        </p:nvPicPr>
        <p:blipFill>
          <a:blip r:embed="rId5"/>
          <a:stretch>
            <a:fillRect/>
          </a:stretch>
        </p:blipFill>
        <p:spPr>
          <a:xfrm>
            <a:off x="6236316" y="3709943"/>
            <a:ext cx="4947151" cy="797733"/>
          </a:xfrm>
          <a:prstGeom prst="rect">
            <a:avLst/>
          </a:prstGeom>
        </p:spPr>
      </p:pic>
    </p:spTree>
    <p:extLst>
      <p:ext uri="{BB962C8B-B14F-4D97-AF65-F5344CB8AC3E}">
        <p14:creationId xmlns:p14="http://schemas.microsoft.com/office/powerpoint/2010/main" val="4029409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VOORBEELD PERCEEL 3 ONDERDEEL PRIJS</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4801314"/>
          </a:xfrm>
          <a:prstGeom prst="rect">
            <a:avLst/>
          </a:prstGeom>
          <a:noFill/>
        </p:spPr>
        <p:txBody>
          <a:bodyPr wrap="square" rtlCol="0">
            <a:spAutoFit/>
          </a:bodyPr>
          <a:lstStyle/>
          <a:p>
            <a:pPr marL="360363" indent="-360363">
              <a:buFont typeface="Arial" panose="020B0604020202020204" pitchFamily="34" charset="0"/>
              <a:buChar char="•"/>
            </a:pPr>
            <a:r>
              <a:rPr lang="nl-NL" dirty="0"/>
              <a:t>Binnen het element prijs geldt de volgende weging in perceel 3:</a:t>
            </a:r>
          </a:p>
          <a:p>
            <a:pPr marL="360363" indent="-360363">
              <a:buFont typeface="Arial" panose="020B0604020202020204" pitchFamily="34" charset="0"/>
              <a:buChar char="•"/>
            </a:pPr>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a:p>
            <a:endParaRPr lang="nl-NL" dirty="0"/>
          </a:p>
          <a:p>
            <a:pPr marL="360363" indent="-360363">
              <a:buFont typeface="Arial" panose="020B0604020202020204" pitchFamily="34" charset="0"/>
              <a:buChar char="•"/>
            </a:pPr>
            <a:r>
              <a:rPr lang="nl-NL" dirty="0"/>
              <a:t>Er worden 5 Inschrijvingen ontvangen voor perceel 3. Die zien er als volgt uit:</a:t>
            </a:r>
          </a:p>
          <a:p>
            <a:pPr marL="360363" indent="-360363">
              <a:buFont typeface="Arial" panose="020B0604020202020204" pitchFamily="34" charset="0"/>
              <a:buChar char="•"/>
            </a:pPr>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p:txBody>
      </p:sp>
      <p:pic>
        <p:nvPicPr>
          <p:cNvPr id="5" name="Afbeelding 4">
            <a:extLst>
              <a:ext uri="{FF2B5EF4-FFF2-40B4-BE49-F238E27FC236}">
                <a16:creationId xmlns:a16="http://schemas.microsoft.com/office/drawing/2014/main" id="{B9D49B92-A9DF-4911-9ABF-C7B15983EA05}"/>
              </a:ext>
            </a:extLst>
          </p:cNvPr>
          <p:cNvPicPr>
            <a:picLocks noChangeAspect="1"/>
          </p:cNvPicPr>
          <p:nvPr/>
        </p:nvPicPr>
        <p:blipFill>
          <a:blip r:embed="rId2"/>
          <a:stretch>
            <a:fillRect/>
          </a:stretch>
        </p:blipFill>
        <p:spPr>
          <a:xfrm>
            <a:off x="1159719" y="2108014"/>
            <a:ext cx="9443626" cy="1125355"/>
          </a:xfrm>
          <a:prstGeom prst="rect">
            <a:avLst/>
          </a:prstGeom>
        </p:spPr>
      </p:pic>
      <p:pic>
        <p:nvPicPr>
          <p:cNvPr id="3" name="Afbeelding 2">
            <a:extLst>
              <a:ext uri="{FF2B5EF4-FFF2-40B4-BE49-F238E27FC236}">
                <a16:creationId xmlns:a16="http://schemas.microsoft.com/office/drawing/2014/main" id="{B6E9C7DC-4239-464F-B661-56F529157D47}"/>
              </a:ext>
            </a:extLst>
          </p:cNvPr>
          <p:cNvPicPr>
            <a:picLocks noChangeAspect="1"/>
          </p:cNvPicPr>
          <p:nvPr/>
        </p:nvPicPr>
        <p:blipFill>
          <a:blip r:embed="rId3"/>
          <a:stretch>
            <a:fillRect/>
          </a:stretch>
        </p:blipFill>
        <p:spPr>
          <a:xfrm>
            <a:off x="1159719" y="4398138"/>
            <a:ext cx="9443626" cy="1742449"/>
          </a:xfrm>
          <a:prstGeom prst="rect">
            <a:avLst/>
          </a:prstGeom>
        </p:spPr>
      </p:pic>
    </p:spTree>
    <p:extLst>
      <p:ext uri="{BB962C8B-B14F-4D97-AF65-F5344CB8AC3E}">
        <p14:creationId xmlns:p14="http://schemas.microsoft.com/office/powerpoint/2010/main" val="2870698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654035" y="639692"/>
            <a:ext cx="8731045" cy="369332"/>
          </a:xfrm>
          <a:prstGeom prst="rect">
            <a:avLst/>
          </a:prstGeom>
          <a:noFill/>
        </p:spPr>
        <p:txBody>
          <a:bodyPr wrap="square" rtlCol="0">
            <a:spAutoFit/>
          </a:bodyPr>
          <a:lstStyle/>
          <a:p>
            <a:pPr algn="ctr"/>
            <a:r>
              <a:rPr lang="nl-NL" b="1" dirty="0"/>
              <a:t>VOORBEELD PERCEEL 3: BEPALEN EMVI-WAARDE PRIJS EN EXTRA FIETSRITTEN IN EURO</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5078313"/>
          </a:xfrm>
          <a:prstGeom prst="rect">
            <a:avLst/>
          </a:prstGeom>
          <a:noFill/>
        </p:spPr>
        <p:txBody>
          <a:bodyPr wrap="square" rtlCol="0">
            <a:spAutoFit/>
          </a:bodyPr>
          <a:lstStyle/>
          <a:p>
            <a:pPr marL="360363" indent="-360363">
              <a:buFont typeface="Arial" panose="020B0604020202020204" pitchFamily="34" charset="0"/>
              <a:buChar char="•"/>
            </a:pPr>
            <a:r>
              <a:rPr lang="nl-NL" dirty="0"/>
              <a:t>Aangezien inschrijving E ongeldig is (boven maximale inschrijfsom) is de totaalprijs per fietsrit (inschrijvingen A tot en met D): </a:t>
            </a:r>
            <a:r>
              <a:rPr lang="nl-NL" dirty="0">
                <a:solidFill>
                  <a:srgbClr val="FF0000"/>
                </a:solidFill>
              </a:rPr>
              <a:t>Euro 0,79</a:t>
            </a:r>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r>
              <a:rPr lang="nl-NL" dirty="0"/>
              <a:t>Aangezien inschrijving E ongeldig is (boven maximale inschrijfsom) is het totaal aantal extra fietsritten: </a:t>
            </a:r>
            <a:r>
              <a:rPr lang="nl-NL" b="1" dirty="0">
                <a:solidFill>
                  <a:srgbClr val="FF0000"/>
                </a:solidFill>
              </a:rPr>
              <a:t>4.750.000</a:t>
            </a:r>
          </a:p>
          <a:p>
            <a:pPr marL="360363" indent="-360363">
              <a:buFont typeface="Arial" panose="020B0604020202020204" pitchFamily="34" charset="0"/>
              <a:buChar char="•"/>
            </a:pPr>
            <a:endParaRPr lang="nl-NL" b="1" dirty="0">
              <a:solidFill>
                <a:srgbClr val="FF0000"/>
              </a:solidFill>
            </a:endParaRPr>
          </a:p>
          <a:p>
            <a:pPr marL="360363" indent="-360363">
              <a:buFont typeface="Arial" panose="020B0604020202020204" pitchFamily="34" charset="0"/>
              <a:buChar char="•"/>
            </a:pPr>
            <a:r>
              <a:rPr lang="nl-NL" dirty="0"/>
              <a:t>Deze getallen worden gebruikt om de EMVI-waarde van prijs en extra fietsritten te berekenen. Dit ziet er als volgt uit:</a:t>
            </a:r>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r>
              <a:rPr lang="nl-NL" dirty="0"/>
              <a:t>Stap 1: bepalen EMVI-waarde prijs:</a:t>
            </a:r>
          </a:p>
          <a:p>
            <a:endParaRPr lang="nl-NL" dirty="0"/>
          </a:p>
          <a:p>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p:txBody>
      </p:sp>
      <p:pic>
        <p:nvPicPr>
          <p:cNvPr id="3" name="Afbeelding 2">
            <a:extLst>
              <a:ext uri="{FF2B5EF4-FFF2-40B4-BE49-F238E27FC236}">
                <a16:creationId xmlns:a16="http://schemas.microsoft.com/office/drawing/2014/main" id="{168E3669-53FE-45FA-BCB6-D3D2AF9AF32E}"/>
              </a:ext>
            </a:extLst>
          </p:cNvPr>
          <p:cNvPicPr>
            <a:picLocks noChangeAspect="1"/>
          </p:cNvPicPr>
          <p:nvPr/>
        </p:nvPicPr>
        <p:blipFill>
          <a:blip r:embed="rId2"/>
          <a:stretch>
            <a:fillRect/>
          </a:stretch>
        </p:blipFill>
        <p:spPr>
          <a:xfrm>
            <a:off x="2511394" y="4133658"/>
            <a:ext cx="7667078" cy="2084650"/>
          </a:xfrm>
          <a:prstGeom prst="rect">
            <a:avLst/>
          </a:prstGeom>
        </p:spPr>
      </p:pic>
    </p:spTree>
    <p:extLst>
      <p:ext uri="{BB962C8B-B14F-4D97-AF65-F5344CB8AC3E}">
        <p14:creationId xmlns:p14="http://schemas.microsoft.com/office/powerpoint/2010/main" val="130959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VOORBEELD PERCEEL 3: BEPALEN EMVI-WAARDE PRIJS EN EXTRA FIETSRITTEN IN EURO</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3139321"/>
          </a:xfrm>
          <a:prstGeom prst="rect">
            <a:avLst/>
          </a:prstGeom>
          <a:noFill/>
        </p:spPr>
        <p:txBody>
          <a:bodyPr wrap="square" rtlCol="0">
            <a:spAutoFit/>
          </a:bodyPr>
          <a:lstStyle/>
          <a:p>
            <a:pPr marL="360363" indent="-360363">
              <a:buFont typeface="Arial" panose="020B0604020202020204" pitchFamily="34" charset="0"/>
              <a:buChar char="•"/>
            </a:pPr>
            <a:r>
              <a:rPr lang="nl-NL" dirty="0"/>
              <a:t>Stap 2: bepalen EMVI-waarde extra fietsritten perceel 3:</a:t>
            </a:r>
          </a:p>
          <a:p>
            <a:pPr marL="360363" indent="-360363">
              <a:buFont typeface="Arial" panose="020B0604020202020204" pitchFamily="34" charset="0"/>
              <a:buChar char="•"/>
            </a:pPr>
            <a:endParaRPr lang="nl-NL" dirty="0"/>
          </a:p>
          <a:p>
            <a:endParaRPr lang="nl-NL" dirty="0"/>
          </a:p>
          <a:p>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285750" indent="-285750">
              <a:buFont typeface="Arial" panose="020B0604020202020204" pitchFamily="34" charset="0"/>
              <a:buChar char="•"/>
            </a:pPr>
            <a:r>
              <a:rPr lang="nl-NL" dirty="0"/>
              <a:t>Stap 3: Eindresultaat EMVI-waarde prijs inclusief aantal fietsritten perceel 3:</a:t>
            </a:r>
          </a:p>
        </p:txBody>
      </p:sp>
      <p:pic>
        <p:nvPicPr>
          <p:cNvPr id="5" name="Afbeelding 4">
            <a:extLst>
              <a:ext uri="{FF2B5EF4-FFF2-40B4-BE49-F238E27FC236}">
                <a16:creationId xmlns:a16="http://schemas.microsoft.com/office/drawing/2014/main" id="{07E690A3-D2A4-4D25-B61B-039625D58CC4}"/>
              </a:ext>
            </a:extLst>
          </p:cNvPr>
          <p:cNvPicPr>
            <a:picLocks noChangeAspect="1"/>
          </p:cNvPicPr>
          <p:nvPr/>
        </p:nvPicPr>
        <p:blipFill>
          <a:blip r:embed="rId2"/>
          <a:stretch>
            <a:fillRect/>
          </a:stretch>
        </p:blipFill>
        <p:spPr>
          <a:xfrm>
            <a:off x="1723514" y="1819563"/>
            <a:ext cx="8134716" cy="1842739"/>
          </a:xfrm>
          <a:prstGeom prst="rect">
            <a:avLst/>
          </a:prstGeom>
        </p:spPr>
      </p:pic>
      <p:pic>
        <p:nvPicPr>
          <p:cNvPr id="3" name="Afbeelding 2">
            <a:extLst>
              <a:ext uri="{FF2B5EF4-FFF2-40B4-BE49-F238E27FC236}">
                <a16:creationId xmlns:a16="http://schemas.microsoft.com/office/drawing/2014/main" id="{6350B19B-2058-4D8B-9DF4-B643DD9492F7}"/>
              </a:ext>
            </a:extLst>
          </p:cNvPr>
          <p:cNvPicPr>
            <a:picLocks noChangeAspect="1"/>
          </p:cNvPicPr>
          <p:nvPr/>
        </p:nvPicPr>
        <p:blipFill>
          <a:blip r:embed="rId3"/>
          <a:stretch>
            <a:fillRect/>
          </a:stretch>
        </p:blipFill>
        <p:spPr>
          <a:xfrm>
            <a:off x="1723514" y="4698606"/>
            <a:ext cx="8156197" cy="1360449"/>
          </a:xfrm>
          <a:prstGeom prst="rect">
            <a:avLst/>
          </a:prstGeom>
        </p:spPr>
      </p:pic>
    </p:spTree>
    <p:extLst>
      <p:ext uri="{BB962C8B-B14F-4D97-AF65-F5344CB8AC3E}">
        <p14:creationId xmlns:p14="http://schemas.microsoft.com/office/powerpoint/2010/main" val="10576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BEOORDELINGSSYSTEMATIEK TOEGEPAST OP PERCEEL 3: PRIJS MINUS KWALITEIT</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988289"/>
            <a:ext cx="11268363" cy="707886"/>
          </a:xfrm>
          <a:prstGeom prst="rect">
            <a:avLst/>
          </a:prstGeom>
          <a:noFill/>
        </p:spPr>
        <p:txBody>
          <a:bodyPr wrap="square" rtlCol="0">
            <a:spAutoFit/>
          </a:bodyPr>
          <a:lstStyle/>
          <a:p>
            <a:pPr>
              <a:lnSpc>
                <a:spcPct val="150000"/>
              </a:lnSpc>
            </a:pPr>
            <a:endParaRPr lang="nl-NL" sz="1600" dirty="0"/>
          </a:p>
          <a:p>
            <a:endParaRPr lang="nl-NL" sz="1600" dirty="0"/>
          </a:p>
        </p:txBody>
      </p:sp>
      <p:sp>
        <p:nvSpPr>
          <p:cNvPr id="5" name="Tekstvak 4">
            <a:extLst>
              <a:ext uri="{FF2B5EF4-FFF2-40B4-BE49-F238E27FC236}">
                <a16:creationId xmlns:a16="http://schemas.microsoft.com/office/drawing/2014/main" id="{FAC25508-5771-471F-B5F9-66439F23ED96}"/>
              </a:ext>
            </a:extLst>
          </p:cNvPr>
          <p:cNvSpPr txBox="1"/>
          <p:nvPr/>
        </p:nvSpPr>
        <p:spPr>
          <a:xfrm>
            <a:off x="498764" y="988289"/>
            <a:ext cx="11268363" cy="423449"/>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Kwaliteit wordt niet herhaald. De weging in perceel 3 voor Wens 2.1 is 30.000 in plaats van 20.00</a:t>
            </a:r>
          </a:p>
        </p:txBody>
      </p:sp>
      <p:sp>
        <p:nvSpPr>
          <p:cNvPr id="14" name="Tekstvak 13">
            <a:extLst>
              <a:ext uri="{FF2B5EF4-FFF2-40B4-BE49-F238E27FC236}">
                <a16:creationId xmlns:a16="http://schemas.microsoft.com/office/drawing/2014/main" id="{4143B106-4192-49AF-80B7-B633AD4675E3}"/>
              </a:ext>
            </a:extLst>
          </p:cNvPr>
          <p:cNvSpPr txBox="1"/>
          <p:nvPr/>
        </p:nvSpPr>
        <p:spPr>
          <a:xfrm>
            <a:off x="498763" y="4385078"/>
            <a:ext cx="11268363" cy="1900777"/>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N.B. Bij wens 1 geeft Inschrijver B aan drie (3) provincies te zullen dekken terwijl er maar 24.000 fietsritten worden aangeboden. Echter het minimum aantal fietsers voor deze drie (3) provincies bedraagt 150.224 fietsers. Met 24.000 fietsritten worden er dus minder fietsritten aangeboden dan de garantie voor het leveren van Fietsdata van minimaal 5% van de fietsers in een provincie. Dat kan niet en dus is deze inschrijving ongeldig. </a:t>
            </a:r>
            <a:r>
              <a:rPr lang="nl-NL" sz="1600" u="sng" dirty="0"/>
              <a:t>Inschrijver moeten zelf (dubbel) controleren of ze deze aantallen per provincie wel behalen bij het afgeven van het gegarandeerd aantal fietsritten per jaar.</a:t>
            </a:r>
          </a:p>
        </p:txBody>
      </p:sp>
      <p:pic>
        <p:nvPicPr>
          <p:cNvPr id="3" name="Afbeelding 2">
            <a:extLst>
              <a:ext uri="{FF2B5EF4-FFF2-40B4-BE49-F238E27FC236}">
                <a16:creationId xmlns:a16="http://schemas.microsoft.com/office/drawing/2014/main" id="{18AAF57F-F9F3-429E-BCB1-1747D4E805A7}"/>
              </a:ext>
            </a:extLst>
          </p:cNvPr>
          <p:cNvPicPr>
            <a:picLocks noChangeAspect="1"/>
          </p:cNvPicPr>
          <p:nvPr/>
        </p:nvPicPr>
        <p:blipFill>
          <a:blip r:embed="rId2"/>
          <a:stretch>
            <a:fillRect/>
          </a:stretch>
        </p:blipFill>
        <p:spPr>
          <a:xfrm>
            <a:off x="877610" y="1717561"/>
            <a:ext cx="4947151" cy="797733"/>
          </a:xfrm>
          <a:prstGeom prst="rect">
            <a:avLst/>
          </a:prstGeom>
        </p:spPr>
      </p:pic>
      <p:pic>
        <p:nvPicPr>
          <p:cNvPr id="7" name="Afbeelding 6">
            <a:extLst>
              <a:ext uri="{FF2B5EF4-FFF2-40B4-BE49-F238E27FC236}">
                <a16:creationId xmlns:a16="http://schemas.microsoft.com/office/drawing/2014/main" id="{AAB6A852-F29A-44A3-A3FC-79CD50EB71E0}"/>
              </a:ext>
            </a:extLst>
          </p:cNvPr>
          <p:cNvPicPr>
            <a:picLocks noChangeAspect="1"/>
          </p:cNvPicPr>
          <p:nvPr/>
        </p:nvPicPr>
        <p:blipFill>
          <a:blip r:embed="rId3"/>
          <a:stretch>
            <a:fillRect/>
          </a:stretch>
        </p:blipFill>
        <p:spPr>
          <a:xfrm>
            <a:off x="6264728" y="1720979"/>
            <a:ext cx="4947151" cy="797733"/>
          </a:xfrm>
          <a:prstGeom prst="rect">
            <a:avLst/>
          </a:prstGeom>
        </p:spPr>
      </p:pic>
      <p:pic>
        <p:nvPicPr>
          <p:cNvPr id="9" name="Afbeelding 8">
            <a:extLst>
              <a:ext uri="{FF2B5EF4-FFF2-40B4-BE49-F238E27FC236}">
                <a16:creationId xmlns:a16="http://schemas.microsoft.com/office/drawing/2014/main" id="{B8BE338B-90A7-4092-A4C3-A267C57B8BDD}"/>
              </a:ext>
            </a:extLst>
          </p:cNvPr>
          <p:cNvPicPr>
            <a:picLocks noChangeAspect="1"/>
          </p:cNvPicPr>
          <p:nvPr/>
        </p:nvPicPr>
        <p:blipFill>
          <a:blip r:embed="rId4"/>
          <a:stretch>
            <a:fillRect/>
          </a:stretch>
        </p:blipFill>
        <p:spPr>
          <a:xfrm>
            <a:off x="877609" y="2882056"/>
            <a:ext cx="4947151" cy="797733"/>
          </a:xfrm>
          <a:prstGeom prst="rect">
            <a:avLst/>
          </a:prstGeom>
        </p:spPr>
      </p:pic>
      <p:pic>
        <p:nvPicPr>
          <p:cNvPr id="12" name="Afbeelding 11">
            <a:extLst>
              <a:ext uri="{FF2B5EF4-FFF2-40B4-BE49-F238E27FC236}">
                <a16:creationId xmlns:a16="http://schemas.microsoft.com/office/drawing/2014/main" id="{9DD55C5B-F30B-4D78-A3AA-71C00CD52F0E}"/>
              </a:ext>
            </a:extLst>
          </p:cNvPr>
          <p:cNvPicPr>
            <a:picLocks noChangeAspect="1"/>
          </p:cNvPicPr>
          <p:nvPr/>
        </p:nvPicPr>
        <p:blipFill>
          <a:blip r:embed="rId5"/>
          <a:stretch>
            <a:fillRect/>
          </a:stretch>
        </p:blipFill>
        <p:spPr>
          <a:xfrm>
            <a:off x="6264728" y="2855848"/>
            <a:ext cx="4947151" cy="797733"/>
          </a:xfrm>
          <a:prstGeom prst="rect">
            <a:avLst/>
          </a:prstGeom>
        </p:spPr>
      </p:pic>
    </p:spTree>
    <p:extLst>
      <p:ext uri="{BB962C8B-B14F-4D97-AF65-F5344CB8AC3E}">
        <p14:creationId xmlns:p14="http://schemas.microsoft.com/office/powerpoint/2010/main" val="3081957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PRIJS: GEKOZEN SYSTEMATIEK</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5139869"/>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Inschrijfsom voor wat betreft de kostprijs van de dienstverlening is het resultaat van de prijs per fietsrit * totaal aantal aangeboden fietsritten;</a:t>
            </a:r>
          </a:p>
          <a:p>
            <a:pPr marL="360363" indent="-360363">
              <a:lnSpc>
                <a:spcPct val="150000"/>
              </a:lnSpc>
              <a:buFont typeface="Arial" panose="020B0604020202020204" pitchFamily="34" charset="0"/>
              <a:buChar char="•"/>
            </a:pPr>
            <a:r>
              <a:rPr lang="nl-NL" sz="1600" dirty="0"/>
              <a:t>Gegeven de marktontwikkelingen en vele initiatieven met betrekking tot het gebruik van de fiets als vervoersmiddel kan niet worden uitgesloten dat er strategisch wordt ingeschreven op deze aanbesteding. Bijvoorbeeld door maar 0,01 cent of zelf nog minder te vragen per fietsrit;</a:t>
            </a:r>
          </a:p>
          <a:p>
            <a:pPr marL="360363" indent="-360363">
              <a:lnSpc>
                <a:spcPct val="150000"/>
              </a:lnSpc>
              <a:buFont typeface="Arial" panose="020B0604020202020204" pitchFamily="34" charset="0"/>
              <a:buChar char="•"/>
            </a:pPr>
            <a:r>
              <a:rPr lang="nl-NL" sz="1600" dirty="0"/>
              <a:t>Voorkomen moet worden dat een Inschrijver die een groter aantal fietsritten garandeert, en daardoor een hogere inschrijfsom/contractwaarde aanbiedt, hiervoor gestraft wordt;</a:t>
            </a:r>
          </a:p>
          <a:p>
            <a:pPr marL="360363" indent="-360363">
              <a:lnSpc>
                <a:spcPct val="150000"/>
              </a:lnSpc>
              <a:buFont typeface="Arial" panose="020B0604020202020204" pitchFamily="34" charset="0"/>
              <a:buChar char="•"/>
            </a:pPr>
            <a:r>
              <a:rPr lang="nl-NL" sz="1600" dirty="0"/>
              <a:t>Om die reden worden zowel de aangeboden prijzen per fietsrit als ook het aantal aangeboden fietsritten hoger dan het minimumaantal (48.000 in de percelen 1 en 2 respectievelijk </a:t>
            </a:r>
            <a:r>
              <a:rPr lang="nl-NL" sz="1600" b="1" dirty="0">
                <a:solidFill>
                  <a:srgbClr val="FF0000"/>
                </a:solidFill>
              </a:rPr>
              <a:t>12</a:t>
            </a:r>
            <a:r>
              <a:rPr lang="nl-NL" sz="1600" dirty="0"/>
              <a:t>.000 in perceel 3) onderling als volgt beoordeeld:</a:t>
            </a:r>
          </a:p>
          <a:p>
            <a:pPr marL="360363" lvl="1" indent="-360363">
              <a:lnSpc>
                <a:spcPct val="150000"/>
              </a:lnSpc>
              <a:buFont typeface="Arial" panose="020B0604020202020204" pitchFamily="34" charset="0"/>
              <a:buChar char="•"/>
            </a:pPr>
            <a:r>
              <a:rPr lang="nl-NL" sz="1600" dirty="0"/>
              <a:t>Prijs per fietsrit:		prijs fietsrit gedeeld door de totaalprijs van de aangeboden prijzen van fietsritten;</a:t>
            </a:r>
          </a:p>
          <a:p>
            <a:pPr marL="360363" lvl="1" indent="-360363">
              <a:lnSpc>
                <a:spcPct val="150000"/>
              </a:lnSpc>
              <a:buFont typeface="Arial" panose="020B0604020202020204" pitchFamily="34" charset="0"/>
              <a:buChar char="•"/>
            </a:pPr>
            <a:r>
              <a:rPr lang="nl-NL" sz="1600" dirty="0"/>
              <a:t>Aantal extra fietsritten:	aantal aangeboden extra fietsritten gedeeld door totaal (van alle geldige Inschrijvingen) aantal extra 			aangeboden fietsritten. Dit levert een negatieve Eurowaarde op (immers een groter bereik wat 				Opdrachtgever juist wenst).</a:t>
            </a:r>
          </a:p>
          <a:p>
            <a:endParaRPr lang="nl-NL" sz="1600" dirty="0"/>
          </a:p>
        </p:txBody>
      </p:sp>
    </p:spTree>
    <p:extLst>
      <p:ext uri="{BB962C8B-B14F-4D97-AF65-F5344CB8AC3E}">
        <p14:creationId xmlns:p14="http://schemas.microsoft.com/office/powerpoint/2010/main" val="9463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PRIJS: VOORBEELDEN</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5078313"/>
          </a:xfrm>
          <a:prstGeom prst="rect">
            <a:avLst/>
          </a:prstGeom>
          <a:noFill/>
        </p:spPr>
        <p:txBody>
          <a:bodyPr wrap="square" rtlCol="0">
            <a:spAutoFit/>
          </a:bodyPr>
          <a:lstStyle/>
          <a:p>
            <a:pPr marL="360363" indent="-360363">
              <a:buFont typeface="Arial" panose="020B0604020202020204" pitchFamily="34" charset="0"/>
              <a:buChar char="•"/>
            </a:pPr>
            <a:r>
              <a:rPr lang="nl-NL" dirty="0"/>
              <a:t>Onderstaande voorbeelden zijn gebaseerd op perceel 1 maar gelden ook voor percelen 2 en 3, zij het met de daarin afwijkende budgetten, waarde Wens 2.1 en/of het minimum aantal fietsritten. Binnen het element prijs geldt de volgende weging:</a:t>
            </a:r>
          </a:p>
          <a:p>
            <a:pPr marL="360363" indent="-360363">
              <a:buFont typeface="Arial" panose="020B0604020202020204" pitchFamily="34" charset="0"/>
              <a:buChar char="•"/>
            </a:pPr>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a:p>
            <a:pPr marL="360363" indent="-360363">
              <a:buFont typeface="Arial" panose="020B0604020202020204" pitchFamily="34" charset="0"/>
              <a:buChar char="•"/>
            </a:pPr>
            <a:r>
              <a:rPr lang="nl-NL" dirty="0"/>
              <a:t>Er worden 5 Inschrijvingen ontvangen voor perceel 1. Die zien er als volgt uit:</a:t>
            </a:r>
          </a:p>
          <a:p>
            <a:pPr marL="360363" indent="-360363">
              <a:buFont typeface="Arial" panose="020B0604020202020204" pitchFamily="34" charset="0"/>
              <a:buChar char="•"/>
            </a:pPr>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p:txBody>
      </p:sp>
      <p:pic>
        <p:nvPicPr>
          <p:cNvPr id="3" name="Afbeelding 2">
            <a:extLst>
              <a:ext uri="{FF2B5EF4-FFF2-40B4-BE49-F238E27FC236}">
                <a16:creationId xmlns:a16="http://schemas.microsoft.com/office/drawing/2014/main" id="{E55FF296-5E26-4F20-ACBD-9827B0CF2D7C}"/>
              </a:ext>
            </a:extLst>
          </p:cNvPr>
          <p:cNvPicPr>
            <a:picLocks noChangeAspect="1"/>
          </p:cNvPicPr>
          <p:nvPr/>
        </p:nvPicPr>
        <p:blipFill>
          <a:blip r:embed="rId2"/>
          <a:stretch>
            <a:fillRect/>
          </a:stretch>
        </p:blipFill>
        <p:spPr>
          <a:xfrm>
            <a:off x="1123073" y="2450463"/>
            <a:ext cx="9872564" cy="1176469"/>
          </a:xfrm>
          <a:prstGeom prst="rect">
            <a:avLst/>
          </a:prstGeom>
        </p:spPr>
      </p:pic>
      <p:pic>
        <p:nvPicPr>
          <p:cNvPr id="8" name="Afbeelding 7">
            <a:extLst>
              <a:ext uri="{FF2B5EF4-FFF2-40B4-BE49-F238E27FC236}">
                <a16:creationId xmlns:a16="http://schemas.microsoft.com/office/drawing/2014/main" id="{A1F0BCF2-88A4-487D-B888-45B950E1004C}"/>
              </a:ext>
            </a:extLst>
          </p:cNvPr>
          <p:cNvPicPr>
            <a:picLocks noChangeAspect="1"/>
          </p:cNvPicPr>
          <p:nvPr/>
        </p:nvPicPr>
        <p:blipFill>
          <a:blip r:embed="rId3"/>
          <a:stretch>
            <a:fillRect/>
          </a:stretch>
        </p:blipFill>
        <p:spPr>
          <a:xfrm>
            <a:off x="1159719" y="4428319"/>
            <a:ext cx="9799272" cy="2164626"/>
          </a:xfrm>
          <a:prstGeom prst="rect">
            <a:avLst/>
          </a:prstGeom>
        </p:spPr>
      </p:pic>
    </p:spTree>
    <p:extLst>
      <p:ext uri="{BB962C8B-B14F-4D97-AF65-F5344CB8AC3E}">
        <p14:creationId xmlns:p14="http://schemas.microsoft.com/office/powerpoint/2010/main" val="3991162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654035" y="639692"/>
            <a:ext cx="8731045" cy="369332"/>
          </a:xfrm>
          <a:prstGeom prst="rect">
            <a:avLst/>
          </a:prstGeom>
          <a:noFill/>
        </p:spPr>
        <p:txBody>
          <a:bodyPr wrap="square" rtlCol="0">
            <a:spAutoFit/>
          </a:bodyPr>
          <a:lstStyle/>
          <a:p>
            <a:pPr algn="ctr"/>
            <a:r>
              <a:rPr lang="nl-NL" b="1" dirty="0"/>
              <a:t>ONDERDEEL PRIJS: BEPALEN EMVI-WAARDE PRIJS EN EXTRA FIETSRITTEN IN EURO</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5078313"/>
          </a:xfrm>
          <a:prstGeom prst="rect">
            <a:avLst/>
          </a:prstGeom>
          <a:noFill/>
        </p:spPr>
        <p:txBody>
          <a:bodyPr wrap="square" rtlCol="0">
            <a:spAutoFit/>
          </a:bodyPr>
          <a:lstStyle/>
          <a:p>
            <a:pPr marL="360363" indent="-360363">
              <a:buFont typeface="Arial" panose="020B0604020202020204" pitchFamily="34" charset="0"/>
              <a:buChar char="•"/>
            </a:pPr>
            <a:r>
              <a:rPr lang="nl-NL" dirty="0"/>
              <a:t>Aangezien inschrijving E ongeldig is (boven maximale inschrijfsom) is de totaalprijs per fietsrit (inschrijvingen A tot en met D): </a:t>
            </a:r>
            <a:r>
              <a:rPr lang="nl-NL" dirty="0">
                <a:solidFill>
                  <a:srgbClr val="FF0000"/>
                </a:solidFill>
              </a:rPr>
              <a:t>Euro 0,79</a:t>
            </a:r>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r>
              <a:rPr lang="nl-NL" dirty="0"/>
              <a:t>Aangezien inschrijving E ongeldig is (boven maximale inschrijfsom) is het totaal aantal extra fietsritten: </a:t>
            </a:r>
            <a:r>
              <a:rPr lang="nl-NL" b="1" dirty="0">
                <a:solidFill>
                  <a:srgbClr val="FF0000"/>
                </a:solidFill>
              </a:rPr>
              <a:t>8.442.000</a:t>
            </a:r>
          </a:p>
          <a:p>
            <a:pPr marL="360363" indent="-360363">
              <a:buFont typeface="Arial" panose="020B0604020202020204" pitchFamily="34" charset="0"/>
              <a:buChar char="•"/>
            </a:pPr>
            <a:endParaRPr lang="nl-NL" b="1" dirty="0">
              <a:solidFill>
                <a:srgbClr val="FF0000"/>
              </a:solidFill>
            </a:endParaRPr>
          </a:p>
          <a:p>
            <a:pPr marL="360363" indent="-360363">
              <a:buFont typeface="Arial" panose="020B0604020202020204" pitchFamily="34" charset="0"/>
              <a:buChar char="•"/>
            </a:pPr>
            <a:r>
              <a:rPr lang="nl-NL" dirty="0"/>
              <a:t>Deze getallen worden gebruikt om de EMVI-waarde van prijs en extra fietsritten te berekenen. Dit ziet er als volgt uit:</a:t>
            </a:r>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r>
              <a:rPr lang="nl-NL" dirty="0"/>
              <a:t>Stap 1: bepalen EMVI-waarde prijs:</a:t>
            </a:r>
          </a:p>
          <a:p>
            <a:endParaRPr lang="nl-NL" dirty="0"/>
          </a:p>
          <a:p>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endParaRPr lang="nl-NL" dirty="0"/>
          </a:p>
        </p:txBody>
      </p:sp>
      <p:pic>
        <p:nvPicPr>
          <p:cNvPr id="5" name="Afbeelding 4">
            <a:extLst>
              <a:ext uri="{FF2B5EF4-FFF2-40B4-BE49-F238E27FC236}">
                <a16:creationId xmlns:a16="http://schemas.microsoft.com/office/drawing/2014/main" id="{1E85C7C2-DA80-41F6-9CA9-818CA4FE8BBD}"/>
              </a:ext>
            </a:extLst>
          </p:cNvPr>
          <p:cNvPicPr>
            <a:picLocks noChangeAspect="1"/>
          </p:cNvPicPr>
          <p:nvPr/>
        </p:nvPicPr>
        <p:blipFill>
          <a:blip r:embed="rId2"/>
          <a:stretch>
            <a:fillRect/>
          </a:stretch>
        </p:blipFill>
        <p:spPr>
          <a:xfrm>
            <a:off x="1948423" y="4081042"/>
            <a:ext cx="7860594" cy="2137266"/>
          </a:xfrm>
          <a:prstGeom prst="rect">
            <a:avLst/>
          </a:prstGeom>
        </p:spPr>
      </p:pic>
    </p:spTree>
    <p:extLst>
      <p:ext uri="{BB962C8B-B14F-4D97-AF65-F5344CB8AC3E}">
        <p14:creationId xmlns:p14="http://schemas.microsoft.com/office/powerpoint/2010/main" val="2855376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PRIJS: BEPALEN EMVI-WAARDE PRIJS EN EXTRA FIETSRITTEN IN EURO</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3139321"/>
          </a:xfrm>
          <a:prstGeom prst="rect">
            <a:avLst/>
          </a:prstGeom>
          <a:noFill/>
        </p:spPr>
        <p:txBody>
          <a:bodyPr wrap="square" rtlCol="0">
            <a:spAutoFit/>
          </a:bodyPr>
          <a:lstStyle/>
          <a:p>
            <a:pPr marL="360363" indent="-360363">
              <a:buFont typeface="Arial" panose="020B0604020202020204" pitchFamily="34" charset="0"/>
              <a:buChar char="•"/>
            </a:pPr>
            <a:r>
              <a:rPr lang="nl-NL" dirty="0"/>
              <a:t>Stap 2: bepalen EMVI-waarde extra fietsritten:</a:t>
            </a:r>
          </a:p>
          <a:p>
            <a:pPr marL="360363" indent="-360363">
              <a:buFont typeface="Arial" panose="020B0604020202020204" pitchFamily="34" charset="0"/>
              <a:buChar char="•"/>
            </a:pPr>
            <a:endParaRPr lang="nl-NL" dirty="0"/>
          </a:p>
          <a:p>
            <a:endParaRPr lang="nl-NL" dirty="0"/>
          </a:p>
          <a:p>
            <a:endParaRPr lang="nl-NL" dirty="0"/>
          </a:p>
          <a:p>
            <a:endParaRPr lang="nl-NL" dirty="0"/>
          </a:p>
          <a:p>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360363" indent="-360363">
              <a:buFont typeface="Arial" panose="020B0604020202020204" pitchFamily="34" charset="0"/>
              <a:buChar char="•"/>
            </a:pPr>
            <a:endParaRPr lang="nl-NL" dirty="0"/>
          </a:p>
          <a:p>
            <a:pPr marL="285750" indent="-285750">
              <a:buFont typeface="Arial" panose="020B0604020202020204" pitchFamily="34" charset="0"/>
              <a:buChar char="•"/>
            </a:pPr>
            <a:r>
              <a:rPr lang="nl-NL" dirty="0"/>
              <a:t>Stap 3: Eindresultaat EMVI-waarde prijs inclusief aantal fietsritten:</a:t>
            </a:r>
          </a:p>
        </p:txBody>
      </p:sp>
      <p:pic>
        <p:nvPicPr>
          <p:cNvPr id="3" name="Afbeelding 2">
            <a:extLst>
              <a:ext uri="{FF2B5EF4-FFF2-40B4-BE49-F238E27FC236}">
                <a16:creationId xmlns:a16="http://schemas.microsoft.com/office/drawing/2014/main" id="{43918C5A-A7C4-4ECE-BC26-2C53A76C1B79}"/>
              </a:ext>
            </a:extLst>
          </p:cNvPr>
          <p:cNvPicPr>
            <a:picLocks noChangeAspect="1"/>
          </p:cNvPicPr>
          <p:nvPr/>
        </p:nvPicPr>
        <p:blipFill>
          <a:blip r:embed="rId2"/>
          <a:stretch>
            <a:fillRect/>
          </a:stretch>
        </p:blipFill>
        <p:spPr>
          <a:xfrm>
            <a:off x="1718001" y="1941804"/>
            <a:ext cx="8275741" cy="1874685"/>
          </a:xfrm>
          <a:prstGeom prst="rect">
            <a:avLst/>
          </a:prstGeom>
        </p:spPr>
      </p:pic>
      <p:pic>
        <p:nvPicPr>
          <p:cNvPr id="7" name="Afbeelding 6">
            <a:extLst>
              <a:ext uri="{FF2B5EF4-FFF2-40B4-BE49-F238E27FC236}">
                <a16:creationId xmlns:a16="http://schemas.microsoft.com/office/drawing/2014/main" id="{02ED2A21-4885-4C88-B40E-8ED1EC3443D3}"/>
              </a:ext>
            </a:extLst>
          </p:cNvPr>
          <p:cNvPicPr>
            <a:picLocks noChangeAspect="1"/>
          </p:cNvPicPr>
          <p:nvPr/>
        </p:nvPicPr>
        <p:blipFill>
          <a:blip r:embed="rId3"/>
          <a:stretch>
            <a:fillRect/>
          </a:stretch>
        </p:blipFill>
        <p:spPr>
          <a:xfrm>
            <a:off x="1718001" y="4670895"/>
            <a:ext cx="8266947" cy="1378922"/>
          </a:xfrm>
          <a:prstGeom prst="rect">
            <a:avLst/>
          </a:prstGeom>
        </p:spPr>
      </p:pic>
    </p:spTree>
    <p:extLst>
      <p:ext uri="{BB962C8B-B14F-4D97-AF65-F5344CB8AC3E}">
        <p14:creationId xmlns:p14="http://schemas.microsoft.com/office/powerpoint/2010/main" val="15235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KWALITEIT: GEKOZEN SYSTEMATIEK</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2308324"/>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Er zijn 2 Wensen waaraan voldaan kan worden:</a:t>
            </a:r>
          </a:p>
          <a:p>
            <a:pPr marL="360363" indent="-360363">
              <a:lnSpc>
                <a:spcPct val="150000"/>
              </a:lnSpc>
              <a:buFont typeface="Arial" panose="020B0604020202020204" pitchFamily="34" charset="0"/>
              <a:buChar char="•"/>
            </a:pPr>
            <a:r>
              <a:rPr lang="nl-NL" sz="1600" dirty="0"/>
              <a:t>Wens 1:	een grotere geografische spreiding van het aantal aangeboden fietsritten (maximale Eurowaarde 74.000)</a:t>
            </a:r>
          </a:p>
          <a:p>
            <a:pPr marL="360363" indent="-360363">
              <a:lnSpc>
                <a:spcPct val="150000"/>
              </a:lnSpc>
              <a:buFont typeface="Arial" panose="020B0604020202020204" pitchFamily="34" charset="0"/>
              <a:buChar char="•"/>
            </a:pPr>
            <a:r>
              <a:rPr lang="nl-NL" sz="1600" dirty="0"/>
              <a:t>Wensen 2:	drie (3) sub-wensen waar een vaste Eurowaarde aan is toegekend (maximale Eurowaarde 60.000 in Perceel 1)</a:t>
            </a:r>
          </a:p>
          <a:p>
            <a:pPr marL="360363" indent="-360363">
              <a:lnSpc>
                <a:spcPct val="150000"/>
              </a:lnSpc>
              <a:buFont typeface="Arial" panose="020B0604020202020204" pitchFamily="34" charset="0"/>
              <a:buChar char="•"/>
            </a:pPr>
            <a:endParaRPr lang="nl-NL" sz="1600" dirty="0"/>
          </a:p>
          <a:p>
            <a:pPr marL="360363" indent="-360363">
              <a:lnSpc>
                <a:spcPct val="150000"/>
              </a:lnSpc>
              <a:buFont typeface="Arial" panose="020B0604020202020204" pitchFamily="34" charset="0"/>
              <a:buChar char="•"/>
            </a:pPr>
            <a:r>
              <a:rPr lang="nl-NL" sz="1600" dirty="0"/>
              <a:t>Ten aanzien van Wens 1 geldt dat Inschrijver moet aangeven welke extra aantallen fietsritten per provincie geleverd zullen gaan worden. Om de kwaliteitswaarde in Euro per provincie te kunnen onderbouwen is gebruik gemaakt van onderstaande tabel:</a:t>
            </a:r>
          </a:p>
        </p:txBody>
      </p:sp>
      <p:pic>
        <p:nvPicPr>
          <p:cNvPr id="5" name="Afbeelding 4">
            <a:extLst>
              <a:ext uri="{FF2B5EF4-FFF2-40B4-BE49-F238E27FC236}">
                <a16:creationId xmlns:a16="http://schemas.microsoft.com/office/drawing/2014/main" id="{809742FB-8786-4B06-853E-905A2F22FB61}"/>
              </a:ext>
            </a:extLst>
          </p:cNvPr>
          <p:cNvPicPr>
            <a:picLocks noChangeAspect="1"/>
          </p:cNvPicPr>
          <p:nvPr/>
        </p:nvPicPr>
        <p:blipFill>
          <a:blip r:embed="rId2"/>
          <a:stretch>
            <a:fillRect/>
          </a:stretch>
        </p:blipFill>
        <p:spPr>
          <a:xfrm>
            <a:off x="2572674" y="3843478"/>
            <a:ext cx="6843451" cy="2496134"/>
          </a:xfrm>
          <a:prstGeom prst="rect">
            <a:avLst/>
          </a:prstGeom>
        </p:spPr>
      </p:pic>
    </p:spTree>
    <p:extLst>
      <p:ext uri="{BB962C8B-B14F-4D97-AF65-F5344CB8AC3E}">
        <p14:creationId xmlns:p14="http://schemas.microsoft.com/office/powerpoint/2010/main" val="980218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KWALITEIT: WENS 1</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2185214"/>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Omdat er verschillende Inschrijvingen kunnen zijn die ook weer onderling kunnen afwijken ten aanzien van de aangeboden geografische dekking wordt onderstaande berekening toegepast om de EMVI-waarde van Wens 1 te kunnen beoordelen. We illustreren dit aan de hand van 1 fictieve Inschrijving waar wordt aangeboden de provincies Zuid-Holland, Zeeland en Brabant te zullen dekken gedurende de looptijd van de dienstverlening </a:t>
            </a:r>
            <a:r>
              <a:rPr lang="nl-NL" sz="1600" dirty="0">
                <a:solidFill>
                  <a:srgbClr val="FF0000"/>
                </a:solidFill>
              </a:rPr>
              <a:t>indachtig de eis aan Wens 1 dat minimaal 5% van het aantal fietsers in desbetreffende provincie Fietsdata levert aan Inschrijver die deze Fietsdata </a:t>
            </a:r>
            <a:r>
              <a:rPr lang="nl-NL" sz="1600" dirty="0" err="1">
                <a:solidFill>
                  <a:srgbClr val="FF0000"/>
                </a:solidFill>
              </a:rPr>
              <a:t>doorlevert</a:t>
            </a:r>
            <a:r>
              <a:rPr lang="nl-NL" sz="1600" dirty="0">
                <a:solidFill>
                  <a:srgbClr val="FF0000"/>
                </a:solidFill>
              </a:rPr>
              <a:t> aan Opdrachtgever</a:t>
            </a:r>
            <a:r>
              <a:rPr lang="nl-NL" sz="1600" dirty="0"/>
              <a:t>:</a:t>
            </a:r>
          </a:p>
          <a:p>
            <a:endParaRPr lang="nl-NL" sz="1600" dirty="0"/>
          </a:p>
        </p:txBody>
      </p:sp>
      <p:pic>
        <p:nvPicPr>
          <p:cNvPr id="5" name="Afbeelding 4">
            <a:extLst>
              <a:ext uri="{FF2B5EF4-FFF2-40B4-BE49-F238E27FC236}">
                <a16:creationId xmlns:a16="http://schemas.microsoft.com/office/drawing/2014/main" id="{AA83FC6C-25DA-4D6F-86DF-9FA4C739500E}"/>
              </a:ext>
            </a:extLst>
          </p:cNvPr>
          <p:cNvPicPr>
            <a:picLocks noChangeAspect="1"/>
          </p:cNvPicPr>
          <p:nvPr/>
        </p:nvPicPr>
        <p:blipFill>
          <a:blip r:embed="rId2"/>
          <a:stretch>
            <a:fillRect/>
          </a:stretch>
        </p:blipFill>
        <p:spPr>
          <a:xfrm>
            <a:off x="1844940" y="3479237"/>
            <a:ext cx="7770115" cy="1722230"/>
          </a:xfrm>
          <a:prstGeom prst="rect">
            <a:avLst/>
          </a:prstGeom>
        </p:spPr>
      </p:pic>
    </p:spTree>
    <p:extLst>
      <p:ext uri="{BB962C8B-B14F-4D97-AF65-F5344CB8AC3E}">
        <p14:creationId xmlns:p14="http://schemas.microsoft.com/office/powerpoint/2010/main" val="3200191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ONDERDEEL KWALITEIT: WENSEN 2.1, 2.2 en 2.3</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1339273"/>
            <a:ext cx="11268363" cy="2923877"/>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Wens 2 bestaat uit drie (3) elementen. Het betreft:</a:t>
            </a:r>
          </a:p>
          <a:p>
            <a:pPr marL="817563" lvl="1" indent="-360363">
              <a:lnSpc>
                <a:spcPct val="150000"/>
              </a:lnSpc>
              <a:buFont typeface="Arial" panose="020B0604020202020204" pitchFamily="34" charset="0"/>
              <a:buChar char="•"/>
            </a:pPr>
            <a:r>
              <a:rPr lang="nl-NL" sz="1600" dirty="0"/>
              <a:t>Wens 2.1 Tijd tot rood tijd tot groen: 	kwaliteitswaarde in Perceel 1 = Euro 20.000</a:t>
            </a:r>
          </a:p>
          <a:p>
            <a:pPr marL="817563" lvl="1" indent="-360363">
              <a:lnSpc>
                <a:spcPct val="150000"/>
              </a:lnSpc>
              <a:buFont typeface="Arial" panose="020B0604020202020204" pitchFamily="34" charset="0"/>
              <a:buChar char="•"/>
            </a:pPr>
            <a:r>
              <a:rPr lang="nl-NL" sz="1600" dirty="0"/>
              <a:t>Wens 2.2 Fietsparkeren:		kwaliteitswaarde in Perceel 1 = Euro 20.000</a:t>
            </a:r>
          </a:p>
          <a:p>
            <a:pPr marL="817563" lvl="1" indent="-360363">
              <a:lnSpc>
                <a:spcPct val="150000"/>
              </a:lnSpc>
              <a:buFont typeface="Arial" panose="020B0604020202020204" pitchFamily="34" charset="0"/>
              <a:buChar char="•"/>
            </a:pPr>
            <a:r>
              <a:rPr lang="nl-NL" sz="1600" dirty="0"/>
              <a:t>Wens 2.3 Snelheidsadviezen:		kwaliteitswaarde in Perceel 1 = Euro 20.000</a:t>
            </a:r>
          </a:p>
          <a:p>
            <a:pPr marL="817563" lvl="1" indent="-360363">
              <a:lnSpc>
                <a:spcPct val="150000"/>
              </a:lnSpc>
              <a:buFont typeface="Arial" panose="020B0604020202020204" pitchFamily="34" charset="0"/>
              <a:buChar char="•"/>
            </a:pPr>
            <a:endParaRPr lang="nl-NL" sz="1600" dirty="0"/>
          </a:p>
          <a:p>
            <a:pPr lvl="1">
              <a:lnSpc>
                <a:spcPct val="150000"/>
              </a:lnSpc>
            </a:pPr>
            <a:r>
              <a:rPr lang="nl-NL" sz="1600" dirty="0"/>
              <a:t>De maximale waarde voor Wens 2 (in Perceel 1) komt daarmee uit op 60.000 Euro</a:t>
            </a:r>
          </a:p>
          <a:p>
            <a:pPr marL="360363" indent="-360363">
              <a:lnSpc>
                <a:spcPct val="150000"/>
              </a:lnSpc>
              <a:buFont typeface="Arial" panose="020B0604020202020204" pitchFamily="34" charset="0"/>
              <a:buChar char="•"/>
            </a:pPr>
            <a:endParaRPr lang="nl-NL" sz="1600" dirty="0"/>
          </a:p>
          <a:p>
            <a:endParaRPr lang="nl-NL" sz="1600" dirty="0"/>
          </a:p>
        </p:txBody>
      </p:sp>
    </p:spTree>
    <p:extLst>
      <p:ext uri="{BB962C8B-B14F-4D97-AF65-F5344CB8AC3E}">
        <p14:creationId xmlns:p14="http://schemas.microsoft.com/office/powerpoint/2010/main" val="3071400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924561F5-D751-486A-9B08-92541F1173BA}"/>
              </a:ext>
            </a:extLst>
          </p:cNvPr>
          <p:cNvSpPr txBox="1"/>
          <p:nvPr/>
        </p:nvSpPr>
        <p:spPr>
          <a:xfrm>
            <a:off x="1415845" y="648929"/>
            <a:ext cx="8731045" cy="369332"/>
          </a:xfrm>
          <a:prstGeom prst="rect">
            <a:avLst/>
          </a:prstGeom>
          <a:noFill/>
        </p:spPr>
        <p:txBody>
          <a:bodyPr wrap="square" rtlCol="0">
            <a:spAutoFit/>
          </a:bodyPr>
          <a:lstStyle/>
          <a:p>
            <a:pPr algn="ctr"/>
            <a:r>
              <a:rPr lang="nl-NL" b="1" dirty="0"/>
              <a:t>BEOORDELINGSSYSTEMATIEK TOEGEPAST OP PERCEEL 1: PRIJS MINUS KWALITEIT</a:t>
            </a:r>
          </a:p>
        </p:txBody>
      </p:sp>
      <p:sp>
        <p:nvSpPr>
          <p:cNvPr id="2" name="Tekstvak 1">
            <a:extLst>
              <a:ext uri="{FF2B5EF4-FFF2-40B4-BE49-F238E27FC236}">
                <a16:creationId xmlns:a16="http://schemas.microsoft.com/office/drawing/2014/main" id="{39920C48-D8FD-4C10-BF14-9974B0396115}"/>
              </a:ext>
            </a:extLst>
          </p:cNvPr>
          <p:cNvSpPr txBox="1"/>
          <p:nvPr/>
        </p:nvSpPr>
        <p:spPr>
          <a:xfrm>
            <a:off x="498764" y="988289"/>
            <a:ext cx="11268363" cy="707886"/>
          </a:xfrm>
          <a:prstGeom prst="rect">
            <a:avLst/>
          </a:prstGeom>
          <a:noFill/>
        </p:spPr>
        <p:txBody>
          <a:bodyPr wrap="square" rtlCol="0">
            <a:spAutoFit/>
          </a:bodyPr>
          <a:lstStyle/>
          <a:p>
            <a:pPr>
              <a:lnSpc>
                <a:spcPct val="150000"/>
              </a:lnSpc>
            </a:pPr>
            <a:endParaRPr lang="nl-NL" sz="1600" dirty="0"/>
          </a:p>
          <a:p>
            <a:endParaRPr lang="nl-NL" sz="1600" dirty="0"/>
          </a:p>
        </p:txBody>
      </p:sp>
      <p:sp>
        <p:nvSpPr>
          <p:cNvPr id="5" name="Tekstvak 4">
            <a:extLst>
              <a:ext uri="{FF2B5EF4-FFF2-40B4-BE49-F238E27FC236}">
                <a16:creationId xmlns:a16="http://schemas.microsoft.com/office/drawing/2014/main" id="{FAC25508-5771-471F-B5F9-66439F23ED96}"/>
              </a:ext>
            </a:extLst>
          </p:cNvPr>
          <p:cNvSpPr txBox="1"/>
          <p:nvPr/>
        </p:nvSpPr>
        <p:spPr>
          <a:xfrm>
            <a:off x="498764" y="988289"/>
            <a:ext cx="11268363" cy="1162113"/>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De beoordelingssystematiek is prijs minus de aangeboden kwaliteit. In onderstaande fictieve inschrijvingen staat hoe dit werkt: conform eerdere toelichtingen bepalen we de Euro/EMVI-waarde voor het element Prijs en voor Wensen 1 en 2. We ronden af met de formule: prijs minus kwaliteit. En blijkt de fictieve Inschrijving D de winnaar van Perceel 1.</a:t>
            </a:r>
          </a:p>
        </p:txBody>
      </p:sp>
      <p:sp>
        <p:nvSpPr>
          <p:cNvPr id="14" name="Tekstvak 13">
            <a:extLst>
              <a:ext uri="{FF2B5EF4-FFF2-40B4-BE49-F238E27FC236}">
                <a16:creationId xmlns:a16="http://schemas.microsoft.com/office/drawing/2014/main" id="{4143B106-4192-49AF-80B7-B633AD4675E3}"/>
              </a:ext>
            </a:extLst>
          </p:cNvPr>
          <p:cNvSpPr txBox="1"/>
          <p:nvPr/>
        </p:nvSpPr>
        <p:spPr>
          <a:xfrm>
            <a:off x="461818" y="4763648"/>
            <a:ext cx="11268363" cy="1938992"/>
          </a:xfrm>
          <a:prstGeom prst="rect">
            <a:avLst/>
          </a:prstGeom>
          <a:noFill/>
        </p:spPr>
        <p:txBody>
          <a:bodyPr wrap="square" rtlCol="0">
            <a:spAutoFit/>
          </a:bodyPr>
          <a:lstStyle/>
          <a:p>
            <a:pPr marL="360363" indent="-360363">
              <a:lnSpc>
                <a:spcPct val="150000"/>
              </a:lnSpc>
              <a:buFont typeface="Arial" panose="020B0604020202020204" pitchFamily="34" charset="0"/>
              <a:buChar char="•"/>
            </a:pPr>
            <a:r>
              <a:rPr lang="nl-NL" sz="1600" dirty="0"/>
              <a:t>N.B. Bij wens 1 geeft Inschrijver B aan drie (3) provincies te zullen dekken terwijl er maar 48.000 fietsritten worden aangeboden. Echter het minimum aantal fietsers voor deze drie (3) provincies bedraagt 150.224 fietsers. Met 48.000 fietsritten worden er dus minder fietsritten aangeboden dan de garantie voor het leveren van Fietsdata van minimaal 5% van de fietsers in een provincie. Dat kan niet en dus is deze inschrijving ongeldig. </a:t>
            </a:r>
            <a:r>
              <a:rPr lang="nl-NL" sz="1600" u="sng" dirty="0"/>
              <a:t>Inschrijver moeten zelf (dubbel) controleren of ze deze aantallen per provincie wel behalen bij het afgeven van het gegarandeerd aantal fietsritten per jaar</a:t>
            </a:r>
            <a:r>
              <a:rPr lang="nl-NL" sz="1600" dirty="0"/>
              <a:t>.</a:t>
            </a:r>
          </a:p>
        </p:txBody>
      </p:sp>
      <p:pic>
        <p:nvPicPr>
          <p:cNvPr id="6" name="Afbeelding 5">
            <a:extLst>
              <a:ext uri="{FF2B5EF4-FFF2-40B4-BE49-F238E27FC236}">
                <a16:creationId xmlns:a16="http://schemas.microsoft.com/office/drawing/2014/main" id="{EC20FB6E-29DB-47E4-908A-264F0AAC2304}"/>
              </a:ext>
            </a:extLst>
          </p:cNvPr>
          <p:cNvPicPr>
            <a:picLocks noChangeAspect="1"/>
          </p:cNvPicPr>
          <p:nvPr/>
        </p:nvPicPr>
        <p:blipFill>
          <a:blip r:embed="rId2"/>
          <a:stretch>
            <a:fillRect/>
          </a:stretch>
        </p:blipFill>
        <p:spPr>
          <a:xfrm>
            <a:off x="877610" y="2437814"/>
            <a:ext cx="4947151" cy="797733"/>
          </a:xfrm>
          <a:prstGeom prst="rect">
            <a:avLst/>
          </a:prstGeom>
        </p:spPr>
      </p:pic>
      <p:pic>
        <p:nvPicPr>
          <p:cNvPr id="8" name="Afbeelding 7">
            <a:extLst>
              <a:ext uri="{FF2B5EF4-FFF2-40B4-BE49-F238E27FC236}">
                <a16:creationId xmlns:a16="http://schemas.microsoft.com/office/drawing/2014/main" id="{A9FA7307-9873-483C-8465-F7E1744BC48B}"/>
              </a:ext>
            </a:extLst>
          </p:cNvPr>
          <p:cNvPicPr>
            <a:picLocks noChangeAspect="1"/>
          </p:cNvPicPr>
          <p:nvPr/>
        </p:nvPicPr>
        <p:blipFill>
          <a:blip r:embed="rId3"/>
          <a:stretch>
            <a:fillRect/>
          </a:stretch>
        </p:blipFill>
        <p:spPr>
          <a:xfrm>
            <a:off x="6264728" y="2422862"/>
            <a:ext cx="4947151" cy="797733"/>
          </a:xfrm>
          <a:prstGeom prst="rect">
            <a:avLst/>
          </a:prstGeom>
        </p:spPr>
      </p:pic>
      <p:pic>
        <p:nvPicPr>
          <p:cNvPr id="10" name="Afbeelding 9">
            <a:extLst>
              <a:ext uri="{FF2B5EF4-FFF2-40B4-BE49-F238E27FC236}">
                <a16:creationId xmlns:a16="http://schemas.microsoft.com/office/drawing/2014/main" id="{6789B21A-C562-4B05-AA82-2EBDE66F6A00}"/>
              </a:ext>
            </a:extLst>
          </p:cNvPr>
          <p:cNvPicPr>
            <a:picLocks noChangeAspect="1"/>
          </p:cNvPicPr>
          <p:nvPr/>
        </p:nvPicPr>
        <p:blipFill>
          <a:blip r:embed="rId4"/>
          <a:stretch>
            <a:fillRect/>
          </a:stretch>
        </p:blipFill>
        <p:spPr>
          <a:xfrm>
            <a:off x="6264728" y="3593255"/>
            <a:ext cx="4947151" cy="797733"/>
          </a:xfrm>
          <a:prstGeom prst="rect">
            <a:avLst/>
          </a:prstGeom>
        </p:spPr>
      </p:pic>
      <p:pic>
        <p:nvPicPr>
          <p:cNvPr id="11" name="Afbeelding 10">
            <a:extLst>
              <a:ext uri="{FF2B5EF4-FFF2-40B4-BE49-F238E27FC236}">
                <a16:creationId xmlns:a16="http://schemas.microsoft.com/office/drawing/2014/main" id="{BFDF4539-B0D0-4378-A38F-834A88F906B8}"/>
              </a:ext>
            </a:extLst>
          </p:cNvPr>
          <p:cNvPicPr>
            <a:picLocks noChangeAspect="1"/>
          </p:cNvPicPr>
          <p:nvPr/>
        </p:nvPicPr>
        <p:blipFill>
          <a:blip r:embed="rId5"/>
          <a:stretch>
            <a:fillRect/>
          </a:stretch>
        </p:blipFill>
        <p:spPr>
          <a:xfrm>
            <a:off x="877610" y="3631507"/>
            <a:ext cx="4947151" cy="797733"/>
          </a:xfrm>
          <a:prstGeom prst="rect">
            <a:avLst/>
          </a:prstGeom>
        </p:spPr>
      </p:pic>
    </p:spTree>
    <p:extLst>
      <p:ext uri="{BB962C8B-B14F-4D97-AF65-F5344CB8AC3E}">
        <p14:creationId xmlns:p14="http://schemas.microsoft.com/office/powerpoint/2010/main" val="111518885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1250</Words>
  <Application>Microsoft Office PowerPoint</Application>
  <PresentationFormat>Breedbeeld</PresentationFormat>
  <Paragraphs>128</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Jacques van Berkel</dc:creator>
  <cp:lastModifiedBy>Jacques van Berkel</cp:lastModifiedBy>
  <cp:revision>30</cp:revision>
  <dcterms:created xsi:type="dcterms:W3CDTF">2019-12-08T13:17:04Z</dcterms:created>
  <dcterms:modified xsi:type="dcterms:W3CDTF">2020-01-08T14:30:16Z</dcterms:modified>
</cp:coreProperties>
</file>