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89" r:id="rId4"/>
    <p:sldId id="266" r:id="rId5"/>
    <p:sldId id="281" r:id="rId6"/>
    <p:sldId id="290" r:id="rId7"/>
    <p:sldId id="271" r:id="rId8"/>
    <p:sldId id="264" r:id="rId9"/>
    <p:sldId id="273" r:id="rId10"/>
    <p:sldId id="280" r:id="rId11"/>
    <p:sldId id="275" r:id="rId12"/>
    <p:sldId id="276" r:id="rId13"/>
    <p:sldId id="278" r:id="rId14"/>
    <p:sldId id="277" r:id="rId15"/>
    <p:sldId id="279" r:id="rId16"/>
    <p:sldId id="263" r:id="rId17"/>
    <p:sldId id="262" r:id="rId18"/>
    <p:sldId id="284" r:id="rId19"/>
    <p:sldId id="285" r:id="rId20"/>
    <p:sldId id="286" r:id="rId21"/>
    <p:sldId id="282" r:id="rId22"/>
    <p:sldId id="261" r:id="rId23"/>
    <p:sldId id="283" r:id="rId24"/>
    <p:sldId id="260" r:id="rId25"/>
    <p:sldId id="259" r:id="rId26"/>
    <p:sldId id="258" r:id="rId2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66" d="100"/>
          <a:sy n="166" d="100"/>
        </p:scale>
        <p:origin x="228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05C46-40A2-4F6D-958F-E798E5343E49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675752-9346-424C-8A29-23278E2D52D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43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CA1A7E-6808-4B97-8FFC-9465B68C7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DB35CDC-B909-43A4-964B-BE036B4BD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8D10032-F66E-4770-9CCE-0FD8AB058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04-10-2019</a:t>
            </a: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9BF356-B462-447F-A40A-4D0E3253D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8284DB6-D85C-42D5-8D0D-87ECE463F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6689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F687C3-1F97-49CD-BDF6-2681A3602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6092E60-0160-4899-BFC0-A7CBF0C84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89A0820-082B-414A-A287-DBF3BF816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04-10-2019</a:t>
            </a: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D6272A6-34FB-4DFA-B050-E4F1EA96D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FDADBD-3FF0-4F17-9E2D-744449F5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459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7414765-66D7-4B8F-A8D0-08933DAF07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D69DDCC-41BC-484F-96A1-BC0BE8EDB0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D45760-FA88-4AD8-8EDB-1CF31FD63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04-10-2019</a:t>
            </a: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33CA43-342B-4DF8-A9BF-CD783ED39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2B0D0DD-A43D-4D69-8DE0-A98677F09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258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7E59F0-9DE3-44B4-AC9D-C1F15FB77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60C6132-DE16-4FB6-88E1-78BE3986A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8EF6B8-D203-48F2-886D-7A7407321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04-10-2019</a:t>
            </a: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2A6F3E5-E186-4C32-AED3-25FD6569C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5E5B5AA-7CF1-4986-A251-3CB11AAE0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3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DFF83C-AE13-40C5-9E63-F2BD10404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7224CA9-DF86-496D-9D64-E5C6889B1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D773E0-2D90-49FC-9579-498C1BBBC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04-10-2019</a:t>
            </a: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EA7B0C7-5DA8-4DB8-B920-4446D4475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D54C520-1023-4DCD-80A7-1E724F455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0930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7007B8-6C29-4D63-8608-6D9593DAE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FE3541-08DB-4068-BAB2-08EE56EB5F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A269F1C-D960-4369-87AD-9DFF1E382C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2ACD41A-AE54-4FF5-B646-4F46473D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04-10-2019</a:t>
            </a:r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C048B15-8A9D-407E-8603-DD37B455E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A5FE76C-961A-4906-B028-C9131F820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9537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307FA1-6AE5-470D-A70C-0552504C6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4B1140-6C5F-4FE9-827F-8EE729E1E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1C3948B-CC44-4AEE-9E03-1D29EF162C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7FB0B91-CE66-4B1F-ABB3-8F0BF8B7C8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BA63BEF-0280-412A-A120-C93CAE7459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85B98CC-BB14-498C-AB51-FD13C760F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04-10-2019</a:t>
            </a:r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15592FE-9BE5-48F7-B17C-F618304CD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A3670B9-0C84-4474-889D-32E35D2E5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4013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0A6D87-5978-4405-A6B7-4848C5109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DBBE0AF-EC83-4FC5-9B8F-DD3BBE3C8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04-10-2019</a:t>
            </a:r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CE97892-6FBF-4C5D-AC7F-EFD0BC8EB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283D049-61D4-4E95-9AEA-59E624FD2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9778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FF5EE93-D149-497C-B3BD-B3B17C156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04-10-2019</a:t>
            </a:r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C45B98A-453B-45FD-B1E5-864B91C89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9CF5847-8E33-45F8-8F2D-692C02B8A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011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331FA0-2F86-4698-A4AB-F9D13FA8C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13C544-EB7B-41AD-84BC-10A0A9B2D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8C9D2F5-0F1C-4103-9F60-DAA0DA2E3B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17B83E9-5710-41B2-A7D4-12B551878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04-10-2019</a:t>
            </a:r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F4182AC-D9E7-47A4-8652-88D27287F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BE1C2C-C2C9-44C6-A6A5-AB17C49F1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3996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8BC25-13EF-4292-ABB3-AB4ADCB6E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561CCF3-362A-47A5-AD69-66BA4B18D7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0DF6174-8BC8-44A5-B783-88A28F2581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191A5B1-5B7F-4ECB-8E8E-F3E553B36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04-10-2019</a:t>
            </a:r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A77A420-82E0-42C4-A4C6-2D6172DE9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D76FC4-AD15-4964-861A-2353F2554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9598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833D21B-AC79-49DD-84CF-888C0AE86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6DEEE13-CFAE-40BD-8CE9-EFAC7BEFE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FE1576-34D2-4FF5-96BF-61A20BB9F3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04-10-2019</a:t>
            </a: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227A1B-E0E6-4465-9D43-5CA89ECE82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AE2195F-0124-4E4F-845B-E01C5FD97F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2256C-B28B-478D-9D2F-3F0EADC2C6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901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afip.e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r.info.eafip.eu/mk/cl/f/kG96_Gj8_FVZnPEBvcvDCcvL2MBBCAkR-QRHJhaCABoE2gh2IVq7E2Ddn28sZKSxLVlcdzyD5q9sadJJBQNkEtTUdR9JY9TEMoAobyD9g1viDlSx4tTIqdLNfhKleTxl17E7KttGuFoG6ul7vh6hGY_Z3bz1fOhLJws7JGy7r__873BsfmS79NYPvj0QjxXrnR9GxDQqWbeLVoxcVl5UNEyOFAqY3cV1cKRgAJchCDDxOl4oYAnqexfDnj0fNpuNP1ZeGhjRyLolPlrAK21opkrypivQHc5hOd0ZqtFcsix0qoUuHJMaVi4erJiyR-Scz6zB7ilq4CBibrU5RxasRvUrlDd52BNXsblRiaEEeH84YD9O6rxP5a76h5a77RvEbPaPNHztPG_gKGDyN9CMDCcYY9cg_zg76HTSsTZ4v6WkNRQIJo4tIo_oDbc-0FoPEFSKtLiLxbb5XCCdD7sFQTMXHdBHHToGMCSU6nfbAJX_OhS3d99J4i9uCSBHD7yl-4R7oVV1rKOmHNb6GNH7QJc7rxYrqCmIpAQ-JPz6tQBZM0UA5HJ8biu28n0XWJYhaqhBQDQuU_yK5nXn_vQ3skykXdNJGZlD8cykAFkVoG9H52C8YY9bACLjZoMpkrKENCGm2hQbv2k2GiFguFsg0po8PeQySWGFHKwA7aLsOfg3J5f7mSF0EWMedDa8vLHZm7b9IREZSrc1yrwl7Ii4BoXKounEU-Q" TargetMode="External"/><Relationship Id="rId2" Type="http://schemas.openxmlformats.org/officeDocument/2006/relationships/hyperlink" Target="https://ec.europa.eu/eusurvey/runner/EAFIP2019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forumroermond.nl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image002">
            <a:extLst>
              <a:ext uri="{FF2B5EF4-FFF2-40B4-BE49-F238E27FC236}">
                <a16:creationId xmlns:a16="http://schemas.microsoft.com/office/drawing/2014/main" id="{6B58DEA6-34C4-49DA-96E5-9E5C45652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063" y="3947432"/>
            <a:ext cx="2192028" cy="70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F7C314A-C8B2-43D5-BAC9-ED9287C33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9572" y="332014"/>
            <a:ext cx="9144000" cy="1877106"/>
          </a:xfrm>
        </p:spPr>
        <p:txBody>
          <a:bodyPr/>
          <a:lstStyle/>
          <a:p>
            <a:r>
              <a:rPr lang="en-US" dirty="0"/>
              <a:t>Artificial Intelligence</a:t>
            </a:r>
            <a:br>
              <a:rPr lang="nl-NL" dirty="0"/>
            </a:br>
            <a:r>
              <a:rPr lang="nl-NL" dirty="0"/>
              <a:t>Waterschapsbedrijf Limburg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866A597-ABE6-4EA6-9BBD-491DB611D8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05101"/>
            <a:ext cx="9144000" cy="3601106"/>
          </a:xfrm>
        </p:spPr>
        <p:txBody>
          <a:bodyPr>
            <a:normAutofit/>
          </a:bodyPr>
          <a:lstStyle/>
          <a:p>
            <a:endParaRPr lang="nl-NL" dirty="0"/>
          </a:p>
          <a:p>
            <a:endParaRPr lang="nl-NL" dirty="0"/>
          </a:p>
          <a:p>
            <a:r>
              <a:rPr lang="en-US" dirty="0"/>
              <a:t>    Pre-Commercial Procurement</a:t>
            </a:r>
          </a:p>
          <a:p>
            <a:endParaRPr lang="en-US" dirty="0"/>
          </a:p>
          <a:p>
            <a:pPr algn="l"/>
            <a:r>
              <a:rPr lang="nl-NL" sz="1700" dirty="0"/>
              <a:t>		      	mr. Stephan Corvers – Corvers </a:t>
            </a:r>
            <a:r>
              <a:rPr lang="nl-NL" sz="1700" dirty="0" err="1"/>
              <a:t>Procurement</a:t>
            </a:r>
            <a:r>
              <a:rPr lang="nl-NL" sz="1700" dirty="0"/>
              <a:t> Services B.V.</a:t>
            </a:r>
          </a:p>
          <a:p>
            <a:pPr algn="l"/>
            <a:r>
              <a:rPr lang="nl-NL" sz="1700" dirty="0"/>
              <a:t>		      	ir. Katinka van </a:t>
            </a:r>
            <a:r>
              <a:rPr lang="nl-NL" sz="1700" dirty="0" err="1"/>
              <a:t>Aert</a:t>
            </a:r>
            <a:r>
              <a:rPr lang="nl-NL" sz="1700" dirty="0"/>
              <a:t> – Waterschapsbedrijf Limburg</a:t>
            </a:r>
          </a:p>
          <a:p>
            <a:pPr algn="l"/>
            <a:r>
              <a:rPr lang="nl-NL" sz="1700" dirty="0"/>
              <a:t>		      	drs. ing. Léon Verhaegen – Waterschapsbedrijf Limburg</a:t>
            </a:r>
            <a:endParaRPr lang="en-US" sz="1700" dirty="0"/>
          </a:p>
          <a:p>
            <a:endParaRPr lang="en-US" sz="1700" dirty="0"/>
          </a:p>
          <a:p>
            <a:endParaRPr lang="en-US" sz="17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46B5545-AA2B-4877-AD1F-489B7A370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E9C87EC-E82E-4786-A689-A2AAA9AC6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1</a:t>
            </a:fld>
            <a:endParaRPr lang="nl-NL"/>
          </a:p>
        </p:txBody>
      </p:sp>
      <p:pic>
        <p:nvPicPr>
          <p:cNvPr id="1026" name="Afbeelding 3">
            <a:extLst>
              <a:ext uri="{FF2B5EF4-FFF2-40B4-BE49-F238E27FC236}">
                <a16:creationId xmlns:a16="http://schemas.microsoft.com/office/drawing/2014/main" id="{0937EF31-227F-4892-9449-7017BC261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689" y="2839016"/>
            <a:ext cx="1212850" cy="86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3983A16-B079-4712-9EA5-9D77501957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265" y="4865902"/>
            <a:ext cx="240030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575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CF4B15-234A-4550-A00A-5B60D9F35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</a:t>
            </a:r>
            <a:r>
              <a:rPr lang="nl-NL" dirty="0" err="1"/>
              <a:t>Process</a:t>
            </a:r>
            <a:r>
              <a:rPr lang="nl-NL" dirty="0"/>
              <a:t> Status – </a:t>
            </a:r>
            <a:r>
              <a:rPr lang="nl-NL" dirty="0" err="1"/>
              <a:t>Phase</a:t>
            </a:r>
            <a:r>
              <a:rPr lang="nl-NL" dirty="0"/>
              <a:t> 1 PCP – </a:t>
            </a:r>
            <a:br>
              <a:rPr lang="nl-NL" dirty="0"/>
            </a:br>
            <a:r>
              <a:rPr lang="nl-NL" dirty="0"/>
              <a:t>Design Transport System Prototype / </a:t>
            </a:r>
            <a:r>
              <a:rPr lang="nl-NL" dirty="0" err="1"/>
              <a:t>Future</a:t>
            </a:r>
            <a:endParaRPr lang="en-US" dirty="0"/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59AEC873-F50D-4EDE-BC6B-C84AC07EBE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6697" y="1812438"/>
            <a:ext cx="6560185" cy="1620000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8B8F90E-E939-4E11-9733-789C2A29E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35CADEC-BDC7-4446-BCF5-B9D8D0B24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10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1B2CFE6A-D88E-4720-AE3A-BBC351106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4867" y="3773881"/>
            <a:ext cx="3338145" cy="2460719"/>
          </a:xfrm>
          <a:prstGeom prst="rect">
            <a:avLst/>
          </a:prstGeom>
        </p:spPr>
      </p:pic>
      <p:pic>
        <p:nvPicPr>
          <p:cNvPr id="8" name="Tijdelijke aanduiding voor inhoud 5">
            <a:extLst>
              <a:ext uri="{FF2B5EF4-FFF2-40B4-BE49-F238E27FC236}">
                <a16:creationId xmlns:a16="http://schemas.microsoft.com/office/drawing/2014/main" id="{820B1D70-273F-420B-ACAB-C60A3A7ADB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8047" y="3765909"/>
            <a:ext cx="3548743" cy="246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44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CF4B15-234A-4550-A00A-5B60D9F35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</a:t>
            </a:r>
            <a:r>
              <a:rPr lang="nl-NL" dirty="0" err="1"/>
              <a:t>Process</a:t>
            </a:r>
            <a:r>
              <a:rPr lang="nl-NL" dirty="0"/>
              <a:t> Status – </a:t>
            </a:r>
            <a:r>
              <a:rPr lang="nl-NL" dirty="0" err="1"/>
              <a:t>Phase</a:t>
            </a:r>
            <a:r>
              <a:rPr lang="nl-NL" dirty="0"/>
              <a:t> 2 PCP Prototype</a:t>
            </a:r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8B8F90E-E939-4E11-9733-789C2A29E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35CADEC-BDC7-4446-BCF5-B9D8D0B24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11</a:t>
            </a:fld>
            <a:endParaRPr lang="nl-NL"/>
          </a:p>
        </p:txBody>
      </p:sp>
      <p:pic>
        <p:nvPicPr>
          <p:cNvPr id="7" name="Tijdelijke aanduiding voor inhoud 5">
            <a:extLst>
              <a:ext uri="{FF2B5EF4-FFF2-40B4-BE49-F238E27FC236}">
                <a16:creationId xmlns:a16="http://schemas.microsoft.com/office/drawing/2014/main" id="{0C972E67-023A-4E14-AA23-AD9F2DC86B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2953" y="1825625"/>
            <a:ext cx="606609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47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CF4B15-234A-4550-A00A-5B60D9F35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</a:t>
            </a:r>
            <a:r>
              <a:rPr lang="nl-NL" dirty="0" err="1"/>
              <a:t>Process</a:t>
            </a:r>
            <a:r>
              <a:rPr lang="nl-NL" dirty="0"/>
              <a:t> Status – </a:t>
            </a:r>
            <a:r>
              <a:rPr lang="nl-NL" dirty="0" err="1"/>
              <a:t>Phase</a:t>
            </a:r>
            <a:r>
              <a:rPr lang="nl-NL" dirty="0"/>
              <a:t> 2 PCP Prototype</a:t>
            </a:r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8B8F90E-E939-4E11-9733-789C2A29E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35CADEC-BDC7-4446-BCF5-B9D8D0B24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12</a:t>
            </a:fld>
            <a:endParaRPr lang="nl-NL"/>
          </a:p>
        </p:txBody>
      </p:sp>
      <p:pic>
        <p:nvPicPr>
          <p:cNvPr id="7" name="Tijdelijke aanduiding voor inhoud 5">
            <a:extLst>
              <a:ext uri="{FF2B5EF4-FFF2-40B4-BE49-F238E27FC236}">
                <a16:creationId xmlns:a16="http://schemas.microsoft.com/office/drawing/2014/main" id="{61063534-D567-48F9-8BFC-A3FED2AB5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5049" y="1857002"/>
            <a:ext cx="606609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60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9D635D-B55F-4F6C-86EF-E11336CA3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</a:t>
            </a:r>
            <a:r>
              <a:rPr lang="nl-NL" dirty="0" err="1"/>
              <a:t>Process</a:t>
            </a:r>
            <a:r>
              <a:rPr lang="nl-NL" dirty="0"/>
              <a:t> Status – EU Tender Big Data</a:t>
            </a:r>
            <a:endParaRPr lang="en-US" dirty="0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C0671236-F5A2-4F0D-86EF-0773492C67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9712" y="1825625"/>
            <a:ext cx="6592576" cy="4351338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126D3C7-CDB3-4D81-AE1C-CF2B2E31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E2599CF-66EF-47EA-BE27-BD656B25C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5546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CF4B15-234A-4550-A00A-5B60D9F35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</a:t>
            </a:r>
            <a:r>
              <a:rPr lang="nl-NL" dirty="0" err="1"/>
              <a:t>Process</a:t>
            </a:r>
            <a:r>
              <a:rPr lang="nl-NL" dirty="0"/>
              <a:t> Status – </a:t>
            </a:r>
            <a:r>
              <a:rPr lang="nl-NL" dirty="0" err="1"/>
              <a:t>Phase</a:t>
            </a:r>
            <a:r>
              <a:rPr lang="nl-NL" dirty="0"/>
              <a:t> 3 PCP WBL Full</a:t>
            </a:r>
            <a:endParaRPr lang="en-US" dirty="0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5301D454-3B3A-4AC5-8F06-8917B34128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7252" y="1825625"/>
            <a:ext cx="5757495" cy="4351338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8B8F90E-E939-4E11-9733-789C2A29E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35CADEC-BDC7-4446-BCF5-B9D8D0B24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540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CF4B15-234A-4550-A00A-5B60D9F35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</a:t>
            </a:r>
            <a:r>
              <a:rPr lang="nl-NL" dirty="0" err="1"/>
              <a:t>Process</a:t>
            </a:r>
            <a:r>
              <a:rPr lang="nl-NL" dirty="0"/>
              <a:t> Status – </a:t>
            </a:r>
            <a:r>
              <a:rPr lang="nl-NL" dirty="0" err="1"/>
              <a:t>Future</a:t>
            </a:r>
            <a:r>
              <a:rPr lang="nl-NL" dirty="0"/>
              <a:t> PCP</a:t>
            </a:r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8B8F90E-E939-4E11-9733-789C2A29E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35CADEC-BDC7-4446-BCF5-B9D8D0B24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15</a:t>
            </a:fld>
            <a:endParaRPr lang="nl-NL"/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D7FB468D-C139-49F8-8D4B-DF1361783E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9416" y="1825625"/>
            <a:ext cx="631316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795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260A9A-C094-4D4D-93AD-7A045DA24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EU Survey questions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10648B-B629-42F0-A761-16995A657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Underlying rationale for the PCP (procurement of R&amp;D services)</a:t>
            </a:r>
          </a:p>
          <a:p>
            <a:endParaRPr lang="en-US" dirty="0"/>
          </a:p>
          <a:p>
            <a:r>
              <a:rPr lang="en-US" dirty="0"/>
              <a:t>Is the challenge, its approach and its objectives clear</a:t>
            </a:r>
          </a:p>
          <a:p>
            <a:r>
              <a:rPr lang="en-US" dirty="0"/>
              <a:t>is the challenge feasible (outcome TRL=8)</a:t>
            </a:r>
          </a:p>
          <a:p>
            <a:r>
              <a:rPr lang="en-US" dirty="0"/>
              <a:t>Is the challenge doable (technical, financial, timing)</a:t>
            </a:r>
          </a:p>
          <a:p>
            <a:r>
              <a:rPr lang="en-US" dirty="0"/>
              <a:t>Is the challenge addressing your needs (business wise, relationship wise) </a:t>
            </a:r>
          </a:p>
          <a:p>
            <a:endParaRPr lang="en-US" dirty="0"/>
          </a:p>
          <a:p>
            <a:r>
              <a:rPr lang="en-US" dirty="0"/>
              <a:t>If not, please ask additional questions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64DC952-EBD0-41F3-9A54-4942D674B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6B2A91D-EA15-40B1-B830-D22B391CA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9277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26F685-2368-4412-AEBA-253E48640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PCP process &amp; relation with EAFIP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02E0CE-B3BF-4C9D-A2ED-A9504A1B9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4518"/>
            <a:ext cx="6333241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A total of 5 projects have been selected under the scope of the EAFIP (2019-2020) initiative of the European Commission: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WBL: Artificial Intelligence - PCP (NL)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err="1"/>
              <a:t>Gobierno</a:t>
            </a:r>
            <a:r>
              <a:rPr lang="en-US" dirty="0"/>
              <a:t> de Canarias: Big Data for </a:t>
            </a:r>
            <a:r>
              <a:rPr lang="en-US" dirty="0" err="1"/>
              <a:t>Personalised</a:t>
            </a:r>
            <a:r>
              <a:rPr lang="en-US" dirty="0"/>
              <a:t> Medicine - PCP (ES)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MVB-STIB: </a:t>
            </a:r>
            <a:r>
              <a:rPr lang="en-US" dirty="0" err="1"/>
              <a:t>Muntstroom</a:t>
            </a:r>
            <a:r>
              <a:rPr lang="en-US" dirty="0"/>
              <a:t> Living Lab - PCP (BE)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Austrian Patent Office: </a:t>
            </a:r>
            <a:r>
              <a:rPr lang="en-US" dirty="0" err="1"/>
              <a:t>Chatbot</a:t>
            </a:r>
            <a:r>
              <a:rPr lang="en-US" dirty="0"/>
              <a:t> Albert - PPI (AT)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Smart Dublin/Dublin City: Smart Tech, saving lives - </a:t>
            </a:r>
            <a:r>
              <a:rPr lang="en-US" dirty="0" err="1"/>
              <a:t>IoT</a:t>
            </a:r>
            <a:r>
              <a:rPr lang="en-US" dirty="0"/>
              <a:t> Network to monitor and report on Life Rings - PPI (IE)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8A22A0B-C54B-48CB-AD89-E941D8D4D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B1F037B-9076-4E34-BA5C-AFBC70532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36477"/>
            <a:ext cx="2743200" cy="365125"/>
          </a:xfrm>
        </p:spPr>
        <p:txBody>
          <a:bodyPr/>
          <a:lstStyle/>
          <a:p>
            <a:fld id="{A0D2256C-B28B-478D-9D2F-3F0EADC2C669}" type="slidenum">
              <a:rPr lang="nl-NL" smtClean="0"/>
              <a:t>17</a:t>
            </a:fld>
            <a:endParaRPr lang="nl-NL" dirty="0"/>
          </a:p>
        </p:txBody>
      </p:sp>
      <p:pic>
        <p:nvPicPr>
          <p:cNvPr id="6" name="Afbeelding 5"/>
          <p:cNvPicPr/>
          <p:nvPr/>
        </p:nvPicPr>
        <p:blipFill>
          <a:blip r:embed="rId2"/>
          <a:stretch>
            <a:fillRect/>
          </a:stretch>
        </p:blipFill>
        <p:spPr>
          <a:xfrm>
            <a:off x="9861587" y="2159508"/>
            <a:ext cx="2038888" cy="1320429"/>
          </a:xfrm>
          <a:prstGeom prst="rect">
            <a:avLst/>
          </a:prstGeom>
        </p:spPr>
      </p:pic>
      <p:pic>
        <p:nvPicPr>
          <p:cNvPr id="8" name="Afbeelding 7" descr="Afbeeldingsresultaat voor STIB-MIV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131" y="3235729"/>
            <a:ext cx="2546971" cy="1215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19" b="31815"/>
          <a:stretch/>
        </p:blipFill>
        <p:spPr bwMode="auto">
          <a:xfrm>
            <a:off x="7011255" y="2137176"/>
            <a:ext cx="2620556" cy="10484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Afbeelding 9" descr="Afbeeldingsresultaat voor Austrian Patent Offic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245" y="4261469"/>
            <a:ext cx="3235960" cy="1706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10" descr="Afbeeldingsresultaat voor smart dublin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0326" y="3436137"/>
            <a:ext cx="1962150" cy="130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Afbeelding 11" descr="Afbeeldingsresultaat voor Dublin City council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1811" y="4730289"/>
            <a:ext cx="2546546" cy="866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Tijdelijke aanduiding voor inhoud 3">
            <a:extLst>
              <a:ext uri="{FF2B5EF4-FFF2-40B4-BE49-F238E27FC236}">
                <a16:creationId xmlns:a16="http://schemas.microsoft.com/office/drawing/2014/main" id="{DC3F6F48-B870-40FA-96CE-1EF3BD360EA7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257" y="325044"/>
            <a:ext cx="1736254" cy="13482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4327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ECAFBD-A77B-4868-8317-431FA8240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5. European Assistance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Innovation</a:t>
            </a:r>
            <a:r>
              <a:rPr lang="nl-NL" dirty="0"/>
              <a:t> </a:t>
            </a:r>
            <a:r>
              <a:rPr lang="nl-NL" dirty="0" err="1"/>
              <a:t>Procurement</a:t>
            </a:r>
            <a:r>
              <a:rPr lang="nl-NL" dirty="0"/>
              <a:t> (</a:t>
            </a:r>
            <a:r>
              <a:rPr lang="nl-NL" dirty="0" err="1"/>
              <a:t>eafip</a:t>
            </a:r>
            <a:r>
              <a:rPr lang="nl-NL" dirty="0"/>
              <a:t>) (2015-2018) </a:t>
            </a:r>
          </a:p>
        </p:txBody>
      </p:sp>
      <p:pic>
        <p:nvPicPr>
          <p:cNvPr id="5" name="Tijdelijke aanduiding voor inhoud 3">
            <a:extLst>
              <a:ext uri="{FF2B5EF4-FFF2-40B4-BE49-F238E27FC236}">
                <a16:creationId xmlns:a16="http://schemas.microsoft.com/office/drawing/2014/main" id="{DC3F6F48-B870-40FA-96CE-1EF3BD360EA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68" y="2204865"/>
            <a:ext cx="4464496" cy="29523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71003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ECAFBD-A77B-4868-8317-431FA8240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5. </a:t>
            </a:r>
            <a:r>
              <a:rPr lang="nl-NL" dirty="0" err="1"/>
              <a:t>Eafip</a:t>
            </a:r>
            <a:r>
              <a:rPr lang="nl-NL" dirty="0"/>
              <a:t> 2015-2018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3071187F-F7D9-463C-B0DF-30803723F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European </a:t>
            </a:r>
            <a:r>
              <a:rPr lang="nl-NL" dirty="0" err="1"/>
              <a:t>Commission</a:t>
            </a:r>
            <a:r>
              <a:rPr lang="nl-NL" dirty="0"/>
              <a:t> DG CONNECT </a:t>
            </a:r>
          </a:p>
          <a:p>
            <a:r>
              <a:rPr lang="nl-NL" dirty="0"/>
              <a:t>Knowledge transfer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contracting</a:t>
            </a:r>
            <a:r>
              <a:rPr lang="nl-NL" dirty="0"/>
              <a:t> </a:t>
            </a:r>
            <a:r>
              <a:rPr lang="nl-NL" dirty="0" err="1"/>
              <a:t>authorities</a:t>
            </a:r>
            <a:r>
              <a:rPr lang="nl-NL" dirty="0"/>
              <a:t> </a:t>
            </a:r>
            <a:r>
              <a:rPr lang="nl-NL" dirty="0" err="1"/>
              <a:t>throughout</a:t>
            </a:r>
            <a:r>
              <a:rPr lang="nl-NL" dirty="0"/>
              <a:t> Europe</a:t>
            </a:r>
          </a:p>
          <a:p>
            <a:pPr lvl="1"/>
            <a:r>
              <a:rPr lang="nl-NL" dirty="0"/>
              <a:t>Workshops &amp; conferences</a:t>
            </a:r>
          </a:p>
          <a:p>
            <a:pPr lvl="1"/>
            <a:r>
              <a:rPr lang="nl-NL" dirty="0"/>
              <a:t>Toolkit</a:t>
            </a:r>
          </a:p>
          <a:p>
            <a:pPr lvl="1"/>
            <a:r>
              <a:rPr lang="nl-NL" u="sng" dirty="0" err="1"/>
              <a:t>Local</a:t>
            </a:r>
            <a:r>
              <a:rPr lang="nl-NL" u="sng" dirty="0"/>
              <a:t> assistance (12 </a:t>
            </a:r>
            <a:r>
              <a:rPr lang="nl-NL" u="sng" dirty="0" err="1"/>
              <a:t>PCPs</a:t>
            </a:r>
            <a:r>
              <a:rPr lang="nl-NL" u="sng" dirty="0"/>
              <a:t> </a:t>
            </a:r>
            <a:r>
              <a:rPr lang="nl-NL" u="sng" dirty="0" err="1"/>
              <a:t>and</a:t>
            </a:r>
            <a:r>
              <a:rPr lang="nl-NL" u="sng" dirty="0"/>
              <a:t> </a:t>
            </a:r>
            <a:r>
              <a:rPr lang="nl-NL" u="sng" dirty="0" err="1"/>
              <a:t>PPIs</a:t>
            </a:r>
            <a:r>
              <a:rPr lang="nl-NL" u="sng" dirty="0"/>
              <a:t>)</a:t>
            </a:r>
            <a:endParaRPr lang="nl-NL" dirty="0"/>
          </a:p>
          <a:p>
            <a:r>
              <a:rPr lang="nl-NL" dirty="0"/>
              <a:t>Network-approach</a:t>
            </a:r>
          </a:p>
          <a:p>
            <a:r>
              <a:rPr lang="nl-NL" dirty="0" err="1"/>
              <a:t>Demand</a:t>
            </a:r>
            <a:r>
              <a:rPr lang="nl-NL" dirty="0"/>
              <a:t> </a:t>
            </a:r>
            <a:r>
              <a:rPr lang="nl-NL" dirty="0" err="1"/>
              <a:t>driven</a:t>
            </a:r>
            <a:r>
              <a:rPr lang="nl-NL" dirty="0"/>
              <a:t> policy – </a:t>
            </a:r>
            <a:r>
              <a:rPr lang="nl-NL" u="sng" dirty="0"/>
              <a:t>no support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companies</a:t>
            </a:r>
          </a:p>
          <a:p>
            <a:r>
              <a:rPr lang="nl-NL" dirty="0">
                <a:hlinkClick r:id="rId2"/>
              </a:rPr>
              <a:t>www.eafip.eu</a:t>
            </a:r>
            <a:r>
              <a:rPr lang="nl-NL" dirty="0"/>
              <a:t>  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6653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22142F-284F-4F97-878C-378DC4277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Program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50919A7-FA22-48C1-B9E4-2F9D1AF30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Opening – PCP and TRL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Introduction WBL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Process status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EU Survey questions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PCP process &amp; relation with EAFIP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IPR &amp; FRAND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Q&amp;A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Time schedule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Closure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A19DE7A-67FB-4489-90A0-EC411CDEE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41E543E-9FEB-49C2-9C93-366A9EF60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9631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5. </a:t>
            </a:r>
            <a:r>
              <a:rPr lang="nl-NL" dirty="0" err="1"/>
              <a:t>Eafip</a:t>
            </a:r>
            <a:r>
              <a:rPr lang="nl-NL" dirty="0"/>
              <a:t> 2019-2020</a:t>
            </a:r>
          </a:p>
        </p:txBody>
      </p:sp>
      <p:sp>
        <p:nvSpPr>
          <p:cNvPr id="5" name="Rechthoek 4"/>
          <p:cNvSpPr/>
          <p:nvPr/>
        </p:nvSpPr>
        <p:spPr>
          <a:xfrm>
            <a:off x="2279576" y="2492897"/>
            <a:ext cx="7787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new EAFIP call for assistance open</a:t>
            </a:r>
          </a:p>
          <a:p>
            <a:pPr algn="ctr"/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till 13</a:t>
            </a:r>
            <a:r>
              <a:rPr lang="en-GB" sz="2400" b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December 2019</a:t>
            </a:r>
            <a:endParaRPr lang="nl-NL" sz="2400" dirty="0"/>
          </a:p>
        </p:txBody>
      </p:sp>
      <p:sp>
        <p:nvSpPr>
          <p:cNvPr id="6" name="Rechthoek 5"/>
          <p:cNvSpPr/>
          <p:nvPr/>
        </p:nvSpPr>
        <p:spPr>
          <a:xfrm>
            <a:off x="3809999" y="4149081"/>
            <a:ext cx="5495365" cy="1084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find </a:t>
            </a:r>
            <a:r>
              <a:rPr lang="en-GB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here the link</a:t>
            </a:r>
            <a:r>
              <a:rPr lang="en-GB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u="sng" dirty="0">
                <a:hlinkClick r:id="rId3"/>
              </a:rPr>
              <a:t>https://ec.europa.eu/eusurvey/runner/EAFIP2019 </a:t>
            </a:r>
            <a:endParaRPr lang="en-GB" u="sng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the EAFIP call for assistance to be disseminated.  </a:t>
            </a:r>
            <a:endParaRPr lang="nl-N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804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5. EAFIP &amp; WBL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dirty="0" err="1"/>
              <a:t>Enhanced</a:t>
            </a:r>
            <a:r>
              <a:rPr lang="nl-NL" dirty="0"/>
              <a:t> &amp; </a:t>
            </a:r>
            <a:r>
              <a:rPr lang="nl-NL" dirty="0" err="1"/>
              <a:t>integrated</a:t>
            </a:r>
            <a:r>
              <a:rPr lang="nl-NL" dirty="0"/>
              <a:t> approach:</a:t>
            </a:r>
          </a:p>
          <a:p>
            <a:pPr lvl="1"/>
            <a:r>
              <a:rPr lang="nl-NL" dirty="0" err="1"/>
              <a:t>the</a:t>
            </a:r>
            <a:r>
              <a:rPr lang="nl-NL" dirty="0"/>
              <a:t> WBL program is </a:t>
            </a:r>
            <a:r>
              <a:rPr lang="nl-NL" dirty="0" err="1"/>
              <a:t>combining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integrating</a:t>
            </a:r>
            <a:r>
              <a:rPr lang="nl-NL" dirty="0"/>
              <a:t> standard </a:t>
            </a:r>
            <a:r>
              <a:rPr lang="nl-NL" dirty="0" err="1"/>
              <a:t>procurement</a:t>
            </a:r>
            <a:r>
              <a:rPr lang="nl-NL" dirty="0"/>
              <a:t> &amp; PCP</a:t>
            </a:r>
          </a:p>
          <a:p>
            <a:pPr lvl="1"/>
            <a:r>
              <a:rPr lang="nl-NL" dirty="0"/>
              <a:t>First time in Europe (</a:t>
            </a:r>
            <a:r>
              <a:rPr lang="nl-NL" dirty="0" err="1"/>
              <a:t>forerunner</a:t>
            </a:r>
            <a:r>
              <a:rPr lang="nl-NL" dirty="0"/>
              <a:t> in </a:t>
            </a:r>
            <a:r>
              <a:rPr lang="nl-NL" dirty="0" err="1"/>
              <a:t>innovation</a:t>
            </a:r>
            <a:r>
              <a:rPr lang="nl-NL" dirty="0"/>
              <a:t> </a:t>
            </a:r>
            <a:r>
              <a:rPr lang="nl-NL" dirty="0" err="1"/>
              <a:t>procurement</a:t>
            </a:r>
            <a:r>
              <a:rPr lang="nl-NL" dirty="0"/>
              <a:t>)</a:t>
            </a:r>
          </a:p>
          <a:p>
            <a:pPr lvl="1"/>
            <a:endParaRPr lang="nl-NL" dirty="0"/>
          </a:p>
          <a:p>
            <a:r>
              <a:rPr lang="nl-NL" dirty="0" err="1"/>
              <a:t>Bridging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R&amp;D-</a:t>
            </a:r>
            <a:r>
              <a:rPr lang="nl-NL" dirty="0" err="1"/>
              <a:t>phase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deployment-phase</a:t>
            </a:r>
            <a:endParaRPr lang="nl-NL" dirty="0"/>
          </a:p>
          <a:p>
            <a:endParaRPr lang="nl-NL" dirty="0"/>
          </a:p>
          <a:p>
            <a:r>
              <a:rPr lang="nl-NL" dirty="0"/>
              <a:t>High interest </a:t>
            </a:r>
            <a:r>
              <a:rPr lang="nl-NL" dirty="0" err="1"/>
              <a:t>from</a:t>
            </a:r>
            <a:r>
              <a:rPr lang="nl-NL" dirty="0"/>
              <a:t> European </a:t>
            </a:r>
            <a:r>
              <a:rPr lang="nl-NL" dirty="0" err="1"/>
              <a:t>perspective</a:t>
            </a:r>
            <a:r>
              <a:rPr lang="nl-NL" dirty="0"/>
              <a:t> 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European </a:t>
            </a:r>
            <a:r>
              <a:rPr lang="nl-NL" dirty="0" err="1"/>
              <a:t>outreach</a:t>
            </a:r>
            <a:r>
              <a:rPr lang="nl-NL" dirty="0"/>
              <a:t> </a:t>
            </a:r>
            <a:r>
              <a:rPr lang="nl-NL" dirty="0" err="1"/>
              <a:t>both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academic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practical </a:t>
            </a:r>
            <a:r>
              <a:rPr lang="nl-NL" dirty="0" err="1"/>
              <a:t>perspective</a:t>
            </a:r>
            <a:r>
              <a:rPr lang="nl-NL" dirty="0"/>
              <a:t> (</a:t>
            </a:r>
            <a:r>
              <a:rPr lang="nl-NL" dirty="0" err="1"/>
              <a:t>understanding</a:t>
            </a:r>
            <a:r>
              <a:rPr lang="nl-NL" dirty="0"/>
              <a:t> </a:t>
            </a:r>
            <a:r>
              <a:rPr lang="nl-NL" dirty="0" err="1"/>
              <a:t>legal</a:t>
            </a:r>
            <a:r>
              <a:rPr lang="nl-NL" dirty="0"/>
              <a:t> &amp; business </a:t>
            </a:r>
            <a:r>
              <a:rPr lang="nl-NL" dirty="0" err="1"/>
              <a:t>challenges</a:t>
            </a:r>
            <a:r>
              <a:rPr lang="nl-NL" dirty="0"/>
              <a:t>, </a:t>
            </a:r>
            <a:r>
              <a:rPr lang="nl-NL" dirty="0" err="1"/>
              <a:t>both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demand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supply</a:t>
            </a:r>
            <a:r>
              <a:rPr lang="nl-NL" dirty="0"/>
              <a:t> side)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 err="1"/>
              <a:t>Lessons</a:t>
            </a:r>
            <a:r>
              <a:rPr lang="nl-NL" dirty="0"/>
              <a:t> </a:t>
            </a:r>
            <a:r>
              <a:rPr lang="nl-NL" dirty="0" err="1"/>
              <a:t>learned</a:t>
            </a:r>
            <a:r>
              <a:rPr lang="nl-NL" dirty="0"/>
              <a:t> </a:t>
            </a:r>
            <a:r>
              <a:rPr lang="nl-NL" dirty="0" err="1"/>
              <a:t>through</a:t>
            </a:r>
            <a:r>
              <a:rPr lang="nl-NL" dirty="0"/>
              <a:t> EAFIP-</a:t>
            </a:r>
            <a:r>
              <a:rPr lang="nl-NL" dirty="0" err="1"/>
              <a:t>initiative</a:t>
            </a:r>
            <a:r>
              <a:rPr lang="nl-NL" dirty="0"/>
              <a:t> &amp; </a:t>
            </a:r>
            <a:r>
              <a:rPr lang="nl-NL" dirty="0" err="1"/>
              <a:t>academia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3137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78788B-5234-4D84-B434-C30B0C5C4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IPR &amp; FRAND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EB0B6A1-031E-4329-A951-F0E7ED881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market conditions ? (2007 Communication)</a:t>
            </a:r>
          </a:p>
          <a:p>
            <a:endParaRPr lang="en-US" dirty="0"/>
          </a:p>
          <a:p>
            <a:pPr lvl="1"/>
            <a:r>
              <a:rPr lang="en-US" dirty="0"/>
              <a:t>IPR remains vested in technology vendors</a:t>
            </a:r>
          </a:p>
          <a:p>
            <a:pPr lvl="1"/>
            <a:r>
              <a:rPr lang="en-US" dirty="0"/>
              <a:t>Contracting authority is granted a free license to use</a:t>
            </a:r>
          </a:p>
          <a:p>
            <a:pPr lvl="1"/>
            <a:r>
              <a:rPr lang="en-US" dirty="0"/>
              <a:t>Draw-back clause in case of non-successful commercialization of IPR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PCP technology vendors are being offered to deploy their solutions through contractors of lot 1, 2 and/or 3 using FRAND conditions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 What is FRAND ?</a:t>
            </a:r>
          </a:p>
          <a:p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D4F5831-6FA1-476A-8401-623D8C834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C522C67-E224-4DB5-86E8-3606F4199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0980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What</a:t>
            </a:r>
            <a:r>
              <a:rPr lang="nl-NL" dirty="0"/>
              <a:t> is FRAND? </a:t>
            </a:r>
            <a:br>
              <a:rPr lang="nl-NL" dirty="0"/>
            </a:br>
            <a:r>
              <a:rPr lang="nl-NL" sz="4000" i="1" dirty="0"/>
              <a:t>Fair, </a:t>
            </a:r>
            <a:r>
              <a:rPr lang="nl-NL" sz="4000" i="1" dirty="0" err="1"/>
              <a:t>Reasonable</a:t>
            </a:r>
            <a:r>
              <a:rPr lang="nl-NL" sz="4000" i="1" dirty="0"/>
              <a:t> </a:t>
            </a:r>
            <a:r>
              <a:rPr lang="nl-NL" sz="4000" i="1" dirty="0" err="1"/>
              <a:t>and</a:t>
            </a:r>
            <a:r>
              <a:rPr lang="nl-NL" sz="4000" i="1" dirty="0"/>
              <a:t> Non-</a:t>
            </a:r>
            <a:r>
              <a:rPr lang="nl-NL" sz="4000" i="1" dirty="0" err="1"/>
              <a:t>Discriminatory</a:t>
            </a:r>
            <a:r>
              <a:rPr lang="nl-NL" sz="4000" i="1" dirty="0"/>
              <a:t> </a:t>
            </a:r>
            <a:r>
              <a:rPr lang="nl-NL" sz="4000" i="1" dirty="0" err="1"/>
              <a:t>Agreements</a:t>
            </a:r>
            <a:endParaRPr lang="nl-NL" sz="4000" i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92860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GB" dirty="0"/>
              <a:t>WBL will receive from the AI-Big Data PCP suppliers a royalty free non-exclusive license to use the developed technology for indefinite time. </a:t>
            </a:r>
          </a:p>
          <a:p>
            <a:r>
              <a:rPr lang="en-GB" dirty="0"/>
              <a:t>FRAND agreements will be concluded between two technology vendors in phase 3 of the PCP and the three different suppliers of  [Lots 1, 2 and 3 – if applicable -].</a:t>
            </a:r>
          </a:p>
          <a:p>
            <a:r>
              <a:rPr lang="en-GB" dirty="0"/>
              <a:t>FRAND licensing aims to compensate the innovative companies through patent royalties so they can re-invest in next generation technologies, while allowing fair access to their technologies based on trust. </a:t>
            </a:r>
          </a:p>
          <a:p>
            <a:r>
              <a:rPr lang="en-GB" dirty="0"/>
              <a:t>The FRAND requirement facilitates wide use of standard essential patents (SEPs).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Market consultation PCP Artificial Intelligence             </a:t>
            </a:r>
            <a:r>
              <a:rPr lang="en-US" dirty="0" err="1"/>
              <a:t>Roermond</a:t>
            </a:r>
            <a:r>
              <a:rPr lang="en-US" dirty="0"/>
              <a:t>, 4th of October 2019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0278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290208-2190-4D58-96B6-478ABFA62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7. Q&amp;A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F4A9EC-5564-4860-BE43-77592285A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ANNEX 1-8 are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information – NO QUESTIONS</a:t>
            </a:r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9082842-B160-4D48-AE60-ED7524E72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FB83E18-BC43-4471-8546-EA9DCB25F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34763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34F0BA-7B97-4910-AA02-E4DA78587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8. Time schedule</a:t>
            </a:r>
          </a:p>
        </p:txBody>
      </p:sp>
      <p:graphicFrame>
        <p:nvGraphicFramePr>
          <p:cNvPr id="5" name="Tijdelijke aanduiding voor inhou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2681669"/>
              </p:ext>
            </p:extLst>
          </p:nvPr>
        </p:nvGraphicFramePr>
        <p:xfrm>
          <a:off x="995081" y="1371602"/>
          <a:ext cx="9991165" cy="48627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4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27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6621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nl-NL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nl-NL" sz="1600" dirty="0">
                          <a:effectLst/>
                        </a:rPr>
                        <a:t>12 September 2019</a:t>
                      </a: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en-GB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en-GB" sz="1600" dirty="0">
                          <a:effectLst/>
                        </a:rPr>
                        <a:t>Publication of pre-announcement and making available market consultation documents &amp; list of questions (through the EU Survey).</a:t>
                      </a: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276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nl-NL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nl-NL" sz="1600" dirty="0">
                          <a:effectLst/>
                        </a:rPr>
                        <a:t>20 September 2019</a:t>
                      </a: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en-GB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en-GB" sz="1600" dirty="0">
                          <a:effectLst/>
                        </a:rPr>
                        <a:t>Possible publication of updated version of the </a:t>
                      </a:r>
                      <a:r>
                        <a:rPr lang="en-GB" sz="1600" dirty="0" err="1">
                          <a:effectLst/>
                        </a:rPr>
                        <a:t>EUSurvey</a:t>
                      </a:r>
                      <a:r>
                        <a:rPr lang="en-GB" sz="1600" dirty="0">
                          <a:effectLst/>
                        </a:rPr>
                        <a:t>.</a:t>
                      </a: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276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en-GB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en-GB" sz="1600" dirty="0">
                          <a:effectLst/>
                        </a:rPr>
                        <a:t>27 September 2019</a:t>
                      </a: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en-GB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en-GB" sz="1600" dirty="0">
                          <a:effectLst/>
                        </a:rPr>
                        <a:t>Registration for the meeting in </a:t>
                      </a:r>
                      <a:r>
                        <a:rPr lang="en-GB" sz="1600" dirty="0" err="1">
                          <a:effectLst/>
                        </a:rPr>
                        <a:t>Roermond</a:t>
                      </a:r>
                      <a:r>
                        <a:rPr lang="en-GB" sz="1600" dirty="0">
                          <a:effectLst/>
                        </a:rPr>
                        <a:t> </a:t>
                      </a: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9520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nl-NL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nl-NL" sz="1600" dirty="0">
                          <a:effectLst/>
                        </a:rPr>
                        <a:t>4 </a:t>
                      </a:r>
                      <a:r>
                        <a:rPr lang="nl-NL" sz="1600" dirty="0" err="1">
                          <a:effectLst/>
                        </a:rPr>
                        <a:t>October</a:t>
                      </a:r>
                      <a:r>
                        <a:rPr lang="nl-NL" sz="1600" dirty="0">
                          <a:effectLst/>
                        </a:rPr>
                        <a:t> 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en-GB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en-GB" sz="1600" dirty="0">
                          <a:effectLst/>
                        </a:rPr>
                        <a:t>Physical meeting for explanation and possible questions.</a:t>
                      </a:r>
                      <a:endParaRPr lang="nl-NL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nl-NL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en-US" sz="1600" dirty="0">
                          <a:effectLst/>
                        </a:rPr>
                        <a:t>Date: 4th of October 2019</a:t>
                      </a:r>
                      <a:r>
                        <a:rPr lang="nl-NL" sz="1600" baseline="0" dirty="0">
                          <a:effectLst/>
                        </a:rPr>
                        <a:t>  </a:t>
                      </a:r>
                      <a:r>
                        <a:rPr lang="en-US" sz="1600" dirty="0">
                          <a:effectLst/>
                        </a:rPr>
                        <a:t>Time: 14:00 – 16:00 CET</a:t>
                      </a:r>
                      <a:endParaRPr lang="nl-NL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nl-NL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nl-NL" sz="1600" dirty="0" err="1">
                          <a:effectLst/>
                        </a:rPr>
                        <a:t>Location</a:t>
                      </a:r>
                      <a:r>
                        <a:rPr lang="nl-NL" sz="1600" dirty="0">
                          <a:effectLst/>
                        </a:rPr>
                        <a:t>:</a:t>
                      </a:r>
                      <a:r>
                        <a:rPr lang="nl-NL" sz="1600" baseline="0" dirty="0">
                          <a:effectLst/>
                        </a:rPr>
                        <a:t> </a:t>
                      </a:r>
                      <a:r>
                        <a:rPr lang="nl-NL" sz="1600" dirty="0">
                          <a:effectLst/>
                        </a:rPr>
                        <a:t>Congrescentrum Het Forum, </a:t>
                      </a:r>
                      <a:r>
                        <a:rPr lang="nl-NL" sz="1600" dirty="0" err="1">
                          <a:effectLst/>
                        </a:rPr>
                        <a:t>Elmpterweg</a:t>
                      </a:r>
                      <a:r>
                        <a:rPr lang="nl-NL" sz="1600" dirty="0">
                          <a:effectLst/>
                        </a:rPr>
                        <a:t> 50, 6042 KL Roermond, The Netherlands</a:t>
                      </a: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nl-NL" sz="16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nl-NL" sz="1600" dirty="0">
                          <a:effectLst/>
                        </a:rPr>
                        <a:t>Info: </a:t>
                      </a:r>
                      <a:r>
                        <a:rPr lang="nl-NL" sz="1600" u="sng" dirty="0">
                          <a:effectLst/>
                          <a:hlinkClick r:id="rId2"/>
                        </a:rPr>
                        <a:t>http://forumroermond.nl/</a:t>
                      </a:r>
                      <a:r>
                        <a:rPr lang="nl-NL" sz="1600" dirty="0">
                          <a:effectLst/>
                        </a:rPr>
                        <a:t> </a:t>
                      </a: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276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en-GB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en-GB" sz="1600" dirty="0">
                          <a:effectLst/>
                        </a:rPr>
                        <a:t>12 October 2019, not later than 17:00 CET</a:t>
                      </a: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en-GB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en-GB" sz="1600" dirty="0">
                          <a:effectLst/>
                        </a:rPr>
                        <a:t>Deadline to receive answers to the questions in the EU Survey</a:t>
                      </a: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5196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nl-NL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nl-NL" sz="1600" dirty="0">
                          <a:effectLst/>
                        </a:rPr>
                        <a:t>31 </a:t>
                      </a:r>
                      <a:r>
                        <a:rPr lang="nl-NL" sz="1600" dirty="0" err="1">
                          <a:effectLst/>
                        </a:rPr>
                        <a:t>October</a:t>
                      </a:r>
                      <a:r>
                        <a:rPr lang="nl-NL" sz="1600" dirty="0">
                          <a:effectLst/>
                        </a:rPr>
                        <a:t> 2019</a:t>
                      </a: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en-GB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en-GB" sz="1600" dirty="0">
                          <a:effectLst/>
                        </a:rPr>
                        <a:t>Publication of market consultation report.</a:t>
                      </a: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554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nl-NL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nl-NL" sz="1600" dirty="0">
                          <a:effectLst/>
                        </a:rPr>
                        <a:t>1st November 2019</a:t>
                      </a: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nl-NL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nl-NL" sz="1600" dirty="0" err="1">
                          <a:effectLst/>
                        </a:rPr>
                        <a:t>Closure</a:t>
                      </a:r>
                      <a:r>
                        <a:rPr lang="nl-NL" sz="1600" dirty="0">
                          <a:effectLst/>
                        </a:rPr>
                        <a:t> of market </a:t>
                      </a:r>
                      <a:r>
                        <a:rPr lang="nl-NL" sz="1600" dirty="0" err="1">
                          <a:effectLst/>
                        </a:rPr>
                        <a:t>consultation</a:t>
                      </a:r>
                      <a:r>
                        <a:rPr lang="nl-NL" sz="1600" dirty="0"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nl-NL" sz="16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554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nl-NL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r>
                        <a:rPr lang="nl-NL" sz="14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End 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  <a:defRPr/>
                      </a:pP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  <a:defRPr/>
                      </a:pPr>
                      <a:r>
                        <a:rPr lang="nl-NL" sz="1600" dirty="0" err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Launch</a:t>
                      </a:r>
                      <a:r>
                        <a:rPr lang="nl-NL" sz="1600" baseline="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PCP </a:t>
                      </a:r>
                      <a:r>
                        <a:rPr lang="nl-NL" sz="1600" baseline="0" dirty="0" err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procurement</a:t>
                      </a: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704215" algn="l"/>
                          <a:tab pos="1407795" algn="l"/>
                          <a:tab pos="2112010" algn="l"/>
                          <a:tab pos="2816225" algn="l"/>
                          <a:tab pos="3519805" algn="l"/>
                          <a:tab pos="4224020" algn="l"/>
                          <a:tab pos="4928235" algn="l"/>
                          <a:tab pos="5631815" algn="l"/>
                        </a:tabLst>
                      </a:pPr>
                      <a:endParaRPr lang="nl-NL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5AF9636-1092-4D88-AE50-700763CE6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50DF36E-CF79-43DE-8D8A-EC8996A4A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18600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33C1BD-BED8-4B49-93E7-7FE8AE67D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9. Closure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18E998D-7593-443C-BA6E-8F0298276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Additional remarks &amp; Questions ?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C7D4EB-90C9-48B8-AA0E-8EC194D34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7B7CED7D-176A-4E09-B60A-85C7F06C7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5467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1EDB16-99B4-4B21-9C95-4A90878DB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1. Opening - PCP Procedure</a:t>
            </a:r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85E00AF-F946-49A9-AAB2-EAC4BF25B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EFDC4C6-5920-4000-A893-15A5784F2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3</a:t>
            </a:fld>
            <a:endParaRPr lang="nl-NL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8919E298-20E5-4483-AEFA-6189E3C30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/>
              <a:t>PCP</a:t>
            </a:r>
            <a:r>
              <a:rPr lang="en-GB" dirty="0"/>
              <a:t> </a:t>
            </a:r>
            <a:r>
              <a:rPr lang="en-US" dirty="0"/>
              <a:t>is a public procurement of Research and Development </a:t>
            </a:r>
            <a:r>
              <a:rPr lang="en-US" b="1" dirty="0"/>
              <a:t>(R&amp;D) services </a:t>
            </a:r>
            <a:r>
              <a:rPr lang="en-US" dirty="0"/>
              <a:t>characterized by: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Competitive development in phases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Risk-benefit sharing under market conditions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A clear separation between the procurement of the R&amp;D from the deployment of commercial volumes of end-products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160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1EDB16-99B4-4B21-9C95-4A90878DB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1. Opening - PCP Procedure</a:t>
            </a:r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85E00AF-F946-49A9-AAB2-EAC4BF25B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EFDC4C6-5920-4000-A893-15A5784F2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4</a:t>
            </a:fld>
            <a:endParaRPr lang="nl-NL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736D6EBF-EC6C-47A5-9D84-FAB03192749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7244" y="2114418"/>
            <a:ext cx="8937511" cy="377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861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89FC6D-DAC2-447E-ABE3-1395C99AC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1. Opening – </a:t>
            </a:r>
            <a:r>
              <a:rPr lang="nl-NL" dirty="0" err="1"/>
              <a:t>Innovation</a:t>
            </a:r>
            <a:r>
              <a:rPr lang="nl-NL" dirty="0"/>
              <a:t> - TRL levels</a:t>
            </a:r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45F17F3-DC04-4028-BFFD-9D2BCCD5E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E94A699-4A62-4A61-B348-7753525CF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5</a:t>
            </a:fld>
            <a:endParaRPr lang="nl-NL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5A5084F-2E85-49CC-8B35-6670F78B4CF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120" y="1825625"/>
            <a:ext cx="7631760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3375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ECBBD8-E43A-4406-82BF-3EA87BDDE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2. </a:t>
            </a:r>
            <a:r>
              <a:rPr lang="nl-NL" dirty="0" err="1"/>
              <a:t>Introduction</a:t>
            </a:r>
            <a:r>
              <a:rPr lang="nl-NL" dirty="0"/>
              <a:t> WBL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7F5F64-5E08-4604-88B7-6EE70A790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Video</a:t>
            </a:r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03D8819-C9D2-48BC-8FF3-2839DD4E0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0337655-F23E-44A0-8DB2-2832ED336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0277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577B46-C33A-4142-8561-22E95DB8A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</a:t>
            </a:r>
            <a:r>
              <a:rPr lang="nl-NL" dirty="0" err="1"/>
              <a:t>Process</a:t>
            </a:r>
            <a:r>
              <a:rPr lang="nl-NL" dirty="0"/>
              <a:t> Status – EU Tender</a:t>
            </a:r>
            <a:endParaRPr lang="en-US" dirty="0"/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A1E1E850-A000-4C8B-877C-C3AA7D3A8D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3381" y="1825625"/>
            <a:ext cx="6625238" cy="4351338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4AB6EB0-0C62-40F7-B0D4-AA6D9E038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0DFC542-1E27-40C6-8344-0073E321E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7959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4C0459-BB75-4D9A-B7C9-47583848D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Process status - PCP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89ACBAF-DB63-4059-87F0-4BFCFEA63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AD87946-EB14-4720-BC2F-9AF09DAF3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8</a:t>
            </a:fld>
            <a:endParaRPr lang="nl-NL"/>
          </a:p>
        </p:txBody>
      </p:sp>
      <p:pic>
        <p:nvPicPr>
          <p:cNvPr id="11" name="Tijdelijke aanduiding voor inhoud 10">
            <a:extLst>
              <a:ext uri="{FF2B5EF4-FFF2-40B4-BE49-F238E27FC236}">
                <a16:creationId xmlns:a16="http://schemas.microsoft.com/office/drawing/2014/main" id="{ADC12921-527F-482D-85B3-24DBE69B39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6183" y="1378115"/>
            <a:ext cx="7280683" cy="479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513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CF4B15-234A-4550-A00A-5B60D9F35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</a:t>
            </a:r>
            <a:r>
              <a:rPr lang="nl-NL" dirty="0" err="1"/>
              <a:t>Process</a:t>
            </a:r>
            <a:r>
              <a:rPr lang="nl-NL" dirty="0"/>
              <a:t> Status – </a:t>
            </a:r>
            <a:r>
              <a:rPr lang="nl-NL" dirty="0" err="1"/>
              <a:t>Phase</a:t>
            </a:r>
            <a:r>
              <a:rPr lang="nl-NL" dirty="0"/>
              <a:t> 1 PCP - Design Lot3</a:t>
            </a:r>
            <a:endParaRPr lang="en-US" dirty="0"/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59AEC873-F50D-4EDE-BC6B-C84AC07EBE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9995" y="1690688"/>
            <a:ext cx="6560185" cy="1620000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8B8F90E-E939-4E11-9733-789C2A29E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Market consultation PCP Artificial Intelligence             Roermond, 4th of October 2019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35CADEC-BDC7-4446-BCF5-B9D8D0B24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C-B28B-478D-9D2F-3F0EADC2C669}" type="slidenum">
              <a:rPr lang="nl-NL" smtClean="0"/>
              <a:t>9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A82B5A7-47F7-4F9D-8346-7781C2CD7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9123" y="3429000"/>
            <a:ext cx="3993147" cy="27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80030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1081</Words>
  <Application>Microsoft Office PowerPoint</Application>
  <PresentationFormat>Breedbeeld</PresentationFormat>
  <Paragraphs>191</Paragraphs>
  <Slides>26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Verdana</vt:lpstr>
      <vt:lpstr>Kantoorthema</vt:lpstr>
      <vt:lpstr>Artificial Intelligence Waterschapsbedrijf Limburg</vt:lpstr>
      <vt:lpstr>Program</vt:lpstr>
      <vt:lpstr>1. Opening - PCP Procedure</vt:lpstr>
      <vt:lpstr>1. Opening - PCP Procedure</vt:lpstr>
      <vt:lpstr>1. Opening – Innovation - TRL levels</vt:lpstr>
      <vt:lpstr>2. Introduction WBL</vt:lpstr>
      <vt:lpstr>3. Process Status – EU Tender</vt:lpstr>
      <vt:lpstr>3. Process status - PCP</vt:lpstr>
      <vt:lpstr>3. Process Status – Phase 1 PCP - Design Lot3</vt:lpstr>
      <vt:lpstr>3. Process Status – Phase 1 PCP –  Design Transport System Prototype / Future</vt:lpstr>
      <vt:lpstr>3. Process Status – Phase 2 PCP Prototype</vt:lpstr>
      <vt:lpstr>3. Process Status – Phase 2 PCP Prototype</vt:lpstr>
      <vt:lpstr>3. Process Status – EU Tender Big Data</vt:lpstr>
      <vt:lpstr>3. Process Status – Phase 3 PCP WBL Full</vt:lpstr>
      <vt:lpstr>3. Process Status – Future PCP</vt:lpstr>
      <vt:lpstr>4. EU Survey questions</vt:lpstr>
      <vt:lpstr>5. PCP process &amp; relation with EAFIP</vt:lpstr>
      <vt:lpstr>5. European Assistance for Innovation Procurement (eafip) (2015-2018) </vt:lpstr>
      <vt:lpstr>5. Eafip 2015-2018</vt:lpstr>
      <vt:lpstr>5. Eafip 2019-2020</vt:lpstr>
      <vt:lpstr>5. EAFIP &amp; WBL</vt:lpstr>
      <vt:lpstr>6. IPR &amp; FRAND</vt:lpstr>
      <vt:lpstr>What is FRAND?  Fair, Reasonable and Non-Discriminatory Agreements</vt:lpstr>
      <vt:lpstr>7. Q&amp;A</vt:lpstr>
      <vt:lpstr>8. Time schedule</vt:lpstr>
      <vt:lpstr>9. Closure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Intelligence Waterschapsbedrijf Limburg</dc:title>
  <dc:creator>S.Corvers</dc:creator>
  <cp:lastModifiedBy>Verhaegen, Leon</cp:lastModifiedBy>
  <cp:revision>24</cp:revision>
  <dcterms:modified xsi:type="dcterms:W3CDTF">2019-10-03T06:42:42Z</dcterms:modified>
</cp:coreProperties>
</file>