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5" r:id="rId2"/>
    <p:sldId id="328" r:id="rId3"/>
    <p:sldId id="329" r:id="rId4"/>
    <p:sldId id="330" r:id="rId5"/>
    <p:sldId id="331" r:id="rId6"/>
    <p:sldId id="327" r:id="rId7"/>
    <p:sldId id="296" r:id="rId8"/>
    <p:sldId id="301" r:id="rId9"/>
    <p:sldId id="307" r:id="rId10"/>
    <p:sldId id="308" r:id="rId11"/>
    <p:sldId id="309" r:id="rId12"/>
    <p:sldId id="310" r:id="rId13"/>
    <p:sldId id="318" r:id="rId14"/>
    <p:sldId id="319" r:id="rId15"/>
    <p:sldId id="326" r:id="rId16"/>
    <p:sldId id="332" r:id="rId17"/>
    <p:sldId id="335" r:id="rId18"/>
    <p:sldId id="334" r:id="rId19"/>
    <p:sldId id="333" r:id="rId20"/>
  </p:sldIdLst>
  <p:sldSz cx="9144000" cy="6858000" type="screen4x3"/>
  <p:notesSz cx="7099300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23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>
              <a:defRPr sz="1300"/>
            </a:lvl1pPr>
          </a:lstStyle>
          <a:p>
            <a:fld id="{7F2E4921-EC04-4EF3-8083-BE4F386A749A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0" tIns="49520" rIns="99040" bIns="495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9040" tIns="49520" rIns="99040" bIns="495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>
              <a:defRPr sz="1300"/>
            </a:lvl1pPr>
          </a:lstStyle>
          <a:p>
            <a:fld id="{946D3340-2BCD-48F7-8B25-2EA3696E03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936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1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16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36825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18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99272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19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6923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44813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12181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41988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79267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72257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RV VV besluit 2015: B&amp;O kosten door regio, vlooienvijver als onderdeel vd WH, Grond om niet ter beschikking.</a:t>
            </a:r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C3FF394-55B1-40BD-B8BD-DCAECF4A9277}" type="slidenum">
              <a:rPr lang="nl-NL" altLang="nl-NL"/>
              <a:pPr/>
              <a:t>9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94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15F75CB-8BE1-4656-A15A-940213DB703F}" type="slidenum">
              <a:rPr lang="nl-NL" altLang="nl-NL"/>
              <a:pPr/>
              <a:t>12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/>
              <a:t>Schoonmaken effluent en Hergebruik voor Oppervlaktewater Op Natuurlijke wijze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551AFDD-ADA7-466B-B8FF-16869C22C84D}" type="slidenum">
              <a:rPr lang="nl-NL" altLang="nl-NL"/>
              <a:pPr/>
              <a:t>15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13468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7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5928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014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88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583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1559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480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8690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16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917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7790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D6488-DE46-4DF0-B795-591D3BD4F678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9287F-D403-41F1-B0A6-4B244B7B7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96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4.jpeg"/><Relationship Id="rId5" Type="http://schemas.openxmlformats.org/officeDocument/2006/relationships/image" Target="../media/image9.png"/><Relationship Id="rId10" Type="http://schemas.openxmlformats.org/officeDocument/2006/relationships/image" Target="../media/image1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pic>
        <p:nvPicPr>
          <p:cNvPr id="2051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556768"/>
            <a:ext cx="9108504" cy="310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Marktconsultatie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752026" y="6309320"/>
            <a:ext cx="325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Jelle Visser </a:t>
            </a:r>
            <a:r>
              <a:rPr lang="nl-NL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directeur uitvoering - </a:t>
            </a:r>
          </a:p>
        </p:txBody>
      </p:sp>
    </p:spTree>
    <p:extLst>
      <p:ext uri="{BB962C8B-B14F-4D97-AF65-F5344CB8AC3E}">
        <p14:creationId xmlns:p14="http://schemas.microsoft.com/office/powerpoint/2010/main" val="2229050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Ondertitel 2"/>
          <p:cNvSpPr>
            <a:spLocks noGrp="1"/>
          </p:cNvSpPr>
          <p:nvPr>
            <p:ph type="subTitle" idx="1"/>
          </p:nvPr>
        </p:nvSpPr>
        <p:spPr>
          <a:xfrm>
            <a:off x="0" y="5516563"/>
            <a:ext cx="9144000" cy="792757"/>
          </a:xfrm>
        </p:spPr>
        <p:txBody>
          <a:bodyPr>
            <a:normAutofit/>
          </a:bodyPr>
          <a:lstStyle/>
          <a:p>
            <a:r>
              <a:rPr lang="nl-NL" altLang="nl-NL" sz="2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techniek Ozon – Zand komt als beste zuiveringstechniek uit de analyse (BBT)</a:t>
            </a:r>
            <a:endParaRPr lang="nl-NL" altLang="nl-NL" sz="1800" dirty="0"/>
          </a:p>
        </p:txBody>
      </p:sp>
      <p:pic>
        <p:nvPicPr>
          <p:cNvPr id="5124" name="Picture 5" descr="K:\Zoetwaterfabriek\6. Communicatie\6.8 Fotos\foto's professioneel hoge resolutie\Klein formaat voor email\2. overzichtsfoto van onderu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752026" y="394665"/>
            <a:ext cx="80684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Afgeronde pilot Zoetwaterfabriek</a:t>
            </a:r>
          </a:p>
          <a:p>
            <a:endParaRPr lang="nl-NL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79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inhoud 2"/>
          <p:cNvSpPr txBox="1">
            <a:spLocks/>
          </p:cNvSpPr>
          <p:nvPr/>
        </p:nvSpPr>
        <p:spPr bwMode="auto">
          <a:xfrm>
            <a:off x="648745" y="1160390"/>
            <a:ext cx="85153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1" tIns="45640" rIns="91271" bIns="4564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9825" indent="-2270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7025" indent="-2270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2638" indent="-2270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98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70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42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14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nl-NL" altLang="nl-NL" sz="2400" u="sng" dirty="0">
                <a:solidFill>
                  <a:srgbClr val="000099"/>
                </a:solidFill>
                <a:cs typeface="Arial" panose="020B0604020202020204" pitchFamily="34" charset="0"/>
              </a:rPr>
              <a:t>Extra zuiveringsstap Ozon + zandfilter:</a:t>
            </a:r>
          </a:p>
          <a:p>
            <a:pPr>
              <a:defRPr/>
            </a:pP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Voldoen aan toekomstige wet- en regelgeving.</a:t>
            </a:r>
            <a:b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* verwijderen van medicijnresten</a:t>
            </a:r>
            <a:b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* verwijderen van bestrijdingsmiddelen e.d.</a:t>
            </a:r>
            <a:b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Duurzame zoetwatervoorziening</a:t>
            </a:r>
            <a:b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* sluiten van de waterketen</a:t>
            </a:r>
            <a:b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* </a:t>
            </a:r>
            <a:r>
              <a:rPr lang="nl-NL" altLang="nl-NL" sz="2400" dirty="0" err="1">
                <a:solidFill>
                  <a:srgbClr val="000099"/>
                </a:solidFill>
                <a:cs typeface="Arial" panose="020B0604020202020204" pitchFamily="34" charset="0"/>
              </a:rPr>
              <a:t>zelfvoorzienendheid</a:t>
            </a: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 zoetwater bij grote droogte</a:t>
            </a:r>
            <a:b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</a:br>
            <a:endParaRPr lang="nl-NL" altLang="nl-NL" sz="2400" dirty="0">
              <a:solidFill>
                <a:srgbClr val="000099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Verbeteren waterkwaliteit Krabbeplas (zwemplas)</a:t>
            </a:r>
            <a:b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* voldoen aan zwemwaterkwaliteit richtlijnen</a:t>
            </a:r>
            <a:b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* verkleinen kans op blauwalg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648746" y="394665"/>
            <a:ext cx="8171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Functie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07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inhoud 2"/>
          <p:cNvSpPr txBox="1">
            <a:spLocks/>
          </p:cNvSpPr>
          <p:nvPr/>
        </p:nvSpPr>
        <p:spPr bwMode="auto">
          <a:xfrm>
            <a:off x="663475" y="900770"/>
            <a:ext cx="72326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1" tIns="45640" rIns="91271" bIns="4564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9825" indent="-2270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7025" indent="-2270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2638" indent="-2270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98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70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42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14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nl-NL" altLang="nl-NL" sz="2400" dirty="0">
              <a:solidFill>
                <a:srgbClr val="000099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Spil van het kwaliteitsprogramma </a:t>
            </a:r>
          </a:p>
          <a:p>
            <a:pPr>
              <a:defRPr/>
            </a:pP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Levert een verhoogde natuurlijke diversiteit</a:t>
            </a:r>
          </a:p>
          <a:p>
            <a:pPr>
              <a:defRPr/>
            </a:pP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Bestrijden blauwalg in Krabbeplas (zwemplas)</a:t>
            </a:r>
          </a:p>
          <a:p>
            <a:pPr>
              <a:defRPr/>
            </a:pPr>
            <a:r>
              <a:rPr lang="nl-NL" altLang="nl-NL" sz="2400" dirty="0">
                <a:solidFill>
                  <a:srgbClr val="000099"/>
                </a:solidFill>
                <a:cs typeface="Arial" panose="020B0604020202020204" pitchFamily="34" charset="0"/>
              </a:rPr>
              <a:t>Natuurcompensatie BBV (RWS)</a:t>
            </a:r>
            <a:endParaRPr lang="nl-NL" altLang="nl-NL" sz="2400" strike="sngStrike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pic>
        <p:nvPicPr>
          <p:cNvPr id="7172" name="Afbeelding 18" descr="Beschrijving: K:\WAB\WAB-WAT\PROJ\Eco_engin\fotos\Land_van_Cuijk\effluent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94" y="3789040"/>
            <a:ext cx="1754188" cy="229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JL-RECHTS 9"/>
          <p:cNvSpPr/>
          <p:nvPr/>
        </p:nvSpPr>
        <p:spPr>
          <a:xfrm>
            <a:off x="2353319" y="4912990"/>
            <a:ext cx="673100" cy="6080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pic>
        <p:nvPicPr>
          <p:cNvPr id="717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682" y="3789040"/>
            <a:ext cx="1198562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2" descr="G:\FSG_werk\Waterharmonica_stowa\2013_waterharmonica_Engelse_vertaling_samenvatting_regge_dinkel\illustrations\Photos_kaft_en_tussenbladen\ENG_Voorpagina_en_tussenbladen\H6\helo_09_7_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907" y="3790627"/>
            <a:ext cx="1389062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2" descr="C:\Users\Oscar\Pictures\2012-03-21 dommel_wh\dommel_wh 0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619" y="3793802"/>
            <a:ext cx="1547813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755576" y="394665"/>
            <a:ext cx="8064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Functie Waterharmonica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74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ctrTitle"/>
          </p:nvPr>
        </p:nvSpPr>
        <p:spPr>
          <a:xfrm>
            <a:off x="534988" y="404813"/>
            <a:ext cx="7269162" cy="287883"/>
          </a:xfrm>
        </p:spPr>
        <p:txBody>
          <a:bodyPr>
            <a:normAutofit fontScale="90000"/>
          </a:bodyPr>
          <a:lstStyle/>
          <a:p>
            <a:pPr algn="l"/>
            <a:r>
              <a:rPr lang="nl-NL" altLang="nl-NL" sz="2400" b="1" dirty="0"/>
              <a:t>SCHETSONTWERP WATERHARMONICA</a:t>
            </a:r>
          </a:p>
        </p:txBody>
      </p:sp>
      <p:sp>
        <p:nvSpPr>
          <p:cNvPr id="14339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altLang="nl-NL"/>
          </a:p>
        </p:txBody>
      </p:sp>
      <p:pic>
        <p:nvPicPr>
          <p:cNvPr id="14340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38207" cy="596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845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1"/>
            <a:ext cx="104411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90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pic>
        <p:nvPicPr>
          <p:cNvPr id="2051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556768"/>
            <a:ext cx="9108504" cy="310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Waterharmonica &amp;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fbeelding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33769"/>
            <a:ext cx="3312368" cy="332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390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Gespreksronde Marktconsultatie</a:t>
            </a:r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763266" y="1988840"/>
            <a:ext cx="784118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wijze van inrichting van het bouwteam zoals beschreven in ons marktconsultatiedocument</a:t>
            </a:r>
            <a:b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0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Wat moeten we wel en/of niet doen om een goed samenwerkend bouwteam te krijgen (do’s en don’ ts)</a:t>
            </a:r>
            <a:b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0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Resultaat bouwteam; bestek of UAV-</a:t>
            </a:r>
            <a:r>
              <a:rPr lang="nl-NL" sz="20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gc</a:t>
            </a:r>
            <a: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0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Waar moeten we in de aanbesteding rekening mee houden om het voor partijen interessant te maken om in te schrijven</a:t>
            </a:r>
            <a:b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0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sz="20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Wvttk</a:t>
            </a:r>
            <a:endParaRPr lang="nl-NL" sz="20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nl-NL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20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931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80728"/>
            <a:ext cx="9144000" cy="49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07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Vervolg Marktconsultatie</a:t>
            </a:r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888181"/>
              </p:ext>
            </p:extLst>
          </p:nvPr>
        </p:nvGraphicFramePr>
        <p:xfrm>
          <a:off x="107504" y="2420888"/>
          <a:ext cx="8892479" cy="2952326"/>
        </p:xfrm>
        <a:graphic>
          <a:graphicData uri="http://schemas.openxmlformats.org/drawingml/2006/table">
            <a:tbl>
              <a:tblPr firstRow="1" firstCol="1" bandRow="1"/>
              <a:tblGrid>
                <a:gridCol w="830724">
                  <a:extLst>
                    <a:ext uri="{9D8B030D-6E8A-4147-A177-3AD203B41FA5}">
                      <a16:colId xmlns:a16="http://schemas.microsoft.com/office/drawing/2014/main" val="1413135086"/>
                    </a:ext>
                  </a:extLst>
                </a:gridCol>
                <a:gridCol w="5097268">
                  <a:extLst>
                    <a:ext uri="{9D8B030D-6E8A-4147-A177-3AD203B41FA5}">
                      <a16:colId xmlns:a16="http://schemas.microsoft.com/office/drawing/2014/main" val="82185667"/>
                    </a:ext>
                  </a:extLst>
                </a:gridCol>
                <a:gridCol w="2964487">
                  <a:extLst>
                    <a:ext uri="{9D8B030D-6E8A-4147-A177-3AD203B41FA5}">
                      <a16:colId xmlns:a16="http://schemas.microsoft.com/office/drawing/2014/main" val="904305705"/>
                    </a:ext>
                  </a:extLst>
                </a:gridCol>
              </a:tblGrid>
              <a:tr h="3280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Stap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Omschrijving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Datum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1489754"/>
                  </a:ext>
                </a:extLst>
              </a:tr>
              <a:tr h="3280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Publicatie document Marktconsultatie op TenderNed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Dinsdag 26 november 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284356"/>
                  </a:ext>
                </a:extLst>
              </a:tr>
              <a:tr h="6560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Sluitingsdatum aanmelding bijeenkomst en indienen vragenlijst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Donderdag 12 december 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718718"/>
                  </a:ext>
                </a:extLst>
              </a:tr>
              <a:tr h="9841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Interactieve bijeenkomst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Maandag 16 december 2019 van 14.00 – 16.00 uur;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Phoenixstraat 32 te Delft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672959"/>
                  </a:ext>
                </a:extLst>
              </a:tr>
              <a:tr h="3280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Sluitingsdatum inleveren vragenlijst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Vrijdag 10 januari 2020 17.00 uur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63610"/>
                  </a:ext>
                </a:extLst>
              </a:tr>
              <a:tr h="3280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Publicatie verslag Marktconsultatie op TenderNed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600" dirty="0" err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Ntb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65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1139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pic>
        <p:nvPicPr>
          <p:cNvPr id="2051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4552477" cy="155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Marktconsultatie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l: horizontaal 3"/>
          <p:cNvSpPr/>
          <p:nvPr/>
        </p:nvSpPr>
        <p:spPr>
          <a:xfrm>
            <a:off x="611560" y="5085184"/>
            <a:ext cx="7545199" cy="38965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Hartelijk dank voor uw belangstelling en inbreng !!</a:t>
            </a:r>
          </a:p>
        </p:txBody>
      </p:sp>
    </p:spTree>
    <p:extLst>
      <p:ext uri="{BB962C8B-B14F-4D97-AF65-F5344CB8AC3E}">
        <p14:creationId xmlns:p14="http://schemas.microsoft.com/office/powerpoint/2010/main" val="257466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pic>
        <p:nvPicPr>
          <p:cNvPr id="2051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556768"/>
            <a:ext cx="9108504" cy="310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Marktconsultatie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752026" y="6309320"/>
            <a:ext cx="3397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Werner Krijger </a:t>
            </a:r>
            <a:r>
              <a:rPr lang="nl-NL" sz="1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projectmanager - </a:t>
            </a:r>
          </a:p>
        </p:txBody>
      </p:sp>
    </p:spTree>
    <p:extLst>
      <p:ext uri="{BB962C8B-B14F-4D97-AF65-F5344CB8AC3E}">
        <p14:creationId xmlns:p14="http://schemas.microsoft.com/office/powerpoint/2010/main" val="2516013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Marktconsultatie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fbeelding 6" descr="K:\SCHOON\701868 Zoetwaterfabriek\99 Planvorming Zoetwaterfabriek\6. Communicatie\6.8 Fotos\overzicht pilot Zoetwaterfabriek juli201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6912768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104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Marktconsultatie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613385"/>
              </p:ext>
            </p:extLst>
          </p:nvPr>
        </p:nvGraphicFramePr>
        <p:xfrm>
          <a:off x="899592" y="1988840"/>
          <a:ext cx="6768752" cy="3384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3902">
                  <a:extLst>
                    <a:ext uri="{9D8B030D-6E8A-4147-A177-3AD203B41FA5}">
                      <a16:colId xmlns:a16="http://schemas.microsoft.com/office/drawing/2014/main" val="2281410519"/>
                    </a:ext>
                  </a:extLst>
                </a:gridCol>
                <a:gridCol w="4624850">
                  <a:extLst>
                    <a:ext uri="{9D8B030D-6E8A-4147-A177-3AD203B41FA5}">
                      <a16:colId xmlns:a16="http://schemas.microsoft.com/office/drawing/2014/main" val="4194936512"/>
                    </a:ext>
                  </a:extLst>
                </a:gridCol>
              </a:tblGrid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Tijd</a:t>
                      </a:r>
                      <a:endParaRPr lang="nl-NL" sz="2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Programma onderdeel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6711750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14.00-14.15 uur</a:t>
                      </a:r>
                      <a:endParaRPr lang="nl-NL" sz="2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Inloop met koffie/thee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6810885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14.15–14.45 uur 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Welkom en toelichting op het project</a:t>
                      </a:r>
                      <a:endParaRPr lang="nl-NL" sz="2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5713900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14.45-15.00 uur 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Vragen en korte pauze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6871920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14.55-15.30 uur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Gespreksronde </a:t>
                      </a:r>
                      <a:endParaRPr lang="nl-NL" sz="2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1384889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15.30-15.45 uur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Plenaire terugkoppeling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602344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15.45-16.00 uur </a:t>
                      </a:r>
                      <a:endParaRPr lang="nl-NL" sz="2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Toelichting op vervolg en afsluiting</a:t>
                      </a:r>
                      <a:endParaRPr lang="nl-NL" sz="2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6217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3868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Marktconsultatie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13" y="2924944"/>
            <a:ext cx="4631866" cy="201622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742265"/>
            <a:ext cx="2381582" cy="23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06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pic>
        <p:nvPicPr>
          <p:cNvPr id="2051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556768"/>
            <a:ext cx="9108504" cy="310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752026" y="394665"/>
            <a:ext cx="80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Hoogheemraadschap van Delfland</a:t>
            </a:r>
          </a:p>
          <a:p>
            <a:endParaRPr lang="nl-NL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Waterharmonica &amp; Zoetwaterfabriek</a:t>
            </a:r>
            <a:endParaRPr lang="nl-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493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0"/>
            <a:ext cx="10836075" cy="6852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07504" y="529516"/>
            <a:ext cx="914399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nl-NL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old" charset="0"/>
              </a:rPr>
              <a:t>Kwaliteitsprogramma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nl-NL" altLang="nl-NL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old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nl-NL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old" charset="0"/>
              </a:rPr>
              <a:t>B L A N K E N B U R G V E R B I N D I N G</a:t>
            </a:r>
            <a:endParaRPr lang="nl-NL" altLang="nl-NL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hthoek 15"/>
          <p:cNvSpPr/>
          <p:nvPr/>
        </p:nvSpPr>
        <p:spPr>
          <a:xfrm>
            <a:off x="0" y="5704906"/>
            <a:ext cx="9744279" cy="820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313" y="5753210"/>
            <a:ext cx="1535479" cy="658062"/>
          </a:xfrm>
          <a:prstGeom prst="rect">
            <a:avLst/>
          </a:prstGeom>
        </p:spPr>
      </p:pic>
      <p:pic>
        <p:nvPicPr>
          <p:cNvPr id="20" name="Afbeelding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5789628"/>
            <a:ext cx="658062" cy="65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704906"/>
            <a:ext cx="1764702" cy="756301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422" y="5715536"/>
            <a:ext cx="569970" cy="774023"/>
          </a:xfrm>
          <a:prstGeom prst="rect">
            <a:avLst/>
          </a:prstGeom>
        </p:spPr>
      </p:pic>
      <p:pic>
        <p:nvPicPr>
          <p:cNvPr id="24" name="Afbeelding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811612"/>
            <a:ext cx="1002261" cy="542891"/>
          </a:xfrm>
          <a:prstGeom prst="rect">
            <a:avLst/>
          </a:prstGeom>
        </p:spPr>
      </p:pic>
      <p:pic>
        <p:nvPicPr>
          <p:cNvPr id="25" name="Afbeelding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760914"/>
            <a:ext cx="1095960" cy="661751"/>
          </a:xfrm>
          <a:prstGeom prst="rect">
            <a:avLst/>
          </a:prstGeom>
        </p:spPr>
      </p:pic>
      <p:pic>
        <p:nvPicPr>
          <p:cNvPr id="26" name="Afbeelding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941" y="5786416"/>
            <a:ext cx="820955" cy="657418"/>
          </a:xfrm>
          <a:prstGeom prst="rect">
            <a:avLst/>
          </a:prstGeom>
        </p:spPr>
      </p:pic>
      <p:pic>
        <p:nvPicPr>
          <p:cNvPr id="27" name="Afbeelding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" y="5927175"/>
            <a:ext cx="1072959" cy="361718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790996"/>
            <a:ext cx="1633297" cy="64023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8" t="16111" r="42083" b="12592"/>
          <a:stretch/>
        </p:blipFill>
        <p:spPr bwMode="auto">
          <a:xfrm rot="20401430">
            <a:off x="-733086" y="725154"/>
            <a:ext cx="1551487" cy="230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443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7" t="30148" r="57240" b="7127"/>
          <a:stretch/>
        </p:blipFill>
        <p:spPr bwMode="auto">
          <a:xfrm>
            <a:off x="0" y="1412776"/>
            <a:ext cx="9744279" cy="504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Vrije vorm 8"/>
          <p:cNvSpPr/>
          <p:nvPr/>
        </p:nvSpPr>
        <p:spPr>
          <a:xfrm>
            <a:off x="2152650" y="3374926"/>
            <a:ext cx="6343650" cy="1733550"/>
          </a:xfrm>
          <a:custGeom>
            <a:avLst/>
            <a:gdLst>
              <a:gd name="connsiteX0" fmla="*/ 5819775 w 6343650"/>
              <a:gd name="connsiteY0" fmla="*/ 66675 h 1733550"/>
              <a:gd name="connsiteX1" fmla="*/ 5000625 w 6343650"/>
              <a:gd name="connsiteY1" fmla="*/ 0 h 1733550"/>
              <a:gd name="connsiteX2" fmla="*/ 4572000 w 6343650"/>
              <a:gd name="connsiteY2" fmla="*/ 0 h 1733550"/>
              <a:gd name="connsiteX3" fmla="*/ 4343400 w 6343650"/>
              <a:gd name="connsiteY3" fmla="*/ 28575 h 1733550"/>
              <a:gd name="connsiteX4" fmla="*/ 4000500 w 6343650"/>
              <a:gd name="connsiteY4" fmla="*/ 95250 h 1733550"/>
              <a:gd name="connsiteX5" fmla="*/ 3771900 w 6343650"/>
              <a:gd name="connsiteY5" fmla="*/ 161925 h 1733550"/>
              <a:gd name="connsiteX6" fmla="*/ 3409950 w 6343650"/>
              <a:gd name="connsiteY6" fmla="*/ 276225 h 1733550"/>
              <a:gd name="connsiteX7" fmla="*/ 2514600 w 6343650"/>
              <a:gd name="connsiteY7" fmla="*/ 695325 h 1733550"/>
              <a:gd name="connsiteX8" fmla="*/ 2162175 w 6343650"/>
              <a:gd name="connsiteY8" fmla="*/ 781050 h 1733550"/>
              <a:gd name="connsiteX9" fmla="*/ 1809750 w 6343650"/>
              <a:gd name="connsiteY9" fmla="*/ 876300 h 1733550"/>
              <a:gd name="connsiteX10" fmla="*/ 800100 w 6343650"/>
              <a:gd name="connsiteY10" fmla="*/ 1028700 h 1733550"/>
              <a:gd name="connsiteX11" fmla="*/ 0 w 6343650"/>
              <a:gd name="connsiteY11" fmla="*/ 1114425 h 1733550"/>
              <a:gd name="connsiteX12" fmla="*/ 2295525 w 6343650"/>
              <a:gd name="connsiteY12" fmla="*/ 1733550 h 1733550"/>
              <a:gd name="connsiteX13" fmla="*/ 3162300 w 6343650"/>
              <a:gd name="connsiteY13" fmla="*/ 962025 h 1733550"/>
              <a:gd name="connsiteX14" fmla="*/ 3771900 w 6343650"/>
              <a:gd name="connsiteY14" fmla="*/ 1028700 h 1733550"/>
              <a:gd name="connsiteX15" fmla="*/ 3952875 w 6343650"/>
              <a:gd name="connsiteY15" fmla="*/ 704850 h 1733550"/>
              <a:gd name="connsiteX16" fmla="*/ 4457700 w 6343650"/>
              <a:gd name="connsiteY16" fmla="*/ 781050 h 1733550"/>
              <a:gd name="connsiteX17" fmla="*/ 4562475 w 6343650"/>
              <a:gd name="connsiteY17" fmla="*/ 552450 h 1733550"/>
              <a:gd name="connsiteX18" fmla="*/ 6200775 w 6343650"/>
              <a:gd name="connsiteY18" fmla="*/ 742950 h 1733550"/>
              <a:gd name="connsiteX19" fmla="*/ 6010275 w 6343650"/>
              <a:gd name="connsiteY19" fmla="*/ 428625 h 1733550"/>
              <a:gd name="connsiteX20" fmla="*/ 6343650 w 6343650"/>
              <a:gd name="connsiteY20" fmla="*/ 447675 h 1733550"/>
              <a:gd name="connsiteX21" fmla="*/ 6296025 w 6343650"/>
              <a:gd name="connsiteY21" fmla="*/ 371475 h 1733550"/>
              <a:gd name="connsiteX22" fmla="*/ 5915025 w 6343650"/>
              <a:gd name="connsiteY22" fmla="*/ 323850 h 1733550"/>
              <a:gd name="connsiteX23" fmla="*/ 5819775 w 6343650"/>
              <a:gd name="connsiteY23" fmla="*/ 66675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343650" h="1733550">
                <a:moveTo>
                  <a:pt x="5819775" y="66675"/>
                </a:moveTo>
                <a:lnTo>
                  <a:pt x="5000625" y="0"/>
                </a:lnTo>
                <a:lnTo>
                  <a:pt x="4572000" y="0"/>
                </a:lnTo>
                <a:lnTo>
                  <a:pt x="4343400" y="28575"/>
                </a:lnTo>
                <a:lnTo>
                  <a:pt x="4000500" y="95250"/>
                </a:lnTo>
                <a:lnTo>
                  <a:pt x="3771900" y="161925"/>
                </a:lnTo>
                <a:lnTo>
                  <a:pt x="3409950" y="276225"/>
                </a:lnTo>
                <a:lnTo>
                  <a:pt x="2514600" y="695325"/>
                </a:lnTo>
                <a:lnTo>
                  <a:pt x="2162175" y="781050"/>
                </a:lnTo>
                <a:lnTo>
                  <a:pt x="1809750" y="876300"/>
                </a:lnTo>
                <a:lnTo>
                  <a:pt x="800100" y="1028700"/>
                </a:lnTo>
                <a:lnTo>
                  <a:pt x="0" y="1114425"/>
                </a:lnTo>
                <a:lnTo>
                  <a:pt x="2295525" y="1733550"/>
                </a:lnTo>
                <a:lnTo>
                  <a:pt x="3162300" y="962025"/>
                </a:lnTo>
                <a:lnTo>
                  <a:pt x="3771900" y="1028700"/>
                </a:lnTo>
                <a:lnTo>
                  <a:pt x="3952875" y="704850"/>
                </a:lnTo>
                <a:lnTo>
                  <a:pt x="4457700" y="781050"/>
                </a:lnTo>
                <a:lnTo>
                  <a:pt x="4562475" y="552450"/>
                </a:lnTo>
                <a:lnTo>
                  <a:pt x="6200775" y="742950"/>
                </a:lnTo>
                <a:lnTo>
                  <a:pt x="6010275" y="428625"/>
                </a:lnTo>
                <a:lnTo>
                  <a:pt x="6343650" y="447675"/>
                </a:lnTo>
                <a:lnTo>
                  <a:pt x="6296025" y="371475"/>
                </a:lnTo>
                <a:lnTo>
                  <a:pt x="5915025" y="323850"/>
                </a:lnTo>
                <a:lnTo>
                  <a:pt x="5819775" y="66675"/>
                </a:lnTo>
                <a:close/>
              </a:path>
            </a:pathLst>
          </a:cu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962525" y="2339527"/>
            <a:ext cx="211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Krabbepark</a:t>
            </a:r>
          </a:p>
          <a:p>
            <a:r>
              <a:rPr lang="nl-NL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(Gemeente M1,M2, M3)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662247" y="2847359"/>
            <a:ext cx="25202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Waterharmonica </a:t>
            </a:r>
          </a:p>
          <a:p>
            <a:r>
              <a:rPr lang="nl-NL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(Hoogheemraadschap M14)</a:t>
            </a:r>
          </a:p>
        </p:txBody>
      </p:sp>
      <p:cxnSp>
        <p:nvCxnSpPr>
          <p:cNvPr id="14" name="Rechte verbindingslijn met pijl 13"/>
          <p:cNvCxnSpPr/>
          <p:nvPr/>
        </p:nvCxnSpPr>
        <p:spPr>
          <a:xfrm>
            <a:off x="5543550" y="3032025"/>
            <a:ext cx="914400" cy="590551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/>
          <p:nvPr/>
        </p:nvCxnSpPr>
        <p:spPr>
          <a:xfrm>
            <a:off x="3880008" y="3413025"/>
            <a:ext cx="530067" cy="100012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 flipV="1">
            <a:off x="4420970" y="4384577"/>
            <a:ext cx="962025" cy="90487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 flipH="1" flipV="1">
            <a:off x="5324475" y="4406522"/>
            <a:ext cx="657225" cy="8572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 flipV="1">
            <a:off x="5961132" y="4128919"/>
            <a:ext cx="190500" cy="36195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/>
          <p:cNvSpPr txBox="1"/>
          <p:nvPr/>
        </p:nvSpPr>
        <p:spPr>
          <a:xfrm>
            <a:off x="6798648" y="4695962"/>
            <a:ext cx="1903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Fietsverbinding</a:t>
            </a:r>
          </a:p>
          <a:p>
            <a:r>
              <a:rPr lang="nl-NL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(Gemeente M4)</a:t>
            </a:r>
          </a:p>
        </p:txBody>
      </p:sp>
      <p:cxnSp>
        <p:nvCxnSpPr>
          <p:cNvPr id="20" name="Rechte verbindingslijn met pijl 19"/>
          <p:cNvCxnSpPr/>
          <p:nvPr/>
        </p:nvCxnSpPr>
        <p:spPr>
          <a:xfrm flipH="1" flipV="1">
            <a:off x="5210175" y="4623773"/>
            <a:ext cx="1527509" cy="213241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/>
          <p:cNvSpPr txBox="1"/>
          <p:nvPr/>
        </p:nvSpPr>
        <p:spPr>
          <a:xfrm>
            <a:off x="2650365" y="5377223"/>
            <a:ext cx="2042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Oeverbos</a:t>
            </a:r>
          </a:p>
          <a:p>
            <a:r>
              <a:rPr lang="nl-NL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(Staatsbosbeheer M5)</a:t>
            </a:r>
          </a:p>
        </p:txBody>
      </p:sp>
      <p:sp>
        <p:nvSpPr>
          <p:cNvPr id="4" name="Vrije vorm 3"/>
          <p:cNvSpPr/>
          <p:nvPr/>
        </p:nvSpPr>
        <p:spPr>
          <a:xfrm>
            <a:off x="300251" y="4093139"/>
            <a:ext cx="1856095" cy="382138"/>
          </a:xfrm>
          <a:custGeom>
            <a:avLst/>
            <a:gdLst>
              <a:gd name="connsiteX0" fmla="*/ 0 w 1856095"/>
              <a:gd name="connsiteY0" fmla="*/ 95535 h 382138"/>
              <a:gd name="connsiteX1" fmla="*/ 586853 w 1856095"/>
              <a:gd name="connsiteY1" fmla="*/ 0 h 382138"/>
              <a:gd name="connsiteX2" fmla="*/ 1856095 w 1856095"/>
              <a:gd name="connsiteY2" fmla="*/ 382138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56095" h="382138">
                <a:moveTo>
                  <a:pt x="0" y="95535"/>
                </a:moveTo>
                <a:lnTo>
                  <a:pt x="586853" y="0"/>
                </a:lnTo>
                <a:lnTo>
                  <a:pt x="1856095" y="382138"/>
                </a:lnTo>
              </a:path>
            </a:pathLst>
          </a:custGeom>
          <a:noFill/>
          <a:ln w="38100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Vrije vorm 4"/>
          <p:cNvSpPr/>
          <p:nvPr/>
        </p:nvSpPr>
        <p:spPr>
          <a:xfrm>
            <a:off x="112143" y="4209532"/>
            <a:ext cx="2889849" cy="1121434"/>
          </a:xfrm>
          <a:custGeom>
            <a:avLst/>
            <a:gdLst>
              <a:gd name="connsiteX0" fmla="*/ 51759 w 2889849"/>
              <a:gd name="connsiteY0" fmla="*/ 0 h 1121434"/>
              <a:gd name="connsiteX1" fmla="*/ 0 w 2889849"/>
              <a:gd name="connsiteY1" fmla="*/ 293298 h 1121434"/>
              <a:gd name="connsiteX2" fmla="*/ 353683 w 2889849"/>
              <a:gd name="connsiteY2" fmla="*/ 310551 h 1121434"/>
              <a:gd name="connsiteX3" fmla="*/ 767751 w 2889849"/>
              <a:gd name="connsiteY3" fmla="*/ 284671 h 1121434"/>
              <a:gd name="connsiteX4" fmla="*/ 2622431 w 2889849"/>
              <a:gd name="connsiteY4" fmla="*/ 1009290 h 1121434"/>
              <a:gd name="connsiteX5" fmla="*/ 2889849 w 2889849"/>
              <a:gd name="connsiteY5" fmla="*/ 1121434 h 1121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89849" h="1121434">
                <a:moveTo>
                  <a:pt x="51759" y="0"/>
                </a:moveTo>
                <a:lnTo>
                  <a:pt x="0" y="293298"/>
                </a:lnTo>
                <a:lnTo>
                  <a:pt x="353683" y="310551"/>
                </a:lnTo>
                <a:lnTo>
                  <a:pt x="767751" y="284671"/>
                </a:lnTo>
                <a:lnTo>
                  <a:pt x="2622431" y="1009290"/>
                </a:lnTo>
                <a:lnTo>
                  <a:pt x="2889849" y="1121434"/>
                </a:lnTo>
              </a:path>
            </a:pathLst>
          </a:cu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/>
          <p:cNvSpPr/>
          <p:nvPr/>
        </p:nvSpPr>
        <p:spPr>
          <a:xfrm>
            <a:off x="4658264" y="5192943"/>
            <a:ext cx="1966823" cy="698740"/>
          </a:xfrm>
          <a:custGeom>
            <a:avLst/>
            <a:gdLst>
              <a:gd name="connsiteX0" fmla="*/ 0 w 1966823"/>
              <a:gd name="connsiteY0" fmla="*/ 0 h 698740"/>
              <a:gd name="connsiteX1" fmla="*/ 603849 w 1966823"/>
              <a:gd name="connsiteY1" fmla="*/ 207034 h 698740"/>
              <a:gd name="connsiteX2" fmla="*/ 1966823 w 1966823"/>
              <a:gd name="connsiteY2" fmla="*/ 103517 h 698740"/>
              <a:gd name="connsiteX3" fmla="*/ 1613140 w 1966823"/>
              <a:gd name="connsiteY3" fmla="*/ 698740 h 698740"/>
              <a:gd name="connsiteX4" fmla="*/ 103517 w 1966823"/>
              <a:gd name="connsiteY4" fmla="*/ 483079 h 69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6823" h="698740">
                <a:moveTo>
                  <a:pt x="0" y="0"/>
                </a:moveTo>
                <a:lnTo>
                  <a:pt x="603849" y="207034"/>
                </a:lnTo>
                <a:lnTo>
                  <a:pt x="1966823" y="103517"/>
                </a:lnTo>
                <a:lnTo>
                  <a:pt x="1613140" y="698740"/>
                </a:lnTo>
                <a:lnTo>
                  <a:pt x="103517" y="483079"/>
                </a:lnTo>
              </a:path>
            </a:pathLst>
          </a:cu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/>
          <p:cNvSpPr txBox="1"/>
          <p:nvPr/>
        </p:nvSpPr>
        <p:spPr>
          <a:xfrm>
            <a:off x="837916" y="449209"/>
            <a:ext cx="806844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Kwaliteitsprogramma ‘Nieuw Waterland’</a:t>
            </a:r>
          </a:p>
          <a:p>
            <a:endParaRPr lang="nl-NL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600" b="1" dirty="0">
              <a:solidFill>
                <a:srgbClr val="000099"/>
              </a:solidFill>
            </a:endParaRPr>
          </a:p>
          <a:p>
            <a:endParaRPr lang="nl-N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Vrije vorm 6"/>
          <p:cNvSpPr/>
          <p:nvPr/>
        </p:nvSpPr>
        <p:spPr>
          <a:xfrm>
            <a:off x="6400800" y="5315057"/>
            <a:ext cx="2755075" cy="866899"/>
          </a:xfrm>
          <a:custGeom>
            <a:avLst/>
            <a:gdLst>
              <a:gd name="connsiteX0" fmla="*/ 0 w 2755075"/>
              <a:gd name="connsiteY0" fmla="*/ 593766 h 866899"/>
              <a:gd name="connsiteX1" fmla="*/ 2755075 w 2755075"/>
              <a:gd name="connsiteY1" fmla="*/ 866899 h 866899"/>
              <a:gd name="connsiteX2" fmla="*/ 2386940 w 2755075"/>
              <a:gd name="connsiteY2" fmla="*/ 178130 h 866899"/>
              <a:gd name="connsiteX3" fmla="*/ 736270 w 2755075"/>
              <a:gd name="connsiteY3" fmla="*/ 11875 h 866899"/>
              <a:gd name="connsiteX4" fmla="*/ 332509 w 2755075"/>
              <a:gd name="connsiteY4" fmla="*/ 0 h 86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5075" h="866899">
                <a:moveTo>
                  <a:pt x="0" y="593766"/>
                </a:moveTo>
                <a:lnTo>
                  <a:pt x="2755075" y="866899"/>
                </a:lnTo>
                <a:lnTo>
                  <a:pt x="2386940" y="178130"/>
                </a:lnTo>
                <a:lnTo>
                  <a:pt x="736270" y="11875"/>
                </a:lnTo>
                <a:lnTo>
                  <a:pt x="332509" y="0"/>
                </a:lnTo>
              </a:path>
            </a:pathLst>
          </a:cu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Tekstvak 25"/>
          <p:cNvSpPr txBox="1"/>
          <p:nvPr/>
        </p:nvSpPr>
        <p:spPr>
          <a:xfrm>
            <a:off x="4637986" y="5871375"/>
            <a:ext cx="25202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Zoetwaterfabriek</a:t>
            </a:r>
          </a:p>
          <a:p>
            <a:r>
              <a:rPr lang="nl-NL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(Hoogheemraadschap M14)</a:t>
            </a:r>
          </a:p>
        </p:txBody>
      </p:sp>
      <p:cxnSp>
        <p:nvCxnSpPr>
          <p:cNvPr id="27" name="Rechte verbindingslijn met pijl 26"/>
          <p:cNvCxnSpPr/>
          <p:nvPr/>
        </p:nvCxnSpPr>
        <p:spPr>
          <a:xfrm flipV="1">
            <a:off x="6714486" y="5669610"/>
            <a:ext cx="881850" cy="49415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325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jdelijke aanduiding voor inhoud 2"/>
          <p:cNvSpPr txBox="1">
            <a:spLocks/>
          </p:cNvSpPr>
          <p:nvPr/>
        </p:nvSpPr>
        <p:spPr bwMode="auto">
          <a:xfrm>
            <a:off x="827162" y="1121962"/>
            <a:ext cx="756126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1" tIns="45640" rIns="91271" bIns="4564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9825" indent="-2270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7025" indent="-2270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2638" indent="-2270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98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70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42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1438" indent="-2270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nl-NL" altLang="nl-NL" sz="2000" u="sng" dirty="0">
                <a:solidFill>
                  <a:srgbClr val="000099"/>
                </a:solidFill>
                <a:cs typeface="Arial" panose="020B0604020202020204" pitchFamily="34" charset="0"/>
              </a:rPr>
              <a:t>Randvoorwaarden: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nl-NL" altLang="nl-NL" sz="2000" dirty="0">
                <a:solidFill>
                  <a:srgbClr val="000099"/>
                </a:solidFill>
                <a:cs typeface="Arial" panose="020B0604020202020204" pitchFamily="34" charset="0"/>
              </a:rPr>
              <a:t>Afspraken met regiopartners over Natuur,  Bos en Recreatie compensatie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nl-NL" altLang="nl-NL" sz="2000" dirty="0">
                <a:solidFill>
                  <a:srgbClr val="000099"/>
                </a:solidFill>
                <a:cs typeface="Arial" panose="020B0604020202020204" pitchFamily="34" charset="0"/>
              </a:rPr>
              <a:t>Afspraken met regiopartners over financiering incl. B&amp;O WH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nl-NL" altLang="nl-NL" sz="2000" dirty="0">
                <a:solidFill>
                  <a:srgbClr val="000099"/>
                </a:solidFill>
                <a:cs typeface="Arial" panose="020B0604020202020204" pitchFamily="34" charset="0"/>
              </a:rPr>
              <a:t>Besluit over inlaten water 4</a:t>
            </a:r>
            <a:r>
              <a:rPr lang="nl-NL" altLang="nl-NL" sz="2000" baseline="30000" dirty="0">
                <a:solidFill>
                  <a:srgbClr val="000099"/>
                </a:solidFill>
                <a:cs typeface="Arial" panose="020B0604020202020204" pitchFamily="34" charset="0"/>
              </a:rPr>
              <a:t>e</a:t>
            </a:r>
            <a:r>
              <a:rPr lang="nl-NL" altLang="nl-NL" sz="2000" dirty="0">
                <a:solidFill>
                  <a:srgbClr val="000099"/>
                </a:solidFill>
                <a:cs typeface="Arial" panose="020B0604020202020204" pitchFamily="34" charset="0"/>
              </a:rPr>
              <a:t> trap zuivering op poldersysteem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nl-NL" altLang="nl-NL" sz="2000" dirty="0">
                <a:solidFill>
                  <a:srgbClr val="000099"/>
                </a:solidFill>
                <a:cs typeface="Arial" panose="020B0604020202020204" pitchFamily="34" charset="0"/>
              </a:rPr>
              <a:t>Besluit go / no-go algemeen bestuur februari 2019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br>
              <a:rPr lang="nl-NL" altLang="nl-NL" sz="2000" dirty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nl-NL" altLang="nl-NL" sz="2000" u="sng" dirty="0">
                <a:solidFill>
                  <a:srgbClr val="000099"/>
                </a:solidFill>
                <a:cs typeface="Arial" panose="020B0604020202020204" pitchFamily="34" charset="0"/>
              </a:rPr>
              <a:t>Uitgangspunten: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nl-NL" altLang="nl-NL" sz="2000" dirty="0">
                <a:solidFill>
                  <a:srgbClr val="000099"/>
                </a:solidFill>
                <a:cs typeface="Arial" panose="020B0604020202020204" pitchFamily="34" charset="0"/>
              </a:rPr>
              <a:t>Gereed bij openstelling BBV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nl-NL" altLang="nl-NL" sz="2000" dirty="0">
                <a:solidFill>
                  <a:srgbClr val="000099"/>
                </a:solidFill>
                <a:cs typeface="Arial" panose="020B0604020202020204" pitchFamily="34" charset="0"/>
              </a:rPr>
              <a:t>Tijdige upgrade AWZI DGL</a:t>
            </a:r>
            <a:r>
              <a:rPr lang="nl-NL" altLang="nl-NL" sz="1800" dirty="0">
                <a:solidFill>
                  <a:srgbClr val="000099"/>
                </a:solidFill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nl-NL" altLang="nl-NL" sz="1800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pic>
        <p:nvPicPr>
          <p:cNvPr id="4100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752975"/>
            <a:ext cx="2960687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1"/>
          <a:stretch/>
        </p:blipFill>
        <p:spPr>
          <a:xfrm>
            <a:off x="7896125" y="386242"/>
            <a:ext cx="924347" cy="704079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752026" y="394665"/>
            <a:ext cx="8068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Randvoorwaarden / uitgangspunten</a:t>
            </a:r>
          </a:p>
          <a:p>
            <a:endParaRPr lang="nl-NL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16789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99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462</Words>
  <Application>Microsoft Office PowerPoint</Application>
  <PresentationFormat>Diavoorstelling (4:3)</PresentationFormat>
  <Paragraphs>137</Paragraphs>
  <Slides>19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6" baseType="lpstr">
      <vt:lpstr>MS Mincho</vt:lpstr>
      <vt:lpstr>Arial</vt:lpstr>
      <vt:lpstr>Arial Bold</vt:lpstr>
      <vt:lpstr>Calibri</vt:lpstr>
      <vt:lpstr>Times New Roman</vt:lpstr>
      <vt:lpstr>Verdana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SCHETSONTWERP WATERHARMONICA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StroomOpwaarts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Voogd, Nico de</dc:creator>
  <cp:lastModifiedBy>Maarse, Leo</cp:lastModifiedBy>
  <cp:revision>96</cp:revision>
  <cp:lastPrinted>2019-12-16T10:42:20Z</cp:lastPrinted>
  <dcterms:created xsi:type="dcterms:W3CDTF">2019-01-31T10:02:31Z</dcterms:created>
  <dcterms:modified xsi:type="dcterms:W3CDTF">2019-12-16T11:43:17Z</dcterms:modified>
</cp:coreProperties>
</file>