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7"/>
    <p:sldMasterId id="2147483732" r:id="rId8"/>
  </p:sldMasterIdLst>
  <p:notesMasterIdLst>
    <p:notesMasterId r:id="rId18"/>
  </p:notesMasterIdLst>
  <p:handoutMasterIdLst>
    <p:handoutMasterId r:id="rId19"/>
  </p:handoutMasterIdLst>
  <p:sldIdLst>
    <p:sldId id="256" r:id="rId9"/>
    <p:sldId id="257" r:id="rId10"/>
    <p:sldId id="269" r:id="rId11"/>
    <p:sldId id="261" r:id="rId12"/>
    <p:sldId id="270" r:id="rId13"/>
    <p:sldId id="271" r:id="rId14"/>
    <p:sldId id="273" r:id="rId15"/>
    <p:sldId id="272" r:id="rId16"/>
    <p:sldId id="264" r:id="rId17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Arnout Drenthel" initials="AD [7]" lastIdx="1" clrIdx="6">
    <p:extLst/>
  </p:cmAuthor>
  <p:cmAuthor id="1" name="Arnout Drenthel" initials="AD" lastIdx="1" clrIdx="0">
    <p:extLst/>
  </p:cmAuthor>
  <p:cmAuthor id="8" name="Arnout Drenthel" initials="AD [8]" lastIdx="1" clrIdx="7">
    <p:extLst/>
  </p:cmAuthor>
  <p:cmAuthor id="2" name="Arnout Drenthel" initials="AD [2]" lastIdx="1" clrIdx="1">
    <p:extLst/>
  </p:cmAuthor>
  <p:cmAuthor id="9" name="Arnout Drenthel" initials="AD [9]" lastIdx="1" clrIdx="8">
    <p:extLst/>
  </p:cmAuthor>
  <p:cmAuthor id="3" name="Arnout Drenthel" initials="AD [3]" lastIdx="1" clrIdx="2">
    <p:extLst/>
  </p:cmAuthor>
  <p:cmAuthor id="4" name="Arnout Drenthel" initials="AD [4]" lastIdx="1" clrIdx="3">
    <p:extLst/>
  </p:cmAuthor>
  <p:cmAuthor id="5" name="Arnout Drenthel" initials="AD [5]" lastIdx="1" clrIdx="4">
    <p:extLst/>
  </p:cmAuthor>
  <p:cmAuthor id="6" name="Arnout Drenthel" initials="AD [6]" lastIdx="1" clrIdx="5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2B1E"/>
    <a:srgbClr val="154273"/>
    <a:srgbClr val="F2D9E7"/>
    <a:srgbClr val="E5B2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ijl, thema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Stijl, thema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25" autoAdjust="0"/>
    <p:restoredTop sz="94363" autoAdjust="0"/>
  </p:normalViewPr>
  <p:slideViewPr>
    <p:cSldViewPr snapToGrid="0">
      <p:cViewPr varScale="1">
        <p:scale>
          <a:sx n="108" d="100"/>
          <a:sy n="108" d="100"/>
        </p:scale>
        <p:origin x="-99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23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5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3.xml"/><Relationship Id="rId24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7.xml"/><Relationship Id="rId23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6709BA-0250-418B-A227-469BF0F69AD3}" type="datetimeFigureOut">
              <a:rPr lang="nl-NL" smtClean="0"/>
              <a:t>9-10-2019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A4FE01-11FF-43DA-B7F5-6592B996E3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8179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D30240-3B76-4E52-B42B-C39F5C218F4D}" type="datetimeFigureOut">
              <a:rPr lang="nl-NL" smtClean="0"/>
              <a:t>9-10-2019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501649-886C-4324-AD4C-E61C88D477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9954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Vrije vorm: vorm 29">
            <a:extLst>
              <a:ext uri="{FF2B5EF4-FFF2-40B4-BE49-F238E27FC236}">
                <a16:creationId xmlns:a16="http://schemas.microsoft.com/office/drawing/2014/main" xmlns="" id="{FB7BC648-3F3A-4FE6-B474-FF08AD16EC55}"/>
              </a:ext>
            </a:extLst>
          </p:cNvPr>
          <p:cNvSpPr/>
          <p:nvPr userDrawn="1"/>
        </p:nvSpPr>
        <p:spPr>
          <a:xfrm>
            <a:off x="0" y="0"/>
            <a:ext cx="4572000" cy="6858000"/>
          </a:xfrm>
          <a:custGeom>
            <a:avLst/>
            <a:gdLst>
              <a:gd name="connsiteX0" fmla="*/ 0 w 6096000"/>
              <a:gd name="connsiteY0" fmla="*/ 0 h 6858000"/>
              <a:gd name="connsiteX1" fmla="*/ 5850001 w 6096000"/>
              <a:gd name="connsiteY1" fmla="*/ 0 h 6858000"/>
              <a:gd name="connsiteX2" fmla="*/ 5850001 w 6096000"/>
              <a:gd name="connsiteY2" fmla="*/ 975600 h 6858000"/>
              <a:gd name="connsiteX3" fmla="*/ 6096000 w 6096000"/>
              <a:gd name="connsiteY3" fmla="*/ 975600 h 6858000"/>
              <a:gd name="connsiteX4" fmla="*/ 6096000 w 6096000"/>
              <a:gd name="connsiteY4" fmla="*/ 6858000 h 6858000"/>
              <a:gd name="connsiteX5" fmla="*/ 0 w 6096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850001" y="0"/>
                </a:lnTo>
                <a:lnTo>
                  <a:pt x="5850001" y="975600"/>
                </a:lnTo>
                <a:lnTo>
                  <a:pt x="6096000" y="97560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914000" y="3657600"/>
            <a:ext cx="3753000" cy="1828800"/>
          </a:xfr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25" name="Tijdelijke aanduiding voor tekst 16"/>
          <p:cNvSpPr>
            <a:spLocks noGrp="1"/>
          </p:cNvSpPr>
          <p:nvPr>
            <p:ph type="body" sz="quarter" idx="21"/>
          </p:nvPr>
        </p:nvSpPr>
        <p:spPr>
          <a:xfrm>
            <a:off x="4914000" y="5486401"/>
            <a:ext cx="3753000" cy="322075"/>
          </a:xfrm>
        </p:spPr>
        <p:txBody>
          <a:bodyPr l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endParaRPr lang="nl-NL" dirty="0"/>
          </a:p>
        </p:txBody>
      </p:sp>
      <p:sp>
        <p:nvSpPr>
          <p:cNvPr id="21" name="Titel 1"/>
          <p:cNvSpPr>
            <a:spLocks noGrp="1"/>
          </p:cNvSpPr>
          <p:nvPr>
            <p:ph type="ctrTitle" hasCustomPrompt="1"/>
          </p:nvPr>
        </p:nvSpPr>
        <p:spPr>
          <a:xfrm>
            <a:off x="4914000" y="2120417"/>
            <a:ext cx="3753000" cy="1403350"/>
          </a:xfrm>
        </p:spPr>
        <p:txBody>
          <a:bodyPr tIns="0" bIns="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 dirty="0" smtClean="0"/>
              <a:t>Rivierenlegger</a:t>
            </a:r>
            <a:endParaRPr lang="nl-NL" dirty="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xmlns="" id="{BCE3D936-01A5-42C9-A617-17B3B8FB8C5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914000" y="5808476"/>
            <a:ext cx="3753000" cy="3456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 dirty="0" smtClean="0"/>
              <a:t>26-3-19</a:t>
            </a:r>
            <a:endParaRPr lang="nl-NL" dirty="0"/>
          </a:p>
        </p:txBody>
      </p:sp>
      <p:sp>
        <p:nvSpPr>
          <p:cNvPr id="11" name="Vertrouwelijkheidsniveau">
            <a:extLst>
              <a:ext uri="{FF2B5EF4-FFF2-40B4-BE49-F238E27FC236}">
                <a16:creationId xmlns:a16="http://schemas.microsoft.com/office/drawing/2014/main" xmlns="" id="{D6028795-C409-40A9-B428-B0AF6EBB642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500" y="6528572"/>
            <a:ext cx="3196828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12" name="Tijdelijke aanduiding voor dianummer 11">
            <a:extLst>
              <a:ext uri="{FF2B5EF4-FFF2-40B4-BE49-F238E27FC236}">
                <a16:creationId xmlns:a16="http://schemas.microsoft.com/office/drawing/2014/main" xmlns="" id="{41FD69D9-3E06-4876-9F73-71B6B351D2BE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8286300" y="6528572"/>
            <a:ext cx="383400" cy="183600"/>
          </a:xfrm>
        </p:spPr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pic>
        <p:nvPicPr>
          <p:cNvPr id="10" name="LogoLandmacht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60" y="1175"/>
            <a:ext cx="9130078" cy="199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5973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horizontaa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3427414"/>
            <a:ext cx="9144000" cy="3430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6250" y="1879601"/>
            <a:ext cx="8192691" cy="1547813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9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476250" y="3749487"/>
            <a:ext cx="8193882" cy="1736913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22" name="Tijdelijke aanduiding voor dianummer 21">
            <a:extLst>
              <a:ext uri="{FF2B5EF4-FFF2-40B4-BE49-F238E27FC236}">
                <a16:creationId xmlns:a16="http://schemas.microsoft.com/office/drawing/2014/main" xmlns="" id="{17E1F773-BF9C-4C35-ABBC-BFB53364B3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23" name="Vertrouwelijkheidsniveau">
            <a:extLst>
              <a:ext uri="{FF2B5EF4-FFF2-40B4-BE49-F238E27FC236}">
                <a16:creationId xmlns:a16="http://schemas.microsoft.com/office/drawing/2014/main" xmlns="" id="{9083841F-8AA4-4AEC-93F7-5EDA66B599C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500" y="6528572"/>
            <a:ext cx="3196828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8" name="Tijdelijke aanduiding voor tekst 16">
            <a:extLst>
              <a:ext uri="{FF2B5EF4-FFF2-40B4-BE49-F238E27FC236}">
                <a16:creationId xmlns:a16="http://schemas.microsoft.com/office/drawing/2014/main" xmlns="" id="{631BC45E-EEEE-444C-8340-F4E4E532BFA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72501" y="5486401"/>
            <a:ext cx="3753000" cy="322075"/>
          </a:xfrm>
        </p:spPr>
        <p:txBody>
          <a:bodyPr l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1" name="Tijdelijke aanduiding voor tekst 8">
            <a:extLst>
              <a:ext uri="{FF2B5EF4-FFF2-40B4-BE49-F238E27FC236}">
                <a16:creationId xmlns:a16="http://schemas.microsoft.com/office/drawing/2014/main" xmlns="" id="{24115787-E7BA-4E6B-ACDF-C586817C79B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72500" y="5808476"/>
            <a:ext cx="3753000" cy="3456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 dirty="0"/>
              <a:t>Datum presentatie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xmlns="" id="{08FD66A7-5A78-459B-9B7F-13F33318DE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945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afbeelding verticaa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00C91930-E0E3-4652-8A0C-E4B528AB5B7B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3" name="Tijdelijke aanduiding voor afbeelding 12">
            <a:extLst>
              <a:ext uri="{FF2B5EF4-FFF2-40B4-BE49-F238E27FC236}">
                <a16:creationId xmlns:a16="http://schemas.microsoft.com/office/drawing/2014/main" xmlns="" id="{51AE06CA-FDAB-47E6-9A6B-49429DE85BD5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0" y="0"/>
            <a:ext cx="4572000" cy="6858000"/>
          </a:xfrm>
          <a:custGeom>
            <a:avLst/>
            <a:gdLst>
              <a:gd name="connsiteX0" fmla="*/ 6069807 w 6096000"/>
              <a:gd name="connsiteY0" fmla="*/ 975600 h 6858000"/>
              <a:gd name="connsiteX1" fmla="*/ 6096000 w 6096000"/>
              <a:gd name="connsiteY1" fmla="*/ 975600 h 6858000"/>
              <a:gd name="connsiteX2" fmla="*/ 6096000 w 6096000"/>
              <a:gd name="connsiteY2" fmla="*/ 1014413 h 6858000"/>
              <a:gd name="connsiteX3" fmla="*/ 6069807 w 6096000"/>
              <a:gd name="connsiteY3" fmla="*/ 1014413 h 6858000"/>
              <a:gd name="connsiteX4" fmla="*/ 0 w 6096000"/>
              <a:gd name="connsiteY4" fmla="*/ 0 h 6858000"/>
              <a:gd name="connsiteX5" fmla="*/ 5777707 w 6096000"/>
              <a:gd name="connsiteY5" fmla="*/ 0 h 6858000"/>
              <a:gd name="connsiteX6" fmla="*/ 5777707 w 6096000"/>
              <a:gd name="connsiteY6" fmla="*/ 1014413 h 6858000"/>
              <a:gd name="connsiteX7" fmla="*/ 5777707 w 6096000"/>
              <a:gd name="connsiteY7" fmla="*/ 1265494 h 6858000"/>
              <a:gd name="connsiteX8" fmla="*/ 5777707 w 6096000"/>
              <a:gd name="connsiteY8" fmla="*/ 1281113 h 6858000"/>
              <a:gd name="connsiteX9" fmla="*/ 6096000 w 6096000"/>
              <a:gd name="connsiteY9" fmla="*/ 1281113 h 6858000"/>
              <a:gd name="connsiteX10" fmla="*/ 6096000 w 6096000"/>
              <a:gd name="connsiteY10" fmla="*/ 6858000 h 6858000"/>
              <a:gd name="connsiteX11" fmla="*/ 5848350 w 6096000"/>
              <a:gd name="connsiteY11" fmla="*/ 6858000 h 6858000"/>
              <a:gd name="connsiteX12" fmla="*/ 0 w 6096000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6000" h="6858000">
                <a:moveTo>
                  <a:pt x="6069807" y="975600"/>
                </a:moveTo>
                <a:lnTo>
                  <a:pt x="6096000" y="975600"/>
                </a:lnTo>
                <a:lnTo>
                  <a:pt x="6096000" y="1014413"/>
                </a:lnTo>
                <a:lnTo>
                  <a:pt x="6069807" y="1014413"/>
                </a:lnTo>
                <a:close/>
                <a:moveTo>
                  <a:pt x="0" y="0"/>
                </a:moveTo>
                <a:lnTo>
                  <a:pt x="5777707" y="0"/>
                </a:lnTo>
                <a:lnTo>
                  <a:pt x="5777707" y="1014413"/>
                </a:lnTo>
                <a:lnTo>
                  <a:pt x="5777707" y="1265494"/>
                </a:lnTo>
                <a:lnTo>
                  <a:pt x="5777707" y="1281113"/>
                </a:lnTo>
                <a:lnTo>
                  <a:pt x="6096000" y="1281113"/>
                </a:lnTo>
                <a:lnTo>
                  <a:pt x="60960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1800000" anchor="t" anchorCtr="1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nl-NL" dirty="0"/>
              <a:t>Klik op het pictogram om een afbeelding in te voegen</a:t>
            </a:r>
          </a:p>
        </p:txBody>
      </p:sp>
      <p:sp>
        <p:nvSpPr>
          <p:cNvPr id="28" name="Vertrouwelijkheidsniveau">
            <a:extLst>
              <a:ext uri="{FF2B5EF4-FFF2-40B4-BE49-F238E27FC236}">
                <a16:creationId xmlns:a16="http://schemas.microsoft.com/office/drawing/2014/main" xmlns="" id="{233E6339-A3B7-4F01-A9A8-3BA0F6CFAD1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914900" y="6528572"/>
            <a:ext cx="3196828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29" name="Ondertitel 2">
            <a:extLst>
              <a:ext uri="{FF2B5EF4-FFF2-40B4-BE49-F238E27FC236}">
                <a16:creationId xmlns:a16="http://schemas.microsoft.com/office/drawing/2014/main" xmlns="" id="{CC6EB04B-3622-4850-A8B2-65C85237841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14000" y="3657601"/>
            <a:ext cx="3753000" cy="1828800"/>
          </a:xfr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30" name="Titel 1">
            <a:extLst>
              <a:ext uri="{FF2B5EF4-FFF2-40B4-BE49-F238E27FC236}">
                <a16:creationId xmlns:a16="http://schemas.microsoft.com/office/drawing/2014/main" xmlns="" id="{170997DC-0B66-445A-9CA4-DC2FB480E2D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14000" y="2120417"/>
            <a:ext cx="3753000" cy="1403350"/>
          </a:xfrm>
        </p:spPr>
        <p:txBody>
          <a:bodyPr tIns="0" bIns="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9" name="Tijdelijke aanduiding voor tekst 16">
            <a:extLst>
              <a:ext uri="{FF2B5EF4-FFF2-40B4-BE49-F238E27FC236}">
                <a16:creationId xmlns:a16="http://schemas.microsoft.com/office/drawing/2014/main" xmlns="" id="{42907EF7-49B3-46B9-ACD2-A3F3E160AF4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914000" y="5486401"/>
            <a:ext cx="3753000" cy="322075"/>
          </a:xfrm>
        </p:spPr>
        <p:txBody>
          <a:bodyPr l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0" name="Tijdelijke aanduiding voor tekst 8">
            <a:extLst>
              <a:ext uri="{FF2B5EF4-FFF2-40B4-BE49-F238E27FC236}">
                <a16:creationId xmlns:a16="http://schemas.microsoft.com/office/drawing/2014/main" xmlns="" id="{DF9EB481-DA3C-4E44-9FE2-E6F7ED8E58A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914000" y="5808476"/>
            <a:ext cx="3753000" cy="3456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 dirty="0"/>
              <a:t>Datum presentatie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xmlns="" id="{A0A6A365-BFF5-4B16-B1E9-D831984D56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22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xmlns="" id="{21421F68-1BEF-403F-B0C5-AAC49C6A096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2500" y="2350800"/>
            <a:ext cx="8191800" cy="396406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xmlns="" id="{7E8395B0-5BEF-4071-A7D0-AC6F71F0664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0" name="Vertrouwelijkheidsniveau">
            <a:extLst>
              <a:ext uri="{FF2B5EF4-FFF2-40B4-BE49-F238E27FC236}">
                <a16:creationId xmlns:a16="http://schemas.microsoft.com/office/drawing/2014/main" xmlns="" id="{81E8D0CB-07CC-4FF4-B9A2-3BEAACD9AE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500" y="6528572"/>
            <a:ext cx="3196828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xmlns="" id="{4AE61CC0-169D-4A88-BF15-A47DE22E86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om een 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1469717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 hasCustomPrompt="1"/>
          </p:nvPr>
        </p:nvSpPr>
        <p:spPr>
          <a:xfrm>
            <a:off x="472500" y="2350800"/>
            <a:ext cx="3752850" cy="39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4914000" y="2350800"/>
            <a:ext cx="3758400" cy="39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1" name="Tijdelijke aanduiding voor dianummer 10">
            <a:extLst>
              <a:ext uri="{FF2B5EF4-FFF2-40B4-BE49-F238E27FC236}">
                <a16:creationId xmlns:a16="http://schemas.microsoft.com/office/drawing/2014/main" xmlns="" id="{260C6DF3-2547-4188-B44C-E1C924D734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7" name="Vertrouwelijkheidsniveau">
            <a:extLst>
              <a:ext uri="{FF2B5EF4-FFF2-40B4-BE49-F238E27FC236}">
                <a16:creationId xmlns:a16="http://schemas.microsoft.com/office/drawing/2014/main" xmlns="" id="{1B09E170-CA11-4EE2-B82E-0AD6B2F1CC8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500" y="6528572"/>
            <a:ext cx="3196828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xmlns="" id="{B1CF7121-85E0-45D3-B910-BCF8E25FEC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om een 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13800174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ge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1"/>
          <p:cNvSpPr>
            <a:spLocks noGrp="1"/>
          </p:cNvSpPr>
          <p:nvPr>
            <p:ph type="body" sz="quarter" idx="13" hasCustomPrompt="1"/>
          </p:nvPr>
        </p:nvSpPr>
        <p:spPr>
          <a:xfrm>
            <a:off x="4914000" y="2350799"/>
            <a:ext cx="3753000" cy="3963600"/>
          </a:xfrm>
        </p:spPr>
        <p:txBody>
          <a:bodyPr/>
          <a:lstStyle>
            <a:lvl1pPr marL="316800" indent="-316800">
              <a:buClr>
                <a:schemeClr val="tx1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630000" indent="-316800"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xmlns="" id="{A7984020-B91C-4CFF-88ED-501B2109C660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0" name="Tijdelijke aanduiding voor afbeelding 9">
            <a:extLst>
              <a:ext uri="{FF2B5EF4-FFF2-40B4-BE49-F238E27FC236}">
                <a16:creationId xmlns:a16="http://schemas.microsoft.com/office/drawing/2014/main" xmlns="" id="{F17C0AA7-9F88-4479-B7CF-C1BB31AB870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0" y="0"/>
            <a:ext cx="4572000" cy="6858000"/>
          </a:xfrm>
          <a:custGeom>
            <a:avLst/>
            <a:gdLst>
              <a:gd name="connsiteX0" fmla="*/ 0 w 6096000"/>
              <a:gd name="connsiteY0" fmla="*/ 0 h 6858000"/>
              <a:gd name="connsiteX1" fmla="*/ 4594225 w 6096000"/>
              <a:gd name="connsiteY1" fmla="*/ 0 h 6858000"/>
              <a:gd name="connsiteX2" fmla="*/ 5848350 w 6096000"/>
              <a:gd name="connsiteY2" fmla="*/ 0 h 6858000"/>
              <a:gd name="connsiteX3" fmla="*/ 5862637 w 6096000"/>
              <a:gd name="connsiteY3" fmla="*/ 0 h 6858000"/>
              <a:gd name="connsiteX4" fmla="*/ 5862637 w 6096000"/>
              <a:gd name="connsiteY4" fmla="*/ 711244 h 6858000"/>
              <a:gd name="connsiteX5" fmla="*/ 6096000 w 6096000"/>
              <a:gd name="connsiteY5" fmla="*/ 711244 h 6858000"/>
              <a:gd name="connsiteX6" fmla="*/ 6096000 w 6096000"/>
              <a:gd name="connsiteY6" fmla="*/ 975600 h 6858000"/>
              <a:gd name="connsiteX7" fmla="*/ 6096000 w 6096000"/>
              <a:gd name="connsiteY7" fmla="*/ 1431131 h 6858000"/>
              <a:gd name="connsiteX8" fmla="*/ 6096000 w 6096000"/>
              <a:gd name="connsiteY8" fmla="*/ 6858000 h 6858000"/>
              <a:gd name="connsiteX9" fmla="*/ 5848350 w 6096000"/>
              <a:gd name="connsiteY9" fmla="*/ 6858000 h 6858000"/>
              <a:gd name="connsiteX10" fmla="*/ 0 w 60960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4594225" y="0"/>
                </a:lnTo>
                <a:lnTo>
                  <a:pt x="5848350" y="0"/>
                </a:lnTo>
                <a:lnTo>
                  <a:pt x="5862637" y="0"/>
                </a:lnTo>
                <a:lnTo>
                  <a:pt x="5862637" y="711244"/>
                </a:lnTo>
                <a:lnTo>
                  <a:pt x="6096000" y="711244"/>
                </a:lnTo>
                <a:lnTo>
                  <a:pt x="6096000" y="975600"/>
                </a:lnTo>
                <a:lnTo>
                  <a:pt x="6096000" y="1431131"/>
                </a:lnTo>
                <a:lnTo>
                  <a:pt x="60960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vert="horz" wrap="square" tIns="1800000" anchor="t" anchorCtr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xmlns="" id="{4C1E2EA9-BE63-4625-B099-2271F692DE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14000" y="1281950"/>
            <a:ext cx="3753000" cy="1069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7" name="Vertrouwelijkheidsniveau">
            <a:extLst>
              <a:ext uri="{FF2B5EF4-FFF2-40B4-BE49-F238E27FC236}">
                <a16:creationId xmlns:a16="http://schemas.microsoft.com/office/drawing/2014/main" xmlns="" id="{6C2A6650-CEC0-489B-BFC0-04E78F01962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914900" y="6528572"/>
            <a:ext cx="3196828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</p:spTree>
    <p:extLst>
      <p:ext uri="{BB962C8B-B14F-4D97-AF65-F5344CB8AC3E}">
        <p14:creationId xmlns:p14="http://schemas.microsoft.com/office/powerpoint/2010/main" val="153694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Vrije vorm: vorm 16">
            <a:extLst>
              <a:ext uri="{FF2B5EF4-FFF2-40B4-BE49-F238E27FC236}">
                <a16:creationId xmlns:a16="http://schemas.microsoft.com/office/drawing/2014/main" xmlns="" id="{CE883B12-7812-4AB5-9452-637027F74772}"/>
              </a:ext>
            </a:extLst>
          </p:cNvPr>
          <p:cNvSpPr/>
          <p:nvPr userDrawn="1"/>
        </p:nvSpPr>
        <p:spPr>
          <a:xfrm>
            <a:off x="0" y="0"/>
            <a:ext cx="4572000" cy="6858000"/>
          </a:xfrm>
          <a:custGeom>
            <a:avLst/>
            <a:gdLst>
              <a:gd name="connsiteX0" fmla="*/ 0 w 6096000"/>
              <a:gd name="connsiteY0" fmla="*/ 0 h 6858000"/>
              <a:gd name="connsiteX1" fmla="*/ 5360191 w 6096000"/>
              <a:gd name="connsiteY1" fmla="*/ 0 h 6858000"/>
              <a:gd name="connsiteX2" fmla="*/ 5850001 w 6096000"/>
              <a:gd name="connsiteY2" fmla="*/ 0 h 6858000"/>
              <a:gd name="connsiteX3" fmla="*/ 5862635 w 6096000"/>
              <a:gd name="connsiteY3" fmla="*/ 0 h 6858000"/>
              <a:gd name="connsiteX4" fmla="*/ 5862635 w 6096000"/>
              <a:gd name="connsiteY4" fmla="*/ 709612 h 6858000"/>
              <a:gd name="connsiteX5" fmla="*/ 6096000 w 6096000"/>
              <a:gd name="connsiteY5" fmla="*/ 709612 h 6858000"/>
              <a:gd name="connsiteX6" fmla="*/ 6096000 w 6096000"/>
              <a:gd name="connsiteY6" fmla="*/ 975600 h 6858000"/>
              <a:gd name="connsiteX7" fmla="*/ 6096000 w 6096000"/>
              <a:gd name="connsiteY7" fmla="*/ 1102518 h 6858000"/>
              <a:gd name="connsiteX8" fmla="*/ 6096000 w 6096000"/>
              <a:gd name="connsiteY8" fmla="*/ 6858000 h 6858000"/>
              <a:gd name="connsiteX9" fmla="*/ 0 w 6096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360191" y="0"/>
                </a:lnTo>
                <a:lnTo>
                  <a:pt x="5850001" y="0"/>
                </a:lnTo>
                <a:lnTo>
                  <a:pt x="5862635" y="0"/>
                </a:lnTo>
                <a:lnTo>
                  <a:pt x="5862635" y="709612"/>
                </a:lnTo>
                <a:lnTo>
                  <a:pt x="6096000" y="709612"/>
                </a:lnTo>
                <a:lnTo>
                  <a:pt x="6096000" y="975600"/>
                </a:lnTo>
                <a:lnTo>
                  <a:pt x="6096000" y="1102518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5382214" y="2286000"/>
            <a:ext cx="3286727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Klik om gegevens afzender in te voegen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5382214" y="3079487"/>
            <a:ext cx="3286727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Klik om gegevens afzender in te voegen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5382214" y="3845506"/>
            <a:ext cx="3286727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Klik om gegevens afzender in te voegen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4919401" y="2361344"/>
            <a:ext cx="405902" cy="54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4919401" y="3147360"/>
            <a:ext cx="405902" cy="5400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4919401" y="3920850"/>
            <a:ext cx="405902" cy="540000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xmlns="" id="{D869C57F-4252-4209-A8BC-33FAC7ADB6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2500" y="3050453"/>
            <a:ext cx="3748266" cy="1069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Type een afsluitende zin</a:t>
            </a:r>
          </a:p>
        </p:txBody>
      </p:sp>
      <p:sp>
        <p:nvSpPr>
          <p:cNvPr id="11" name="Tijdelijke aanduiding voor dianummer 10">
            <a:extLst>
              <a:ext uri="{FF2B5EF4-FFF2-40B4-BE49-F238E27FC236}">
                <a16:creationId xmlns:a16="http://schemas.microsoft.com/office/drawing/2014/main" xmlns="" id="{A3A163FE-BA7A-4106-9910-A643D023C9F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5" name="Vertrouwelijkheidsniveau">
            <a:extLst>
              <a:ext uri="{FF2B5EF4-FFF2-40B4-BE49-F238E27FC236}">
                <a16:creationId xmlns:a16="http://schemas.microsoft.com/office/drawing/2014/main" xmlns="" id="{CAA5CBF2-B6F9-4237-8DE7-3D9FD8FFABB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500" y="6528572"/>
            <a:ext cx="3196828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pic>
        <p:nvPicPr>
          <p:cNvPr id="24" name="Afbeelding 23">
            <a:extLst>
              <a:ext uri="{FF2B5EF4-FFF2-40B4-BE49-F238E27FC236}">
                <a16:creationId xmlns:a16="http://schemas.microsoft.com/office/drawing/2014/main" xmlns="" id="{6D7B6104-9A05-4402-8182-B4559988848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332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olgdia met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68000" y="1295999"/>
            <a:ext cx="8402400" cy="400110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 dirty="0" err="1" smtClean="0"/>
              <a:t>Klik</a:t>
            </a:r>
            <a:r>
              <a:rPr lang="nl-NL" noProof="0" dirty="0" smtClean="0"/>
              <a:t> </a:t>
            </a:r>
            <a:r>
              <a:rPr lang="nl-NL" noProof="0" dirty="0" err="1" smtClean="0"/>
              <a:t>om</a:t>
            </a:r>
            <a:r>
              <a:rPr lang="nl-NL" noProof="0" dirty="0" smtClean="0"/>
              <a:t> </a:t>
            </a:r>
            <a:r>
              <a:rPr lang="nl-NL" noProof="0" dirty="0" err="1" smtClean="0"/>
              <a:t>een</a:t>
            </a:r>
            <a:r>
              <a:rPr lang="nl-NL" noProof="0" dirty="0" smtClean="0"/>
              <a:t> </a:t>
            </a:r>
            <a:r>
              <a:rPr lang="nl-NL" noProof="0" dirty="0" err="1" smtClean="0"/>
              <a:t>titel</a:t>
            </a:r>
            <a:r>
              <a:rPr lang="nl-NL" noProof="0" dirty="0" smtClean="0"/>
              <a:t> </a:t>
            </a:r>
            <a:r>
              <a:rPr lang="nl-NL" noProof="0" dirty="0" err="1" smtClean="0"/>
              <a:t>te</a:t>
            </a:r>
            <a:r>
              <a:rPr lang="nl-NL" noProof="0" dirty="0" smtClean="0"/>
              <a:t> </a:t>
            </a:r>
            <a:r>
              <a:rPr lang="nl-NL" noProof="0" dirty="0" err="1" smtClean="0"/>
              <a:t>maken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EED1-3B2D-4DF3-84FC-6A29FAA80043}" type="datetime4">
              <a:rPr lang="nl-NL" smtClean="0">
                <a:solidFill>
                  <a:srgbClr val="000000"/>
                </a:solidFill>
              </a:rPr>
              <a:pPr/>
              <a:t>9 oktober 2019</a:t>
            </a:fld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1"/>
          </p:nvPr>
        </p:nvSpPr>
        <p:spPr>
          <a:xfrm>
            <a:off x="468313" y="2070000"/>
            <a:ext cx="8402400" cy="4140000"/>
          </a:xfrm>
        </p:spPr>
        <p:txBody>
          <a:bodyPr/>
          <a:lstStyle>
            <a:lvl4pPr marL="1274763" indent="-285750">
              <a:buFont typeface="Verdana" pitchFamily="34" charset="0"/>
              <a:buChar char="–"/>
              <a:defRPr sz="1800"/>
            </a:lvl4pPr>
            <a:lvl5pPr marL="1631950" indent="-285750">
              <a:buFont typeface="Verdana" pitchFamily="34" charset="0"/>
              <a:buChar char="»"/>
              <a:defRPr/>
            </a:lvl5pPr>
          </a:lstStyle>
          <a:p>
            <a:pPr lvl="0"/>
            <a:r>
              <a:rPr lang="nl-NL" noProof="0" dirty="0" err="1" smtClean="0"/>
              <a:t>Klik</a:t>
            </a:r>
            <a:r>
              <a:rPr lang="nl-NL" noProof="0" dirty="0" smtClean="0"/>
              <a:t> </a:t>
            </a:r>
            <a:r>
              <a:rPr lang="nl-NL" noProof="0" dirty="0" err="1" smtClean="0"/>
              <a:t>om</a:t>
            </a:r>
            <a:r>
              <a:rPr lang="nl-NL" noProof="0" dirty="0" smtClean="0"/>
              <a:t> de </a:t>
            </a:r>
            <a:r>
              <a:rPr lang="nl-NL" noProof="0" dirty="0" err="1" smtClean="0"/>
              <a:t>modelstijlen</a:t>
            </a:r>
            <a:r>
              <a:rPr lang="nl-NL" noProof="0" dirty="0" smtClean="0"/>
              <a:t> </a:t>
            </a:r>
            <a:r>
              <a:rPr lang="nl-NL" noProof="0" dirty="0" err="1" smtClean="0"/>
              <a:t>te</a:t>
            </a:r>
            <a:r>
              <a:rPr lang="nl-NL" noProof="0" dirty="0" smtClean="0"/>
              <a:t> </a:t>
            </a:r>
            <a:r>
              <a:rPr lang="nl-NL" noProof="0" dirty="0" err="1" smtClean="0"/>
              <a:t>bewerken</a:t>
            </a:r>
            <a:endParaRPr lang="nl-NL" noProof="0" dirty="0" smtClean="0"/>
          </a:p>
          <a:p>
            <a:pPr lvl="1"/>
            <a:r>
              <a:rPr lang="nl-NL" noProof="0" dirty="0" err="1" smtClean="0"/>
              <a:t>Tweede</a:t>
            </a:r>
            <a:r>
              <a:rPr lang="nl-NL" noProof="0" dirty="0" smtClean="0"/>
              <a:t> </a:t>
            </a:r>
            <a:r>
              <a:rPr lang="nl-NL" noProof="0" dirty="0" err="1" smtClean="0"/>
              <a:t>niveau</a:t>
            </a:r>
            <a:endParaRPr lang="nl-NL" noProof="0" dirty="0" smtClean="0"/>
          </a:p>
          <a:p>
            <a:pPr lvl="2"/>
            <a:r>
              <a:rPr lang="nl-NL" noProof="0" dirty="0" err="1" smtClean="0"/>
              <a:t>Derde</a:t>
            </a:r>
            <a:r>
              <a:rPr lang="nl-NL" noProof="0" dirty="0" smtClean="0"/>
              <a:t> </a:t>
            </a:r>
            <a:r>
              <a:rPr lang="nl-NL" noProof="0" dirty="0" err="1" smtClean="0"/>
              <a:t>niveau</a:t>
            </a:r>
            <a:endParaRPr lang="nl-NL" noProof="0" dirty="0" smtClean="0"/>
          </a:p>
          <a:p>
            <a:pPr lvl="3"/>
            <a:r>
              <a:rPr lang="nl-NL" noProof="0" dirty="0" err="1" smtClean="0"/>
              <a:t>Vierde</a:t>
            </a:r>
            <a:r>
              <a:rPr lang="nl-NL" noProof="0" dirty="0" smtClean="0"/>
              <a:t> </a:t>
            </a:r>
            <a:r>
              <a:rPr lang="nl-NL" noProof="0" dirty="0" err="1" smtClean="0"/>
              <a:t>niveau</a:t>
            </a:r>
            <a:endParaRPr lang="nl-NL" noProof="0" dirty="0" smtClean="0"/>
          </a:p>
          <a:p>
            <a:pPr lvl="4"/>
            <a:r>
              <a:rPr lang="nl-NL" noProof="0" dirty="0" err="1" smtClean="0"/>
              <a:t>Vijfde</a:t>
            </a:r>
            <a:r>
              <a:rPr lang="nl-NL" noProof="0" dirty="0" smtClean="0"/>
              <a:t> </a:t>
            </a:r>
            <a:r>
              <a:rPr lang="nl-NL" noProof="0" dirty="0" err="1" smtClean="0"/>
              <a:t>niveau</a:t>
            </a:r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3556915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72500" y="1281950"/>
            <a:ext cx="8199900" cy="10692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72500" y="2349499"/>
            <a:ext cx="8199900" cy="3963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  <a:p>
            <a:pPr lvl="5"/>
            <a:r>
              <a:rPr lang="nl-NL" dirty="0"/>
              <a:t>Zesde niveau</a:t>
            </a:r>
          </a:p>
          <a:p>
            <a:pPr lvl="6"/>
            <a:r>
              <a:rPr lang="nl-NL" dirty="0"/>
              <a:t>Zevende niveau</a:t>
            </a:r>
          </a:p>
          <a:p>
            <a:pPr lvl="7"/>
            <a:r>
              <a:rPr lang="nl-NL" dirty="0"/>
              <a:t>Achtste niveau</a:t>
            </a:r>
          </a:p>
          <a:p>
            <a:pPr lvl="8"/>
            <a:r>
              <a:rPr lang="nl-NL" dirty="0"/>
              <a:t>Negende niveau</a:t>
            </a:r>
          </a:p>
          <a:p>
            <a:pPr lvl="8"/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xmlns="" id="{00C4A9ED-10BC-4655-9631-74B32DCB2A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86300" y="6528572"/>
            <a:ext cx="383400" cy="1836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xmlns="" id="{1113A800-9FFB-4505-9B39-BBE671EBBBE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6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85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666" r:id="rId2"/>
    <p:sldLayoutId id="2147483725" r:id="rId3"/>
    <p:sldLayoutId id="2147483731" r:id="rId4"/>
    <p:sldLayoutId id="2147483652" r:id="rId5"/>
    <p:sldLayoutId id="2147483728" r:id="rId6"/>
    <p:sldLayoutId id="2147483722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16800" indent="-316800" algn="l" defTabSz="914400" rtl="0" eaLnBrk="1" latinLnBrk="0" hangingPunct="1">
        <a:lnSpc>
          <a:spcPct val="90000"/>
        </a:lnSpc>
        <a:spcBef>
          <a:spcPts val="1200"/>
        </a:spcBef>
        <a:buClrTx/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0000" indent="-316800" algn="l" defTabSz="914400" rtl="0" eaLnBrk="1" latinLnBrk="0" hangingPunct="1">
        <a:lnSpc>
          <a:spcPct val="90000"/>
        </a:lnSpc>
        <a:spcBef>
          <a:spcPts val="1000"/>
        </a:spcBef>
        <a:buClrTx/>
        <a:buFont typeface="Verdana" panose="020B060403050404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46800" indent="-316800" algn="l" defTabSz="914400" rtl="0" eaLnBrk="1" latinLnBrk="0" hangingPunct="1">
        <a:lnSpc>
          <a:spcPct val="90000"/>
        </a:lnSpc>
        <a:spcBef>
          <a:spcPts val="800"/>
        </a:spcBef>
        <a:buClrTx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316800" algn="l" defTabSz="914400" rtl="0" eaLnBrk="1" latinLnBrk="0" hangingPunct="1">
        <a:lnSpc>
          <a:spcPct val="90000"/>
        </a:lnSpc>
        <a:spcBef>
          <a:spcPts val="600"/>
        </a:spcBef>
        <a:buClr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768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Verdana" panose="020B060403050404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8900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50000"/>
            <a:lumOff val="50000"/>
          </a:schemeClr>
        </a:buClr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6pPr>
      <a:lvl7pPr marL="72000" indent="-7200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Verdana" panose="020B0604030504040204" pitchFamily="34" charset="0"/>
        <a:buChar char="'"/>
        <a:defRPr sz="1200" b="1" i="0" kern="1200">
          <a:solidFill>
            <a:schemeClr val="accent1"/>
          </a:solidFill>
          <a:latin typeface="+mn-lt"/>
          <a:ea typeface="+mn-ea"/>
          <a:cs typeface="+mn-cs"/>
        </a:defRPr>
      </a:lvl7pPr>
      <a:lvl8pPr marL="72000" indent="-7200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Verdana" panose="020B0604030504040204" pitchFamily="34" charset="0"/>
        <a:buChar char="'"/>
        <a:defRPr sz="1200" i="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8pPr>
      <a:lvl9pPr marL="216000" indent="-14400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50000"/>
            <a:lumOff val="50000"/>
          </a:schemeClr>
        </a:buClr>
        <a:buFont typeface="Verdana" panose="020B0604030504040204" pitchFamily="34" charset="0"/>
        <a:buChar char="–"/>
        <a:defRPr sz="1200" i="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shpKleurvlakBoven"/>
          <p:cNvSpPr>
            <a:spLocks noChangeArrowheads="1"/>
          </p:cNvSpPr>
          <p:nvPr/>
        </p:nvSpPr>
        <p:spPr bwMode="auto">
          <a:xfrm flipV="1">
            <a:off x="4438650" y="6541200"/>
            <a:ext cx="1875675" cy="4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nl-NL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97" name="shpKleurvlakOnder" descr="Bar_Bottom"/>
          <p:cNvSpPr>
            <a:spLocks noChangeArrowheads="1"/>
          </p:cNvSpPr>
          <p:nvPr/>
        </p:nvSpPr>
        <p:spPr bwMode="auto">
          <a:xfrm>
            <a:off x="0" y="6318000"/>
            <a:ext cx="9144000" cy="539750"/>
          </a:xfrm>
          <a:prstGeom prst="rect">
            <a:avLst/>
          </a:prstGeom>
          <a:solidFill>
            <a:srgbClr val="F9E11E"/>
          </a:solidFill>
          <a:ln>
            <a:noFill/>
          </a:ln>
          <a:ex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nl-NL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70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000" y="2070000"/>
            <a:ext cx="8402400" cy="41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 err="1" smtClean="0"/>
              <a:t>Klik</a:t>
            </a:r>
            <a:r>
              <a:rPr lang="nl-NL" dirty="0" smtClean="0"/>
              <a:t> </a:t>
            </a:r>
            <a:r>
              <a:rPr lang="nl-NL" dirty="0" err="1" smtClean="0"/>
              <a:t>om</a:t>
            </a:r>
            <a:r>
              <a:rPr lang="nl-NL" dirty="0" smtClean="0"/>
              <a:t> het </a:t>
            </a:r>
            <a:r>
              <a:rPr lang="nl-NL" dirty="0" err="1" smtClean="0"/>
              <a:t>opmaakprofiel</a:t>
            </a:r>
            <a:r>
              <a:rPr lang="nl-NL" dirty="0" smtClean="0"/>
              <a:t> van de </a:t>
            </a:r>
            <a:r>
              <a:rPr lang="nl-NL" dirty="0" err="1" smtClean="0"/>
              <a:t>modeltekst</a:t>
            </a:r>
            <a:r>
              <a:rPr lang="nl-NL" dirty="0" smtClean="0"/>
              <a:t> </a:t>
            </a:r>
            <a:r>
              <a:rPr lang="nl-NL" dirty="0" err="1" smtClean="0"/>
              <a:t>te</a:t>
            </a:r>
            <a:r>
              <a:rPr lang="nl-NL" dirty="0" smtClean="0"/>
              <a:t> </a:t>
            </a:r>
            <a:r>
              <a:rPr lang="nl-NL" dirty="0" err="1" smtClean="0"/>
              <a:t>bewerken</a:t>
            </a:r>
            <a:endParaRPr lang="nl-NL" dirty="0" smtClean="0"/>
          </a:p>
          <a:p>
            <a:pPr lvl="1"/>
            <a:r>
              <a:rPr lang="nl-NL" dirty="0" smtClean="0"/>
              <a:t>Tweede </a:t>
            </a:r>
            <a:r>
              <a:rPr lang="nl-NL" dirty="0" err="1" smtClean="0"/>
              <a:t>niveau</a:t>
            </a:r>
            <a:r>
              <a:rPr lang="nl-NL" dirty="0" smtClean="0"/>
              <a:t> </a:t>
            </a:r>
          </a:p>
          <a:p>
            <a:pPr lvl="2"/>
            <a:r>
              <a:rPr lang="nl-NL" dirty="0" err="1" smtClean="0"/>
              <a:t>Derde</a:t>
            </a:r>
            <a:r>
              <a:rPr lang="nl-NL" dirty="0" smtClean="0"/>
              <a:t> niveau</a:t>
            </a:r>
          </a:p>
          <a:p>
            <a:pPr lvl="4"/>
            <a:r>
              <a:rPr lang="nl-NL" dirty="0" smtClean="0"/>
              <a:t> Vierde niveau</a:t>
            </a:r>
          </a:p>
          <a:p>
            <a:pPr lvl="5"/>
            <a:r>
              <a:rPr lang="nl-NL" sz="1800" dirty="0" smtClean="0"/>
              <a:t>Vijfde niveau</a:t>
            </a:r>
          </a:p>
          <a:p>
            <a:pPr lvl="5"/>
            <a:endParaRPr lang="nl-NL" sz="1800" dirty="0" smtClean="0"/>
          </a:p>
        </p:txBody>
      </p:sp>
      <p:sp>
        <p:nvSpPr>
          <p:cNvPr id="1095" name="shpTekst" descr="Bar_Top"/>
          <p:cNvSpPr>
            <a:spLocks noChangeArrowheads="1"/>
          </p:cNvSpPr>
          <p:nvPr/>
        </p:nvSpPr>
        <p:spPr bwMode="auto">
          <a:xfrm>
            <a:off x="0" y="0"/>
            <a:ext cx="9144000" cy="1071563"/>
          </a:xfrm>
          <a:prstGeom prst="rect">
            <a:avLst/>
          </a:prstGeom>
          <a:solidFill>
            <a:srgbClr val="F9E11E"/>
          </a:solidFill>
          <a:ln>
            <a:noFill/>
          </a:ln>
          <a:ex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nl-NL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69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68000" y="1295999"/>
            <a:ext cx="84024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nl-NL" noProof="0" dirty="0" smtClean="0"/>
          </a:p>
        </p:txBody>
      </p:sp>
      <p:sp>
        <p:nvSpPr>
          <p:cNvPr id="1100" name="shpBeeldmerk"/>
          <p:cNvSpPr>
            <a:spLocks noChangeArrowheads="1"/>
          </p:cNvSpPr>
          <p:nvPr/>
        </p:nvSpPr>
        <p:spPr bwMode="auto">
          <a:xfrm>
            <a:off x="468000" y="6613200"/>
            <a:ext cx="1904400" cy="11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DD62E13F-49FF-4F5B-8E2D-F997ACAF2D81}" type="slidenum">
              <a:rPr lang="nl-NL" sz="1000">
                <a:solidFill>
                  <a:srgbClr val="000000"/>
                </a:solidFill>
                <a:cs typeface="Arial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nl-NL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13" name="ZwarteBalk" hidden="1"/>
          <p:cNvSpPr>
            <a:spLocks noChangeArrowheads="1"/>
          </p:cNvSpPr>
          <p:nvPr/>
        </p:nvSpPr>
        <p:spPr bwMode="auto">
          <a:xfrm>
            <a:off x="8893175" y="0"/>
            <a:ext cx="250825" cy="6858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nl-NL" sz="2200">
              <a:solidFill>
                <a:srgbClr val="000000"/>
              </a:solidFill>
            </a:endParaRPr>
          </a:p>
        </p:txBody>
      </p:sp>
      <p:pic>
        <p:nvPicPr>
          <p:cNvPr id="1121" name="LogoLandmacht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35463" y="5215"/>
            <a:ext cx="439737" cy="8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Date Placeholder 1" descr="Date"/>
          <p:cNvSpPr>
            <a:spLocks noGrp="1"/>
          </p:cNvSpPr>
          <p:nvPr>
            <p:ph type="dt" sz="half" idx="2"/>
          </p:nvPr>
        </p:nvSpPr>
        <p:spPr>
          <a:xfrm>
            <a:off x="7264800" y="6613200"/>
            <a:ext cx="1508400" cy="118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fld id="{C8A9CFE7-5C2A-4F72-9A06-E847A405BDFE}" type="datetime4">
              <a:rPr lang="nl-NL" smtClean="0">
                <a:solidFill>
                  <a:srgbClr val="000000"/>
                </a:solidFill>
              </a:rPr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t>9 oktober 2019</a:t>
            </a:fld>
            <a:endParaRPr lang="nl-NL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baseline="0">
          <a:solidFill>
            <a:srgbClr val="007BC7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ts val="423"/>
        </a:spcBef>
        <a:spcAft>
          <a:spcPct val="0"/>
        </a:spcAft>
        <a:buFont typeface="Arial" pitchFamily="34" charset="0"/>
        <a:buChar char="•"/>
        <a:defRPr sz="1800">
          <a:solidFill>
            <a:srgbClr val="000000"/>
          </a:solidFill>
          <a:latin typeface="+mn-lt"/>
          <a:ea typeface="+mn-ea"/>
          <a:cs typeface="+mn-cs"/>
        </a:defRPr>
      </a:lvl1pPr>
      <a:lvl2pPr marL="741600" indent="-284400" algn="l" rtl="0" eaLnBrk="1" fontAlgn="base" hangingPunct="1">
        <a:spcBef>
          <a:spcPts val="423"/>
        </a:spcBef>
        <a:spcAft>
          <a:spcPct val="0"/>
        </a:spcAft>
        <a:buFont typeface="Verdana" pitchFamily="34" charset="0"/>
        <a:buChar char="–"/>
        <a:defRPr sz="1800">
          <a:solidFill>
            <a:srgbClr val="000000"/>
          </a:solidFill>
          <a:latin typeface="+mn-lt"/>
        </a:defRPr>
      </a:lvl2pPr>
      <a:lvl3pPr marL="965200" indent="-342900" algn="l" rtl="0" eaLnBrk="1" fontAlgn="base" hangingPunct="1">
        <a:spcBef>
          <a:spcPts val="423"/>
        </a:spcBef>
        <a:spcAft>
          <a:spcPct val="0"/>
        </a:spcAft>
        <a:buFont typeface="Arial" pitchFamily="34" charset="0"/>
        <a:buChar char="•"/>
        <a:defRPr sz="1800">
          <a:solidFill>
            <a:srgbClr val="000000"/>
          </a:solidFill>
          <a:latin typeface="+mn-lt"/>
        </a:defRPr>
      </a:lvl3pPr>
      <a:lvl4pPr marL="989013" indent="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None/>
        <a:defRPr sz="2200">
          <a:solidFill>
            <a:srgbClr val="000000"/>
          </a:solidFill>
          <a:latin typeface="+mn-lt"/>
        </a:defRPr>
      </a:lvl4pPr>
      <a:lvl5pPr marL="1631950" indent="-285750" algn="l" rtl="0" eaLnBrk="1" fontAlgn="base" hangingPunct="1">
        <a:spcBef>
          <a:spcPts val="423"/>
        </a:spcBef>
        <a:spcAft>
          <a:spcPct val="0"/>
        </a:spcAft>
        <a:buFont typeface="Verdana" pitchFamily="34" charset="0"/>
        <a:buChar char="–"/>
        <a:defRPr sz="1800" baseline="0">
          <a:solidFill>
            <a:srgbClr val="000000"/>
          </a:solidFill>
          <a:latin typeface="+mn-lt"/>
        </a:defRPr>
      </a:lvl5pPr>
      <a:lvl6pPr marL="1803400" algn="l" rtl="0" eaLnBrk="1" fontAlgn="base" hangingPunct="1">
        <a:spcBef>
          <a:spcPts val="423"/>
        </a:spcBef>
        <a:spcAft>
          <a:spcPct val="0"/>
        </a:spcAft>
        <a:buFont typeface="Verdana" pitchFamily="34" charset="0"/>
        <a:buNone/>
        <a:defRPr sz="1800" baseline="0">
          <a:solidFill>
            <a:srgbClr val="000000"/>
          </a:solidFill>
          <a:latin typeface="+mn-lt"/>
        </a:defRPr>
      </a:lvl6pPr>
      <a:lvl7pPr marL="226060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Char char="»"/>
        <a:defRPr sz="2200">
          <a:solidFill>
            <a:srgbClr val="000000"/>
          </a:solidFill>
          <a:latin typeface="+mn-lt"/>
        </a:defRPr>
      </a:lvl7pPr>
      <a:lvl8pPr marL="271780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Char char="»"/>
        <a:defRPr sz="2200">
          <a:solidFill>
            <a:srgbClr val="000000"/>
          </a:solidFill>
          <a:latin typeface="+mn-lt"/>
        </a:defRPr>
      </a:lvl8pPr>
      <a:lvl9pPr marL="317500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Char char="»"/>
        <a:defRPr sz="2200">
          <a:solidFill>
            <a:srgbClr val="000000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400" dirty="0" smtClean="0"/>
              <a:t>Marktconsultatie Kader en Leidraad Groenvoorzieningen</a:t>
            </a:r>
            <a:endParaRPr lang="nl-NL" sz="2400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nl-NL" dirty="0" smtClean="0"/>
              <a:t>26-8-2019</a:t>
            </a:r>
            <a:endParaRPr lang="nl-NL" dirty="0"/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3523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Programma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 smtClean="0"/>
              <a:t>9.00 – 9.10 Inloop</a:t>
            </a:r>
          </a:p>
          <a:p>
            <a:r>
              <a:rPr lang="nl-NL" dirty="0" smtClean="0"/>
              <a:t>9.10 – 9.30 Toelichting Marktconsultatie</a:t>
            </a:r>
          </a:p>
          <a:p>
            <a:r>
              <a:rPr lang="nl-NL" dirty="0" smtClean="0"/>
              <a:t>9.30 – 10.00 Casus 1</a:t>
            </a:r>
          </a:p>
          <a:p>
            <a:r>
              <a:rPr lang="nl-NL" dirty="0" smtClean="0"/>
              <a:t>10.00 – 10.15 Pauze</a:t>
            </a:r>
          </a:p>
          <a:p>
            <a:r>
              <a:rPr lang="nl-NL" dirty="0" smtClean="0"/>
              <a:t>10.15 – 10.45 Casus 2</a:t>
            </a:r>
          </a:p>
          <a:p>
            <a:r>
              <a:rPr lang="nl-NL" dirty="0" smtClean="0"/>
              <a:t>10.45 – 11.15 Terugblik resultaten</a:t>
            </a:r>
          </a:p>
          <a:p>
            <a:r>
              <a:rPr lang="nl-NL" dirty="0" smtClean="0"/>
              <a:t>11.15-11.30 Afsluiten</a:t>
            </a:r>
          </a:p>
          <a:p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3691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Marktconsultatie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>
          <a:xfrm>
            <a:off x="468000" y="1696108"/>
            <a:ext cx="8402400" cy="4606217"/>
          </a:xfrm>
        </p:spPr>
        <p:txBody>
          <a:bodyPr/>
          <a:lstStyle/>
          <a:p>
            <a:pPr lvl="0"/>
            <a:r>
              <a:rPr lang="nl-NL" dirty="0" smtClean="0"/>
              <a:t>RWS gebruikt een marktconsultatie om input te vragen van de markt</a:t>
            </a:r>
          </a:p>
          <a:p>
            <a:pPr lvl="0"/>
            <a:r>
              <a:rPr lang="nl-NL" dirty="0" smtClean="0"/>
              <a:t>Marktconsultatie staat los van de aanbesteding en er kunnen geen rechten/plichten aan de resultaten worden ontleend.</a:t>
            </a:r>
          </a:p>
          <a:p>
            <a:r>
              <a:rPr lang="nl-NL" dirty="0"/>
              <a:t>Van de marktconsultatie wordt een verslag gemaakt (op hoofdlijnen</a:t>
            </a:r>
            <a:r>
              <a:rPr lang="nl-NL" dirty="0" smtClean="0"/>
              <a:t>) en gepubliceerd op </a:t>
            </a:r>
            <a:r>
              <a:rPr lang="nl-NL" dirty="0" err="1" smtClean="0"/>
              <a:t>TenderNed</a:t>
            </a:r>
            <a:r>
              <a:rPr lang="nl-NL" dirty="0" smtClean="0"/>
              <a:t>.</a:t>
            </a:r>
            <a:endParaRPr lang="nl-NL" dirty="0"/>
          </a:p>
          <a:p>
            <a:pPr lvl="0"/>
            <a:r>
              <a:rPr lang="nl-NL" dirty="0" smtClean="0"/>
              <a:t>Het beste resultaat wordt geboekt als we met elkaar een open en eerlijk gesprek voeren.</a:t>
            </a:r>
          </a:p>
          <a:p>
            <a:pPr lvl="0"/>
            <a:r>
              <a:rPr lang="nl-NL" dirty="0" smtClean="0"/>
              <a:t>Alles mag gezegd worden</a:t>
            </a:r>
          </a:p>
          <a:p>
            <a:pPr lvl="0"/>
            <a:endParaRPr lang="nl-NL" dirty="0"/>
          </a:p>
          <a:p>
            <a:pPr lvl="0"/>
            <a:endParaRPr lang="nl-NL" dirty="0" smtClean="0"/>
          </a:p>
          <a:p>
            <a:pPr lvl="0"/>
            <a:r>
              <a:rPr lang="nl-NL" dirty="0" smtClean="0"/>
              <a:t>Vragen vooraf?</a:t>
            </a:r>
          </a:p>
          <a:p>
            <a:pPr lvl="0"/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7092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Doel Marktconsultatie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>
          <a:xfrm>
            <a:off x="468000" y="1696108"/>
            <a:ext cx="8402400" cy="4606217"/>
          </a:xfrm>
        </p:spPr>
        <p:txBody>
          <a:bodyPr/>
          <a:lstStyle/>
          <a:p>
            <a:pPr marL="0" indent="0">
              <a:buNone/>
            </a:pPr>
            <a:r>
              <a:rPr lang="nl-NL" dirty="0" smtClean="0"/>
              <a:t>Uitvoerende </a:t>
            </a:r>
            <a:r>
              <a:rPr lang="nl-NL" dirty="0"/>
              <a:t>marktpartijen te bereiken, te interesseren en te stimuleren tot meedenken over het Kader Vegetatiebeheer Uiterwaarden. RWS wil aan de hand van een concept versie van het kader bediscussiëren of</a:t>
            </a:r>
          </a:p>
          <a:p>
            <a:pPr lvl="0"/>
            <a:r>
              <a:rPr lang="nl-NL" dirty="0"/>
              <a:t>de boogde doelen van team uiterwaarden worden behaald;</a:t>
            </a:r>
          </a:p>
          <a:p>
            <a:pPr lvl="0"/>
            <a:r>
              <a:rPr lang="nl-NL" dirty="0"/>
              <a:t>het kader bruikbaar is als aanvullend document naast eisen uit wetgeving of beleid;</a:t>
            </a:r>
          </a:p>
          <a:p>
            <a:pPr lvl="0"/>
            <a:r>
              <a:rPr lang="nl-NL" dirty="0"/>
              <a:t>het document geschikt is voor de markt om te gebruiken bij toekomstige prestatiecontracten;</a:t>
            </a:r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2100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Doel Marktconsultatie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>
          <a:xfrm>
            <a:off x="468000" y="1696108"/>
            <a:ext cx="8402400" cy="4606217"/>
          </a:xfrm>
        </p:spPr>
        <p:txBody>
          <a:bodyPr/>
          <a:lstStyle/>
          <a:p>
            <a:pPr marL="0" indent="0">
              <a:buNone/>
            </a:pPr>
            <a:r>
              <a:rPr lang="nl-NL" dirty="0" smtClean="0"/>
              <a:t>Uitvoerende </a:t>
            </a:r>
            <a:r>
              <a:rPr lang="nl-NL" dirty="0"/>
              <a:t>marktpartijen te bereiken, te interesseren en te stimuleren tot meedenken over het Kader Vegetatiebeheer Uiterwaarden. RWS wil aan de hand van een concept versie van het kader bediscussiëren of</a:t>
            </a:r>
          </a:p>
          <a:p>
            <a:pPr lvl="0"/>
            <a:r>
              <a:rPr lang="nl-NL" dirty="0"/>
              <a:t>de boogde doelen van team uiterwaarden worden behaald;</a:t>
            </a:r>
          </a:p>
          <a:p>
            <a:pPr lvl="0"/>
            <a:r>
              <a:rPr lang="nl-NL" dirty="0"/>
              <a:t>het kader bruikbaar is als aanvullend document naast eisen uit wetgeving of beleid;</a:t>
            </a:r>
          </a:p>
          <a:p>
            <a:pPr lvl="0"/>
            <a:r>
              <a:rPr lang="nl-NL" dirty="0"/>
              <a:t>het document geschikt is voor de markt om te gebruiken bij toekomstige prestatiecontracten;</a:t>
            </a:r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5200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Vragen Marktconsultatie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>
          <a:xfrm>
            <a:off x="468000" y="1696108"/>
            <a:ext cx="8402400" cy="4606217"/>
          </a:xfrm>
        </p:spPr>
        <p:txBody>
          <a:bodyPr/>
          <a:lstStyle/>
          <a:p>
            <a:pPr lvl="0"/>
            <a:r>
              <a:rPr lang="nl-NL" dirty="0" smtClean="0"/>
              <a:t>In </a:t>
            </a:r>
            <a:r>
              <a:rPr lang="nl-NL" dirty="0"/>
              <a:t>hoeverre wordt het door RWS beoogde resultaat behaald met het kader?</a:t>
            </a:r>
          </a:p>
          <a:p>
            <a:pPr lvl="1"/>
            <a:r>
              <a:rPr lang="nl-NL" dirty="0"/>
              <a:t>Hoe lezen uitvoerende marktpartijen het document?</a:t>
            </a:r>
          </a:p>
          <a:p>
            <a:pPr lvl="1"/>
            <a:r>
              <a:rPr lang="nl-NL" dirty="0"/>
              <a:t>Is het document voldoende concreet en compleet?</a:t>
            </a:r>
          </a:p>
          <a:p>
            <a:pPr lvl="1"/>
            <a:r>
              <a:rPr lang="nl-NL" dirty="0"/>
              <a:t>Hoe functioneren de eisen over lange termijn (over de prestatiecontracten heen)?</a:t>
            </a:r>
          </a:p>
          <a:p>
            <a:pPr lvl="0"/>
            <a:r>
              <a:rPr lang="nl-NL" dirty="0"/>
              <a:t>In hoeverre zijn de geformuleerde eisen uit de kader beheer groenvoorzieningen knellend met de uitvoeringspraktijk?</a:t>
            </a:r>
          </a:p>
          <a:p>
            <a:pPr lvl="1"/>
            <a:r>
              <a:rPr lang="nl-NL" dirty="0"/>
              <a:t>Welke eisen zijn onnodig duur?</a:t>
            </a:r>
          </a:p>
          <a:p>
            <a:pPr lvl="1"/>
            <a:r>
              <a:rPr lang="nl-NL" dirty="0"/>
              <a:t>Welke eisen werken innovatie tegen?</a:t>
            </a:r>
          </a:p>
          <a:p>
            <a:pPr lvl="1"/>
            <a:r>
              <a:rPr lang="nl-NL" dirty="0"/>
              <a:t>Waar kunnen marktpartijen meerwaarde leveren en in hoeverre werken de eisen daarin belemmerend?</a:t>
            </a:r>
          </a:p>
          <a:p>
            <a:pPr lvl="1"/>
            <a:r>
              <a:rPr lang="nl-NL" dirty="0"/>
              <a:t>Welke eisen zijn vergeten?</a:t>
            </a:r>
          </a:p>
          <a:p>
            <a:pPr lvl="1"/>
            <a:r>
              <a:rPr lang="nl-NL" dirty="0"/>
              <a:t>Welke risico’s ontstaan er door het werken met het Kader voor Opdrachtnemer en Opdrachtgever?</a:t>
            </a:r>
          </a:p>
          <a:p>
            <a:pPr lvl="1"/>
            <a:r>
              <a:rPr lang="nl-NL" dirty="0"/>
              <a:t>Welke aanvullende informatie is absoluut nodig bij het contract. Tot op welk niveau zijn areaalgegevens nodig?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1582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Doel Kader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>
          <a:xfrm>
            <a:off x="468000" y="1696108"/>
            <a:ext cx="8402400" cy="4606217"/>
          </a:xfrm>
        </p:spPr>
        <p:txBody>
          <a:bodyPr/>
          <a:lstStyle/>
          <a:p>
            <a:pPr marL="0" indent="0">
              <a:buNone/>
            </a:pPr>
            <a:r>
              <a:rPr lang="nl-NL" dirty="0" err="1" smtClean="0"/>
              <a:t>ntb</a:t>
            </a:r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6294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Casus 1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>
          <a:xfrm>
            <a:off x="468000" y="1696108"/>
            <a:ext cx="8402400" cy="4606217"/>
          </a:xfrm>
        </p:spPr>
        <p:txBody>
          <a:bodyPr/>
          <a:lstStyle/>
          <a:p>
            <a:pPr marL="0" indent="0">
              <a:buNone/>
            </a:pPr>
            <a:r>
              <a:rPr lang="nl-NL" dirty="0" smtClean="0"/>
              <a:t>Slides Jasper</a:t>
            </a:r>
            <a:endParaRPr lang="nl-NL" dirty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2935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Afsluiting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 smtClean="0"/>
              <a:t>Vragen?</a:t>
            </a:r>
          </a:p>
          <a:p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4612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e RWS 16X9 NL">
  <a:themeElements>
    <a:clrScheme name="RWS">
      <a:dk1>
        <a:srgbClr val="000000"/>
      </a:dk1>
      <a:lt1>
        <a:srgbClr val="FFFFFF"/>
      </a:lt1>
      <a:dk2>
        <a:srgbClr val="007BC7"/>
      </a:dk2>
      <a:lt2>
        <a:srgbClr val="FFFFFF"/>
      </a:lt2>
      <a:accent1>
        <a:srgbClr val="007BC7"/>
      </a:accent1>
      <a:accent2>
        <a:srgbClr val="F9E11E"/>
      </a:accent2>
      <a:accent3>
        <a:srgbClr val="000000"/>
      </a:accent3>
      <a:accent4>
        <a:srgbClr val="007BC7"/>
      </a:accent4>
      <a:accent5>
        <a:srgbClr val="F9E11E"/>
      </a:accent5>
      <a:accent6>
        <a:srgbClr val="000000"/>
      </a:accent6>
      <a:hlink>
        <a:srgbClr val="007BC7"/>
      </a:hlink>
      <a:folHlink>
        <a:srgbClr val="007BC7"/>
      </a:folHlink>
    </a:clrScheme>
    <a:fontScheme name="Rijkshuisstij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WS presentatie 16x9 NL.potx" id="{8488AE73-9A9E-406B-A442-A55021AEC5A3}" vid="{D98C7100-7CFA-4104-B0D7-513294810D4F}"/>
    </a:ext>
  </a:extLst>
</a:theme>
</file>

<file path=ppt/theme/theme2.xml><?xml version="1.0" encoding="utf-8"?>
<a:theme xmlns:a="http://schemas.openxmlformats.org/drawingml/2006/main" name="Rijkswaterstaat">
  <a:themeElements>
    <a:clrScheme name="landmachtNL1 1">
      <a:dk1>
        <a:srgbClr val="000000"/>
      </a:dk1>
      <a:lt1>
        <a:srgbClr val="FFFFFF"/>
      </a:lt1>
      <a:dk2>
        <a:srgbClr val="E17000"/>
      </a:dk2>
      <a:lt2>
        <a:srgbClr val="9ACCD4"/>
      </a:lt2>
      <a:accent1>
        <a:srgbClr val="2494C5"/>
      </a:accent1>
      <a:accent2>
        <a:srgbClr val="9ACCD4"/>
      </a:accent2>
      <a:accent3>
        <a:srgbClr val="FFFFFF"/>
      </a:accent3>
      <a:accent4>
        <a:srgbClr val="000000"/>
      </a:accent4>
      <a:accent5>
        <a:srgbClr val="ACC8DF"/>
      </a:accent5>
      <a:accent6>
        <a:srgbClr val="8BB9C0"/>
      </a:accent6>
      <a:hlink>
        <a:srgbClr val="004228"/>
      </a:hlink>
      <a:folHlink>
        <a:srgbClr val="E17000"/>
      </a:folHlink>
    </a:clrScheme>
    <a:fontScheme name="landmachtNL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landmachtNL1 1">
        <a:dk1>
          <a:srgbClr val="000000"/>
        </a:dk1>
        <a:lt1>
          <a:srgbClr val="FFFFFF"/>
        </a:lt1>
        <a:dk2>
          <a:srgbClr val="E17000"/>
        </a:dk2>
        <a:lt2>
          <a:srgbClr val="9ACCD4"/>
        </a:lt2>
        <a:accent1>
          <a:srgbClr val="2494C5"/>
        </a:accent1>
        <a:accent2>
          <a:srgbClr val="9ACCD4"/>
        </a:accent2>
        <a:accent3>
          <a:srgbClr val="FFFFFF"/>
        </a:accent3>
        <a:accent4>
          <a:srgbClr val="000000"/>
        </a:accent4>
        <a:accent5>
          <a:srgbClr val="ACC8DF"/>
        </a:accent5>
        <a:accent6>
          <a:srgbClr val="8BB9C0"/>
        </a:accent6>
        <a:hlink>
          <a:srgbClr val="004228"/>
        </a:hlink>
        <a:folHlink>
          <a:srgbClr val="E17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Document" ma:contentTypeID="0x010100869D8030C0354C67920800D7E93602B5006E045D19250DF740A740AF683C1731BF" ma:contentTypeVersion="26" ma:contentTypeDescription="" ma:contentTypeScope="" ma:versionID="d8b5d3b4a4313c61d11e0e6fcf7375f9">
  <xsd:schema xmlns:xsd="http://www.w3.org/2001/XMLSchema" xmlns:xs="http://www.w3.org/2001/XMLSchema" xmlns:p="http://schemas.microsoft.com/office/2006/metadata/properties" xmlns:ns1="208e46c2-bbcd-4624-8858-21bd42ce7c86" targetNamespace="http://schemas.microsoft.com/office/2006/metadata/properties" ma:root="true" ma:fieldsID="7c5982e436a12458921a3f279687b9cf" ns1:_="">
    <xsd:import namespace="208e46c2-bbcd-4624-8858-21bd42ce7c86"/>
    <xsd:element name="properties">
      <xsd:complexType>
        <xsd:sequence>
          <xsd:element name="documentManagement">
            <xsd:complexType>
              <xsd:all>
                <xsd:element ref="ns1:TaxCatchAll" minOccurs="0"/>
                <xsd:element ref="ns1:TaxCatchAllLabel" minOccurs="0"/>
                <xsd:element ref="ns1:_dlc_DocIdUrl" minOccurs="0"/>
                <xsd:element ref="ns1:Connect-DossierId" minOccurs="0"/>
                <xsd:element ref="ns1:Connect-Documenttype_0" minOccurs="0"/>
                <xsd:element ref="ns1:Connect-Subtitel" minOccurs="0"/>
                <xsd:element ref="ns1:Connect-Toelichting" minOccurs="0"/>
                <xsd:element ref="ns1:TaxKeywordTaxHTField" minOccurs="0"/>
                <xsd:element ref="ns1:Connect-Status"/>
                <xsd:element ref="ns1:Connect-Vertrouwelijkheid_0" minOccurs="0"/>
                <xsd:element ref="ns1:Connect-Organisatieonderdeel_0" minOccurs="0"/>
                <xsd:element ref="ns1:Connect-Auteur" minOccurs="0"/>
                <xsd:element ref="ns1:Connect-AuteurExtern" minOccurs="0"/>
                <xsd:element ref="ns1:Connect-Ondertekenaar" minOccurs="0"/>
                <xsd:element ref="ns1:Connect-Archiefwaardig"/>
                <xsd:element ref="ns1:Connect-Proces_0" minOccurs="0"/>
                <xsd:element ref="ns1:Connect-Projectnaam_0" minOccurs="0"/>
                <xsd:element ref="ns1:Connect-Projectnummer_0" minOccurs="0"/>
                <xsd:element ref="ns1:Connect-Projectmanager" minOccurs="0"/>
                <xsd:element ref="ns1:Connect-ManagerProjectbeheersing" minOccurs="0"/>
                <xsd:element ref="ns1:Connect-Contractmanager" minOccurs="0"/>
                <xsd:element ref="ns1:Connect-TechnischManager" minOccurs="0"/>
                <xsd:element ref="ns1:Connect-Omgevingsmanager" minOccurs="0"/>
                <xsd:element ref="ns1:Connect-SEfase_0" minOccurs="0"/>
                <xsd:element ref="ns1:Connect-IPMrol_0" minOccurs="0"/>
                <xsd:element ref="ns1:Connect-Deelproces_0" minOccurs="0"/>
                <xsd:element ref="ns1:Connect-Activiteit_0" minOccurs="0"/>
                <xsd:element ref="ns1:Connect-InformatieUitBronsysteem" minOccurs="0"/>
                <xsd:element ref="ns1:_dlc_DocId" minOccurs="0"/>
                <xsd:element ref="ns1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8e46c2-bbcd-4624-8858-21bd42ce7c86" elementFormDefault="qualified">
    <xsd:import namespace="http://schemas.microsoft.com/office/2006/documentManagement/types"/>
    <xsd:import namespace="http://schemas.microsoft.com/office/infopath/2007/PartnerControls"/>
    <xsd:element name="TaxCatchAll" ma:index="0" nillable="true" ma:displayName="Taxonomy Catch All Column" ma:hidden="true" ma:list="{4d2e46e6-bed0-486d-b223-675252b78ac2}" ma:internalName="TaxCatchAll" ma:readOnly="false" ma:showField="CatchAllData" ma:web="d8d1111c-7011-4f73-9fe5-bf4410180f9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" nillable="true" ma:displayName="Taxonomy Catch All Column1" ma:hidden="true" ma:list="{4d2e46e6-bed0-486d-b223-675252b78ac2}" ma:internalName="TaxCatchAllLabel" ma:readOnly="false" ma:showField="CatchAllDataLabel" ma:web="d8d1111c-7011-4f73-9fe5-bf4410180f9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Url" ma:index="2" nillable="true" ma:displayName="Document-id" ma:description="Permanente koppeling naar dit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Connect-DossierId" ma:index="3" nillable="true" ma:displayName="Dossier Id" ma:hidden="true" ma:internalName="Connect_x002d_DossierId" ma:readOnly="false">
      <xsd:simpleType>
        <xsd:restriction base="dms:Text"/>
      </xsd:simpleType>
    </xsd:element>
    <xsd:element name="Connect-Documenttype_0" ma:index="4" nillable="true" ma:taxonomy="true" ma:internalName="Connect_x002d_Documenttype_0" ma:taxonomyFieldName="Connect_x002d_Documenttype" ma:displayName="Documenttype" ma:readOnly="false" ma:fieldId="{632b2cf5-cb90-4d36-808e-e16a2a4c971f}" ma:sspId="c3f2f726-aef4-499f-b234-769b04ce551a" ma:termSetId="43b0bde4-4856-4446-9770-0f92a2c217a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onnect-Subtitel" ma:index="14" nillable="true" ma:displayName="Subtitel" ma:hidden="true" ma:internalName="Connect_x002d_Subtitel" ma:readOnly="false">
      <xsd:simpleType>
        <xsd:restriction base="dms:Text"/>
      </xsd:simpleType>
    </xsd:element>
    <xsd:element name="Connect-Toelichting" ma:index="15" nillable="true" ma:displayName="Toelichting" ma:hidden="true" ma:internalName="Connect_x002d_Toelichting" ma:readOnly="false">
      <xsd:simpleType>
        <xsd:restriction base="dms:Note"/>
      </xsd:simpleType>
    </xsd:element>
    <xsd:element name="TaxKeywordTaxHTField" ma:index="16" nillable="true" ma:taxonomy="true" ma:internalName="TaxKeywordTaxHTField" ma:taxonomyFieldName="TaxKeyword" ma:displayName="Trefwoorden" ma:readOnly="false" ma:fieldId="{23f27201-bee3-471e-b2e7-b64fd8b7ca38}" ma:taxonomyMulti="true" ma:sspId="c3f2f726-aef4-499f-b234-769b04ce551a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Connect-Status" ma:index="18" ma:displayName="Status" ma:default="Concept" ma:format="Dropdown" ma:internalName="Connect_x002d_Status" ma:readOnly="false">
      <xsd:simpleType>
        <xsd:restriction base="dms:Choice">
          <xsd:enumeration value="Niet gestart"/>
          <xsd:enumeration value="Concept"/>
          <xsd:enumeration value="Herzien"/>
          <xsd:enumeration value="Gepland"/>
          <xsd:enumeration value="Gepubliceerd"/>
          <xsd:enumeration value="Definitief"/>
          <xsd:enumeration value="Verlopen"/>
        </xsd:restriction>
      </xsd:simpleType>
    </xsd:element>
    <xsd:element name="Connect-Vertrouwelijkheid_0" ma:index="19" nillable="true" ma:taxonomy="true" ma:internalName="Connect_x002d_Vertrouwelijkheid_0" ma:taxonomyFieldName="Connect_x002d_Vertrouwelijkheid" ma:displayName="Vertrouwelijkheid" ma:readOnly="false" ma:default="" ma:fieldId="{0a3aeea8-11c4-4527-8904-0f5f985ee5a6}" ma:sspId="c3f2f726-aef4-499f-b234-769b04ce551a" ma:termSetId="f9c70258-7cf7-4f9c-853e-bb4f1932dbf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onnect-Organisatieonderdeel_0" ma:index="21" nillable="true" ma:taxonomy="true" ma:internalName="Connect_x002d_Organisatieonderdeel_0" ma:taxonomyFieldName="Connect_x002d_Organisatieonderdeel" ma:displayName="Organisatieonderdeel" ma:readOnly="false" ma:fieldId="{dd84a8dd-b3af-44be-8c59-29bf0754231d}" ma:sspId="c3f2f726-aef4-499f-b234-769b04ce551a" ma:termSetId="bf61afce-0112-414a-9017-7a80500cb76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onnect-Auteur" ma:index="23" nillable="true" ma:displayName="Auteur" ma:hidden="true" ma:list="UserInfo" ma:SharePointGroup="0" ma:internalName="Connect_x002d_Auteu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nnect-AuteurExtern" ma:index="24" nillable="true" ma:displayName="Auteur Extern" ma:hidden="true" ma:internalName="Connect_x002d_AuteurExtern" ma:readOnly="false">
      <xsd:simpleType>
        <xsd:restriction base="dms:Text"/>
      </xsd:simpleType>
    </xsd:element>
    <xsd:element name="Connect-Ondertekenaar" ma:index="25" nillable="true" ma:displayName="Ondertekenaar" ma:hidden="true" ma:list="UserInfo" ma:SharePointGroup="0" ma:internalName="Connect_x002d_Ondertekenaa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nnect-Archiefwaardig" ma:index="26" ma:displayName="Archiefwaardig" ma:default="Nee" ma:format="Dropdown" ma:internalName="Connect_x002d_Archiefwaardig" ma:readOnly="false">
      <xsd:simpleType>
        <xsd:restriction base="dms:Choice">
          <xsd:enumeration value="Ja"/>
          <xsd:enumeration value="Nee"/>
        </xsd:restriction>
      </xsd:simpleType>
    </xsd:element>
    <xsd:element name="Connect-Proces_0" ma:index="27" nillable="true" ma:taxonomy="true" ma:internalName="Connect_x002d_Proces_0" ma:taxonomyFieldName="Connect_x002d_Proces" ma:displayName="Proces" ma:readOnly="false" ma:fieldId="{37118139-45bd-448e-9bae-30bc82aaf201}" ma:sspId="c3f2f726-aef4-499f-b234-769b04ce551a" ma:termSetId="4bc165ce-5ce9-4888-9634-f9e6daefad8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onnect-Projectnaam_0" ma:index="29" nillable="true" ma:taxonomy="true" ma:internalName="Connect_x002d_Projectnaam_0" ma:taxonomyFieldName="Connect_x002d_Projectnaam" ma:displayName="Projectnaam" ma:readOnly="false" ma:fieldId="{42d501e0-d93b-4483-9fba-c71f3ead83b7}" ma:sspId="c3f2f726-aef4-499f-b234-769b04ce551a" ma:termSetId="b6ab4cf9-7c4c-49d0-9f6f-41b2c81a8ac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onnect-Projectnummer_0" ma:index="31" nillable="true" ma:taxonomy="true" ma:internalName="Connect_x002d_Projectnummer_0" ma:taxonomyFieldName="Connect_x002d_Projectnummer" ma:displayName="Projectnummer" ma:readOnly="false" ma:fieldId="{c8976e3a-aa66-41e2-85ca-20a9328c0af5}" ma:sspId="c3f2f726-aef4-499f-b234-769b04ce551a" ma:termSetId="da7d066a-3b12-4d08-823a-99418ad91ae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onnect-Projectmanager" ma:index="33" nillable="true" ma:displayName="Projectmanager" ma:hidden="true" ma:list="UserInfo" ma:SharePointGroup="0" ma:internalName="Connect_x002d_Projectmanage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nnect-ManagerProjectbeheersing" ma:index="34" nillable="true" ma:displayName="Manager Projectbeheersing" ma:hidden="true" ma:list="UserInfo" ma:SharePointGroup="0" ma:internalName="Connect_x002d_ManagerProjectbeheersing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nnect-Contractmanager" ma:index="35" nillable="true" ma:displayName="Contractmanager" ma:hidden="true" ma:list="UserInfo" ma:SharePointGroup="0" ma:internalName="Connect_x002d_Contractmanage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nnect-TechnischManager" ma:index="36" nillable="true" ma:displayName="Technisch Manager" ma:hidden="true" ma:list="UserInfo" ma:SharePointGroup="0" ma:internalName="Connect_x002d_TechnischManage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nnect-Omgevingsmanager" ma:index="37" nillable="true" ma:displayName="Omgevingsmanager" ma:hidden="true" ma:list="UserInfo" ma:SharePointGroup="0" ma:internalName="Connect_x002d_Omgevingsmanage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nnect-SEfase_0" ma:index="38" nillable="true" ma:taxonomy="true" ma:internalName="Connect_x002d_SEfase_0" ma:taxonomyFieldName="Connect_x002d_SEfase" ma:displayName="SE-fase" ma:readOnly="false" ma:fieldId="{daf0b199-2ddf-4be9-bf03-a934c0223eb7}" ma:sspId="c3f2f726-aef4-499f-b234-769b04ce551a" ma:termSetId="94c1f566-e1fc-4109-af03-90195a820aa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onnect-IPMrol_0" ma:index="40" nillable="true" ma:taxonomy="true" ma:internalName="Connect_x002d_IPMrol_0" ma:taxonomyFieldName="Connect_x002d_IPMrol" ma:displayName="IPM-Rol" ma:readOnly="false" ma:fieldId="{6a66f5eb-73ec-4347-9499-3fed1c40262d}" ma:sspId="c3f2f726-aef4-499f-b234-769b04ce551a" ma:termSetId="aa68009d-6895-4151-885d-beee1346ca1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onnect-Deelproces_0" ma:index="42" nillable="true" ma:taxonomy="true" ma:internalName="Connect_x002d_Deelproces_0" ma:taxonomyFieldName="Connect_x002d_Deelproces" ma:displayName="Deelproces" ma:readOnly="false" ma:fieldId="{c7a3b37a-d750-4b20-a47c-4ef43580f8ac}" ma:sspId="c3f2f726-aef4-499f-b234-769b04ce551a" ma:termSetId="72e7abac-d565-46dc-9817-62f4df16d9a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onnect-Activiteit_0" ma:index="44" nillable="true" ma:taxonomy="true" ma:internalName="Connect_x002d_Activiteit_0" ma:taxonomyFieldName="Connect_x002d_Activiteit" ma:displayName="Activiteit" ma:readOnly="false" ma:fieldId="{5fcf51d6-09ea-45d3-af7b-139194eb9ca4}" ma:sspId="c3f2f726-aef4-499f-b234-769b04ce551a" ma:termSetId="c6612529-6787-4a75-be09-a56fe00b25b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onnect-InformatieUitBronsysteem" ma:index="46" nillable="true" ma:displayName="Informatie Uit Bronsysteem" ma:hidden="true" ma:internalName="Connect_x002d_InformatieUitBronsysteem" ma:readOnly="false">
      <xsd:simpleType>
        <xsd:restriction base="dms:Note"/>
      </xsd:simpleType>
    </xsd:element>
    <xsd:element name="_dlc_DocId" ma:index="47" nillable="true" ma:displayName="Waarde van de document-id" ma:description="De waarde van de document-id die aan dit item is toegewezen." ma:internalName="_dlc_DocId" ma:readOnly="true">
      <xsd:simpleType>
        <xsd:restriction base="dms:Text"/>
      </xsd:simpleType>
    </xsd:element>
    <xsd:element name="_dlc_DocIdPersistId" ma:index="48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Inhoudstype"/>
        <xsd:element ref="dc:title" minOccurs="0" maxOccurs="1" ma:index="10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c3f2f726-aef4-499f-b234-769b04ce551a" ContentTypeId="0x010100869D8030C0354C67920800D7E93602B5" PreviousValue="false"/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FormUrls xmlns="http://schemas.microsoft.com/sharepoint/v3/contenttype/forms/url">
  <Edit>_layouts/15/RWS.SharePoint.Connect/EditForm.aspx</Edit>
</FormUrls>
</file>

<file path=customXml/item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nnect-DossierId xmlns="208e46c2-bbcd-4624-8858-21bd42ce7c86" xsi:nil="true"/>
    <Connect-Subtitel xmlns="208e46c2-bbcd-4624-8858-21bd42ce7c86" xsi:nil="true"/>
    <TaxKeywordTaxHTField xmlns="208e46c2-bbcd-4624-8858-21bd42ce7c86">
      <Terms xmlns="http://schemas.microsoft.com/office/infopath/2007/PartnerControls"/>
    </TaxKeywordTaxHTField>
    <Connect-SEfase_0 xmlns="208e46c2-bbcd-4624-8858-21bd42ce7c86">
      <Terms xmlns="http://schemas.microsoft.com/office/infopath/2007/PartnerControls"/>
    </Connect-SEfase_0>
    <Connect-Activiteit_0 xmlns="208e46c2-bbcd-4624-8858-21bd42ce7c86">
      <Terms xmlns="http://schemas.microsoft.com/office/infopath/2007/PartnerControls"/>
    </Connect-Activiteit_0>
    <Connect-Status xmlns="208e46c2-bbcd-4624-8858-21bd42ce7c86">Concept</Connect-Status>
    <Connect-Archiefwaardig xmlns="208e46c2-bbcd-4624-8858-21bd42ce7c86">Nee</Connect-Archiefwaardig>
    <Connect-IPMrol_0 xmlns="208e46c2-bbcd-4624-8858-21bd42ce7c86">
      <Terms xmlns="http://schemas.microsoft.com/office/infopath/2007/PartnerControls"/>
    </Connect-IPMrol_0>
    <Connect-InformatieUitBronsysteem xmlns="208e46c2-bbcd-4624-8858-21bd42ce7c86" xsi:nil="true"/>
    <Connect-Omgevingsmanager xmlns="208e46c2-bbcd-4624-8858-21bd42ce7c86">
      <UserInfo>
        <DisplayName/>
        <AccountId xsi:nil="true"/>
        <AccountType/>
      </UserInfo>
    </Connect-Omgevingsmanager>
    <TaxCatchAll xmlns="208e46c2-bbcd-4624-8858-21bd42ce7c86">
      <Value>69</Value>
      <Value>58</Value>
      <Value>4</Value>
      <Value>3</Value>
      <Value>2</Value>
    </TaxCatchAll>
    <TaxCatchAllLabel xmlns="208e46c2-bbcd-4624-8858-21bd42ce7c86"/>
    <Connect-Documenttype_0 xmlns="208e46c2-bbcd-4624-8858-21bd42ce7c86">
      <Terms xmlns="http://schemas.microsoft.com/office/infopath/2007/PartnerControls"/>
    </Connect-Documenttype_0>
    <Connect-Toelichting xmlns="208e46c2-bbcd-4624-8858-21bd42ce7c86" xsi:nil="true"/>
    <Connect-Ondertekenaar xmlns="208e46c2-bbcd-4624-8858-21bd42ce7c86">
      <UserInfo>
        <DisplayName/>
        <AccountId xsi:nil="true"/>
        <AccountType/>
      </UserInfo>
    </Connect-Ondertekenaar>
    <Connect-Contractmanager xmlns="208e46c2-bbcd-4624-8858-21bd42ce7c86">
      <UserInfo>
        <DisplayName/>
        <AccountId xsi:nil="true"/>
        <AccountType/>
      </UserInfo>
    </Connect-Contractmanager>
    <Connect-TechnischManager xmlns="208e46c2-bbcd-4624-8858-21bd42ce7c86">
      <UserInfo>
        <DisplayName/>
        <AccountId xsi:nil="true"/>
        <AccountType/>
      </UserInfo>
    </Connect-TechnischManager>
    <Connect-Auteur xmlns="208e46c2-bbcd-4624-8858-21bd42ce7c86">
      <UserInfo>
        <DisplayName/>
        <AccountId xsi:nil="true"/>
        <AccountType/>
      </UserInfo>
    </Connect-Auteur>
    <Connect-Projectnummer_0 xmlns="208e46c2-bbcd-4624-8858-21bd42ce7c86">
      <Terms xmlns="http://schemas.microsoft.com/office/infopath/2007/PartnerControls">
        <TermInfo xmlns="http://schemas.microsoft.com/office/infopath/2007/PartnerControls">
          <TermName xmlns="http://schemas.microsoft.com/office/infopath/2007/PartnerControls">P753_7</TermName>
          <TermId xmlns="http://schemas.microsoft.com/office/infopath/2007/PartnerControls">4b064b9c-c740-471a-bcec-cb24f0358ae8</TermId>
        </TermInfo>
      </Terms>
    </Connect-Projectnummer_0>
    <Connect-Vertrouwelijkheid_0 xmlns="208e46c2-bbcd-4624-8858-21bd42ce7c86">
      <Terms xmlns="http://schemas.microsoft.com/office/infopath/2007/PartnerControls">
        <TermInfo xmlns="http://schemas.microsoft.com/office/infopath/2007/PartnerControls">
          <TermName xmlns="http://schemas.microsoft.com/office/infopath/2007/PartnerControls">RWS Departementaal vertrouwelijk/geen</TermName>
          <TermId xmlns="http://schemas.microsoft.com/office/infopath/2007/PartnerControls">09417a31-be8f-4ad7-84ad-e4d6b0bf1fce</TermId>
        </TermInfo>
      </Terms>
    </Connect-Vertrouwelijkheid_0>
    <Connect-Proces_0 xmlns="208e46c2-bbcd-4624-8858-21bd42ce7c86">
      <Terms xmlns="http://schemas.microsoft.com/office/infopath/2007/PartnerControls">
        <TermInfo xmlns="http://schemas.microsoft.com/office/infopath/2007/PartnerControls">
          <TermName xmlns="http://schemas.microsoft.com/office/infopath/2007/PartnerControls">Aanleg</TermName>
          <TermId xmlns="http://schemas.microsoft.com/office/infopath/2007/PartnerControls">74adf856-b63e-4236-a146-e36d782a6ba5</TermId>
        </TermInfo>
      </Terms>
    </Connect-Proces_0>
    <Connect-Projectnaam_0 xmlns="208e46c2-bbcd-4624-8858-21bd42ce7c86">
      <Terms xmlns="http://schemas.microsoft.com/office/infopath/2007/PartnerControls">
        <TermInfo xmlns="http://schemas.microsoft.com/office/infopath/2007/PartnerControls">
          <TermName xmlns="http://schemas.microsoft.com/office/infopath/2007/PartnerControls">Uitvoeringsteam Rivierbeheer</TermName>
          <TermId xmlns="http://schemas.microsoft.com/office/infopath/2007/PartnerControls">9a048a89-4a81-487d-9f1b-db61e32c546b</TermId>
        </TermInfo>
      </Terms>
    </Connect-Projectnaam_0>
    <Connect-Deelproces_0 xmlns="208e46c2-bbcd-4624-8858-21bd42ce7c86">
      <Terms xmlns="http://schemas.microsoft.com/office/infopath/2007/PartnerControls">
        <TermInfo xmlns="http://schemas.microsoft.com/office/infopath/2007/PartnerControls">
          <TermName xmlns="http://schemas.microsoft.com/office/infopath/2007/PartnerControls">Markt</TermName>
          <TermId xmlns="http://schemas.microsoft.com/office/infopath/2007/PartnerControls">4fbca745-fb4e-4853-97a2-9611fda11e95</TermId>
        </TermInfo>
      </Terms>
    </Connect-Deelproces_0>
    <Connect-Organisatieonderdeel_0 xmlns="208e46c2-bbcd-4624-8858-21bd42ce7c86">
      <Terms xmlns="http://schemas.microsoft.com/office/infopath/2007/PartnerControls"/>
    </Connect-Organisatieonderdeel_0>
    <Connect-AuteurExtern xmlns="208e46c2-bbcd-4624-8858-21bd42ce7c86" xsi:nil="true"/>
    <Connect-Projectmanager xmlns="208e46c2-bbcd-4624-8858-21bd42ce7c86">
      <UserInfo>
        <DisplayName/>
        <AccountId xsi:nil="true"/>
        <AccountType/>
      </UserInfo>
    </Connect-Projectmanager>
    <Connect-ManagerProjectbeheersing xmlns="208e46c2-bbcd-4624-8858-21bd42ce7c86">
      <UserInfo>
        <DisplayName/>
        <AccountId xsi:nil="true"/>
        <AccountType/>
      </UserInfo>
    </Connect-ManagerProjectbeheersing>
    <_dlc_DocId xmlns="208e46c2-bbcd-4624-8858-21bd42ce7c86">RWS00590-768531390-2598</_dlc_DocId>
    <_dlc_DocIdUrl xmlns="208e46c2-bbcd-4624-8858-21bd42ce7c86">
      <Url>http://connect.intranet.rijkswaterstaat.nl/project/P753_7/Markt/_layouts/15/DocIdRedir.aspx?ID=RWS00590-768531390-2598</Url>
      <Description>RWS00590-768531390-2598</Description>
    </_dlc_DocIdUrl>
  </documentManagement>
</p:properties>
</file>

<file path=customXml/itemProps1.xml><?xml version="1.0" encoding="utf-8"?>
<ds:datastoreItem xmlns:ds="http://schemas.openxmlformats.org/officeDocument/2006/customXml" ds:itemID="{0181018D-C3F0-4D7C-A055-719B42D510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08e46c2-bbcd-4624-8858-21bd42ce7c8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B89F0D5-9FCA-4420-A26B-1316DB31CE4E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CE837691-F3D7-4239-92A7-3C3701B60AEF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A98CDA12-9192-4D0C-92CD-1CCBF9F50F76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699DE8F5-4AED-41BE-A903-9885EC296645}">
  <ds:schemaRefs>
    <ds:schemaRef ds:uri="http://schemas.microsoft.com/sharepoint/v3/contenttype/forms/url"/>
  </ds:schemaRefs>
</ds:datastoreItem>
</file>

<file path=customXml/itemProps6.xml><?xml version="1.0" encoding="utf-8"?>
<ds:datastoreItem xmlns:ds="http://schemas.openxmlformats.org/officeDocument/2006/customXml" ds:itemID="{3AEA8FBE-8820-4BAD-A99F-BBC7378B1266}">
  <ds:schemaRefs>
    <ds:schemaRef ds:uri="http://purl.org/dc/dcmitype/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208e46c2-bbcd-4624-8858-21bd42ce7c86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Presentatie weekstart</Template>
  <TotalTime>234</TotalTime>
  <Words>381</Words>
  <Application>Microsoft Office PowerPoint</Application>
  <PresentationFormat>Diavoorstelling (4:3)</PresentationFormat>
  <Paragraphs>58</Paragraphs>
  <Slides>9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2</vt:i4>
      </vt:variant>
      <vt:variant>
        <vt:lpstr>Diatitels</vt:lpstr>
      </vt:variant>
      <vt:variant>
        <vt:i4>9</vt:i4>
      </vt:variant>
    </vt:vector>
  </HeadingPairs>
  <TitlesOfParts>
    <vt:vector size="11" baseType="lpstr">
      <vt:lpstr>Presentatie RWS 16X9 NL</vt:lpstr>
      <vt:lpstr>Rijkswaterstaat</vt:lpstr>
      <vt:lpstr>Marktconsultatie Kader en Leidraad Groenvoorzieningen</vt:lpstr>
      <vt:lpstr>Programma</vt:lpstr>
      <vt:lpstr>Marktconsultatie</vt:lpstr>
      <vt:lpstr>Doel Marktconsultatie</vt:lpstr>
      <vt:lpstr>Doel Marktconsultatie</vt:lpstr>
      <vt:lpstr>Vragen Marktconsultatie</vt:lpstr>
      <vt:lpstr>Doel Kader</vt:lpstr>
      <vt:lpstr>Casus 1</vt:lpstr>
      <vt:lpstr>Afsluiting</vt:lpstr>
    </vt:vector>
  </TitlesOfParts>
  <Company>Rijkswaterstaat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Rivierenlegger</dc:title>
  <dc:creator>Floor, Diederick (ON)</dc:creator>
  <dc:description>Template by Orange Pepper_x000d_
2018</dc:description>
  <cp:lastModifiedBy>Bremer, Evelien (GPO)</cp:lastModifiedBy>
  <cp:revision>19</cp:revision>
  <dcterms:created xsi:type="dcterms:W3CDTF">2019-08-21T11:28:46Z</dcterms:created>
  <dcterms:modified xsi:type="dcterms:W3CDTF">2019-10-09T08:21:00Z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0x010100869D8030C0354C67920800D7E93602B5006E045D19250DF740A740AF683C1731BF</vt:lpwstr>
  </property>
  <property fmtid="{D5CDD505-2E9C-101B-9397-08002B2CF9AE}" pid="3" name="TaxKeyword">
    <vt:lpwstr/>
  </property>
  <property fmtid="{D5CDD505-2E9C-101B-9397-08002B2CF9AE}" pid="4" name="Connect-Documenttype">
    <vt:lpwstr/>
  </property>
  <property fmtid="{D5CDD505-2E9C-101B-9397-08002B2CF9AE}" pid="5" name="Connect-Proces">
    <vt:lpwstr>4;#Aanleg|74adf856-b63e-4236-a146-e36d782a6ba5</vt:lpwstr>
  </property>
  <property fmtid="{D5CDD505-2E9C-101B-9397-08002B2CF9AE}" pid="6" name="Connect-SEfase">
    <vt:lpwstr/>
  </property>
  <property fmtid="{D5CDD505-2E9C-101B-9397-08002B2CF9AE}" pid="7" name="Connect-Projectnummer">
    <vt:lpwstr>3;#P753_7|4b064b9c-c740-471a-bcec-cb24f0358ae8</vt:lpwstr>
  </property>
  <property fmtid="{D5CDD505-2E9C-101B-9397-08002B2CF9AE}" pid="8" name="Connect-Organisatieonderdeel">
    <vt:lpwstr/>
  </property>
  <property fmtid="{D5CDD505-2E9C-101B-9397-08002B2CF9AE}" pid="9" name="Connect-Deelproces">
    <vt:lpwstr>58;#Markt|4fbca745-fb4e-4853-97a2-9611fda11e95</vt:lpwstr>
  </property>
  <property fmtid="{D5CDD505-2E9C-101B-9397-08002B2CF9AE}" pid="10" name="Connect-Vertrouwelijkheid">
    <vt:lpwstr>69;#RWS Departementaal vertrouwelijk/geen|09417a31-be8f-4ad7-84ad-e4d6b0bf1fce</vt:lpwstr>
  </property>
  <property fmtid="{D5CDD505-2E9C-101B-9397-08002B2CF9AE}" pid="11" name="Connect-IPMrol">
    <vt:lpwstr/>
  </property>
  <property fmtid="{D5CDD505-2E9C-101B-9397-08002B2CF9AE}" pid="12" name="Connect-Projectnaam">
    <vt:lpwstr>2;#Uitvoeringsteam Rivierbeheer|9a048a89-4a81-487d-9f1b-db61e32c546b</vt:lpwstr>
  </property>
  <property fmtid="{D5CDD505-2E9C-101B-9397-08002B2CF9AE}" pid="13" name="Connect-Activiteit">
    <vt:lpwstr/>
  </property>
  <property fmtid="{D5CDD505-2E9C-101B-9397-08002B2CF9AE}" pid="14" name="_dlc_DocIdItemGuid">
    <vt:lpwstr>c1b43a03-8acc-4752-a69a-bfda39909576</vt:lpwstr>
  </property>
</Properties>
</file>