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7"/>
    <p:sldMasterId id="2147483732" r:id="rId8"/>
  </p:sldMasterIdLst>
  <p:notesMasterIdLst>
    <p:notesMasterId r:id="rId18"/>
  </p:notesMasterIdLst>
  <p:handoutMasterIdLst>
    <p:handoutMasterId r:id="rId19"/>
  </p:handoutMasterIdLst>
  <p:sldIdLst>
    <p:sldId id="256" r:id="rId9"/>
    <p:sldId id="257" r:id="rId10"/>
    <p:sldId id="269" r:id="rId11"/>
    <p:sldId id="261" r:id="rId12"/>
    <p:sldId id="270" r:id="rId13"/>
    <p:sldId id="271" r:id="rId14"/>
    <p:sldId id="273" r:id="rId15"/>
    <p:sldId id="272" r:id="rId16"/>
    <p:sldId id="264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363" autoAdjust="0"/>
  </p:normalViewPr>
  <p:slideViewPr>
    <p:cSldViewPr snapToGrid="0">
      <p:cViewPr varScale="1">
        <p:scale>
          <a:sx n="108" d="100"/>
          <a:sy n="108" d="100"/>
        </p:scale>
        <p:origin x="-99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9-10-2019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9-10-2019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xmlns="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0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endParaRPr lang="nl-NL" dirty="0"/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Rivierenlegger</a:t>
            </a:r>
            <a:endParaRPr lang="nl-NL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xmlns="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 smtClean="0"/>
              <a:t>26-3-19</a:t>
            </a:r>
            <a:endParaRPr lang="nl-NL" dirty="0"/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xmlns="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xmlns="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8286300" y="6528572"/>
            <a:ext cx="3834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10" name="LogoLandmach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4"/>
            <a:ext cx="9144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76250" y="1879601"/>
            <a:ext cx="8192691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6250" y="3749487"/>
            <a:ext cx="8193882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xmlns="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xmlns="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xmlns="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2501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xmlns="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5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xmlns="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xmlns="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xmlns="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1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xmlns="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xmlns="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xmlns="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xmlns="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xmlns="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xmlns="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xmlns="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72500" y="2350800"/>
            <a:ext cx="375285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4000" y="2350800"/>
            <a:ext cx="37584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xmlns="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xmlns="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xmlns="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4914000" y="2350799"/>
            <a:ext cx="3753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xmlns="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xmlns="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4000" y="1281950"/>
            <a:ext cx="3753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xmlns="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xmlns="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382214" y="2286000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82214" y="3079487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382214" y="3845506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919401" y="2361344"/>
            <a:ext cx="405902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919401" y="3147360"/>
            <a:ext cx="405902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919401" y="3920850"/>
            <a:ext cx="405902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500" y="3050453"/>
            <a:ext cx="3748266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xmlns="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xmlns="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xmlns="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>
                <a:solidFill>
                  <a:srgbClr val="000000"/>
                </a:solidFill>
              </a:rPr>
              <a:pPr/>
              <a:t>9 oktober 2019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de </a:t>
            </a:r>
            <a:r>
              <a:rPr lang="nl-NL" noProof="0" dirty="0" err="1" smtClean="0"/>
              <a:t>modelstijlen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bewerken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Tweede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2"/>
            <a:r>
              <a:rPr lang="nl-NL" noProof="0" dirty="0" err="1" smtClean="0"/>
              <a:t>Derde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3"/>
            <a:r>
              <a:rPr lang="nl-NL" noProof="0" dirty="0" err="1" smtClean="0"/>
              <a:t>Vierde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4"/>
            <a:r>
              <a:rPr lang="nl-NL" noProof="0" dirty="0" err="1" smtClean="0"/>
              <a:t>Vijfde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2500" y="1281950"/>
            <a:ext cx="81999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2500" y="2349499"/>
            <a:ext cx="81999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86300" y="6528572"/>
            <a:ext cx="3834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1113A800-9FFB-4505-9B39-BBE671EBBB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72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shpKleurvlakBoven"/>
          <p:cNvSpPr>
            <a:spLocks noChangeArrowheads="1"/>
          </p:cNvSpPr>
          <p:nvPr/>
        </p:nvSpPr>
        <p:spPr bwMode="auto">
          <a:xfrm flipV="1">
            <a:off x="4438650" y="6541200"/>
            <a:ext cx="1875675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</a:p>
          <a:p>
            <a:pPr lvl="5"/>
            <a:endParaRPr lang="nl-NL" sz="1800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68000" y="6613200"/>
            <a:ext cx="19044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2648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C8A9CFE7-5C2A-4F72-9A06-E847A405BDFE}" type="datetime4">
              <a:rPr lang="nl-NL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9 oktober 2019</a:t>
            </a:fld>
            <a:endParaRPr lang="nl-NL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None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Marktconsultatie Kader en Leidraad Groenvoorzieningen</a:t>
            </a:r>
            <a:endParaRPr lang="nl-NL" sz="24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26-8-2019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9.00 – 9.10 Inloop</a:t>
            </a:r>
          </a:p>
          <a:p>
            <a:r>
              <a:rPr lang="nl-NL" dirty="0" smtClean="0"/>
              <a:t>9.10 – 9.30 Toelichting Marktconsultatie</a:t>
            </a:r>
          </a:p>
          <a:p>
            <a:r>
              <a:rPr lang="nl-NL" dirty="0" smtClean="0"/>
              <a:t>9.30 – 10.00 Casus 1</a:t>
            </a:r>
          </a:p>
          <a:p>
            <a:r>
              <a:rPr lang="nl-NL" dirty="0" smtClean="0"/>
              <a:t>10.00 – 10.15 Pauze</a:t>
            </a:r>
          </a:p>
          <a:p>
            <a:r>
              <a:rPr lang="nl-NL" dirty="0" smtClean="0"/>
              <a:t>10.15 – 10.45 Casus 2</a:t>
            </a:r>
          </a:p>
          <a:p>
            <a:r>
              <a:rPr lang="nl-NL" dirty="0" smtClean="0"/>
              <a:t>10.45 – 11.15 Terugblik resultaten</a:t>
            </a:r>
          </a:p>
          <a:p>
            <a:r>
              <a:rPr lang="nl-NL" dirty="0" smtClean="0"/>
              <a:t>11.15-11.30 Afsluiten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691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Marktconsultatie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000" y="1696108"/>
            <a:ext cx="8402400" cy="4606217"/>
          </a:xfrm>
        </p:spPr>
        <p:txBody>
          <a:bodyPr/>
          <a:lstStyle/>
          <a:p>
            <a:pPr lvl="0"/>
            <a:r>
              <a:rPr lang="nl-NL" dirty="0" smtClean="0"/>
              <a:t>RWS gebruikt een marktconsultatie om input te vragen van de markt</a:t>
            </a:r>
          </a:p>
          <a:p>
            <a:pPr lvl="0"/>
            <a:r>
              <a:rPr lang="nl-NL" dirty="0" smtClean="0"/>
              <a:t>Marktconsultatie staat los van de aanbesteding en er kunnen geen rechten/plichten aan de resultaten worden ontleend.</a:t>
            </a:r>
          </a:p>
          <a:p>
            <a:r>
              <a:rPr lang="nl-NL" dirty="0"/>
              <a:t>Van de marktconsultatie wordt een verslag gemaakt (op hoofdlijnen</a:t>
            </a:r>
            <a:r>
              <a:rPr lang="nl-NL" dirty="0" smtClean="0"/>
              <a:t>) en gepubliceerd op </a:t>
            </a:r>
            <a:r>
              <a:rPr lang="nl-NL" dirty="0" err="1" smtClean="0"/>
              <a:t>TenderNed</a:t>
            </a:r>
            <a:r>
              <a:rPr lang="nl-NL" dirty="0" smtClean="0"/>
              <a:t>.</a:t>
            </a:r>
            <a:endParaRPr lang="nl-NL" dirty="0"/>
          </a:p>
          <a:p>
            <a:pPr lvl="0"/>
            <a:r>
              <a:rPr lang="nl-NL" dirty="0" smtClean="0"/>
              <a:t>Het beste resultaat wordt geboekt als we met elkaar een open en eerlijk gesprek voeren.</a:t>
            </a:r>
          </a:p>
          <a:p>
            <a:pPr lvl="0"/>
            <a:r>
              <a:rPr lang="nl-NL" dirty="0" smtClean="0"/>
              <a:t>Alles mag gezegd worden</a:t>
            </a:r>
          </a:p>
          <a:p>
            <a:pPr lvl="0"/>
            <a:endParaRPr lang="nl-NL" dirty="0"/>
          </a:p>
          <a:p>
            <a:pPr lvl="0"/>
            <a:endParaRPr lang="nl-NL" dirty="0" smtClean="0"/>
          </a:p>
          <a:p>
            <a:pPr lvl="0"/>
            <a:r>
              <a:rPr lang="nl-NL" dirty="0" smtClean="0"/>
              <a:t>Vragen vooraf?</a:t>
            </a:r>
          </a:p>
          <a:p>
            <a:pPr lvl="0"/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092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 Marktconsultatie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000" y="1696108"/>
            <a:ext cx="8402400" cy="4606217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Uitvoerende </a:t>
            </a:r>
            <a:r>
              <a:rPr lang="nl-NL" dirty="0"/>
              <a:t>marktpartijen te bereiken, te interesseren en te stimuleren tot meedenken over het Kader Vegetatiebeheer Uiterwaarden. RWS wil aan de hand van een concept versie van het kader bediscussiëren of</a:t>
            </a:r>
          </a:p>
          <a:p>
            <a:pPr lvl="0"/>
            <a:r>
              <a:rPr lang="nl-NL" dirty="0"/>
              <a:t>de boogde doelen van team uiterwaarden worden behaald;</a:t>
            </a:r>
          </a:p>
          <a:p>
            <a:pPr lvl="0"/>
            <a:r>
              <a:rPr lang="nl-NL" dirty="0"/>
              <a:t>het kader bruikbaar is als aanvullend document naast eisen uit wetgeving of beleid;</a:t>
            </a:r>
          </a:p>
          <a:p>
            <a:pPr lvl="0"/>
            <a:r>
              <a:rPr lang="nl-NL" dirty="0"/>
              <a:t>het document geschikt is voor de markt om te gebruiken bij toekomstige prestatiecontracten;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100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 Marktconsultatie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000" y="1696108"/>
            <a:ext cx="8402400" cy="4606217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Uitvoerende </a:t>
            </a:r>
            <a:r>
              <a:rPr lang="nl-NL" dirty="0"/>
              <a:t>marktpartijen te bereiken, te interesseren en te stimuleren tot meedenken over het Kader Vegetatiebeheer Uiterwaarden. RWS wil aan de hand van een concept versie van het kader bediscussiëren of</a:t>
            </a:r>
          </a:p>
          <a:p>
            <a:pPr lvl="0"/>
            <a:r>
              <a:rPr lang="nl-NL" dirty="0"/>
              <a:t>de boogde doelen van team uiterwaarden worden behaald;</a:t>
            </a:r>
          </a:p>
          <a:p>
            <a:pPr lvl="0"/>
            <a:r>
              <a:rPr lang="nl-NL" dirty="0"/>
              <a:t>het kader bruikbaar is als aanvullend document naast eisen uit wetgeving of beleid;</a:t>
            </a:r>
          </a:p>
          <a:p>
            <a:pPr lvl="0"/>
            <a:r>
              <a:rPr lang="nl-NL" dirty="0"/>
              <a:t>het document geschikt is voor de markt om te gebruiken bij toekomstige prestatiecontracten;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200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 Marktconsultatie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000" y="1696108"/>
            <a:ext cx="8402400" cy="4606217"/>
          </a:xfrm>
        </p:spPr>
        <p:txBody>
          <a:bodyPr/>
          <a:lstStyle/>
          <a:p>
            <a:pPr lvl="0"/>
            <a:r>
              <a:rPr lang="nl-NL" dirty="0" smtClean="0"/>
              <a:t>In </a:t>
            </a:r>
            <a:r>
              <a:rPr lang="nl-NL" dirty="0"/>
              <a:t>hoeverre wordt het door RWS beoogde resultaat behaald met het kader?</a:t>
            </a:r>
          </a:p>
          <a:p>
            <a:pPr lvl="1"/>
            <a:r>
              <a:rPr lang="nl-NL" dirty="0"/>
              <a:t>Hoe lezen uitvoerende marktpartijen het document?</a:t>
            </a:r>
          </a:p>
          <a:p>
            <a:pPr lvl="1"/>
            <a:r>
              <a:rPr lang="nl-NL" dirty="0"/>
              <a:t>Is het document voldoende concreet en compleet?</a:t>
            </a:r>
          </a:p>
          <a:p>
            <a:pPr lvl="1"/>
            <a:r>
              <a:rPr lang="nl-NL" dirty="0"/>
              <a:t>Hoe functioneren de eisen over lange termijn (over de prestatiecontracten heen)?</a:t>
            </a:r>
          </a:p>
          <a:p>
            <a:pPr lvl="0"/>
            <a:r>
              <a:rPr lang="nl-NL" dirty="0"/>
              <a:t>In hoeverre zijn de geformuleerde eisen uit de kader beheer groenvoorzieningen knellend met de uitvoeringspraktijk?</a:t>
            </a:r>
          </a:p>
          <a:p>
            <a:pPr lvl="1"/>
            <a:r>
              <a:rPr lang="nl-NL" dirty="0"/>
              <a:t>Welke eisen zijn onnodig duur?</a:t>
            </a:r>
          </a:p>
          <a:p>
            <a:pPr lvl="1"/>
            <a:r>
              <a:rPr lang="nl-NL" dirty="0"/>
              <a:t>Welke eisen werken innovatie tegen?</a:t>
            </a:r>
          </a:p>
          <a:p>
            <a:pPr lvl="1"/>
            <a:r>
              <a:rPr lang="nl-NL" dirty="0"/>
              <a:t>Waar kunnen marktpartijen meerwaarde leveren en in hoeverre werken de eisen daarin belemmerend?</a:t>
            </a:r>
          </a:p>
          <a:p>
            <a:pPr lvl="1"/>
            <a:r>
              <a:rPr lang="nl-NL" dirty="0"/>
              <a:t>Welke eisen zijn vergeten?</a:t>
            </a:r>
          </a:p>
          <a:p>
            <a:pPr lvl="1"/>
            <a:r>
              <a:rPr lang="nl-NL" dirty="0"/>
              <a:t>Welke risico’s ontstaan er door het werken met het Kader voor Opdrachtnemer en Opdrachtgever?</a:t>
            </a:r>
          </a:p>
          <a:p>
            <a:pPr lvl="1"/>
            <a:r>
              <a:rPr lang="nl-NL" dirty="0"/>
              <a:t>Welke aanvullende informatie is absoluut nodig bij het contract. Tot op welk niveau zijn areaalgegevens nodig?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582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 Kader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000" y="1696108"/>
            <a:ext cx="8402400" cy="4606217"/>
          </a:xfrm>
        </p:spPr>
        <p:txBody>
          <a:bodyPr/>
          <a:lstStyle/>
          <a:p>
            <a:pPr marL="0" indent="0">
              <a:buNone/>
            </a:pPr>
            <a:r>
              <a:rPr lang="nl-NL" dirty="0" err="1" smtClean="0"/>
              <a:t>ntb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294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Casus 1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000" y="1696108"/>
            <a:ext cx="8402400" cy="4606217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Slides Jasper</a:t>
            </a: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935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Afsluiting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612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6E045D19250DF740A740AF683C1731BF" ma:contentTypeVersion="26" ma:contentTypeDescription="" ma:contentTypeScope="" ma:versionID="d8b5d3b4a4313c61d11e0e6fcf7375f9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7c5982e436a12458921a3f279687b9cf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4d2e46e6-bed0-486d-b223-675252b78ac2}" ma:internalName="TaxCatchAll" ma:readOnly="false" ma:showField="CatchAllData" ma:web="d8d1111c-7011-4f73-9fe5-bf4410180f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4d2e46e6-bed0-486d-b223-675252b78ac2}" ma:internalName="TaxCatchAllLabel" ma:readOnly="false" ma:showField="CatchAllDataLabel" ma:web="d8d1111c-7011-4f73-9fe5-bf4410180f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FormUrls xmlns="http://schemas.microsoft.com/sharepoint/v3/contenttype/forms/url">
  <Edit>_layouts/15/RWS.SharePoint.Connect/EditForm.aspx</Edit>
</FormUrls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/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/>
    </Connect-Activiteit_0>
    <Connect-Status xmlns="208e46c2-bbcd-4624-8858-21bd42ce7c86">Concept</Connect-Status>
    <Connect-Archiefwaardig xmlns="208e46c2-bbcd-4624-8858-21bd42ce7c86">Nee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69</Value>
      <Value>58</Value>
      <Value>4</Value>
      <Value>3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/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P753_7</TermName>
          <TermId xmlns="http://schemas.microsoft.com/office/infopath/2007/PartnerControls">4b064b9c-c740-471a-bcec-cb24f0358ae8</TermId>
        </TermInfo>
      </Terms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Departementaal vertrouwelijk/geen</TermName>
          <TermId xmlns="http://schemas.microsoft.com/office/infopath/2007/PartnerControls">09417a31-be8f-4ad7-84ad-e4d6b0bf1fce</TermId>
        </TermInfo>
      </Terms>
    </Connect-Vertrouwelijkheid_0>
    <Connect-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Aanleg</TermName>
          <TermId xmlns="http://schemas.microsoft.com/office/infopath/2007/PartnerControls">74adf856-b63e-4236-a146-e36d782a6ba5</TermId>
        </TermInfo>
      </Terms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Uitvoeringsteam Rivierbeheer</TermName>
          <TermId xmlns="http://schemas.microsoft.com/office/infopath/2007/PartnerControls">9a048a89-4a81-487d-9f1b-db61e32c546b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/>
        <AccountId xsi:nil="true"/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RWS00590-768531390-2598</_dlc_DocId>
    <_dlc_DocIdUrl xmlns="208e46c2-bbcd-4624-8858-21bd42ce7c86">
      <Url>http://connect.intranet.rijkswaterstaat.nl/project/P753_7/Markt/_layouts/15/DocIdRedir.aspx?ID=RWS00590-768531390-2598</Url>
      <Description>RWS00590-768531390-2598</Description>
    </_dlc_DocIdUrl>
  </documentManagement>
</p:properties>
</file>

<file path=customXml/itemProps1.xml><?xml version="1.0" encoding="utf-8"?>
<ds:datastoreItem xmlns:ds="http://schemas.openxmlformats.org/officeDocument/2006/customXml" ds:itemID="{0181018D-C3F0-4D7C-A055-719B42D510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89F0D5-9FCA-4420-A26B-1316DB31CE4E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CE837691-F3D7-4239-92A7-3C3701B60AE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98CDA12-9192-4D0C-92CD-1CCBF9F50F76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699DE8F5-4AED-41BE-A903-9885EC296645}">
  <ds:schemaRefs>
    <ds:schemaRef ds:uri="http://schemas.microsoft.com/sharepoint/v3/contenttype/forms/url"/>
  </ds:schemaRefs>
</ds:datastoreItem>
</file>

<file path=customXml/itemProps6.xml><?xml version="1.0" encoding="utf-8"?>
<ds:datastoreItem xmlns:ds="http://schemas.openxmlformats.org/officeDocument/2006/customXml" ds:itemID="{3AEA8FBE-8820-4BAD-A99F-BBC7378B1266}">
  <ds:schemaRefs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208e46c2-bbcd-4624-8858-21bd42ce7c8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weekstart</Template>
  <TotalTime>234</TotalTime>
  <Words>381</Words>
  <Application>Microsoft Office PowerPoint</Application>
  <PresentationFormat>Diavoorstelling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1" baseType="lpstr">
      <vt:lpstr>Presentatie RWS 16X9 NL</vt:lpstr>
      <vt:lpstr>Rijkswaterstaat</vt:lpstr>
      <vt:lpstr>Marktconsultatie Kader en Leidraad Groenvoorzieningen</vt:lpstr>
      <vt:lpstr>Programma</vt:lpstr>
      <vt:lpstr>Marktconsultatie</vt:lpstr>
      <vt:lpstr>Doel Marktconsultatie</vt:lpstr>
      <vt:lpstr>Doel Marktconsultatie</vt:lpstr>
      <vt:lpstr>Vragen Marktconsultatie</vt:lpstr>
      <vt:lpstr>Doel Kader</vt:lpstr>
      <vt:lpstr>Casus 1</vt:lpstr>
      <vt:lpstr>Afsluiting</vt:lpstr>
    </vt:vector>
  </TitlesOfParts>
  <Company>Rijkswaterstaat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Rivierenlegger</dc:title>
  <dc:creator>Floor, Diederick (ON)</dc:creator>
  <dc:description>Template by Orange Pepper_x000d_
2018</dc:description>
  <cp:lastModifiedBy>Bremer, Evelien (GPO)</cp:lastModifiedBy>
  <cp:revision>19</cp:revision>
  <dcterms:created xsi:type="dcterms:W3CDTF">2019-08-21T11:28:46Z</dcterms:created>
  <dcterms:modified xsi:type="dcterms:W3CDTF">2019-10-09T08:21:00Z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0x010100869D8030C0354C67920800D7E93602B5006E045D19250DF740A740AF683C1731BF</vt:lpwstr>
  </property>
  <property fmtid="{D5CDD505-2E9C-101B-9397-08002B2CF9AE}" pid="3" name="TaxKeyword">
    <vt:lpwstr/>
  </property>
  <property fmtid="{D5CDD505-2E9C-101B-9397-08002B2CF9AE}" pid="4" name="Connect-Documenttype">
    <vt:lpwstr/>
  </property>
  <property fmtid="{D5CDD505-2E9C-101B-9397-08002B2CF9AE}" pid="5" name="Connect-Proces">
    <vt:lpwstr>4;#Aanleg|74adf856-b63e-4236-a146-e36d782a6ba5</vt:lpwstr>
  </property>
  <property fmtid="{D5CDD505-2E9C-101B-9397-08002B2CF9AE}" pid="6" name="Connect-SEfase">
    <vt:lpwstr/>
  </property>
  <property fmtid="{D5CDD505-2E9C-101B-9397-08002B2CF9AE}" pid="7" name="Connect-Projectnummer">
    <vt:lpwstr>3;#P753_7|4b064b9c-c740-471a-bcec-cb24f0358ae8</vt:lpwstr>
  </property>
  <property fmtid="{D5CDD505-2E9C-101B-9397-08002B2CF9AE}" pid="8" name="Connect-Organisatieonderdeel">
    <vt:lpwstr/>
  </property>
  <property fmtid="{D5CDD505-2E9C-101B-9397-08002B2CF9AE}" pid="9" name="Connect-Deelproces">
    <vt:lpwstr>58;#Markt|4fbca745-fb4e-4853-97a2-9611fda11e95</vt:lpwstr>
  </property>
  <property fmtid="{D5CDD505-2E9C-101B-9397-08002B2CF9AE}" pid="10" name="Connect-Vertrouwelijkheid">
    <vt:lpwstr>69;#RWS Departementaal vertrouwelijk/geen|09417a31-be8f-4ad7-84ad-e4d6b0bf1fce</vt:lpwstr>
  </property>
  <property fmtid="{D5CDD505-2E9C-101B-9397-08002B2CF9AE}" pid="11" name="Connect-IPMrol">
    <vt:lpwstr/>
  </property>
  <property fmtid="{D5CDD505-2E9C-101B-9397-08002B2CF9AE}" pid="12" name="Connect-Projectnaam">
    <vt:lpwstr>2;#Uitvoeringsteam Rivierbeheer|9a048a89-4a81-487d-9f1b-db61e32c546b</vt:lpwstr>
  </property>
  <property fmtid="{D5CDD505-2E9C-101B-9397-08002B2CF9AE}" pid="13" name="Connect-Activiteit">
    <vt:lpwstr/>
  </property>
  <property fmtid="{D5CDD505-2E9C-101B-9397-08002B2CF9AE}" pid="14" name="_dlc_DocIdItemGuid">
    <vt:lpwstr>c1b43a03-8acc-4752-a69a-bfda39909576</vt:lpwstr>
  </property>
</Properties>
</file>