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425" r:id="rId3"/>
    <p:sldId id="438" r:id="rId4"/>
    <p:sldId id="1494" r:id="rId5"/>
    <p:sldId id="1497" r:id="rId6"/>
    <p:sldId id="1488" r:id="rId7"/>
    <p:sldId id="511" r:id="rId8"/>
    <p:sldId id="1493" r:id="rId9"/>
    <p:sldId id="421" r:id="rId10"/>
    <p:sldId id="473" r:id="rId11"/>
    <p:sldId id="1487" r:id="rId12"/>
    <p:sldId id="1498" r:id="rId13"/>
    <p:sldId id="1500" r:id="rId14"/>
    <p:sldId id="1499" r:id="rId15"/>
    <p:sldId id="1495" r:id="rId16"/>
    <p:sldId id="1489" r:id="rId17"/>
    <p:sldId id="1496" r:id="rId18"/>
    <p:sldId id="1490" r:id="rId19"/>
    <p:sldId id="1481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2B49"/>
    <a:srgbClr val="2F5597"/>
    <a:srgbClr val="28CF7E"/>
    <a:srgbClr val="56CA19"/>
    <a:srgbClr val="6B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88568" autoAdjust="0"/>
  </p:normalViewPr>
  <p:slideViewPr>
    <p:cSldViewPr snapToGrid="0" snapToObjects="1">
      <p:cViewPr varScale="1">
        <p:scale>
          <a:sx n="102" d="100"/>
          <a:sy n="102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97080-A278-8840-ABCE-CF78BEFC3D37}" type="datetimeFigureOut">
              <a:rPr lang="nl-NL" smtClean="0"/>
              <a:t>19-7-2019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AC3D4-C8BB-B142-A62C-9A6A8D4F32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6518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AC3D4-C8BB-B142-A62C-9A6A8D4F322A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7771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elke</a:t>
            </a:r>
            <a:r>
              <a:rPr lang="en-GB" dirty="0"/>
              <a:t> </a:t>
            </a:r>
            <a:r>
              <a:rPr lang="en-GB" dirty="0" err="1"/>
              <a:t>fase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transport </a:t>
            </a:r>
            <a:r>
              <a:rPr lang="en-GB" dirty="0" err="1"/>
              <a:t>meegenomen</a:t>
            </a:r>
            <a:r>
              <a:rPr lang="en-GB" dirty="0"/>
              <a:t>.</a:t>
            </a: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noProof="0" dirty="0"/>
              <a:t>Zie Programma van Eisen voor details en onderbouwing.</a:t>
            </a:r>
          </a:p>
          <a:p>
            <a:endParaRPr lang="nl-NL" noProof="0" dirty="0"/>
          </a:p>
          <a:p>
            <a:r>
              <a:rPr lang="nl-NL" noProof="0" dirty="0"/>
              <a:t>Er wordt aangeraden met name de materialen en het gebruik specifiek te definiëren, hier kan het onderscheidend vermogen het grootst zijn.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AC3D4-C8BB-B142-A62C-9A6A8D4F322A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9679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noProof="0" dirty="0"/>
              <a:t>Inschatting, werkelijkheid kan sterk afwijken (dit is moeilijk van tevoren exact te bepalen)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AC3D4-C8BB-B142-A62C-9A6A8D4F322A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357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7AE7A-06BB-B147-A7AA-01C1B17408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472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7AE7A-06BB-B147-A7AA-01C1B17408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08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7AE7A-06BB-B147-A7AA-01C1B174084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75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nl-NL" baseline="0" dirty="0"/>
              <a:t>Voordat we het over LCA kunnen hebben, moeten we het eerst hebben over de productieketen.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Achter producten zit een keten: van grondstoffenwinning tot gebruik tot afvalverwerking. Elke stap in de keten is geassocieerd met grondstofverbruik en uitstoot, wat tot de totale impact van producten leidt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 zijn veel verschillende milieu-impacts, zoals klimaatverandering, verzuring, ecotoxiciteit en grondstofdepletie</a:t>
            </a:r>
          </a:p>
          <a:p>
            <a:pPr marL="171450" indent="-171450">
              <a:buFontTx/>
              <a:buChar char="-"/>
            </a:pPr>
            <a:r>
              <a:rPr lang="nl-NL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deze impacts in kaart te brengen, moeten ze gemeten worden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7AE7A-06BB-B147-A7AA-01C1B174084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788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Vaak wordt er gebruik gemaakt van impact-referenties uit databases, voor sommige of alle materialen/activiteiten.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Zo wordt de gehele levenscyclus meegenomen, zonder dat alles opgemeten hoeft te worden. Dat scheelt veel tijd.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7AE7A-06BB-B147-A7AA-01C1B174084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06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10 impacts worden bekeken, welke gezamenlijk worden uitgedrukt in de MKI: Milieukosten Indicator (euro)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Uitputting van abiotische grondstoffen (kg Sb-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Uitputting van fossiele energiedragers (kg Sb-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Klimaatverandering [kg CO2-eq] (kg CO2-eq)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Aantasting ozonlaag (kg CFC-11-eq)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Fotochemische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oxidantvorming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(kg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ethene-eq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Verzuring (kg SO2-eq)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Vermesting (kg PO4 3−-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Humaan-toxicologische effecten (kg 1,4-DB-eq)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Ecotoxicologische effecten, aquatisch (zoetwater) (kg 1,4-DB-eq)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Ecotoxicologische effecten, aquatisch (zeewater) (kg 1,4-DB-eq)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Ecotoxicologische effecten,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terrestisch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(kg 1,4-DB-eq)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7AE7A-06BB-B147-A7AA-01C1B174084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2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Milieu-impacts </a:t>
            </a:r>
            <a:r>
              <a:rPr lang="en-GB" dirty="0" err="1"/>
              <a:t>kosten</a:t>
            </a:r>
            <a:r>
              <a:rPr lang="en-GB" dirty="0"/>
              <a:t> de </a:t>
            </a:r>
            <a:r>
              <a:rPr lang="en-GB" dirty="0" err="1"/>
              <a:t>maatschappij</a:t>
            </a:r>
            <a:r>
              <a:rPr lang="en-GB" dirty="0"/>
              <a:t> geld.</a:t>
            </a:r>
          </a:p>
          <a:p>
            <a:r>
              <a:rPr lang="en-GB" dirty="0" err="1"/>
              <a:t>Denk</a:t>
            </a:r>
            <a:r>
              <a:rPr lang="en-GB" dirty="0"/>
              <a:t> </a:t>
            </a:r>
            <a:r>
              <a:rPr lang="en-GB" dirty="0" err="1"/>
              <a:t>bijvoorbeeld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dijkverhogingen</a:t>
            </a:r>
            <a:r>
              <a:rPr lang="en-GB" dirty="0"/>
              <a:t> door </a:t>
            </a:r>
            <a:r>
              <a:rPr lang="en-GB" dirty="0" err="1"/>
              <a:t>klimaatverandering</a:t>
            </a:r>
            <a:r>
              <a:rPr lang="en-GB" dirty="0"/>
              <a:t>, het </a:t>
            </a:r>
            <a:r>
              <a:rPr lang="en-GB" dirty="0" err="1"/>
              <a:t>schoonmaken</a:t>
            </a:r>
            <a:r>
              <a:rPr lang="en-GB" dirty="0"/>
              <a:t> van </a:t>
            </a:r>
            <a:r>
              <a:rPr lang="en-GB" dirty="0" err="1"/>
              <a:t>vermest</a:t>
            </a:r>
            <a:r>
              <a:rPr lang="en-GB" dirty="0"/>
              <a:t> water, </a:t>
            </a:r>
            <a:r>
              <a:rPr lang="en-GB" dirty="0" err="1"/>
              <a:t>verloren</a:t>
            </a:r>
            <a:r>
              <a:rPr lang="en-GB" dirty="0"/>
              <a:t> </a:t>
            </a:r>
            <a:r>
              <a:rPr lang="en-GB" dirty="0" err="1"/>
              <a:t>oogsten</a:t>
            </a:r>
            <a:r>
              <a:rPr lang="en-GB" dirty="0"/>
              <a:t> door </a:t>
            </a:r>
            <a:r>
              <a:rPr lang="en-GB" dirty="0" err="1"/>
              <a:t>zure</a:t>
            </a:r>
            <a:r>
              <a:rPr lang="en-GB" dirty="0"/>
              <a:t> regen, etc.</a:t>
            </a:r>
          </a:p>
          <a:p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alle</a:t>
            </a:r>
            <a:r>
              <a:rPr lang="en-GB" dirty="0"/>
              <a:t> milieu-impacts is </a:t>
            </a:r>
            <a:r>
              <a:rPr lang="en-GB" dirty="0" err="1"/>
              <a:t>voor</a:t>
            </a:r>
            <a:r>
              <a:rPr lang="en-GB" dirty="0"/>
              <a:t> de </a:t>
            </a:r>
            <a:r>
              <a:rPr lang="en-GB" dirty="0" err="1"/>
              <a:t>Nederlandse</a:t>
            </a:r>
            <a:r>
              <a:rPr lang="en-GB" dirty="0"/>
              <a:t> </a:t>
            </a:r>
            <a:r>
              <a:rPr lang="en-GB" dirty="0" err="1"/>
              <a:t>situatie</a:t>
            </a:r>
            <a:r>
              <a:rPr lang="en-GB" dirty="0"/>
              <a:t> </a:t>
            </a:r>
            <a:r>
              <a:rPr lang="en-GB" dirty="0" err="1"/>
              <a:t>uitgerekend</a:t>
            </a:r>
            <a:r>
              <a:rPr lang="en-GB" dirty="0"/>
              <a:t> </a:t>
            </a:r>
            <a:r>
              <a:rPr lang="en-GB" dirty="0" err="1"/>
              <a:t>hoeveel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de </a:t>
            </a:r>
            <a:r>
              <a:rPr lang="en-GB" dirty="0" err="1"/>
              <a:t>maatschappij</a:t>
            </a:r>
            <a:r>
              <a:rPr lang="en-GB" dirty="0"/>
              <a:t> </a:t>
            </a:r>
            <a:r>
              <a:rPr lang="en-GB" dirty="0" err="1"/>
              <a:t>kost</a:t>
            </a:r>
            <a:r>
              <a:rPr lang="en-GB" dirty="0"/>
              <a:t>. Zo </a:t>
            </a:r>
            <a:r>
              <a:rPr lang="en-GB" dirty="0" err="1"/>
              <a:t>kost</a:t>
            </a:r>
            <a:r>
              <a:rPr lang="en-GB" dirty="0"/>
              <a:t> de </a:t>
            </a:r>
            <a:r>
              <a:rPr lang="en-GB" dirty="0" err="1"/>
              <a:t>uitstoot</a:t>
            </a:r>
            <a:r>
              <a:rPr lang="en-GB" dirty="0"/>
              <a:t> van 1 kg CO2 (impact: </a:t>
            </a:r>
            <a:r>
              <a:rPr lang="en-GB" dirty="0" err="1"/>
              <a:t>klimaatverandering</a:t>
            </a:r>
            <a:r>
              <a:rPr lang="en-GB" dirty="0"/>
              <a:t>) 0,05.</a:t>
            </a:r>
          </a:p>
          <a:p>
            <a:r>
              <a:rPr lang="en-GB" dirty="0"/>
              <a:t>Op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manier</a:t>
            </a:r>
            <a:r>
              <a:rPr lang="en-GB" dirty="0"/>
              <a:t> </a:t>
            </a:r>
            <a:r>
              <a:rPr lang="en-GB" dirty="0" err="1"/>
              <a:t>kunnen</a:t>
            </a:r>
            <a:r>
              <a:rPr lang="en-GB" dirty="0"/>
              <a:t> </a:t>
            </a:r>
            <a:r>
              <a:rPr lang="en-GB" dirty="0" err="1"/>
              <a:t>verschillende</a:t>
            </a:r>
            <a:r>
              <a:rPr lang="en-GB" dirty="0"/>
              <a:t> impacts </a:t>
            </a:r>
            <a:r>
              <a:rPr lang="en-GB" dirty="0" err="1"/>
              <a:t>weer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gegeven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vergeleken</a:t>
            </a:r>
            <a:r>
              <a:rPr lang="en-GB" dirty="0"/>
              <a:t> met </a:t>
            </a:r>
            <a:r>
              <a:rPr lang="en-GB" dirty="0" err="1"/>
              <a:t>één</a:t>
            </a:r>
            <a:r>
              <a:rPr lang="en-GB" dirty="0"/>
              <a:t> indicator: de MKI</a:t>
            </a:r>
          </a:p>
          <a:p>
            <a:endParaRPr lang="en-GB" dirty="0"/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MKI weegfactor (euro) per milieu-impact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Uitputting van abiotische grondstoffen (kg Sb-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0,16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Uitputting van fossiele energiedragers (kg Sb-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0,16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Klimaatverandering [kg CO2-eq] (kg CO2-eq)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0,05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Aantasting ozonlaag (kg CFC-11-eq)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Fotochemische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oxidantvorming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(kg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ethene-eq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Verzuring (kg SO2-eq)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Vermesting (kg PO4 3−-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Humaan-toxicologische effecten (kg 1,4-DB-eq)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0,09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Ecotoxicologische effecten, aquatisch (zoetwater) (kg 1,4-DB-eq)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0,03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Ecotoxicologische effecten, aquatisch (zeewater) (kg 1,4-DB-eq)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0,0001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Ecotoxicologische effecten,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terrestisch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(kg 1,4-DB-eq)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0,06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AC3D4-C8BB-B142-A62C-9A6A8D4F322A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6531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noProof="0" dirty="0"/>
              <a:t>Zie Programma van Eisen voor details en onderbouwing.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AC3D4-C8BB-B142-A62C-9A6A8D4F322A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985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noProof="0" dirty="0"/>
              <a:t>Zie Programma van Eisen voor details en onderbouwing.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AC3D4-C8BB-B142-A62C-9A6A8D4F322A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1041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77B71D43-B224-4AD5-AF31-521B183F02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EB8E379-440A-394C-A776-573A2459B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190DB32-1EF9-B248-BD7F-06DE0D6A4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delle Sans SemiBold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7613979-4A76-EB4F-A9BF-EA027F9FD2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414" y="5145729"/>
            <a:ext cx="2743200" cy="365125"/>
          </a:xfrm>
          <a:prstGeom prst="rect">
            <a:avLst/>
          </a:prstGeom>
        </p:spPr>
        <p:txBody>
          <a:bodyPr/>
          <a:lstStyle/>
          <a:p>
            <a:fld id="{33683155-9197-9A4A-8FA4-C91050C812F6}" type="datetimeFigureOut">
              <a:rPr lang="nl-NL" smtClean="0"/>
              <a:t>19-7-2019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F87621-973C-B541-9912-D9EC6001C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www.ecochain.com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A8A257-29C7-E247-967B-4E0421547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511CF0-A1FB-A94E-AE16-50DDDDFF21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1801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305ECA-DCFA-B245-A0E3-C87D3E4C9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ADA9A2D-D7AB-8F4D-8CE2-2A10089652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FA32AA-24B5-4A4A-9653-0A29A6E4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414" y="5145729"/>
            <a:ext cx="2743200" cy="365125"/>
          </a:xfrm>
          <a:prstGeom prst="rect">
            <a:avLst/>
          </a:prstGeom>
        </p:spPr>
        <p:txBody>
          <a:bodyPr/>
          <a:lstStyle/>
          <a:p>
            <a:fld id="{33683155-9197-9A4A-8FA4-C91050C812F6}" type="datetimeFigureOut">
              <a:rPr lang="nl-NL" smtClean="0"/>
              <a:t>19-7-2019</a:t>
            </a:fld>
            <a:endParaRPr lang="nl-NL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A4249885-CF4C-46A0-9304-BBD9EBEDB2A1}"/>
              </a:ext>
            </a:extLst>
          </p:cNvPr>
          <p:cNvSpPr txBox="1">
            <a:spLocks/>
          </p:cNvSpPr>
          <p:nvPr userDrawn="1"/>
        </p:nvSpPr>
        <p:spPr>
          <a:xfrm>
            <a:off x="838200" y="63377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www.ecochain.com</a:t>
            </a:r>
          </a:p>
        </p:txBody>
      </p:sp>
    </p:spTree>
    <p:extLst>
      <p:ext uri="{BB962C8B-B14F-4D97-AF65-F5344CB8AC3E}">
        <p14:creationId xmlns:p14="http://schemas.microsoft.com/office/powerpoint/2010/main" val="1891783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EA9AC3C-566E-FE40-8999-F11454F669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8594D25-AF40-5544-9AFA-F02F2E862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0C46BE-1F2F-424B-979B-ECDA5160CA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414" y="5145729"/>
            <a:ext cx="2743200" cy="365125"/>
          </a:xfrm>
          <a:prstGeom prst="rect">
            <a:avLst/>
          </a:prstGeom>
        </p:spPr>
        <p:txBody>
          <a:bodyPr/>
          <a:lstStyle/>
          <a:p>
            <a:fld id="{33683155-9197-9A4A-8FA4-C91050C812F6}" type="datetimeFigureOut">
              <a:rPr lang="nl-NL" smtClean="0"/>
              <a:t>19-7-2019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89D1EB-7FBC-EF47-AF74-188FA350F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511CF0-A1FB-A94E-AE16-50DDDDFF213B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AB087DF6-BA12-432E-9032-7CA98CBD5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777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www.ecochain.com</a:t>
            </a:r>
          </a:p>
        </p:txBody>
      </p:sp>
    </p:spTree>
    <p:extLst>
      <p:ext uri="{BB962C8B-B14F-4D97-AF65-F5344CB8AC3E}">
        <p14:creationId xmlns:p14="http://schemas.microsoft.com/office/powerpoint/2010/main" val="3011200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5726-08F6-6947-B417-958E3286785E}" type="datetime1">
              <a:rPr lang="en-US" smtClean="0"/>
              <a:pPr/>
              <a:t>7/19/2019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</a:t>
            </a:r>
            <a:r>
              <a:rPr lang="en-US" dirty="0" err="1"/>
              <a:t>EcoChain</a:t>
            </a:r>
            <a:r>
              <a:rPr lang="en-US" dirty="0"/>
              <a:t> Technologies BV,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C025-00DD-DE4C-86EF-31434104B5A1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30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19B-BF8A-5140-B703-85193F9F015F}" type="datetimeFigureOut">
              <a:rPr lang="en-US" smtClean="0"/>
              <a:t>7/19/2019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DD0CE-84A9-154B-B3DF-C3116DCAB7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6159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72AD4-DF3F-CA4E-B973-8C080F106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523B42-6E65-3542-B7EC-59A0C555C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>
            <a:extLst>
              <a:ext uri="{FF2B5EF4-FFF2-40B4-BE49-F238E27FC236}">
                <a16:creationId xmlns:a16="http://schemas.microsoft.com/office/drawing/2014/main" id="{EA7D2FD1-7485-4612-BAD2-09F963B2A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777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www.ecochain.com</a:t>
            </a:r>
          </a:p>
        </p:txBody>
      </p:sp>
    </p:spTree>
    <p:extLst>
      <p:ext uri="{BB962C8B-B14F-4D97-AF65-F5344CB8AC3E}">
        <p14:creationId xmlns:p14="http://schemas.microsoft.com/office/powerpoint/2010/main" val="46398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9A94B7-0DF8-B34B-A787-A5603D1D7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314FFE3-552A-5546-8293-578CA0E11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F25990-8DD2-5F47-ADC7-D777FE343E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414" y="5145729"/>
            <a:ext cx="2743200" cy="365125"/>
          </a:xfrm>
          <a:prstGeom prst="rect">
            <a:avLst/>
          </a:prstGeom>
        </p:spPr>
        <p:txBody>
          <a:bodyPr/>
          <a:lstStyle/>
          <a:p>
            <a:fld id="{33683155-9197-9A4A-8FA4-C91050C812F6}" type="datetimeFigureOut">
              <a:rPr lang="nl-NL" smtClean="0"/>
              <a:t>19-7-2019</a:t>
            </a:fld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E9FB80-F4BC-D446-9DF2-72A91F83D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511CF0-A1FB-A94E-AE16-50DDDDFF213B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28AD30A3-3325-4861-9745-909C941A6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777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www.ecochain.com</a:t>
            </a:r>
          </a:p>
        </p:txBody>
      </p:sp>
    </p:spTree>
    <p:extLst>
      <p:ext uri="{BB962C8B-B14F-4D97-AF65-F5344CB8AC3E}">
        <p14:creationId xmlns:p14="http://schemas.microsoft.com/office/powerpoint/2010/main" val="94031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9C77E5-0B20-8F49-BE9F-113315996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9E8B7B-ECA5-164B-8D29-06B262124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EDBFDD-6518-3341-8DA2-B67E3696B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5C23692-A58A-E946-9FF9-3F5ABF98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414" y="5145729"/>
            <a:ext cx="2743200" cy="365125"/>
          </a:xfrm>
          <a:prstGeom prst="rect">
            <a:avLst/>
          </a:prstGeom>
        </p:spPr>
        <p:txBody>
          <a:bodyPr/>
          <a:lstStyle/>
          <a:p>
            <a:fld id="{33683155-9197-9A4A-8FA4-C91050C812F6}" type="datetimeFigureOut">
              <a:rPr lang="nl-NL" smtClean="0"/>
              <a:t>19-7-2019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5B24613-EF95-534D-A72D-DCD47252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511CF0-A1FB-A94E-AE16-50DDDDFF213B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7FF25E70-010C-4B1B-A197-9709B0A70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777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www.ecochain.com</a:t>
            </a:r>
          </a:p>
        </p:txBody>
      </p:sp>
    </p:spTree>
    <p:extLst>
      <p:ext uri="{BB962C8B-B14F-4D97-AF65-F5344CB8AC3E}">
        <p14:creationId xmlns:p14="http://schemas.microsoft.com/office/powerpoint/2010/main" val="1631105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20998C-4F22-5943-819A-09F661812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D7B4493-B74B-C04A-9EF3-B547039D2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21B2F08-0377-A649-B113-AB91E7197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4867C6E-93F9-834E-A3EF-31BFACA76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2CFA4A6-D043-3A41-AB6F-5EF3C111B1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D84794D-F991-AF4D-B0F6-998A1E0AFB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414" y="5145729"/>
            <a:ext cx="2743200" cy="365125"/>
          </a:xfrm>
          <a:prstGeom prst="rect">
            <a:avLst/>
          </a:prstGeom>
        </p:spPr>
        <p:txBody>
          <a:bodyPr/>
          <a:lstStyle/>
          <a:p>
            <a:fld id="{33683155-9197-9A4A-8FA4-C91050C812F6}" type="datetimeFigureOut">
              <a:rPr lang="nl-NL" smtClean="0"/>
              <a:t>19-7-2019</a:t>
            </a:fld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ED0AAC8-40B8-1942-ADAB-D422A3A4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511CF0-A1FB-A94E-AE16-50DDDDFF213B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jdelijke aanduiding voor voettekst 4">
            <a:extLst>
              <a:ext uri="{FF2B5EF4-FFF2-40B4-BE49-F238E27FC236}">
                <a16:creationId xmlns:a16="http://schemas.microsoft.com/office/drawing/2014/main" id="{E6BF8C6D-C2ED-4CD5-8467-ACBA27372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777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www.ecochain.com</a:t>
            </a:r>
          </a:p>
        </p:txBody>
      </p:sp>
    </p:spTree>
    <p:extLst>
      <p:ext uri="{BB962C8B-B14F-4D97-AF65-F5344CB8AC3E}">
        <p14:creationId xmlns:p14="http://schemas.microsoft.com/office/powerpoint/2010/main" val="883237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17F84-7FA3-4745-818A-63A7B1D4D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A97D751-613A-2A44-948D-D880CE01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414" y="5145729"/>
            <a:ext cx="2743200" cy="365125"/>
          </a:xfrm>
          <a:prstGeom prst="rect">
            <a:avLst/>
          </a:prstGeom>
        </p:spPr>
        <p:txBody>
          <a:bodyPr/>
          <a:lstStyle/>
          <a:p>
            <a:fld id="{33683155-9197-9A4A-8FA4-C91050C812F6}" type="datetimeFigureOut">
              <a:rPr lang="nl-NL" smtClean="0"/>
              <a:t>19-7-2019</a:t>
            </a:fld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F7B1736-F095-BD40-BA98-D13D91DBD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511CF0-A1FB-A94E-AE16-50DDDDFF213B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9F5C70A9-7FE9-4B00-AA80-6502A6075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777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www.ecochain.com</a:t>
            </a:r>
          </a:p>
        </p:txBody>
      </p:sp>
    </p:spTree>
    <p:extLst>
      <p:ext uri="{BB962C8B-B14F-4D97-AF65-F5344CB8AC3E}">
        <p14:creationId xmlns:p14="http://schemas.microsoft.com/office/powerpoint/2010/main" val="241336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EFD72D2-493F-9445-9B09-91A5D9D9A2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414" y="5145729"/>
            <a:ext cx="2743200" cy="365125"/>
          </a:xfrm>
          <a:prstGeom prst="rect">
            <a:avLst/>
          </a:prstGeom>
        </p:spPr>
        <p:txBody>
          <a:bodyPr/>
          <a:lstStyle/>
          <a:p>
            <a:fld id="{33683155-9197-9A4A-8FA4-C91050C812F6}" type="datetimeFigureOut">
              <a:rPr lang="nl-NL" smtClean="0"/>
              <a:t>19-7-2019</a:t>
            </a:fld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F2A81A2-99F3-9342-9E04-88FB1A22C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511CF0-A1FB-A94E-AE16-50DDDDFF213B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7C0C3EB3-64B0-4C1F-8B00-8A4CC8D60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46404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www.ecochain.com</a:t>
            </a:r>
          </a:p>
        </p:txBody>
      </p:sp>
    </p:spTree>
    <p:extLst>
      <p:ext uri="{BB962C8B-B14F-4D97-AF65-F5344CB8AC3E}">
        <p14:creationId xmlns:p14="http://schemas.microsoft.com/office/powerpoint/2010/main" val="167635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568C26-E2A3-1E40-91D0-20FC01C2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DADFD2-30BC-934F-840B-09DA86B51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628B4C2-7758-F942-B788-1F70372A7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25A218D-5600-B24E-9BB1-75972F03A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414" y="5145729"/>
            <a:ext cx="2743200" cy="365125"/>
          </a:xfrm>
          <a:prstGeom prst="rect">
            <a:avLst/>
          </a:prstGeom>
        </p:spPr>
        <p:txBody>
          <a:bodyPr/>
          <a:lstStyle/>
          <a:p>
            <a:fld id="{33683155-9197-9A4A-8FA4-C91050C812F6}" type="datetimeFigureOut">
              <a:rPr lang="nl-NL" smtClean="0"/>
              <a:t>19-7-2019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6CD372-2F33-F84A-B599-202C9D545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511CF0-A1FB-A94E-AE16-50DDDDFF213B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2B98750-A263-40DE-9ECD-6C2AEF4ED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777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www.ecochain.com</a:t>
            </a:r>
          </a:p>
        </p:txBody>
      </p:sp>
    </p:spTree>
    <p:extLst>
      <p:ext uri="{BB962C8B-B14F-4D97-AF65-F5344CB8AC3E}">
        <p14:creationId xmlns:p14="http://schemas.microsoft.com/office/powerpoint/2010/main" val="107894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FEE4E-C8B5-574F-AD0A-2761FBF8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A04003F-7991-3F48-A8B4-81E7734B25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1D6834B-3C77-4E46-9E78-899715022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1307D6C-C879-1640-8207-13E433FF35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414" y="5145729"/>
            <a:ext cx="2743200" cy="365125"/>
          </a:xfrm>
          <a:prstGeom prst="rect">
            <a:avLst/>
          </a:prstGeom>
        </p:spPr>
        <p:txBody>
          <a:bodyPr/>
          <a:lstStyle/>
          <a:p>
            <a:fld id="{33683155-9197-9A4A-8FA4-C91050C812F6}" type="datetimeFigureOut">
              <a:rPr lang="nl-NL" smtClean="0"/>
              <a:t>19-7-2019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9DD2D4-D431-A14E-AD1F-EE86EFFD8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511CF0-A1FB-A94E-AE16-50DDDDFF213B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64DF3E99-5B98-4C11-B6A9-C67D098EF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777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www.ecochain.com</a:t>
            </a:r>
          </a:p>
        </p:txBody>
      </p:sp>
    </p:spTree>
    <p:extLst>
      <p:ext uri="{BB962C8B-B14F-4D97-AF65-F5344CB8AC3E}">
        <p14:creationId xmlns:p14="http://schemas.microsoft.com/office/powerpoint/2010/main" val="2487714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1BFA998-568B-5A45-8461-9644F61B3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2EAFA65-4798-8D4C-B86A-258952D1F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4F3A239-D27E-4182-A663-E94BF8A489B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204315" y="6352439"/>
            <a:ext cx="1149485" cy="334153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398179C6-6FA3-480F-9806-9CF2E74CBD68}"/>
              </a:ext>
            </a:extLst>
          </p:cNvPr>
          <p:cNvSpPr/>
          <p:nvPr userDrawn="1"/>
        </p:nvSpPr>
        <p:spPr>
          <a:xfrm>
            <a:off x="0" y="6243924"/>
            <a:ext cx="12192000" cy="612475"/>
          </a:xfrm>
          <a:prstGeom prst="rect">
            <a:avLst/>
          </a:prstGeom>
          <a:solidFill>
            <a:srgbClr val="072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1DF9D779-9521-4379-8C21-0BFE6CD0D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723" y="634772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www.ecochain.com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1650E3C-BE70-4995-9E15-02464ED3CB92}"/>
              </a:ext>
            </a:extLst>
          </p:cNvPr>
          <p:cNvSpPr/>
          <p:nvPr userDrawn="1"/>
        </p:nvSpPr>
        <p:spPr>
          <a:xfrm>
            <a:off x="3048000" y="6391786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Empowering everyone to make sustainable change</a:t>
            </a:r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EE8C5B8-286C-4358-881B-F77FC1FAEC3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04315" y="6288008"/>
            <a:ext cx="1761240" cy="52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30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72B49"/>
          </a:solidFill>
          <a:latin typeface="Gilroy ExtraBold" panose="000009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6B6B6B"/>
          </a:solidFill>
          <a:latin typeface="Adelle Sans SemiBold" panose="0200050300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6B6B6B"/>
          </a:solidFill>
          <a:latin typeface="Adelle Sans" panose="0200050300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6B6B6B"/>
          </a:solidFill>
          <a:latin typeface="Adelle Sans" panose="0200050300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B6B6B"/>
          </a:solidFill>
          <a:latin typeface="Adelle Sans" panose="0200050300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B6B6B"/>
          </a:solidFill>
          <a:latin typeface="Adelle Sans" panose="0200050300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9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7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29.w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27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ED315D-2288-4345-809F-9123564F3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794" y="3232397"/>
            <a:ext cx="9144000" cy="1110778"/>
          </a:xfrm>
        </p:spPr>
        <p:txBody>
          <a:bodyPr/>
          <a:lstStyle/>
          <a:p>
            <a:r>
              <a:rPr lang="en-US" dirty="0" err="1"/>
              <a:t>Kennissessie</a:t>
            </a:r>
            <a:r>
              <a:rPr lang="en-US" dirty="0"/>
              <a:t> </a:t>
            </a:r>
            <a:r>
              <a:rPr lang="en-US" dirty="0" err="1"/>
              <a:t>Ecochain</a:t>
            </a:r>
            <a:endParaRPr lang="en-US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94044C-5FAC-4E4F-B016-019D7F488E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0634" y="4445418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delle Sans" panose="02000503000000020004" pitchFamily="2" charset="0"/>
              </a:rPr>
              <a:t>15-07-2019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B4C62B7-E103-4985-8BBA-1907A940B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29" y="5398267"/>
            <a:ext cx="5231558" cy="155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17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26"/>
          <p:cNvSpPr/>
          <p:nvPr/>
        </p:nvSpPr>
        <p:spPr>
          <a:xfrm flipH="1">
            <a:off x="4527304" y="3040061"/>
            <a:ext cx="2521976" cy="586579"/>
          </a:xfrm>
          <a:prstGeom prst="roundRect">
            <a:avLst>
              <a:gd name="adj" fmla="val 50000"/>
            </a:avLst>
          </a:prstGeom>
          <a:noFill/>
          <a:ln w="22225">
            <a:solidFill>
              <a:schemeClr val="accent1"/>
            </a:solidFill>
          </a:ln>
          <a:effectLst/>
        </p:spPr>
        <p:txBody>
          <a:bodyPr spcFirstLastPara="0" vert="horz" wrap="square" lIns="48201" tIns="48201" rIns="48201" bIns="48201" numCol="1" spcCol="1270" anchor="ctr" anchorCtr="0">
            <a:noAutofit/>
          </a:bodyPr>
          <a:lstStyle/>
          <a:p>
            <a:pPr algn="ctr" defTabSz="94821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867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LCA van </a:t>
            </a:r>
            <a:r>
              <a:rPr lang="en-US" sz="1867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leverancier</a:t>
            </a:r>
            <a:endParaRPr lang="en-US" sz="1867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54" name="Straight Arrow Connector 41">
            <a:extLst>
              <a:ext uri="{FF2B5EF4-FFF2-40B4-BE49-F238E27FC236}">
                <a16:creationId xmlns:a16="http://schemas.microsoft.com/office/drawing/2014/main" id="{DA7D7342-A9D7-4EFB-B882-BAFEC36D3200}"/>
              </a:ext>
            </a:extLst>
          </p:cNvPr>
          <p:cNvCxnSpPr>
            <a:cxnSpLocks/>
          </p:cNvCxnSpPr>
          <p:nvPr/>
        </p:nvCxnSpPr>
        <p:spPr>
          <a:xfrm>
            <a:off x="2865119" y="3327868"/>
            <a:ext cx="1425231" cy="0"/>
          </a:xfrm>
          <a:prstGeom prst="straightConnector1">
            <a:avLst/>
          </a:prstGeom>
          <a:ln>
            <a:solidFill>
              <a:srgbClr val="4F81BD">
                <a:alpha val="34000"/>
              </a:srgb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26">
            <a:extLst>
              <a:ext uri="{FF2B5EF4-FFF2-40B4-BE49-F238E27FC236}">
                <a16:creationId xmlns:a16="http://schemas.microsoft.com/office/drawing/2014/main" id="{F0AD33DB-B451-4E5F-8314-1ACB9149B4D7}"/>
              </a:ext>
            </a:extLst>
          </p:cNvPr>
          <p:cNvSpPr/>
          <p:nvPr/>
        </p:nvSpPr>
        <p:spPr>
          <a:xfrm flipH="1">
            <a:off x="194221" y="3040061"/>
            <a:ext cx="2521976" cy="586579"/>
          </a:xfrm>
          <a:prstGeom prst="roundRect">
            <a:avLst>
              <a:gd name="adj" fmla="val 50000"/>
            </a:avLst>
          </a:prstGeom>
          <a:noFill/>
          <a:ln w="22225">
            <a:solidFill>
              <a:schemeClr val="accent2">
                <a:lumMod val="50000"/>
                <a:lumOff val="50000"/>
              </a:schemeClr>
            </a:solidFill>
          </a:ln>
          <a:effectLst/>
        </p:spPr>
        <p:txBody>
          <a:bodyPr spcFirstLastPara="0" vert="horz" wrap="square" lIns="48201" tIns="48201" rIns="48201" bIns="48201" numCol="1" spcCol="1270" anchor="ctr" anchorCtr="0">
            <a:noAutofit/>
          </a:bodyPr>
          <a:lstStyle/>
          <a:p>
            <a:pPr algn="ctr" defTabSz="94821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867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Materiaal</a:t>
            </a:r>
            <a:r>
              <a:rPr lang="en-US" sz="1867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67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energie</a:t>
            </a:r>
            <a:r>
              <a:rPr lang="en-US" sz="1867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transport</a:t>
            </a:r>
          </a:p>
        </p:txBody>
      </p:sp>
      <p:sp>
        <p:nvSpPr>
          <p:cNvPr id="56" name="Rounded Rectangle 26">
            <a:extLst>
              <a:ext uri="{FF2B5EF4-FFF2-40B4-BE49-F238E27FC236}">
                <a16:creationId xmlns:a16="http://schemas.microsoft.com/office/drawing/2014/main" id="{B892622C-FB05-4F85-8F2C-0E00C7C37941}"/>
              </a:ext>
            </a:extLst>
          </p:cNvPr>
          <p:cNvSpPr/>
          <p:nvPr/>
        </p:nvSpPr>
        <p:spPr>
          <a:xfrm flipH="1">
            <a:off x="9392819" y="3040061"/>
            <a:ext cx="2521976" cy="586579"/>
          </a:xfrm>
          <a:prstGeom prst="roundRect">
            <a:avLst>
              <a:gd name="adj" fmla="val 50000"/>
            </a:avLst>
          </a:prstGeom>
          <a:noFill/>
          <a:ln w="22225">
            <a:solidFill>
              <a:schemeClr val="accent3"/>
            </a:solidFill>
          </a:ln>
          <a:effectLst/>
        </p:spPr>
        <p:txBody>
          <a:bodyPr spcFirstLastPara="0" vert="horz" wrap="square" lIns="48201" tIns="48201" rIns="48201" bIns="48201" numCol="1" spcCol="1270" anchor="ctr" anchorCtr="0">
            <a:noAutofit/>
          </a:bodyPr>
          <a:lstStyle/>
          <a:p>
            <a:pPr algn="ctr" defTabSz="94821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nl-NL" sz="1867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Emissies</a:t>
            </a:r>
          </a:p>
        </p:txBody>
      </p:sp>
      <p:cxnSp>
        <p:nvCxnSpPr>
          <p:cNvPr id="57" name="Straight Arrow Connector 41">
            <a:extLst>
              <a:ext uri="{FF2B5EF4-FFF2-40B4-BE49-F238E27FC236}">
                <a16:creationId xmlns:a16="http://schemas.microsoft.com/office/drawing/2014/main" id="{13E5E60D-437D-4C78-9B7E-B1C393C2C90D}"/>
              </a:ext>
            </a:extLst>
          </p:cNvPr>
          <p:cNvCxnSpPr>
            <a:cxnSpLocks/>
          </p:cNvCxnSpPr>
          <p:nvPr/>
        </p:nvCxnSpPr>
        <p:spPr>
          <a:xfrm>
            <a:off x="7464417" y="3348840"/>
            <a:ext cx="1779480" cy="0"/>
          </a:xfrm>
          <a:prstGeom prst="straightConnector1">
            <a:avLst/>
          </a:prstGeom>
          <a:ln>
            <a:solidFill>
              <a:srgbClr val="4F81BD">
                <a:alpha val="34000"/>
              </a:srgb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41">
            <a:extLst>
              <a:ext uri="{FF2B5EF4-FFF2-40B4-BE49-F238E27FC236}">
                <a16:creationId xmlns:a16="http://schemas.microsoft.com/office/drawing/2014/main" id="{F74193B0-DFD8-4A8B-AA6A-DE8F4A1556DD}"/>
              </a:ext>
            </a:extLst>
          </p:cNvPr>
          <p:cNvCxnSpPr>
            <a:cxnSpLocks/>
          </p:cNvCxnSpPr>
          <p:nvPr/>
        </p:nvCxnSpPr>
        <p:spPr>
          <a:xfrm>
            <a:off x="5788292" y="3796497"/>
            <a:ext cx="0" cy="270076"/>
          </a:xfrm>
          <a:prstGeom prst="straightConnector1">
            <a:avLst/>
          </a:prstGeom>
          <a:ln>
            <a:solidFill>
              <a:srgbClr val="4F81BD">
                <a:alpha val="34000"/>
              </a:srgb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6">
            <a:extLst>
              <a:ext uri="{FF2B5EF4-FFF2-40B4-BE49-F238E27FC236}">
                <a16:creationId xmlns:a16="http://schemas.microsoft.com/office/drawing/2014/main" id="{29B2B953-051A-4BF7-8494-6238030A8CA9}"/>
              </a:ext>
            </a:extLst>
          </p:cNvPr>
          <p:cNvSpPr/>
          <p:nvPr/>
        </p:nvSpPr>
        <p:spPr>
          <a:xfrm flipH="1">
            <a:off x="4527304" y="4150072"/>
            <a:ext cx="2521976" cy="586579"/>
          </a:xfrm>
          <a:prstGeom prst="roundRect">
            <a:avLst>
              <a:gd name="adj" fmla="val 50000"/>
            </a:avLst>
          </a:prstGeom>
          <a:noFill/>
          <a:ln w="22225">
            <a:solidFill>
              <a:schemeClr val="accent1">
                <a:lumMod val="75000"/>
              </a:schemeClr>
            </a:solidFill>
          </a:ln>
          <a:effectLst/>
        </p:spPr>
        <p:txBody>
          <a:bodyPr spcFirstLastPara="0" vert="horz" wrap="square" lIns="48201" tIns="48201" rIns="48201" bIns="48201" numCol="1" spcCol="1270" anchor="ctr" anchorCtr="0">
            <a:noAutofit/>
          </a:bodyPr>
          <a:lstStyle/>
          <a:p>
            <a:pPr algn="ctr" defTabSz="94821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867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Database </a:t>
            </a:r>
            <a:r>
              <a:rPr lang="en-US" sz="1867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referentie</a:t>
            </a:r>
            <a:endParaRPr lang="en-US" sz="1867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2" name="Straight Arrow Connector 41">
            <a:extLst>
              <a:ext uri="{FF2B5EF4-FFF2-40B4-BE49-F238E27FC236}">
                <a16:creationId xmlns:a16="http://schemas.microsoft.com/office/drawing/2014/main" id="{EEDC2F89-93FE-477C-BBA2-00F755799089}"/>
              </a:ext>
            </a:extLst>
          </p:cNvPr>
          <p:cNvCxnSpPr>
            <a:cxnSpLocks/>
          </p:cNvCxnSpPr>
          <p:nvPr/>
        </p:nvCxnSpPr>
        <p:spPr>
          <a:xfrm flipV="1">
            <a:off x="7376933" y="3680751"/>
            <a:ext cx="1936831" cy="762611"/>
          </a:xfrm>
          <a:prstGeom prst="straightConnector1">
            <a:avLst/>
          </a:prstGeom>
          <a:ln>
            <a:solidFill>
              <a:srgbClr val="4F81BD">
                <a:alpha val="34000"/>
              </a:srgb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hthoek 14">
            <a:extLst>
              <a:ext uri="{FF2B5EF4-FFF2-40B4-BE49-F238E27FC236}">
                <a16:creationId xmlns:a16="http://schemas.microsoft.com/office/drawing/2014/main" id="{5FBE0295-A7F7-47B1-8A43-38D7683A4E9E}"/>
              </a:ext>
            </a:extLst>
          </p:cNvPr>
          <p:cNvSpPr/>
          <p:nvPr/>
        </p:nvSpPr>
        <p:spPr>
          <a:xfrm>
            <a:off x="1" y="118190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dirty="0">
                <a:solidFill>
                  <a:srgbClr val="072B49"/>
                </a:solidFill>
                <a:latin typeface="Gilroy ExtraBold" panose="00000900000000000000" pitchFamily="50" charset="0"/>
              </a:rPr>
              <a:t>LCA toegelicht: data</a:t>
            </a:r>
          </a:p>
        </p:txBody>
      </p:sp>
    </p:spTree>
    <p:extLst>
      <p:ext uri="{BB962C8B-B14F-4D97-AF65-F5344CB8AC3E}">
        <p14:creationId xmlns:p14="http://schemas.microsoft.com/office/powerpoint/2010/main" val="282056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uiExpand="1" build="allAtOnce" animBg="1"/>
      <p:bldP spid="56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18"/>
          <p:cNvSpPr/>
          <p:nvPr/>
        </p:nvSpPr>
        <p:spPr>
          <a:xfrm>
            <a:off x="-256646" y="5451246"/>
            <a:ext cx="3892121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625519"/>
            <a:r>
              <a:rPr lang="nl-NL" sz="1867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Inputs</a:t>
            </a:r>
            <a:r>
              <a:rPr lang="nl-NL" sz="1867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levenscyclus</a:t>
            </a:r>
          </a:p>
        </p:txBody>
      </p:sp>
      <p:cxnSp>
        <p:nvCxnSpPr>
          <p:cNvPr id="80" name="Straight Connector 29"/>
          <p:cNvCxnSpPr>
            <a:cxnSpLocks/>
            <a:stCxn id="83" idx="2"/>
            <a:endCxn id="82" idx="6"/>
          </p:cNvCxnSpPr>
          <p:nvPr/>
        </p:nvCxnSpPr>
        <p:spPr>
          <a:xfrm flipH="1" flipV="1">
            <a:off x="1819389" y="5262723"/>
            <a:ext cx="4115212" cy="32139"/>
          </a:xfrm>
          <a:prstGeom prst="lin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32"/>
          <p:cNvCxnSpPr>
            <a:cxnSpLocks/>
            <a:stCxn id="91" idx="2"/>
            <a:endCxn id="83" idx="6"/>
          </p:cNvCxnSpPr>
          <p:nvPr/>
        </p:nvCxnSpPr>
        <p:spPr>
          <a:xfrm flipH="1">
            <a:off x="6194549" y="5294861"/>
            <a:ext cx="4132412" cy="0"/>
          </a:xfrm>
          <a:prstGeom prst="lin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2" name="Oval 25"/>
          <p:cNvSpPr/>
          <p:nvPr/>
        </p:nvSpPr>
        <p:spPr>
          <a:xfrm>
            <a:off x="1559441" y="5122883"/>
            <a:ext cx="259948" cy="27967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2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 useBgFill="1">
        <p:nvSpPr>
          <p:cNvPr id="83" name="Oval 28"/>
          <p:cNvSpPr/>
          <p:nvPr/>
        </p:nvSpPr>
        <p:spPr>
          <a:xfrm>
            <a:off x="5934601" y="5163700"/>
            <a:ext cx="259948" cy="26232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2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 useBgFill="1">
        <p:nvSpPr>
          <p:cNvPr id="91" name="Oval 28"/>
          <p:cNvSpPr/>
          <p:nvPr/>
        </p:nvSpPr>
        <p:spPr>
          <a:xfrm>
            <a:off x="10326962" y="5155024"/>
            <a:ext cx="259948" cy="2796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2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7" name="Rectangle 18"/>
          <p:cNvSpPr/>
          <p:nvPr/>
        </p:nvSpPr>
        <p:spPr>
          <a:xfrm>
            <a:off x="4562049" y="5477578"/>
            <a:ext cx="2969697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625519"/>
            <a:r>
              <a:rPr lang="nl-NL" sz="1867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Uitstoot &amp; milieueffect</a:t>
            </a:r>
          </a:p>
        </p:txBody>
      </p:sp>
      <p:sp>
        <p:nvSpPr>
          <p:cNvPr id="98" name="Rectangle 18"/>
          <p:cNvSpPr/>
          <p:nvPr/>
        </p:nvSpPr>
        <p:spPr>
          <a:xfrm>
            <a:off x="9270274" y="5451246"/>
            <a:ext cx="2113375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625519"/>
            <a:r>
              <a:rPr lang="nl-NL" sz="1867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Eén totaalscore </a:t>
            </a:r>
          </a:p>
        </p:txBody>
      </p:sp>
      <p:sp>
        <p:nvSpPr>
          <p:cNvPr id="6" name="Freeform 22"/>
          <p:cNvSpPr/>
          <p:nvPr/>
        </p:nvSpPr>
        <p:spPr>
          <a:xfrm flipH="1">
            <a:off x="7984200" y="1549820"/>
            <a:ext cx="2342761" cy="2109140"/>
          </a:xfrm>
          <a:custGeom>
            <a:avLst/>
            <a:gdLst>
              <a:gd name="connsiteX0" fmla="*/ 0 w 1346941"/>
              <a:gd name="connsiteY0" fmla="*/ 670031 h 1340062"/>
              <a:gd name="connsiteX1" fmla="*/ 673471 w 1346941"/>
              <a:gd name="connsiteY1" fmla="*/ 0 h 1340062"/>
              <a:gd name="connsiteX2" fmla="*/ 1346942 w 1346941"/>
              <a:gd name="connsiteY2" fmla="*/ 670031 h 1340062"/>
              <a:gd name="connsiteX3" fmla="*/ 673471 w 1346941"/>
              <a:gd name="connsiteY3" fmla="*/ 1340062 h 1340062"/>
              <a:gd name="connsiteX4" fmla="*/ 0 w 1346941"/>
              <a:gd name="connsiteY4" fmla="*/ 670031 h 134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941" h="1340062">
                <a:moveTo>
                  <a:pt x="0" y="670031"/>
                </a:moveTo>
                <a:cubicBezTo>
                  <a:pt x="0" y="299983"/>
                  <a:pt x="301523" y="0"/>
                  <a:pt x="673471" y="0"/>
                </a:cubicBezTo>
                <a:cubicBezTo>
                  <a:pt x="1045419" y="0"/>
                  <a:pt x="1346942" y="299983"/>
                  <a:pt x="1346942" y="670031"/>
                </a:cubicBezTo>
                <a:cubicBezTo>
                  <a:pt x="1346942" y="1040079"/>
                  <a:pt x="1045419" y="1340062"/>
                  <a:pt x="673471" y="1340062"/>
                </a:cubicBezTo>
                <a:cubicBezTo>
                  <a:pt x="301523" y="1340062"/>
                  <a:pt x="0" y="1040079"/>
                  <a:pt x="0" y="670031"/>
                </a:cubicBezTo>
                <a:close/>
              </a:path>
            </a:pathLst>
          </a:custGeom>
          <a:noFill/>
          <a:ln w="22225">
            <a:solidFill>
              <a:schemeClr val="accent2"/>
            </a:solidFill>
          </a:ln>
          <a:effectLst/>
        </p:spPr>
        <p:txBody>
          <a:bodyPr spcFirstLastPara="0" vert="horz" wrap="square" lIns="276553" tIns="275211" rIns="276553" bIns="275211" numCol="1" spcCol="1270" anchor="ctr" anchorCtr="0">
            <a:noAutofit/>
          </a:bodyPr>
          <a:lstStyle/>
          <a:p>
            <a:pPr algn="ctr" defTabSz="94821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nl-NL" sz="1867" dirty="0">
                <a:solidFill>
                  <a:schemeClr val="accent6"/>
                </a:solidFill>
                <a:latin typeface="Gilroy ExtraBold" panose="000009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Totale </a:t>
            </a:r>
            <a:br>
              <a:rPr lang="nl-NL" sz="1867" dirty="0">
                <a:solidFill>
                  <a:schemeClr val="accent6"/>
                </a:solidFill>
                <a:latin typeface="Gilroy ExtraBold" panose="000009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1867" dirty="0">
                <a:solidFill>
                  <a:schemeClr val="accent6"/>
                </a:solidFill>
                <a:latin typeface="Gilroy ExtraBold" panose="000009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milieu-impact </a:t>
            </a:r>
          </a:p>
        </p:txBody>
      </p:sp>
      <p:cxnSp>
        <p:nvCxnSpPr>
          <p:cNvPr id="123" name="Straight Arrow Connector 41"/>
          <p:cNvCxnSpPr>
            <a:cxnSpLocks/>
          </p:cNvCxnSpPr>
          <p:nvPr/>
        </p:nvCxnSpPr>
        <p:spPr>
          <a:xfrm>
            <a:off x="4006392" y="1323069"/>
            <a:ext cx="4091233" cy="568940"/>
          </a:xfrm>
          <a:prstGeom prst="straightConnector1">
            <a:avLst/>
          </a:prstGeom>
          <a:ln>
            <a:solidFill>
              <a:srgbClr val="4F81BD">
                <a:alpha val="34000"/>
              </a:srgb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41"/>
          <p:cNvCxnSpPr>
            <a:cxnSpLocks/>
          </p:cNvCxnSpPr>
          <p:nvPr/>
        </p:nvCxnSpPr>
        <p:spPr>
          <a:xfrm>
            <a:off x="3846136" y="2594079"/>
            <a:ext cx="3978111" cy="0"/>
          </a:xfrm>
          <a:prstGeom prst="straightConnector1">
            <a:avLst/>
          </a:prstGeom>
          <a:ln>
            <a:solidFill>
              <a:srgbClr val="4F81BD">
                <a:alpha val="34000"/>
              </a:srgb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41"/>
          <p:cNvCxnSpPr>
            <a:cxnSpLocks/>
          </p:cNvCxnSpPr>
          <p:nvPr/>
        </p:nvCxnSpPr>
        <p:spPr>
          <a:xfrm flipV="1">
            <a:off x="3846136" y="3384755"/>
            <a:ext cx="4251489" cy="543840"/>
          </a:xfrm>
          <a:prstGeom prst="straightConnector1">
            <a:avLst/>
          </a:prstGeom>
          <a:ln>
            <a:solidFill>
              <a:srgbClr val="4F81BD">
                <a:alpha val="34000"/>
              </a:srgb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ep 4">
            <a:extLst>
              <a:ext uri="{FF2B5EF4-FFF2-40B4-BE49-F238E27FC236}">
                <a16:creationId xmlns:a16="http://schemas.microsoft.com/office/drawing/2014/main" id="{1CA44CE0-D526-4C66-8392-078D1F71B83A}"/>
              </a:ext>
            </a:extLst>
          </p:cNvPr>
          <p:cNvGrpSpPr/>
          <p:nvPr/>
        </p:nvGrpSpPr>
        <p:grpSpPr>
          <a:xfrm>
            <a:off x="2764009" y="799412"/>
            <a:ext cx="939701" cy="923457"/>
            <a:chOff x="267497" y="599808"/>
            <a:chExt cx="822960" cy="822960"/>
          </a:xfrm>
          <a:solidFill>
            <a:srgbClr val="FFFFFF"/>
          </a:solidFill>
        </p:grpSpPr>
        <p:sp>
          <p:nvSpPr>
            <p:cNvPr id="53" name="Oval 75">
              <a:extLst>
                <a:ext uri="{FF2B5EF4-FFF2-40B4-BE49-F238E27FC236}">
                  <a16:creationId xmlns:a16="http://schemas.microsoft.com/office/drawing/2014/main" id="{86EFF981-AC00-4147-8EBC-BC1916437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7" y="599808"/>
              <a:ext cx="822960" cy="822960"/>
            </a:xfrm>
            <a:prstGeom prst="ellipse">
              <a:avLst/>
            </a:prstGeom>
            <a:grpFill/>
            <a:ln w="28575">
              <a:solidFill>
                <a:schemeClr val="accent2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400"/>
            </a:p>
          </p:txBody>
        </p:sp>
        <p:sp>
          <p:nvSpPr>
            <p:cNvPr id="54" name="Freeform 83">
              <a:extLst>
                <a:ext uri="{FF2B5EF4-FFF2-40B4-BE49-F238E27FC236}">
                  <a16:creationId xmlns:a16="http://schemas.microsoft.com/office/drawing/2014/main" id="{B9DC3979-1267-40A4-A21B-BA06D4C6D1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086" y="728006"/>
              <a:ext cx="422297" cy="522995"/>
            </a:xfrm>
            <a:custGeom>
              <a:avLst/>
              <a:gdLst>
                <a:gd name="T0" fmla="*/ 404 w 546"/>
                <a:gd name="T1" fmla="*/ 203 h 676"/>
                <a:gd name="T2" fmla="*/ 302 w 546"/>
                <a:gd name="T3" fmla="*/ 11 h 676"/>
                <a:gd name="T4" fmla="*/ 290 w 546"/>
                <a:gd name="T5" fmla="*/ 3 h 676"/>
                <a:gd name="T6" fmla="*/ 218 w 546"/>
                <a:gd name="T7" fmla="*/ 221 h 676"/>
                <a:gd name="T8" fmla="*/ 189 w 546"/>
                <a:gd name="T9" fmla="*/ 294 h 676"/>
                <a:gd name="T10" fmla="*/ 157 w 546"/>
                <a:gd name="T11" fmla="*/ 257 h 676"/>
                <a:gd name="T12" fmla="*/ 146 w 546"/>
                <a:gd name="T13" fmla="*/ 250 h 676"/>
                <a:gd name="T14" fmla="*/ 0 w 546"/>
                <a:gd name="T15" fmla="*/ 457 h 676"/>
                <a:gd name="T16" fmla="*/ 227 w 546"/>
                <a:gd name="T17" fmla="*/ 676 h 676"/>
                <a:gd name="T18" fmla="*/ 234 w 546"/>
                <a:gd name="T19" fmla="*/ 669 h 676"/>
                <a:gd name="T20" fmla="*/ 225 w 546"/>
                <a:gd name="T21" fmla="*/ 661 h 676"/>
                <a:gd name="T22" fmla="*/ 145 w 546"/>
                <a:gd name="T23" fmla="*/ 577 h 676"/>
                <a:gd name="T24" fmla="*/ 181 w 546"/>
                <a:gd name="T25" fmla="*/ 504 h 676"/>
                <a:gd name="T26" fmla="*/ 223 w 546"/>
                <a:gd name="T27" fmla="*/ 385 h 676"/>
                <a:gd name="T28" fmla="*/ 315 w 546"/>
                <a:gd name="T29" fmla="*/ 272 h 676"/>
                <a:gd name="T30" fmla="*/ 309 w 546"/>
                <a:gd name="T31" fmla="*/ 407 h 676"/>
                <a:gd name="T32" fmla="*/ 336 w 546"/>
                <a:gd name="T33" fmla="*/ 520 h 676"/>
                <a:gd name="T34" fmla="*/ 385 w 546"/>
                <a:gd name="T35" fmla="*/ 471 h 676"/>
                <a:gd name="T36" fmla="*/ 346 w 546"/>
                <a:gd name="T37" fmla="*/ 662 h 676"/>
                <a:gd name="T38" fmla="*/ 352 w 546"/>
                <a:gd name="T39" fmla="*/ 674 h 676"/>
                <a:gd name="T40" fmla="*/ 408 w 546"/>
                <a:gd name="T41" fmla="*/ 207 h 676"/>
                <a:gd name="T42" fmla="*/ 432 w 546"/>
                <a:gd name="T43" fmla="*/ 552 h 676"/>
                <a:gd name="T44" fmla="*/ 379 w 546"/>
                <a:gd name="T45" fmla="*/ 449 h 676"/>
                <a:gd name="T46" fmla="*/ 372 w 546"/>
                <a:gd name="T47" fmla="*/ 457 h 676"/>
                <a:gd name="T48" fmla="*/ 336 w 546"/>
                <a:gd name="T49" fmla="*/ 506 h 676"/>
                <a:gd name="T50" fmla="*/ 320 w 546"/>
                <a:gd name="T51" fmla="*/ 415 h 676"/>
                <a:gd name="T52" fmla="*/ 315 w 546"/>
                <a:gd name="T53" fmla="*/ 251 h 676"/>
                <a:gd name="T54" fmla="*/ 304 w 546"/>
                <a:gd name="T55" fmla="*/ 256 h 676"/>
                <a:gd name="T56" fmla="*/ 215 w 546"/>
                <a:gd name="T57" fmla="*/ 374 h 676"/>
                <a:gd name="T58" fmla="*/ 168 w 546"/>
                <a:gd name="T59" fmla="*/ 509 h 676"/>
                <a:gd name="T60" fmla="*/ 145 w 546"/>
                <a:gd name="T61" fmla="*/ 563 h 676"/>
                <a:gd name="T62" fmla="*/ 117 w 546"/>
                <a:gd name="T63" fmla="*/ 555 h 676"/>
                <a:gd name="T64" fmla="*/ 158 w 546"/>
                <a:gd name="T65" fmla="*/ 637 h 676"/>
                <a:gd name="T66" fmla="*/ 139 w 546"/>
                <a:gd name="T67" fmla="*/ 271 h 676"/>
                <a:gd name="T68" fmla="*/ 150 w 546"/>
                <a:gd name="T69" fmla="*/ 289 h 676"/>
                <a:gd name="T70" fmla="*/ 239 w 546"/>
                <a:gd name="T71" fmla="*/ 257 h 676"/>
                <a:gd name="T72" fmla="*/ 220 w 546"/>
                <a:gd name="T73" fmla="*/ 146 h 676"/>
                <a:gd name="T74" fmla="*/ 376 w 546"/>
                <a:gd name="T75" fmla="*/ 195 h 676"/>
                <a:gd name="T76" fmla="*/ 398 w 546"/>
                <a:gd name="T77" fmla="*/ 217 h 676"/>
                <a:gd name="T78" fmla="*/ 397 w 546"/>
                <a:gd name="T79" fmla="*/ 639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46" h="676">
                  <a:moveTo>
                    <a:pt x="408" y="207"/>
                  </a:moveTo>
                  <a:cubicBezTo>
                    <a:pt x="404" y="203"/>
                    <a:pt x="404" y="203"/>
                    <a:pt x="404" y="203"/>
                  </a:cubicBezTo>
                  <a:cubicBezTo>
                    <a:pt x="398" y="198"/>
                    <a:pt x="392" y="191"/>
                    <a:pt x="386" y="185"/>
                  </a:cubicBezTo>
                  <a:cubicBezTo>
                    <a:pt x="334" y="134"/>
                    <a:pt x="275" y="76"/>
                    <a:pt x="302" y="11"/>
                  </a:cubicBezTo>
                  <a:cubicBezTo>
                    <a:pt x="303" y="7"/>
                    <a:pt x="302" y="4"/>
                    <a:pt x="299" y="2"/>
                  </a:cubicBezTo>
                  <a:cubicBezTo>
                    <a:pt x="296" y="0"/>
                    <a:pt x="293" y="0"/>
                    <a:pt x="290" y="3"/>
                  </a:cubicBezTo>
                  <a:cubicBezTo>
                    <a:pt x="237" y="50"/>
                    <a:pt x="206" y="89"/>
                    <a:pt x="206" y="146"/>
                  </a:cubicBezTo>
                  <a:cubicBezTo>
                    <a:pt x="206" y="176"/>
                    <a:pt x="213" y="201"/>
                    <a:pt x="218" y="221"/>
                  </a:cubicBezTo>
                  <a:cubicBezTo>
                    <a:pt x="222" y="235"/>
                    <a:pt x="225" y="247"/>
                    <a:pt x="225" y="257"/>
                  </a:cubicBezTo>
                  <a:cubicBezTo>
                    <a:pt x="225" y="277"/>
                    <a:pt x="208" y="294"/>
                    <a:pt x="189" y="294"/>
                  </a:cubicBezTo>
                  <a:cubicBezTo>
                    <a:pt x="179" y="294"/>
                    <a:pt x="168" y="289"/>
                    <a:pt x="161" y="281"/>
                  </a:cubicBezTo>
                  <a:cubicBezTo>
                    <a:pt x="156" y="274"/>
                    <a:pt x="154" y="266"/>
                    <a:pt x="157" y="257"/>
                  </a:cubicBezTo>
                  <a:cubicBezTo>
                    <a:pt x="157" y="255"/>
                    <a:pt x="156" y="252"/>
                    <a:pt x="154" y="250"/>
                  </a:cubicBezTo>
                  <a:cubicBezTo>
                    <a:pt x="152" y="248"/>
                    <a:pt x="148" y="248"/>
                    <a:pt x="146" y="250"/>
                  </a:cubicBezTo>
                  <a:cubicBezTo>
                    <a:pt x="141" y="253"/>
                    <a:pt x="136" y="256"/>
                    <a:pt x="132" y="259"/>
                  </a:cubicBezTo>
                  <a:cubicBezTo>
                    <a:pt x="73" y="297"/>
                    <a:pt x="0" y="344"/>
                    <a:pt x="0" y="457"/>
                  </a:cubicBezTo>
                  <a:cubicBezTo>
                    <a:pt x="0" y="599"/>
                    <a:pt x="157" y="658"/>
                    <a:pt x="225" y="676"/>
                  </a:cubicBezTo>
                  <a:cubicBezTo>
                    <a:pt x="226" y="676"/>
                    <a:pt x="226" y="676"/>
                    <a:pt x="227" y="676"/>
                  </a:cubicBezTo>
                  <a:cubicBezTo>
                    <a:pt x="227" y="676"/>
                    <a:pt x="227" y="676"/>
                    <a:pt x="227" y="676"/>
                  </a:cubicBezTo>
                  <a:cubicBezTo>
                    <a:pt x="231" y="676"/>
                    <a:pt x="234" y="673"/>
                    <a:pt x="234" y="669"/>
                  </a:cubicBezTo>
                  <a:cubicBezTo>
                    <a:pt x="234" y="667"/>
                    <a:pt x="232" y="664"/>
                    <a:pt x="230" y="663"/>
                  </a:cubicBezTo>
                  <a:cubicBezTo>
                    <a:pt x="225" y="661"/>
                    <a:pt x="225" y="661"/>
                    <a:pt x="225" y="661"/>
                  </a:cubicBezTo>
                  <a:cubicBezTo>
                    <a:pt x="170" y="631"/>
                    <a:pt x="141" y="616"/>
                    <a:pt x="130" y="575"/>
                  </a:cubicBezTo>
                  <a:cubicBezTo>
                    <a:pt x="135" y="576"/>
                    <a:pt x="140" y="577"/>
                    <a:pt x="145" y="577"/>
                  </a:cubicBezTo>
                  <a:cubicBezTo>
                    <a:pt x="154" y="577"/>
                    <a:pt x="167" y="574"/>
                    <a:pt x="178" y="560"/>
                  </a:cubicBezTo>
                  <a:cubicBezTo>
                    <a:pt x="195" y="539"/>
                    <a:pt x="188" y="522"/>
                    <a:pt x="181" y="504"/>
                  </a:cubicBezTo>
                  <a:cubicBezTo>
                    <a:pt x="176" y="491"/>
                    <a:pt x="171" y="476"/>
                    <a:pt x="171" y="455"/>
                  </a:cubicBezTo>
                  <a:cubicBezTo>
                    <a:pt x="171" y="427"/>
                    <a:pt x="194" y="408"/>
                    <a:pt x="223" y="385"/>
                  </a:cubicBezTo>
                  <a:cubicBezTo>
                    <a:pt x="238" y="373"/>
                    <a:pt x="253" y="361"/>
                    <a:pt x="267" y="346"/>
                  </a:cubicBezTo>
                  <a:cubicBezTo>
                    <a:pt x="299" y="313"/>
                    <a:pt x="310" y="290"/>
                    <a:pt x="315" y="272"/>
                  </a:cubicBezTo>
                  <a:cubicBezTo>
                    <a:pt x="324" y="285"/>
                    <a:pt x="339" y="311"/>
                    <a:pt x="339" y="340"/>
                  </a:cubicBezTo>
                  <a:cubicBezTo>
                    <a:pt x="339" y="367"/>
                    <a:pt x="324" y="387"/>
                    <a:pt x="309" y="407"/>
                  </a:cubicBezTo>
                  <a:cubicBezTo>
                    <a:pt x="295" y="426"/>
                    <a:pt x="282" y="444"/>
                    <a:pt x="282" y="467"/>
                  </a:cubicBezTo>
                  <a:cubicBezTo>
                    <a:pt x="282" y="501"/>
                    <a:pt x="301" y="520"/>
                    <a:pt x="336" y="520"/>
                  </a:cubicBezTo>
                  <a:cubicBezTo>
                    <a:pt x="348" y="520"/>
                    <a:pt x="360" y="515"/>
                    <a:pt x="369" y="505"/>
                  </a:cubicBezTo>
                  <a:cubicBezTo>
                    <a:pt x="378" y="496"/>
                    <a:pt x="383" y="484"/>
                    <a:pt x="385" y="471"/>
                  </a:cubicBezTo>
                  <a:cubicBezTo>
                    <a:pt x="398" y="486"/>
                    <a:pt x="418" y="520"/>
                    <a:pt x="418" y="552"/>
                  </a:cubicBezTo>
                  <a:cubicBezTo>
                    <a:pt x="418" y="609"/>
                    <a:pt x="386" y="634"/>
                    <a:pt x="346" y="662"/>
                  </a:cubicBezTo>
                  <a:cubicBezTo>
                    <a:pt x="343" y="664"/>
                    <a:pt x="342" y="668"/>
                    <a:pt x="343" y="671"/>
                  </a:cubicBezTo>
                  <a:cubicBezTo>
                    <a:pt x="345" y="674"/>
                    <a:pt x="349" y="675"/>
                    <a:pt x="352" y="674"/>
                  </a:cubicBezTo>
                  <a:cubicBezTo>
                    <a:pt x="486" y="621"/>
                    <a:pt x="546" y="555"/>
                    <a:pt x="546" y="459"/>
                  </a:cubicBezTo>
                  <a:cubicBezTo>
                    <a:pt x="546" y="348"/>
                    <a:pt x="476" y="276"/>
                    <a:pt x="408" y="207"/>
                  </a:cubicBezTo>
                  <a:close/>
                  <a:moveTo>
                    <a:pt x="397" y="639"/>
                  </a:moveTo>
                  <a:cubicBezTo>
                    <a:pt x="417" y="618"/>
                    <a:pt x="432" y="591"/>
                    <a:pt x="432" y="552"/>
                  </a:cubicBezTo>
                  <a:cubicBezTo>
                    <a:pt x="432" y="508"/>
                    <a:pt x="398" y="457"/>
                    <a:pt x="382" y="450"/>
                  </a:cubicBezTo>
                  <a:cubicBezTo>
                    <a:pt x="381" y="449"/>
                    <a:pt x="380" y="449"/>
                    <a:pt x="379" y="449"/>
                  </a:cubicBezTo>
                  <a:cubicBezTo>
                    <a:pt x="378" y="449"/>
                    <a:pt x="376" y="450"/>
                    <a:pt x="375" y="450"/>
                  </a:cubicBezTo>
                  <a:cubicBezTo>
                    <a:pt x="373" y="452"/>
                    <a:pt x="372" y="454"/>
                    <a:pt x="372" y="457"/>
                  </a:cubicBezTo>
                  <a:cubicBezTo>
                    <a:pt x="373" y="471"/>
                    <a:pt x="368" y="486"/>
                    <a:pt x="359" y="495"/>
                  </a:cubicBezTo>
                  <a:cubicBezTo>
                    <a:pt x="354" y="500"/>
                    <a:pt x="346" y="506"/>
                    <a:pt x="336" y="506"/>
                  </a:cubicBezTo>
                  <a:cubicBezTo>
                    <a:pt x="309" y="506"/>
                    <a:pt x="296" y="494"/>
                    <a:pt x="296" y="467"/>
                  </a:cubicBezTo>
                  <a:cubicBezTo>
                    <a:pt x="296" y="449"/>
                    <a:pt x="308" y="433"/>
                    <a:pt x="320" y="415"/>
                  </a:cubicBezTo>
                  <a:cubicBezTo>
                    <a:pt x="336" y="395"/>
                    <a:pt x="353" y="371"/>
                    <a:pt x="353" y="340"/>
                  </a:cubicBezTo>
                  <a:cubicBezTo>
                    <a:pt x="353" y="296"/>
                    <a:pt x="324" y="257"/>
                    <a:pt x="315" y="251"/>
                  </a:cubicBezTo>
                  <a:cubicBezTo>
                    <a:pt x="313" y="250"/>
                    <a:pt x="310" y="249"/>
                    <a:pt x="308" y="250"/>
                  </a:cubicBezTo>
                  <a:cubicBezTo>
                    <a:pt x="306" y="251"/>
                    <a:pt x="304" y="253"/>
                    <a:pt x="304" y="256"/>
                  </a:cubicBezTo>
                  <a:cubicBezTo>
                    <a:pt x="301" y="274"/>
                    <a:pt x="294" y="297"/>
                    <a:pt x="256" y="337"/>
                  </a:cubicBezTo>
                  <a:cubicBezTo>
                    <a:pt x="243" y="351"/>
                    <a:pt x="229" y="362"/>
                    <a:pt x="215" y="374"/>
                  </a:cubicBezTo>
                  <a:cubicBezTo>
                    <a:pt x="185" y="398"/>
                    <a:pt x="157" y="420"/>
                    <a:pt x="157" y="455"/>
                  </a:cubicBezTo>
                  <a:cubicBezTo>
                    <a:pt x="157" y="479"/>
                    <a:pt x="163" y="496"/>
                    <a:pt x="168" y="509"/>
                  </a:cubicBezTo>
                  <a:cubicBezTo>
                    <a:pt x="175" y="527"/>
                    <a:pt x="179" y="537"/>
                    <a:pt x="167" y="552"/>
                  </a:cubicBezTo>
                  <a:cubicBezTo>
                    <a:pt x="161" y="560"/>
                    <a:pt x="154" y="563"/>
                    <a:pt x="145" y="563"/>
                  </a:cubicBezTo>
                  <a:cubicBezTo>
                    <a:pt x="136" y="563"/>
                    <a:pt x="128" y="558"/>
                    <a:pt x="125" y="556"/>
                  </a:cubicBezTo>
                  <a:cubicBezTo>
                    <a:pt x="123" y="554"/>
                    <a:pt x="120" y="553"/>
                    <a:pt x="117" y="555"/>
                  </a:cubicBezTo>
                  <a:cubicBezTo>
                    <a:pt x="114" y="556"/>
                    <a:pt x="113" y="559"/>
                    <a:pt x="113" y="562"/>
                  </a:cubicBezTo>
                  <a:cubicBezTo>
                    <a:pt x="119" y="598"/>
                    <a:pt x="134" y="619"/>
                    <a:pt x="158" y="637"/>
                  </a:cubicBezTo>
                  <a:cubicBezTo>
                    <a:pt x="90" y="607"/>
                    <a:pt x="14" y="552"/>
                    <a:pt x="14" y="457"/>
                  </a:cubicBezTo>
                  <a:cubicBezTo>
                    <a:pt x="14" y="352"/>
                    <a:pt x="83" y="307"/>
                    <a:pt x="139" y="271"/>
                  </a:cubicBezTo>
                  <a:cubicBezTo>
                    <a:pt x="140" y="270"/>
                    <a:pt x="141" y="270"/>
                    <a:pt x="142" y="269"/>
                  </a:cubicBezTo>
                  <a:cubicBezTo>
                    <a:pt x="143" y="276"/>
                    <a:pt x="146" y="283"/>
                    <a:pt x="150" y="289"/>
                  </a:cubicBezTo>
                  <a:cubicBezTo>
                    <a:pt x="159" y="301"/>
                    <a:pt x="175" y="308"/>
                    <a:pt x="189" y="308"/>
                  </a:cubicBezTo>
                  <a:cubicBezTo>
                    <a:pt x="216" y="308"/>
                    <a:pt x="239" y="284"/>
                    <a:pt x="239" y="257"/>
                  </a:cubicBezTo>
                  <a:cubicBezTo>
                    <a:pt x="239" y="245"/>
                    <a:pt x="236" y="232"/>
                    <a:pt x="232" y="218"/>
                  </a:cubicBezTo>
                  <a:cubicBezTo>
                    <a:pt x="226" y="197"/>
                    <a:pt x="220" y="175"/>
                    <a:pt x="220" y="146"/>
                  </a:cubicBezTo>
                  <a:cubicBezTo>
                    <a:pt x="220" y="105"/>
                    <a:pt x="237" y="73"/>
                    <a:pt x="282" y="30"/>
                  </a:cubicBezTo>
                  <a:cubicBezTo>
                    <a:pt x="273" y="93"/>
                    <a:pt x="329" y="149"/>
                    <a:pt x="376" y="195"/>
                  </a:cubicBezTo>
                  <a:cubicBezTo>
                    <a:pt x="382" y="201"/>
                    <a:pt x="388" y="207"/>
                    <a:pt x="394" y="213"/>
                  </a:cubicBezTo>
                  <a:cubicBezTo>
                    <a:pt x="398" y="217"/>
                    <a:pt x="398" y="217"/>
                    <a:pt x="398" y="217"/>
                  </a:cubicBezTo>
                  <a:cubicBezTo>
                    <a:pt x="467" y="287"/>
                    <a:pt x="532" y="353"/>
                    <a:pt x="532" y="459"/>
                  </a:cubicBezTo>
                  <a:cubicBezTo>
                    <a:pt x="532" y="537"/>
                    <a:pt x="491" y="592"/>
                    <a:pt x="397" y="639"/>
                  </a:cubicBezTo>
                  <a:close/>
                </a:path>
              </a:pathLst>
            </a:custGeom>
            <a:solidFill>
              <a:schemeClr val="accent2">
                <a:lumMod val="50000"/>
                <a:lumOff val="50000"/>
              </a:schemeClr>
            </a:solidFill>
            <a:ln>
              <a:solidFill>
                <a:schemeClr val="accent2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400"/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14E026C1-A64B-4C05-A128-6995FC5A81E9}"/>
              </a:ext>
            </a:extLst>
          </p:cNvPr>
          <p:cNvGrpSpPr/>
          <p:nvPr/>
        </p:nvGrpSpPr>
        <p:grpSpPr>
          <a:xfrm>
            <a:off x="2760877" y="2131484"/>
            <a:ext cx="939701" cy="923457"/>
            <a:chOff x="2259614" y="3151641"/>
            <a:chExt cx="822960" cy="822960"/>
          </a:xfrm>
          <a:solidFill>
            <a:srgbClr val="FFFFFF"/>
          </a:solidFill>
        </p:grpSpPr>
        <p:sp>
          <p:nvSpPr>
            <p:cNvPr id="55" name="Oval 13">
              <a:extLst>
                <a:ext uri="{FF2B5EF4-FFF2-40B4-BE49-F238E27FC236}">
                  <a16:creationId xmlns:a16="http://schemas.microsoft.com/office/drawing/2014/main" id="{23C0AC5C-DC5A-4973-BF2A-5F811F3F7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614" y="3151641"/>
              <a:ext cx="822960" cy="822960"/>
            </a:xfrm>
            <a:prstGeom prst="ellipse">
              <a:avLst/>
            </a:prstGeom>
            <a:grpFill/>
            <a:ln w="28575">
              <a:solidFill>
                <a:schemeClr val="accent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400"/>
            </a:p>
          </p:txBody>
        </p:sp>
        <p:sp>
          <p:nvSpPr>
            <p:cNvPr id="56" name="Freeform 25">
              <a:extLst>
                <a:ext uri="{FF2B5EF4-FFF2-40B4-BE49-F238E27FC236}">
                  <a16:creationId xmlns:a16="http://schemas.microsoft.com/office/drawing/2014/main" id="{B09ABBBB-A071-4A89-9586-BDC1327519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6618" y="3396137"/>
              <a:ext cx="589936" cy="333641"/>
            </a:xfrm>
            <a:custGeom>
              <a:avLst/>
              <a:gdLst>
                <a:gd name="T0" fmla="*/ 722 w 762"/>
                <a:gd name="T1" fmla="*/ 217 h 431"/>
                <a:gd name="T2" fmla="*/ 641 w 762"/>
                <a:gd name="T3" fmla="*/ 95 h 431"/>
                <a:gd name="T4" fmla="*/ 547 w 762"/>
                <a:gd name="T5" fmla="*/ 7 h 431"/>
                <a:gd name="T6" fmla="*/ 176 w 762"/>
                <a:gd name="T7" fmla="*/ 0 h 431"/>
                <a:gd name="T8" fmla="*/ 169 w 762"/>
                <a:gd name="T9" fmla="*/ 368 h 431"/>
                <a:gd name="T10" fmla="*/ 226 w 762"/>
                <a:gd name="T11" fmla="*/ 375 h 431"/>
                <a:gd name="T12" fmla="*/ 351 w 762"/>
                <a:gd name="T13" fmla="*/ 375 h 431"/>
                <a:gd name="T14" fmla="*/ 646 w 762"/>
                <a:gd name="T15" fmla="*/ 431 h 431"/>
                <a:gd name="T16" fmla="*/ 745 w 762"/>
                <a:gd name="T17" fmla="*/ 375 h 431"/>
                <a:gd name="T18" fmla="*/ 762 w 762"/>
                <a:gd name="T19" fmla="*/ 235 h 431"/>
                <a:gd name="T20" fmla="*/ 641 w 762"/>
                <a:gd name="T21" fmla="*/ 109 h 431"/>
                <a:gd name="T22" fmla="*/ 707 w 762"/>
                <a:gd name="T23" fmla="*/ 217 h 431"/>
                <a:gd name="T24" fmla="*/ 547 w 762"/>
                <a:gd name="T25" fmla="*/ 109 h 431"/>
                <a:gd name="T26" fmla="*/ 183 w 762"/>
                <a:gd name="T27" fmla="*/ 14 h 431"/>
                <a:gd name="T28" fmla="*/ 533 w 762"/>
                <a:gd name="T29" fmla="*/ 361 h 431"/>
                <a:gd name="T30" fmla="*/ 288 w 762"/>
                <a:gd name="T31" fmla="*/ 304 h 431"/>
                <a:gd name="T32" fmla="*/ 183 w 762"/>
                <a:gd name="T33" fmla="*/ 361 h 431"/>
                <a:gd name="T34" fmla="*/ 288 w 762"/>
                <a:gd name="T35" fmla="*/ 417 h 431"/>
                <a:gd name="T36" fmla="*/ 288 w 762"/>
                <a:gd name="T37" fmla="*/ 318 h 431"/>
                <a:gd name="T38" fmla="*/ 288 w 762"/>
                <a:gd name="T39" fmla="*/ 417 h 431"/>
                <a:gd name="T40" fmla="*/ 597 w 762"/>
                <a:gd name="T41" fmla="*/ 368 h 431"/>
                <a:gd name="T42" fmla="*/ 695 w 762"/>
                <a:gd name="T43" fmla="*/ 366 h 431"/>
                <a:gd name="T44" fmla="*/ 695 w 762"/>
                <a:gd name="T45" fmla="*/ 369 h 431"/>
                <a:gd name="T46" fmla="*/ 748 w 762"/>
                <a:gd name="T47" fmla="*/ 357 h 431"/>
                <a:gd name="T48" fmla="*/ 709 w 762"/>
                <a:gd name="T49" fmla="*/ 361 h 431"/>
                <a:gd name="T50" fmla="*/ 584 w 762"/>
                <a:gd name="T51" fmla="*/ 361 h 431"/>
                <a:gd name="T52" fmla="*/ 547 w 762"/>
                <a:gd name="T53" fmla="*/ 231 h 431"/>
                <a:gd name="T54" fmla="*/ 748 w 762"/>
                <a:gd name="T55" fmla="*/ 235 h 431"/>
                <a:gd name="T56" fmla="*/ 134 w 762"/>
                <a:gd name="T57" fmla="*/ 7 h 431"/>
                <a:gd name="T58" fmla="*/ 7 w 762"/>
                <a:gd name="T59" fmla="*/ 14 h 431"/>
                <a:gd name="T60" fmla="*/ 7 w 762"/>
                <a:gd name="T61" fmla="*/ 0 h 431"/>
                <a:gd name="T62" fmla="*/ 134 w 762"/>
                <a:gd name="T63" fmla="*/ 7 h 431"/>
                <a:gd name="T64" fmla="*/ 127 w 762"/>
                <a:gd name="T65" fmla="*/ 80 h 431"/>
                <a:gd name="T66" fmla="*/ 30 w 762"/>
                <a:gd name="T67" fmla="*/ 73 h 431"/>
                <a:gd name="T68" fmla="*/ 127 w 762"/>
                <a:gd name="T69" fmla="*/ 66 h 431"/>
                <a:gd name="T70" fmla="*/ 134 w 762"/>
                <a:gd name="T71" fmla="*/ 140 h 431"/>
                <a:gd name="T72" fmla="*/ 67 w 762"/>
                <a:gd name="T73" fmla="*/ 147 h 431"/>
                <a:gd name="T74" fmla="*/ 67 w 762"/>
                <a:gd name="T75" fmla="*/ 133 h 431"/>
                <a:gd name="T76" fmla="*/ 134 w 762"/>
                <a:gd name="T77" fmla="*/ 14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62" h="431">
                  <a:moveTo>
                    <a:pt x="745" y="217"/>
                  </a:moveTo>
                  <a:cubicBezTo>
                    <a:pt x="722" y="217"/>
                    <a:pt x="722" y="217"/>
                    <a:pt x="722" y="217"/>
                  </a:cubicBezTo>
                  <a:cubicBezTo>
                    <a:pt x="713" y="196"/>
                    <a:pt x="687" y="129"/>
                    <a:pt x="686" y="129"/>
                  </a:cubicBezTo>
                  <a:cubicBezTo>
                    <a:pt x="678" y="110"/>
                    <a:pt x="659" y="95"/>
                    <a:pt x="641" y="95"/>
                  </a:cubicBezTo>
                  <a:cubicBezTo>
                    <a:pt x="547" y="95"/>
                    <a:pt x="547" y="95"/>
                    <a:pt x="547" y="95"/>
                  </a:cubicBezTo>
                  <a:cubicBezTo>
                    <a:pt x="547" y="7"/>
                    <a:pt x="547" y="7"/>
                    <a:pt x="547" y="7"/>
                  </a:cubicBezTo>
                  <a:cubicBezTo>
                    <a:pt x="547" y="3"/>
                    <a:pt x="544" y="0"/>
                    <a:pt x="540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2" y="0"/>
                    <a:pt x="169" y="3"/>
                    <a:pt x="169" y="7"/>
                  </a:cubicBezTo>
                  <a:cubicBezTo>
                    <a:pt x="169" y="368"/>
                    <a:pt x="169" y="368"/>
                    <a:pt x="169" y="368"/>
                  </a:cubicBezTo>
                  <a:cubicBezTo>
                    <a:pt x="169" y="371"/>
                    <a:pt x="172" y="375"/>
                    <a:pt x="176" y="375"/>
                  </a:cubicBezTo>
                  <a:cubicBezTo>
                    <a:pt x="226" y="375"/>
                    <a:pt x="226" y="375"/>
                    <a:pt x="226" y="375"/>
                  </a:cubicBezTo>
                  <a:cubicBezTo>
                    <a:pt x="229" y="406"/>
                    <a:pt x="256" y="431"/>
                    <a:pt x="288" y="431"/>
                  </a:cubicBezTo>
                  <a:cubicBezTo>
                    <a:pt x="321" y="431"/>
                    <a:pt x="348" y="406"/>
                    <a:pt x="351" y="375"/>
                  </a:cubicBezTo>
                  <a:cubicBezTo>
                    <a:pt x="584" y="375"/>
                    <a:pt x="584" y="375"/>
                    <a:pt x="584" y="375"/>
                  </a:cubicBezTo>
                  <a:cubicBezTo>
                    <a:pt x="587" y="406"/>
                    <a:pt x="614" y="431"/>
                    <a:pt x="646" y="431"/>
                  </a:cubicBezTo>
                  <a:cubicBezTo>
                    <a:pt x="679" y="431"/>
                    <a:pt x="706" y="406"/>
                    <a:pt x="709" y="375"/>
                  </a:cubicBezTo>
                  <a:cubicBezTo>
                    <a:pt x="745" y="375"/>
                    <a:pt x="745" y="375"/>
                    <a:pt x="745" y="375"/>
                  </a:cubicBezTo>
                  <a:cubicBezTo>
                    <a:pt x="754" y="375"/>
                    <a:pt x="762" y="367"/>
                    <a:pt x="762" y="357"/>
                  </a:cubicBezTo>
                  <a:cubicBezTo>
                    <a:pt x="762" y="235"/>
                    <a:pt x="762" y="235"/>
                    <a:pt x="762" y="235"/>
                  </a:cubicBezTo>
                  <a:cubicBezTo>
                    <a:pt x="762" y="225"/>
                    <a:pt x="754" y="217"/>
                    <a:pt x="745" y="217"/>
                  </a:cubicBezTo>
                  <a:close/>
                  <a:moveTo>
                    <a:pt x="641" y="109"/>
                  </a:moveTo>
                  <a:cubicBezTo>
                    <a:pt x="653" y="109"/>
                    <a:pt x="668" y="121"/>
                    <a:pt x="673" y="134"/>
                  </a:cubicBezTo>
                  <a:cubicBezTo>
                    <a:pt x="674" y="137"/>
                    <a:pt x="696" y="192"/>
                    <a:pt x="707" y="217"/>
                  </a:cubicBezTo>
                  <a:cubicBezTo>
                    <a:pt x="547" y="217"/>
                    <a:pt x="547" y="217"/>
                    <a:pt x="547" y="217"/>
                  </a:cubicBezTo>
                  <a:cubicBezTo>
                    <a:pt x="547" y="109"/>
                    <a:pt x="547" y="109"/>
                    <a:pt x="547" y="109"/>
                  </a:cubicBezTo>
                  <a:lnTo>
                    <a:pt x="641" y="109"/>
                  </a:lnTo>
                  <a:close/>
                  <a:moveTo>
                    <a:pt x="183" y="14"/>
                  </a:moveTo>
                  <a:cubicBezTo>
                    <a:pt x="533" y="14"/>
                    <a:pt x="533" y="14"/>
                    <a:pt x="533" y="14"/>
                  </a:cubicBezTo>
                  <a:cubicBezTo>
                    <a:pt x="533" y="361"/>
                    <a:pt x="533" y="361"/>
                    <a:pt x="533" y="361"/>
                  </a:cubicBezTo>
                  <a:cubicBezTo>
                    <a:pt x="351" y="361"/>
                    <a:pt x="351" y="361"/>
                    <a:pt x="351" y="361"/>
                  </a:cubicBezTo>
                  <a:cubicBezTo>
                    <a:pt x="348" y="329"/>
                    <a:pt x="321" y="304"/>
                    <a:pt x="288" y="304"/>
                  </a:cubicBezTo>
                  <a:cubicBezTo>
                    <a:pt x="256" y="304"/>
                    <a:pt x="229" y="329"/>
                    <a:pt x="226" y="361"/>
                  </a:cubicBezTo>
                  <a:cubicBezTo>
                    <a:pt x="183" y="361"/>
                    <a:pt x="183" y="361"/>
                    <a:pt x="183" y="361"/>
                  </a:cubicBezTo>
                  <a:lnTo>
                    <a:pt x="183" y="14"/>
                  </a:lnTo>
                  <a:close/>
                  <a:moveTo>
                    <a:pt x="288" y="417"/>
                  </a:moveTo>
                  <a:cubicBezTo>
                    <a:pt x="261" y="417"/>
                    <a:pt x="239" y="395"/>
                    <a:pt x="239" y="368"/>
                  </a:cubicBezTo>
                  <a:cubicBezTo>
                    <a:pt x="239" y="340"/>
                    <a:pt x="261" y="318"/>
                    <a:pt x="288" y="318"/>
                  </a:cubicBezTo>
                  <a:cubicBezTo>
                    <a:pt x="316" y="318"/>
                    <a:pt x="338" y="340"/>
                    <a:pt x="338" y="368"/>
                  </a:cubicBezTo>
                  <a:cubicBezTo>
                    <a:pt x="338" y="395"/>
                    <a:pt x="316" y="417"/>
                    <a:pt x="288" y="417"/>
                  </a:cubicBezTo>
                  <a:close/>
                  <a:moveTo>
                    <a:pt x="646" y="417"/>
                  </a:moveTo>
                  <a:cubicBezTo>
                    <a:pt x="619" y="417"/>
                    <a:pt x="597" y="395"/>
                    <a:pt x="597" y="368"/>
                  </a:cubicBezTo>
                  <a:cubicBezTo>
                    <a:pt x="597" y="340"/>
                    <a:pt x="619" y="318"/>
                    <a:pt x="646" y="318"/>
                  </a:cubicBezTo>
                  <a:cubicBezTo>
                    <a:pt x="673" y="318"/>
                    <a:pt x="695" y="340"/>
                    <a:pt x="695" y="366"/>
                  </a:cubicBezTo>
                  <a:cubicBezTo>
                    <a:pt x="695" y="367"/>
                    <a:pt x="695" y="367"/>
                    <a:pt x="695" y="368"/>
                  </a:cubicBezTo>
                  <a:cubicBezTo>
                    <a:pt x="695" y="368"/>
                    <a:pt x="695" y="368"/>
                    <a:pt x="695" y="369"/>
                  </a:cubicBezTo>
                  <a:cubicBezTo>
                    <a:pt x="695" y="395"/>
                    <a:pt x="673" y="417"/>
                    <a:pt x="646" y="417"/>
                  </a:cubicBezTo>
                  <a:close/>
                  <a:moveTo>
                    <a:pt x="748" y="357"/>
                  </a:moveTo>
                  <a:cubicBezTo>
                    <a:pt x="748" y="359"/>
                    <a:pt x="746" y="361"/>
                    <a:pt x="745" y="361"/>
                  </a:cubicBezTo>
                  <a:cubicBezTo>
                    <a:pt x="709" y="361"/>
                    <a:pt x="709" y="361"/>
                    <a:pt x="709" y="361"/>
                  </a:cubicBezTo>
                  <a:cubicBezTo>
                    <a:pt x="706" y="329"/>
                    <a:pt x="679" y="304"/>
                    <a:pt x="646" y="304"/>
                  </a:cubicBezTo>
                  <a:cubicBezTo>
                    <a:pt x="614" y="304"/>
                    <a:pt x="587" y="329"/>
                    <a:pt x="584" y="361"/>
                  </a:cubicBezTo>
                  <a:cubicBezTo>
                    <a:pt x="547" y="361"/>
                    <a:pt x="547" y="361"/>
                    <a:pt x="547" y="361"/>
                  </a:cubicBezTo>
                  <a:cubicBezTo>
                    <a:pt x="547" y="231"/>
                    <a:pt x="547" y="231"/>
                    <a:pt x="547" y="231"/>
                  </a:cubicBezTo>
                  <a:cubicBezTo>
                    <a:pt x="745" y="231"/>
                    <a:pt x="745" y="231"/>
                    <a:pt x="745" y="231"/>
                  </a:cubicBezTo>
                  <a:cubicBezTo>
                    <a:pt x="746" y="231"/>
                    <a:pt x="748" y="233"/>
                    <a:pt x="748" y="235"/>
                  </a:cubicBezTo>
                  <a:lnTo>
                    <a:pt x="748" y="357"/>
                  </a:lnTo>
                  <a:close/>
                  <a:moveTo>
                    <a:pt x="134" y="7"/>
                  </a:moveTo>
                  <a:cubicBezTo>
                    <a:pt x="134" y="11"/>
                    <a:pt x="130" y="14"/>
                    <a:pt x="12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30" y="0"/>
                    <a:pt x="134" y="3"/>
                    <a:pt x="134" y="7"/>
                  </a:cubicBezTo>
                  <a:close/>
                  <a:moveTo>
                    <a:pt x="134" y="73"/>
                  </a:moveTo>
                  <a:cubicBezTo>
                    <a:pt x="134" y="77"/>
                    <a:pt x="130" y="80"/>
                    <a:pt x="127" y="80"/>
                  </a:cubicBezTo>
                  <a:cubicBezTo>
                    <a:pt x="37" y="80"/>
                    <a:pt x="37" y="80"/>
                    <a:pt x="37" y="80"/>
                  </a:cubicBezTo>
                  <a:cubicBezTo>
                    <a:pt x="33" y="80"/>
                    <a:pt x="30" y="77"/>
                    <a:pt x="30" y="73"/>
                  </a:cubicBezTo>
                  <a:cubicBezTo>
                    <a:pt x="30" y="69"/>
                    <a:pt x="33" y="66"/>
                    <a:pt x="37" y="66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30" y="66"/>
                    <a:pt x="134" y="69"/>
                    <a:pt x="134" y="73"/>
                  </a:cubicBezTo>
                  <a:close/>
                  <a:moveTo>
                    <a:pt x="134" y="140"/>
                  </a:moveTo>
                  <a:cubicBezTo>
                    <a:pt x="134" y="143"/>
                    <a:pt x="130" y="147"/>
                    <a:pt x="127" y="147"/>
                  </a:cubicBezTo>
                  <a:cubicBezTo>
                    <a:pt x="67" y="147"/>
                    <a:pt x="67" y="147"/>
                    <a:pt x="67" y="147"/>
                  </a:cubicBezTo>
                  <a:cubicBezTo>
                    <a:pt x="63" y="147"/>
                    <a:pt x="60" y="143"/>
                    <a:pt x="60" y="140"/>
                  </a:cubicBezTo>
                  <a:cubicBezTo>
                    <a:pt x="60" y="136"/>
                    <a:pt x="63" y="133"/>
                    <a:pt x="67" y="133"/>
                  </a:cubicBezTo>
                  <a:cubicBezTo>
                    <a:pt x="127" y="133"/>
                    <a:pt x="127" y="133"/>
                    <a:pt x="127" y="133"/>
                  </a:cubicBezTo>
                  <a:cubicBezTo>
                    <a:pt x="130" y="133"/>
                    <a:pt x="134" y="136"/>
                    <a:pt x="134" y="14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solidFill>
                <a:schemeClr val="accent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400"/>
            </a:p>
          </p:txBody>
        </p:sp>
      </p:grpSp>
      <p:sp>
        <p:nvSpPr>
          <p:cNvPr id="57" name="Oval 12">
            <a:extLst>
              <a:ext uri="{FF2B5EF4-FFF2-40B4-BE49-F238E27FC236}">
                <a16:creationId xmlns:a16="http://schemas.microsoft.com/office/drawing/2014/main" id="{C41867AC-1586-4A74-8B05-4189B1DF0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0876" y="3469469"/>
            <a:ext cx="939701" cy="904156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400"/>
          </a:p>
        </p:txBody>
      </p:sp>
      <p:sp>
        <p:nvSpPr>
          <p:cNvPr id="59" name="Rectangle 51">
            <a:extLst>
              <a:ext uri="{FF2B5EF4-FFF2-40B4-BE49-F238E27FC236}">
                <a16:creationId xmlns:a16="http://schemas.microsoft.com/office/drawing/2014/main" id="{6BF2C5F2-7974-4310-9ED5-85BB4A920C8F}"/>
              </a:ext>
            </a:extLst>
          </p:cNvPr>
          <p:cNvSpPr/>
          <p:nvPr/>
        </p:nvSpPr>
        <p:spPr>
          <a:xfrm>
            <a:off x="2362347" y="1757210"/>
            <a:ext cx="3496588" cy="256673"/>
          </a:xfrm>
          <a:prstGeom prst="rect">
            <a:avLst/>
          </a:prstGeom>
        </p:spPr>
        <p:txBody>
          <a:bodyPr wrap="square" lIns="182880" rIns="182880" bIns="45720">
            <a:spAutoFit/>
          </a:bodyPr>
          <a:lstStyle/>
          <a:p>
            <a:pPr defTabSz="1219140">
              <a:lnSpc>
                <a:spcPct val="89000"/>
              </a:lnSpc>
            </a:pPr>
            <a:r>
              <a:rPr lang="nl-NL" sz="120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Gas, elektriciteit &amp; diesel</a:t>
            </a:r>
          </a:p>
        </p:txBody>
      </p:sp>
      <p:sp>
        <p:nvSpPr>
          <p:cNvPr id="60" name="Rectangle 51">
            <a:extLst>
              <a:ext uri="{FF2B5EF4-FFF2-40B4-BE49-F238E27FC236}">
                <a16:creationId xmlns:a16="http://schemas.microsoft.com/office/drawing/2014/main" id="{E8BB08AD-278B-428B-B711-7F4B54E38A93}"/>
              </a:ext>
            </a:extLst>
          </p:cNvPr>
          <p:cNvSpPr/>
          <p:nvPr/>
        </p:nvSpPr>
        <p:spPr>
          <a:xfrm>
            <a:off x="2711181" y="3110881"/>
            <a:ext cx="1085260" cy="256673"/>
          </a:xfrm>
          <a:prstGeom prst="rect">
            <a:avLst/>
          </a:prstGeom>
        </p:spPr>
        <p:txBody>
          <a:bodyPr wrap="square" lIns="182880" rIns="182880" bIns="45720">
            <a:spAutoFit/>
          </a:bodyPr>
          <a:lstStyle/>
          <a:p>
            <a:pPr defTabSz="1219140">
              <a:lnSpc>
                <a:spcPct val="89000"/>
              </a:lnSpc>
            </a:pPr>
            <a:r>
              <a:rPr lang="nl-NL" sz="120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Transport</a:t>
            </a:r>
          </a:p>
        </p:txBody>
      </p:sp>
      <p:sp>
        <p:nvSpPr>
          <p:cNvPr id="61" name="Rectangle 51">
            <a:extLst>
              <a:ext uri="{FF2B5EF4-FFF2-40B4-BE49-F238E27FC236}">
                <a16:creationId xmlns:a16="http://schemas.microsoft.com/office/drawing/2014/main" id="{1B72EC04-1CE2-4E42-B464-B7BC7038C9DB}"/>
              </a:ext>
            </a:extLst>
          </p:cNvPr>
          <p:cNvSpPr/>
          <p:nvPr/>
        </p:nvSpPr>
        <p:spPr>
          <a:xfrm>
            <a:off x="2509552" y="4460641"/>
            <a:ext cx="3496588" cy="256673"/>
          </a:xfrm>
          <a:prstGeom prst="rect">
            <a:avLst/>
          </a:prstGeom>
        </p:spPr>
        <p:txBody>
          <a:bodyPr wrap="square" lIns="182880" rIns="182880" bIns="45720">
            <a:spAutoFit/>
          </a:bodyPr>
          <a:lstStyle/>
          <a:p>
            <a:pPr defTabSz="1219140">
              <a:lnSpc>
                <a:spcPct val="89000"/>
              </a:lnSpc>
            </a:pPr>
            <a:r>
              <a:rPr lang="nl-NL" sz="120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Grondstofwinning</a:t>
            </a:r>
          </a:p>
        </p:txBody>
      </p:sp>
      <p:pic>
        <p:nvPicPr>
          <p:cNvPr id="3" name="Graphic 2" descr="Excavator">
            <a:extLst>
              <a:ext uri="{FF2B5EF4-FFF2-40B4-BE49-F238E27FC236}">
                <a16:creationId xmlns:a16="http://schemas.microsoft.com/office/drawing/2014/main" id="{9EFE8FDB-00D2-47E9-8AEA-4FE6A16ED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12570" y="3536547"/>
            <a:ext cx="732643" cy="732643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41DB943-CBED-42DC-9DA3-FC174BD9C178}"/>
              </a:ext>
            </a:extLst>
          </p:cNvPr>
          <p:cNvSpPr txBox="1"/>
          <p:nvPr/>
        </p:nvSpPr>
        <p:spPr>
          <a:xfrm>
            <a:off x="8291202" y="2142725"/>
            <a:ext cx="165367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5400" dirty="0">
                <a:solidFill>
                  <a:schemeClr val="accent2"/>
                </a:solidFill>
                <a:latin typeface="Gilroy ExtraBold" panose="00000900000000000000" pitchFamily="50" charset="0"/>
              </a:rPr>
              <a:t>MKI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21F175EB-FFB4-4840-BD3C-0874687A505E}"/>
              </a:ext>
            </a:extLst>
          </p:cNvPr>
          <p:cNvSpPr txBox="1"/>
          <p:nvPr/>
        </p:nvSpPr>
        <p:spPr>
          <a:xfrm>
            <a:off x="4931247" y="1076474"/>
            <a:ext cx="58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CO</a:t>
            </a:r>
            <a:r>
              <a:rPr lang="en-GB" baseline="-25000" dirty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nl-NL" baseline="-25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D4DBD8E9-8311-4491-B332-8A111C0CDE04}"/>
              </a:ext>
            </a:extLst>
          </p:cNvPr>
          <p:cNvSpPr txBox="1"/>
          <p:nvPr/>
        </p:nvSpPr>
        <p:spPr>
          <a:xfrm>
            <a:off x="5203669" y="1547661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chemeClr val="bg1">
                    <a:lumMod val="65000"/>
                  </a:schemeClr>
                </a:solidFill>
              </a:rPr>
              <a:t>methaan</a:t>
            </a:r>
            <a:endParaRPr lang="nl-NL" baseline="-25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CC3AC81-7B0E-4420-A07D-8C917479EB0C}"/>
              </a:ext>
            </a:extLst>
          </p:cNvPr>
          <p:cNvSpPr txBox="1"/>
          <p:nvPr/>
        </p:nvSpPr>
        <p:spPr>
          <a:xfrm>
            <a:off x="5504172" y="980019"/>
            <a:ext cx="74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chemeClr val="bg1">
                    <a:lumMod val="65000"/>
                  </a:schemeClr>
                </a:solidFill>
              </a:rPr>
              <a:t>ozon</a:t>
            </a:r>
            <a:endParaRPr lang="nl-NL" baseline="-25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2" name="Tekstvak 61">
            <a:extLst>
              <a:ext uri="{FF2B5EF4-FFF2-40B4-BE49-F238E27FC236}">
                <a16:creationId xmlns:a16="http://schemas.microsoft.com/office/drawing/2014/main" id="{FF1D51AF-8D94-48C3-B834-85D85205515B}"/>
              </a:ext>
            </a:extLst>
          </p:cNvPr>
          <p:cNvSpPr txBox="1"/>
          <p:nvPr/>
        </p:nvSpPr>
        <p:spPr>
          <a:xfrm>
            <a:off x="5083647" y="2210258"/>
            <a:ext cx="58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CO</a:t>
            </a:r>
            <a:r>
              <a:rPr lang="en-GB" baseline="-25000" dirty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nl-NL" baseline="-25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35D4E353-4E27-4208-B035-010140425596}"/>
              </a:ext>
            </a:extLst>
          </p:cNvPr>
          <p:cNvSpPr txBox="1"/>
          <p:nvPr/>
        </p:nvSpPr>
        <p:spPr>
          <a:xfrm>
            <a:off x="5356069" y="2681445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chemeClr val="bg1">
                    <a:lumMod val="65000"/>
                  </a:schemeClr>
                </a:solidFill>
              </a:rPr>
              <a:t>methaan</a:t>
            </a:r>
            <a:endParaRPr lang="nl-NL" baseline="-25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5" name="Tekstvak 64">
            <a:extLst>
              <a:ext uri="{FF2B5EF4-FFF2-40B4-BE49-F238E27FC236}">
                <a16:creationId xmlns:a16="http://schemas.microsoft.com/office/drawing/2014/main" id="{B7B3D826-307C-4327-8CFC-AD54D0F832E5}"/>
              </a:ext>
            </a:extLst>
          </p:cNvPr>
          <p:cNvSpPr txBox="1"/>
          <p:nvPr/>
        </p:nvSpPr>
        <p:spPr>
          <a:xfrm>
            <a:off x="5656572" y="2113803"/>
            <a:ext cx="1062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chemeClr val="bg1">
                    <a:lumMod val="65000"/>
                  </a:schemeClr>
                </a:solidFill>
              </a:rPr>
              <a:t>ozon</a:t>
            </a:r>
            <a:endParaRPr lang="nl-NL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6" name="Tekstvak 65">
            <a:extLst>
              <a:ext uri="{FF2B5EF4-FFF2-40B4-BE49-F238E27FC236}">
                <a16:creationId xmlns:a16="http://schemas.microsoft.com/office/drawing/2014/main" id="{772EFC33-35F4-40CE-9FAC-28E9F5A07204}"/>
              </a:ext>
            </a:extLst>
          </p:cNvPr>
          <p:cNvSpPr txBox="1"/>
          <p:nvPr/>
        </p:nvSpPr>
        <p:spPr>
          <a:xfrm>
            <a:off x="5443213" y="3335072"/>
            <a:ext cx="58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CO</a:t>
            </a:r>
            <a:r>
              <a:rPr lang="en-GB" baseline="-25000" dirty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nl-NL" baseline="-25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7" name="Tekstvak 66">
            <a:extLst>
              <a:ext uri="{FF2B5EF4-FFF2-40B4-BE49-F238E27FC236}">
                <a16:creationId xmlns:a16="http://schemas.microsoft.com/office/drawing/2014/main" id="{CF15E65D-90CA-416D-954C-30161DB12205}"/>
              </a:ext>
            </a:extLst>
          </p:cNvPr>
          <p:cNvSpPr txBox="1"/>
          <p:nvPr/>
        </p:nvSpPr>
        <p:spPr>
          <a:xfrm>
            <a:off x="5715635" y="3806259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chemeClr val="bg1">
                    <a:lumMod val="65000"/>
                  </a:schemeClr>
                </a:solidFill>
              </a:rPr>
              <a:t>methaan</a:t>
            </a:r>
            <a:endParaRPr lang="nl-NL" baseline="-25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9" name="Tekstvak 68">
            <a:extLst>
              <a:ext uri="{FF2B5EF4-FFF2-40B4-BE49-F238E27FC236}">
                <a16:creationId xmlns:a16="http://schemas.microsoft.com/office/drawing/2014/main" id="{C62D8DC5-F2FC-4E18-B51A-1872B96F6053}"/>
              </a:ext>
            </a:extLst>
          </p:cNvPr>
          <p:cNvSpPr txBox="1"/>
          <p:nvPr/>
        </p:nvSpPr>
        <p:spPr>
          <a:xfrm>
            <a:off x="6016138" y="3238617"/>
            <a:ext cx="74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chemeClr val="bg1">
                    <a:lumMod val="65000"/>
                  </a:schemeClr>
                </a:solidFill>
              </a:rPr>
              <a:t>ozon</a:t>
            </a:r>
            <a:endParaRPr lang="nl-NL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0" name="Rechthoek 69">
            <a:extLst>
              <a:ext uri="{FF2B5EF4-FFF2-40B4-BE49-F238E27FC236}">
                <a16:creationId xmlns:a16="http://schemas.microsoft.com/office/drawing/2014/main" id="{4988BABC-00BE-458A-A0AF-A428CD875E43}"/>
              </a:ext>
            </a:extLst>
          </p:cNvPr>
          <p:cNvSpPr/>
          <p:nvPr/>
        </p:nvSpPr>
        <p:spPr>
          <a:xfrm>
            <a:off x="1" y="118190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dirty="0">
                <a:solidFill>
                  <a:srgbClr val="072B49"/>
                </a:solidFill>
                <a:latin typeface="Gilroy ExtraBold" panose="00000900000000000000" pitchFamily="50" charset="0"/>
              </a:rPr>
              <a:t>LCA toegelicht: milieu-impact</a:t>
            </a:r>
          </a:p>
        </p:txBody>
      </p:sp>
    </p:spTree>
    <p:extLst>
      <p:ext uri="{BB962C8B-B14F-4D97-AF65-F5344CB8AC3E}">
        <p14:creationId xmlns:p14="http://schemas.microsoft.com/office/powerpoint/2010/main" val="300968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82" grpId="0" animBg="1"/>
      <p:bldP spid="83" grpId="0" animBg="1"/>
      <p:bldP spid="91" grpId="0" animBg="1"/>
      <p:bldP spid="97" grpId="0"/>
      <p:bldP spid="98" grpId="0"/>
      <p:bldP spid="6" grpId="0" animBg="1"/>
      <p:bldP spid="57" grpId="0" animBg="1"/>
      <p:bldP spid="59" grpId="0"/>
      <p:bldP spid="60" grpId="0"/>
      <p:bldP spid="61" grpId="0"/>
      <p:bldP spid="2" grpId="0" animBg="1"/>
      <p:bldP spid="22" grpId="0"/>
      <p:bldP spid="58" grpId="0"/>
      <p:bldP spid="24" grpId="0"/>
      <p:bldP spid="62" grpId="0"/>
      <p:bldP spid="63" grpId="0"/>
      <p:bldP spid="65" grpId="0"/>
      <p:bldP spid="66" grpId="0"/>
      <p:bldP spid="67" grpId="0"/>
      <p:bldP spid="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19B4D4-1B49-4575-A8B9-4605D78B5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Wat is de MKI</a:t>
            </a:r>
          </a:p>
          <a:p>
            <a:pPr lvl="1"/>
            <a:r>
              <a:rPr lang="en-GB" dirty="0"/>
              <a:t>Milieu-impacts, </a:t>
            </a:r>
            <a:r>
              <a:rPr lang="en-GB" dirty="0" err="1"/>
              <a:t>uitgedrukt</a:t>
            </a:r>
            <a:r>
              <a:rPr lang="en-GB" dirty="0"/>
              <a:t> in </a:t>
            </a:r>
            <a:r>
              <a:rPr lang="en-GB" dirty="0" err="1"/>
              <a:t>maatschappelijke</a:t>
            </a:r>
            <a:r>
              <a:rPr lang="en-GB" dirty="0"/>
              <a:t> </a:t>
            </a:r>
            <a:r>
              <a:rPr lang="en-GB" dirty="0" err="1"/>
              <a:t>kosten</a:t>
            </a:r>
            <a:r>
              <a:rPr lang="en-GB" dirty="0"/>
              <a:t> (euro)</a:t>
            </a:r>
          </a:p>
          <a:p>
            <a:r>
              <a:rPr lang="en-GB" dirty="0" err="1"/>
              <a:t>Waar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de MKI </a:t>
            </a:r>
            <a:r>
              <a:rPr lang="en-GB" dirty="0" err="1"/>
              <a:t>vandaan</a:t>
            </a:r>
            <a:endParaRPr lang="en-GB" dirty="0"/>
          </a:p>
          <a:p>
            <a:pPr lvl="1"/>
            <a:r>
              <a:rPr lang="en-GB" dirty="0"/>
              <a:t>Wat is de </a:t>
            </a:r>
            <a:r>
              <a:rPr lang="en-GB" dirty="0" err="1"/>
              <a:t>Bepalingsmethode</a:t>
            </a:r>
            <a:endParaRPr lang="nl-NL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519D1E3-A2E4-42C8-8167-DCD5B53A8329}"/>
              </a:ext>
            </a:extLst>
          </p:cNvPr>
          <p:cNvSpPr/>
          <p:nvPr/>
        </p:nvSpPr>
        <p:spPr>
          <a:xfrm>
            <a:off x="1" y="118190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dirty="0">
                <a:solidFill>
                  <a:srgbClr val="072B49"/>
                </a:solidFill>
                <a:latin typeface="Gilroy ExtraBold" panose="00000900000000000000" pitchFamily="50" charset="0"/>
              </a:rPr>
              <a:t>LCA toegelicht: MKI</a:t>
            </a:r>
          </a:p>
        </p:txBody>
      </p:sp>
    </p:spTree>
    <p:extLst>
      <p:ext uri="{BB962C8B-B14F-4D97-AF65-F5344CB8AC3E}">
        <p14:creationId xmlns:p14="http://schemas.microsoft.com/office/powerpoint/2010/main" val="172106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02763-8D0A-47A6-9E19-D915DECC1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0304"/>
            <a:ext cx="10515600" cy="1325563"/>
          </a:xfrm>
        </p:spPr>
        <p:txBody>
          <a:bodyPr/>
          <a:lstStyle/>
          <a:p>
            <a:pPr algn="ctr"/>
            <a:r>
              <a:rPr lang="nl-NL" dirty="0"/>
              <a:t>Functionele eenheid: het onderwerp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7D8330-90D5-4C05-AEE9-D9D70C7D5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57" y="1118047"/>
            <a:ext cx="118110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nl-NL" dirty="0"/>
              <a:t>Onderwerp van de studie is: 133 in de aanbesteding aangeboden standaard bushokjes met normaal formaat (4000x1600), exclusief de productie van reclamevitrines en beeldschermen, maar inclusief het gebruik- en onderhoud van alle bushokjes en reclamevitrines gedurende 15 jaar. </a:t>
            </a:r>
          </a:p>
          <a:p>
            <a:pPr marL="0" indent="0">
              <a:buNone/>
            </a:pPr>
            <a:endParaRPr lang="en-GB" dirty="0"/>
          </a:p>
        </p:txBody>
      </p: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FBAE1467-C42E-473E-BE0D-B5F7912FACDC}"/>
              </a:ext>
            </a:extLst>
          </p:cNvPr>
          <p:cNvCxnSpPr/>
          <p:nvPr/>
        </p:nvCxnSpPr>
        <p:spPr>
          <a:xfrm>
            <a:off x="6096000" y="3210138"/>
            <a:ext cx="0" cy="709863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hthoek 4">
            <a:extLst>
              <a:ext uri="{FF2B5EF4-FFF2-40B4-BE49-F238E27FC236}">
                <a16:creationId xmlns:a16="http://schemas.microsoft.com/office/drawing/2014/main" id="{C6258EA2-474D-4FA2-8AC6-528FB965B255}"/>
              </a:ext>
            </a:extLst>
          </p:cNvPr>
          <p:cNvSpPr/>
          <p:nvPr/>
        </p:nvSpPr>
        <p:spPr>
          <a:xfrm>
            <a:off x="838200" y="3931992"/>
            <a:ext cx="102434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Productie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, </a:t>
            </a:r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plaatsing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, sloop, </a:t>
            </a:r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afvalverwerking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 &amp; recycling: </a:t>
            </a:r>
          </a:p>
          <a:p>
            <a:pPr algn="ctr"/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133 </a:t>
            </a:r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standaard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 </a:t>
            </a:r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bushokjes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 met normal format (4000x1600)</a:t>
            </a:r>
          </a:p>
          <a:p>
            <a:pPr algn="ctr"/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 </a:t>
            </a:r>
          </a:p>
          <a:p>
            <a:pPr algn="ctr"/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Gebruik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 &amp; </a:t>
            </a:r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onderhoud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: </a:t>
            </a:r>
          </a:p>
          <a:p>
            <a:pPr algn="ctr"/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alle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 163 </a:t>
            </a:r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bushokjes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 </a:t>
            </a:r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en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 </a:t>
            </a:r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vrijstaande</a:t>
            </a:r>
            <a:r>
              <a:rPr lang="en-GB" sz="2800" dirty="0">
                <a:solidFill>
                  <a:srgbClr val="6B6B6B"/>
                </a:solidFill>
                <a:latin typeface="Adelle Sans SemiBold" panose="02000503000000020004" pitchFamily="2" charset="0"/>
              </a:rPr>
              <a:t> </a:t>
            </a:r>
            <a:r>
              <a:rPr lang="en-GB" sz="2800" dirty="0" err="1">
                <a:solidFill>
                  <a:srgbClr val="6B6B6B"/>
                </a:solidFill>
                <a:latin typeface="Adelle Sans SemiBold" panose="02000503000000020004" pitchFamily="2" charset="0"/>
              </a:rPr>
              <a:t>reclamevitrines</a:t>
            </a:r>
            <a:endParaRPr lang="nl-NL" sz="2800" dirty="0">
              <a:solidFill>
                <a:srgbClr val="6B6B6B"/>
              </a:solidFill>
              <a:latin typeface="Adelle Sans SemiBold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49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28D538-4032-4122-ADCC-90F3100C2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Referentie</a:t>
            </a:r>
            <a:r>
              <a:rPr lang="en-GB" dirty="0"/>
              <a:t> </a:t>
            </a:r>
            <a:r>
              <a:rPr lang="en-GB" dirty="0" err="1"/>
              <a:t>ontwerp</a:t>
            </a:r>
            <a:r>
              <a:rPr lang="en-GB" dirty="0"/>
              <a:t> </a:t>
            </a:r>
            <a:r>
              <a:rPr lang="en-GB" dirty="0" err="1"/>
              <a:t>bushokje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7B4582-AD4E-41A2-B57A-43F2BCD89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692"/>
            <a:ext cx="10515600" cy="4869089"/>
          </a:xfrm>
        </p:spPr>
        <p:txBody>
          <a:bodyPr>
            <a:normAutofit/>
          </a:bodyPr>
          <a:lstStyle/>
          <a:p>
            <a:r>
              <a:rPr lang="en-GB" dirty="0" err="1"/>
              <a:t>Fundering</a:t>
            </a:r>
            <a:r>
              <a:rPr lang="en-GB" dirty="0"/>
              <a:t>: </a:t>
            </a:r>
            <a:r>
              <a:rPr lang="en-GB" dirty="0" err="1"/>
              <a:t>beton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wapening</a:t>
            </a:r>
            <a:endParaRPr lang="en-GB" dirty="0"/>
          </a:p>
          <a:p>
            <a:r>
              <a:rPr lang="en-GB" dirty="0" err="1"/>
              <a:t>Staanders</a:t>
            </a:r>
            <a:r>
              <a:rPr lang="en-GB" dirty="0"/>
              <a:t>: aluminium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staal</a:t>
            </a:r>
            <a:endParaRPr lang="en-GB" dirty="0"/>
          </a:p>
          <a:p>
            <a:r>
              <a:rPr lang="en-GB" dirty="0" err="1"/>
              <a:t>Achterwand</a:t>
            </a:r>
            <a:r>
              <a:rPr lang="en-GB" dirty="0"/>
              <a:t>: </a:t>
            </a:r>
            <a:r>
              <a:rPr lang="en-GB" dirty="0" err="1"/>
              <a:t>glas</a:t>
            </a:r>
            <a:endParaRPr lang="en-GB" dirty="0"/>
          </a:p>
          <a:p>
            <a:r>
              <a:rPr lang="en-GB" dirty="0" err="1"/>
              <a:t>Zijwand</a:t>
            </a:r>
            <a:r>
              <a:rPr lang="en-GB" dirty="0"/>
              <a:t>: aluminium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glas</a:t>
            </a:r>
            <a:endParaRPr lang="en-GB" dirty="0"/>
          </a:p>
          <a:p>
            <a:r>
              <a:rPr lang="en-GB" dirty="0" err="1"/>
              <a:t>Dak</a:t>
            </a:r>
            <a:r>
              <a:rPr lang="en-GB" dirty="0"/>
              <a:t>: </a:t>
            </a:r>
            <a:r>
              <a:rPr lang="en-GB" dirty="0" err="1"/>
              <a:t>staal</a:t>
            </a:r>
            <a:r>
              <a:rPr lang="en-GB" dirty="0"/>
              <a:t>, aluminium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glas</a:t>
            </a:r>
            <a:endParaRPr lang="en-GB" dirty="0"/>
          </a:p>
          <a:p>
            <a:r>
              <a:rPr lang="en-GB" dirty="0" err="1"/>
              <a:t>Bankje</a:t>
            </a:r>
            <a:r>
              <a:rPr lang="en-GB" dirty="0"/>
              <a:t>: </a:t>
            </a:r>
            <a:r>
              <a:rPr lang="en-GB" dirty="0" err="1"/>
              <a:t>houten</a:t>
            </a:r>
            <a:r>
              <a:rPr lang="en-GB" dirty="0"/>
              <a:t> </a:t>
            </a:r>
            <a:r>
              <a:rPr lang="en-GB" dirty="0" err="1"/>
              <a:t>zitting</a:t>
            </a:r>
            <a:r>
              <a:rPr lang="en-GB" dirty="0"/>
              <a:t>, aluminium </a:t>
            </a:r>
            <a:r>
              <a:rPr lang="en-GB" dirty="0" err="1"/>
              <a:t>zitting</a:t>
            </a:r>
            <a:r>
              <a:rPr lang="en-GB" dirty="0"/>
              <a:t> </a:t>
            </a:r>
            <a:r>
              <a:rPr lang="en-GB" dirty="0" err="1"/>
              <a:t>ondersteuning</a:t>
            </a:r>
            <a:endParaRPr lang="en-GB" dirty="0"/>
          </a:p>
          <a:p>
            <a:r>
              <a:rPr lang="en-GB" dirty="0" err="1"/>
              <a:t>Reisinfo</a:t>
            </a:r>
            <a:r>
              <a:rPr lang="en-GB" dirty="0"/>
              <a:t> vitrine: aluminium, </a:t>
            </a:r>
            <a:r>
              <a:rPr lang="en-GB" dirty="0" err="1"/>
              <a:t>glas</a:t>
            </a:r>
            <a:endParaRPr lang="en-GB" dirty="0"/>
          </a:p>
          <a:p>
            <a:r>
              <a:rPr lang="en-GB" dirty="0" err="1"/>
              <a:t>Overige</a:t>
            </a:r>
            <a:r>
              <a:rPr lang="en-GB" dirty="0"/>
              <a:t> </a:t>
            </a:r>
            <a:r>
              <a:rPr lang="en-GB" dirty="0" err="1"/>
              <a:t>onderdelen</a:t>
            </a:r>
            <a:r>
              <a:rPr lang="en-GB" dirty="0"/>
              <a:t>: </a:t>
            </a:r>
            <a:r>
              <a:rPr lang="en-GB" dirty="0" err="1"/>
              <a:t>glasrubbers</a:t>
            </a:r>
            <a:r>
              <a:rPr lang="en-GB" dirty="0"/>
              <a:t>, </a:t>
            </a:r>
            <a:r>
              <a:rPr lang="en-GB" dirty="0" err="1"/>
              <a:t>glashouders</a:t>
            </a:r>
            <a:r>
              <a:rPr lang="en-GB" dirty="0"/>
              <a:t>, </a:t>
            </a:r>
            <a:r>
              <a:rPr lang="en-GB" dirty="0" err="1"/>
              <a:t>afwatering</a:t>
            </a:r>
            <a:r>
              <a:rPr lang="en-GB" dirty="0"/>
              <a:t> PVC, </a:t>
            </a:r>
            <a:r>
              <a:rPr lang="en-GB" dirty="0" err="1"/>
              <a:t>inkoop</a:t>
            </a:r>
            <a:r>
              <a:rPr lang="en-GB" dirty="0"/>
              <a:t> aluminium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7188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98F411-04B8-4D08-9142-24EA27C1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van </a:t>
            </a:r>
            <a:r>
              <a:rPr lang="en-GB" dirty="0" err="1"/>
              <a:t>aanpak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DDB259-A2A1-48BF-99E8-B6CA166CC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000140"/>
          </a:xfrm>
        </p:spPr>
        <p:txBody>
          <a:bodyPr>
            <a:normAutofit fontScale="92500" lnSpcReduction="20000"/>
          </a:bodyPr>
          <a:lstStyle/>
          <a:p>
            <a:r>
              <a:rPr lang="nl-NL" dirty="0"/>
              <a:t>Referentie ontwerp is al opgezet, deze kan worden aangepast</a:t>
            </a:r>
          </a:p>
          <a:p>
            <a:r>
              <a:rPr lang="nl-NL" dirty="0"/>
              <a:t>4 aspecten onderscheidden: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Eigen invulling van alle fases mogelijk, referentie ontwerp mag ook (gedeeltelijk) over worden genomen indien gewenst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507DE165-E82A-4FB7-A8B1-502CC17F0945}"/>
              </a:ext>
            </a:extLst>
          </p:cNvPr>
          <p:cNvSpPr txBox="1">
            <a:spLocks/>
          </p:cNvSpPr>
          <p:nvPr/>
        </p:nvSpPr>
        <p:spPr>
          <a:xfrm>
            <a:off x="838199" y="2904796"/>
            <a:ext cx="1810732" cy="483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dirty="0"/>
              <a:t>Materialen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C82CB9AF-EBD7-461E-9946-21DB5C5CC3F1}"/>
              </a:ext>
            </a:extLst>
          </p:cNvPr>
          <p:cNvSpPr txBox="1">
            <a:spLocks/>
          </p:cNvSpPr>
          <p:nvPr/>
        </p:nvSpPr>
        <p:spPr>
          <a:xfrm>
            <a:off x="3545459" y="2892194"/>
            <a:ext cx="1810732" cy="483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dirty="0"/>
              <a:t>Plaatsing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9A5889FF-5B6B-414D-90CB-945B5AED66C7}"/>
              </a:ext>
            </a:extLst>
          </p:cNvPr>
          <p:cNvSpPr txBox="1">
            <a:spLocks/>
          </p:cNvSpPr>
          <p:nvPr/>
        </p:nvSpPr>
        <p:spPr>
          <a:xfrm>
            <a:off x="5201135" y="2892194"/>
            <a:ext cx="4350135" cy="483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dirty="0"/>
              <a:t>Gebruik &amp; onderhoud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E3354993-3A1C-4F39-8D98-D52B89C827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51270" y="3494197"/>
          <a:ext cx="1100579" cy="1083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6" r:id="rId4" imgW="6526800" imgH="6425280" progId="">
                  <p:embed/>
                </p:oleObj>
              </mc:Choice>
              <mc:Fallback>
                <p:oleObj r:id="rId4" imgW="6526800" imgH="6425280" progId="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E3354993-3A1C-4F39-8D98-D52B89C827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51270" y="3494197"/>
                        <a:ext cx="1100579" cy="1083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FEC07787-77D8-4210-A660-948E03AC60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32375" y="3494197"/>
          <a:ext cx="1100579" cy="1100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7" r:id="rId6" imgW="6526800" imgH="6526800" progId="">
                  <p:embed/>
                </p:oleObj>
              </mc:Choice>
              <mc:Fallback>
                <p:oleObj r:id="rId6" imgW="6526800" imgH="6526800" progId="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FEC07787-77D8-4210-A660-948E03AC60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32375" y="3494197"/>
                        <a:ext cx="1100579" cy="1100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E0E5AE18-FC75-4232-83DD-B445F2898A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91627" y="3494197"/>
          <a:ext cx="487926" cy="504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" r:id="rId8" imgW="2247480" imgH="2323800" progId="">
                  <p:embed/>
                </p:oleObj>
              </mc:Choice>
              <mc:Fallback>
                <p:oleObj r:id="rId8" imgW="2247480" imgH="2323800" progId="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E0E5AE18-FC75-4232-83DD-B445F2898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791627" y="3494197"/>
                        <a:ext cx="487926" cy="5044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5C7370EA-FCD2-4113-852D-3D24B44DAC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79553" y="3859218"/>
          <a:ext cx="689340" cy="73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" r:id="rId10" imgW="4736160" imgH="5053680" progId="">
                  <p:embed/>
                </p:oleObj>
              </mc:Choice>
              <mc:Fallback>
                <p:oleObj r:id="rId10" imgW="4736160" imgH="5053680" progId="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5C7370EA-FCD2-4113-852D-3D24B44DAC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279553" y="3859218"/>
                        <a:ext cx="689340" cy="7355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745FE8F4-BF66-4DFB-94DE-EF55F49AA6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9789" y="3498471"/>
          <a:ext cx="939661" cy="1080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" r:id="rId12" imgW="2209320" imgH="2539440" progId="">
                  <p:embed/>
                </p:oleObj>
              </mc:Choice>
              <mc:Fallback>
                <p:oleObj r:id="rId12" imgW="2209320" imgH="2539440" progId="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745FE8F4-BF66-4DFB-94DE-EF55F49AA6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289789" y="3498471"/>
                        <a:ext cx="939661" cy="10800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79F1339C-21A1-40DB-AA37-C18B583B7838}"/>
              </a:ext>
            </a:extLst>
          </p:cNvPr>
          <p:cNvSpPr txBox="1">
            <a:spLocks/>
          </p:cNvSpPr>
          <p:nvPr/>
        </p:nvSpPr>
        <p:spPr>
          <a:xfrm>
            <a:off x="9202917" y="2875318"/>
            <a:ext cx="1810732" cy="483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dirty="0"/>
              <a:t>Sloop</a:t>
            </a:r>
          </a:p>
        </p:txBody>
      </p:sp>
    </p:spTree>
    <p:extLst>
      <p:ext uri="{BB962C8B-B14F-4D97-AF65-F5344CB8AC3E}">
        <p14:creationId xmlns:p14="http://schemas.microsoft.com/office/powerpoint/2010/main" val="91460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98F411-04B8-4D08-9142-24EA27C1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van </a:t>
            </a:r>
            <a:r>
              <a:rPr lang="en-GB" dirty="0" err="1"/>
              <a:t>aanpak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DDB259-A2A1-48BF-99E8-B6CA166CC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810732" cy="4839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/>
              <a:t>Materialen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5402E2D0-A540-483B-B2A1-5E3B5A8D9962}"/>
              </a:ext>
            </a:extLst>
          </p:cNvPr>
          <p:cNvSpPr txBox="1">
            <a:spLocks/>
          </p:cNvSpPr>
          <p:nvPr/>
        </p:nvSpPr>
        <p:spPr>
          <a:xfrm>
            <a:off x="3545460" y="1813023"/>
            <a:ext cx="1810732" cy="483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dirty="0"/>
              <a:t>Plaatsing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239446FF-6BA4-4434-86B3-F3E0A87432C8}"/>
              </a:ext>
            </a:extLst>
          </p:cNvPr>
          <p:cNvSpPr txBox="1">
            <a:spLocks/>
          </p:cNvSpPr>
          <p:nvPr/>
        </p:nvSpPr>
        <p:spPr>
          <a:xfrm>
            <a:off x="5558100" y="1813023"/>
            <a:ext cx="3789932" cy="483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dirty="0"/>
              <a:t>Gebruik &amp; onderhoud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735319F9-E2AD-42C8-BCEC-60069941C63E}"/>
              </a:ext>
            </a:extLst>
          </p:cNvPr>
          <p:cNvSpPr txBox="1">
            <a:spLocks/>
          </p:cNvSpPr>
          <p:nvPr/>
        </p:nvSpPr>
        <p:spPr>
          <a:xfrm>
            <a:off x="9202917" y="1825625"/>
            <a:ext cx="1810732" cy="483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dirty="0"/>
              <a:t>Sloop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ADA58C5B-4F53-4C0A-A27C-D71733ED19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51271" y="2415026"/>
          <a:ext cx="1100579" cy="1083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0" r:id="rId4" imgW="6526800" imgH="6425280" progId="">
                  <p:embed/>
                </p:oleObj>
              </mc:Choice>
              <mc:Fallback>
                <p:oleObj r:id="rId4" imgW="6526800" imgH="6425280" progId="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ADA58C5B-4F53-4C0A-A27C-D71733ED1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51271" y="2415026"/>
                        <a:ext cx="1100579" cy="1083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AA3A9AF-11B7-4451-BDE5-69F3CFA9D3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32376" y="2415026"/>
          <a:ext cx="1100579" cy="1100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1" r:id="rId6" imgW="6526800" imgH="6526800" progId="">
                  <p:embed/>
                </p:oleObj>
              </mc:Choice>
              <mc:Fallback>
                <p:oleObj r:id="rId6" imgW="6526800" imgH="6526800" progId="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DAA3A9AF-11B7-4451-BDE5-69F3CFA9D3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32376" y="2415026"/>
                        <a:ext cx="1100579" cy="1100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E7F75E0E-AC2A-4E9F-A43C-7CD0A0C1EA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91628" y="2415026"/>
          <a:ext cx="487926" cy="504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" r:id="rId8" imgW="2247480" imgH="2323800" progId="">
                  <p:embed/>
                </p:oleObj>
              </mc:Choice>
              <mc:Fallback>
                <p:oleObj r:id="rId8" imgW="2247480" imgH="2323800" progId="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E7F75E0E-AC2A-4E9F-A43C-7CD0A0C1EA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791628" y="2415026"/>
                        <a:ext cx="487926" cy="5044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A273582D-8D5C-4FBD-9994-4F00B2BE62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79554" y="2780047"/>
          <a:ext cx="689340" cy="73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" r:id="rId10" imgW="4736160" imgH="5053680" progId="">
                  <p:embed/>
                </p:oleObj>
              </mc:Choice>
              <mc:Fallback>
                <p:oleObj r:id="rId10" imgW="4736160" imgH="5053680" progId="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A273582D-8D5C-4FBD-9994-4F00B2BE62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279554" y="2780047"/>
                        <a:ext cx="689340" cy="7355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A81B7170-079B-4490-BC30-FC3EB8AB79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9790" y="2419300"/>
          <a:ext cx="939661" cy="1080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" r:id="rId12" imgW="2209320" imgH="2539440" progId="">
                  <p:embed/>
                </p:oleObj>
              </mc:Choice>
              <mc:Fallback>
                <p:oleObj r:id="rId12" imgW="2209320" imgH="2539440" progId="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A81B7170-079B-4490-BC30-FC3EB8AB79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289790" y="2419300"/>
                        <a:ext cx="939661" cy="10800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ijdelijke aanduiding voor inhoud 2">
            <a:extLst>
              <a:ext uri="{FF2B5EF4-FFF2-40B4-BE49-F238E27FC236}">
                <a16:creationId xmlns:a16="http://schemas.microsoft.com/office/drawing/2014/main" id="{3F749CA8-2686-4C8F-97A4-74F7D0B2828E}"/>
              </a:ext>
            </a:extLst>
          </p:cNvPr>
          <p:cNvSpPr txBox="1">
            <a:spLocks/>
          </p:cNvSpPr>
          <p:nvPr/>
        </p:nvSpPr>
        <p:spPr>
          <a:xfrm>
            <a:off x="838200" y="3715700"/>
            <a:ext cx="2234938" cy="214459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/>
              <a:t>x kg staal, SAE1008, met poedercoating, platen</a:t>
            </a:r>
          </a:p>
          <a:p>
            <a:r>
              <a:rPr lang="nl-NL" sz="2000" dirty="0"/>
              <a:t>x kg aluminium, A380, buizen</a:t>
            </a:r>
          </a:p>
          <a:p>
            <a:r>
              <a:rPr lang="nl-NL" sz="2000" dirty="0"/>
              <a:t>% gerecycled per materiaal</a:t>
            </a:r>
          </a:p>
          <a:p>
            <a:r>
              <a:rPr lang="nl-NL" sz="2000" dirty="0"/>
              <a:t>x km transport van onderdelen</a:t>
            </a:r>
          </a:p>
        </p:txBody>
      </p:sp>
      <p:sp>
        <p:nvSpPr>
          <p:cNvPr id="19" name="Tijdelijke aanduiding voor inhoud 2">
            <a:extLst>
              <a:ext uri="{FF2B5EF4-FFF2-40B4-BE49-F238E27FC236}">
                <a16:creationId xmlns:a16="http://schemas.microsoft.com/office/drawing/2014/main" id="{38341FBD-BA2A-40B4-8B57-F26ED019EBC4}"/>
              </a:ext>
            </a:extLst>
          </p:cNvPr>
          <p:cNvSpPr txBox="1">
            <a:spLocks/>
          </p:cNvSpPr>
          <p:nvPr/>
        </p:nvSpPr>
        <p:spPr>
          <a:xfrm>
            <a:off x="3545459" y="3703099"/>
            <a:ext cx="2272353" cy="203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700" dirty="0"/>
              <a:t>Wijze van plaatsing (kraan, etc.)</a:t>
            </a:r>
          </a:p>
          <a:p>
            <a:r>
              <a:rPr lang="nl-NL" sz="1700" dirty="0"/>
              <a:t>x uur gebruik van kraan, etc.</a:t>
            </a:r>
          </a:p>
          <a:p>
            <a:r>
              <a:rPr lang="nl-NL" sz="1700" dirty="0"/>
              <a:t>x km transport van productielocatie naar plaatsing</a:t>
            </a:r>
          </a:p>
        </p:txBody>
      </p:sp>
      <p:sp>
        <p:nvSpPr>
          <p:cNvPr id="20" name="Tijdelijke aanduiding voor inhoud 2">
            <a:extLst>
              <a:ext uri="{FF2B5EF4-FFF2-40B4-BE49-F238E27FC236}">
                <a16:creationId xmlns:a16="http://schemas.microsoft.com/office/drawing/2014/main" id="{E9FE7B30-0E34-4023-88F1-D6D9AA6E2CDD}"/>
              </a:ext>
            </a:extLst>
          </p:cNvPr>
          <p:cNvSpPr txBox="1">
            <a:spLocks/>
          </p:cNvSpPr>
          <p:nvPr/>
        </p:nvSpPr>
        <p:spPr>
          <a:xfrm>
            <a:off x="6374187" y="3703099"/>
            <a:ext cx="2373206" cy="23017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700" dirty="0"/>
              <a:t>x kWh elektriciteitsverbruik lampen &amp; postervitrines</a:t>
            </a:r>
          </a:p>
          <a:p>
            <a:r>
              <a:rPr lang="nl-NL" sz="1700" dirty="0"/>
              <a:t>x km vervoer voor onderhoud &amp; postervervanging</a:t>
            </a:r>
          </a:p>
          <a:p>
            <a:r>
              <a:rPr lang="nl-NL" sz="1700" dirty="0"/>
              <a:t>x aantal vervangingen &amp; gewicht posters</a:t>
            </a:r>
          </a:p>
        </p:txBody>
      </p:sp>
      <p:sp>
        <p:nvSpPr>
          <p:cNvPr id="21" name="Tijdelijke aanduiding voor inhoud 2">
            <a:extLst>
              <a:ext uri="{FF2B5EF4-FFF2-40B4-BE49-F238E27FC236}">
                <a16:creationId xmlns:a16="http://schemas.microsoft.com/office/drawing/2014/main" id="{8A61D491-5F81-4298-AD13-F658B9321D1F}"/>
              </a:ext>
            </a:extLst>
          </p:cNvPr>
          <p:cNvSpPr txBox="1">
            <a:spLocks/>
          </p:cNvSpPr>
          <p:nvPr/>
        </p:nvSpPr>
        <p:spPr>
          <a:xfrm>
            <a:off x="9202916" y="3715700"/>
            <a:ext cx="2234937" cy="24366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B6B6B"/>
                </a:solidFill>
                <a:latin typeface="Adelle Sans SemiBold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B6B6B"/>
                </a:solidFill>
                <a:latin typeface="Adelle Sans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700" dirty="0"/>
              <a:t>Wijze van verwijdering</a:t>
            </a:r>
            <a:br>
              <a:rPr lang="nl-NL" sz="1700" dirty="0"/>
            </a:br>
            <a:r>
              <a:rPr lang="nl-NL" sz="1700" dirty="0"/>
              <a:t>(kraan, etc.)</a:t>
            </a:r>
          </a:p>
          <a:p>
            <a:r>
              <a:rPr lang="nl-NL" sz="1700" dirty="0"/>
              <a:t>x uur gebruik van kraan, etc.</a:t>
            </a:r>
          </a:p>
          <a:p>
            <a:r>
              <a:rPr lang="nl-NL" sz="1700" dirty="0"/>
              <a:t>Transport &amp; afvalverwerking &amp; recycling volgens referentie ontwerp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AA32491B-D994-47FF-8C4B-DDCB6122A6D1}"/>
              </a:ext>
            </a:extLst>
          </p:cNvPr>
          <p:cNvSpPr/>
          <p:nvPr/>
        </p:nvSpPr>
        <p:spPr>
          <a:xfrm>
            <a:off x="858820" y="3676474"/>
            <a:ext cx="2157757" cy="218382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ABE6D89E-3074-4B68-847D-BD09C751D450}"/>
              </a:ext>
            </a:extLst>
          </p:cNvPr>
          <p:cNvSpPr/>
          <p:nvPr/>
        </p:nvSpPr>
        <p:spPr>
          <a:xfrm>
            <a:off x="6404003" y="3681189"/>
            <a:ext cx="2343389" cy="217911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34EF774A-7AE9-40F5-8F7E-B3280D79F7F3}"/>
              </a:ext>
            </a:extLst>
          </p:cNvPr>
          <p:cNvSpPr/>
          <p:nvPr/>
        </p:nvSpPr>
        <p:spPr>
          <a:xfrm>
            <a:off x="3567688" y="4912312"/>
            <a:ext cx="2250124" cy="77769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442875F5-9F1C-4E73-8BBF-CD3525A08C7D}"/>
              </a:ext>
            </a:extLst>
          </p:cNvPr>
          <p:cNvSpPr/>
          <p:nvPr/>
        </p:nvSpPr>
        <p:spPr>
          <a:xfrm>
            <a:off x="9202916" y="4966209"/>
            <a:ext cx="2150883" cy="118611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336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18" grpId="0"/>
      <p:bldP spid="19" grpId="0"/>
      <p:bldP spid="20" grpId="0"/>
      <p:bldP spid="21" grpId="0"/>
      <p:bldP spid="13" grpId="0" animBg="1"/>
      <p:bldP spid="23" grpId="0" animBg="1"/>
      <p:bldP spid="22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98F411-04B8-4D08-9142-24EA27C1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van </a:t>
            </a:r>
            <a:r>
              <a:rPr lang="en-GB" dirty="0" err="1"/>
              <a:t>aanpak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DDB259-A2A1-48BF-99E8-B6CA166CC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000140"/>
          </a:xfrm>
        </p:spPr>
        <p:txBody>
          <a:bodyPr>
            <a:normAutofit/>
          </a:bodyPr>
          <a:lstStyle/>
          <a:p>
            <a:r>
              <a:rPr lang="nl-NL" dirty="0"/>
              <a:t>Meer detail mogelijk, bijvoorbeeld:</a:t>
            </a:r>
          </a:p>
          <a:p>
            <a:pPr lvl="1"/>
            <a:r>
              <a:rPr lang="nl-NL" dirty="0"/>
              <a:t>Specifiek productieproces van staal</a:t>
            </a:r>
          </a:p>
          <a:p>
            <a:pPr lvl="1"/>
            <a:r>
              <a:rPr lang="nl-NL" dirty="0"/>
              <a:t>Ander type materialen dan referentie ontwerp</a:t>
            </a:r>
          </a:p>
          <a:p>
            <a:pPr lvl="1"/>
            <a:r>
              <a:rPr lang="nl-NL" dirty="0"/>
              <a:t>Groene elektriciteit (zonnepanelen, windmolen, etc.)</a:t>
            </a:r>
          </a:p>
          <a:p>
            <a:pPr lvl="1"/>
            <a:r>
              <a:rPr lang="nl-NL" dirty="0"/>
              <a:t>Posters van gerecycled papier of ander materiaal</a:t>
            </a:r>
          </a:p>
          <a:p>
            <a:r>
              <a:rPr lang="nl-NL" dirty="0"/>
              <a:t>3 dagen (24 uren) consultancy Ecochain voor elke Inschrijver</a:t>
            </a:r>
          </a:p>
          <a:p>
            <a:r>
              <a:rPr lang="nl-NL" dirty="0"/>
              <a:t>Meer detail kost waarschijnlijk meer tijd, extra consultancy kan worden ingekocht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374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1090C7-ADAC-4C76-859D-78813C919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Inschatting aantal uren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F8105B23-C0A8-46F1-92E0-803A082AC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377343"/>
              </p:ext>
            </p:extLst>
          </p:nvPr>
        </p:nvGraphicFramePr>
        <p:xfrm>
          <a:off x="457199" y="2316480"/>
          <a:ext cx="11514221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1501">
                  <a:extLst>
                    <a:ext uri="{9D8B030D-6E8A-4147-A177-3AD203B41FA5}">
                      <a16:colId xmlns:a16="http://schemas.microsoft.com/office/drawing/2014/main" val="4181695556"/>
                    </a:ext>
                  </a:extLst>
                </a:gridCol>
                <a:gridCol w="1852720">
                  <a:extLst>
                    <a:ext uri="{9D8B030D-6E8A-4147-A177-3AD203B41FA5}">
                      <a16:colId xmlns:a16="http://schemas.microsoft.com/office/drawing/2014/main" val="12892475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Voorbeeldacties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Aantal uren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291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Ondersteuning dataverzameling, invullen van Ecochain, gebruik van materialen/processen die gebruikt zijn in referentieontwerp + gebruik en onderhoud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8-16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893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+ Gebruiken van andere materialen/sterk afwijkend gebruik en onderhoud dan in referentie ontwerp; die wel beschikbaar zijn in Ecochain database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2-8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8212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+ Gebruiken van andere materialen dan in referentie ontwerp; die </a:t>
                      </a:r>
                      <a:r>
                        <a:rPr lang="nl-NL" u="sng" dirty="0"/>
                        <a:t>niet</a:t>
                      </a:r>
                      <a:r>
                        <a:rPr lang="nl-NL" u="none" dirty="0"/>
                        <a:t> beschikbaar zijn in </a:t>
                      </a:r>
                      <a:r>
                        <a:rPr lang="nl-NL" u="none" dirty="0" err="1"/>
                        <a:t>Ecochain</a:t>
                      </a:r>
                      <a:r>
                        <a:rPr lang="nl-NL" u="none" dirty="0"/>
                        <a:t> database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4-8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398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+ Gedetailleerd doorrekenen materiaal van een van specifieke materiaalleverancier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~40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491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+ </a:t>
                      </a:r>
                      <a:r>
                        <a:rPr lang="en-GB" dirty="0" err="1"/>
                        <a:t>Andere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transportmethodes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~4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294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094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87D71D5-113D-48F4-838D-1D517A8F97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1" r="9091" b="26641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30" name="Freeform: Shape 22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: Shape 24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750242" y="632990"/>
            <a:ext cx="4062643" cy="1043409"/>
          </a:xfrm>
        </p:spPr>
        <p:txBody>
          <a:bodyPr vert="horz" lIns="121920" tIns="60960" rIns="121920" bIns="60960" rtlCol="0">
            <a:normAutofit/>
          </a:bodyPr>
          <a:lstStyle/>
          <a:p>
            <a:r>
              <a:rPr lang="nl-NL" dirty="0" err="1"/>
              <a:t>Ecochain</a:t>
            </a:r>
            <a:endParaRPr lang="nl-NL" dirty="0"/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520242" y="1774372"/>
            <a:ext cx="4062642" cy="2754086"/>
          </a:xfrm>
        </p:spPr>
        <p:txBody>
          <a:bodyPr anchor="t">
            <a:normAutofit/>
          </a:bodyPr>
          <a:lstStyle/>
          <a:p>
            <a:pPr marL="335992" indent="-335992"/>
            <a:endParaRPr lang="en-US" sz="1800" dirty="0">
              <a:latin typeface="Adelle Sans" panose="02000503000000020004" pitchFamily="2" charset="0"/>
              <a:cs typeface="Open Sans"/>
            </a:endParaRPr>
          </a:p>
          <a:p>
            <a:pPr marL="0" indent="0">
              <a:buNone/>
            </a:pPr>
            <a:endParaRPr lang="en-US" sz="1800" dirty="0">
              <a:latin typeface="Adelle Sans" panose="02000503000000020004" pitchFamily="2" charset="0"/>
              <a:cs typeface="Open Sans"/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122DB683-6E7B-467C-8F52-D364BB2A30B3}"/>
              </a:ext>
            </a:extLst>
          </p:cNvPr>
          <p:cNvCxnSpPr/>
          <p:nvPr/>
        </p:nvCxnSpPr>
        <p:spPr>
          <a:xfrm>
            <a:off x="520242" y="1391478"/>
            <a:ext cx="2580767" cy="0"/>
          </a:xfrm>
          <a:prstGeom prst="line">
            <a:avLst/>
          </a:prstGeom>
          <a:ln>
            <a:solidFill>
              <a:srgbClr val="072B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998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42">
            <a:extLst>
              <a:ext uri="{FF2B5EF4-FFF2-40B4-BE49-F238E27FC236}">
                <a16:creationId xmlns:a16="http://schemas.microsoft.com/office/drawing/2014/main" id="{EED046D2-7D9E-4B9C-AE09-FFA756EC1309}"/>
              </a:ext>
            </a:extLst>
          </p:cNvPr>
          <p:cNvSpPr/>
          <p:nvPr/>
        </p:nvSpPr>
        <p:spPr>
          <a:xfrm>
            <a:off x="4694189" y="5032144"/>
            <a:ext cx="775855" cy="77585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nl-NL" sz="3733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41">
            <a:extLst>
              <a:ext uri="{FF2B5EF4-FFF2-40B4-BE49-F238E27FC236}">
                <a16:creationId xmlns:a16="http://schemas.microsoft.com/office/drawing/2014/main" id="{A13FDC6E-D666-4FAA-BAFB-50A3CB9EFA4E}"/>
              </a:ext>
            </a:extLst>
          </p:cNvPr>
          <p:cNvSpPr/>
          <p:nvPr/>
        </p:nvSpPr>
        <p:spPr>
          <a:xfrm>
            <a:off x="4888652" y="5234806"/>
            <a:ext cx="378048" cy="126224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nl-NL" sz="3733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-17919" y="26364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/>
            <a:r>
              <a:rPr lang="nl-NL" sz="3600" dirty="0">
                <a:solidFill>
                  <a:srgbClr val="072B49"/>
                </a:solidFill>
                <a:latin typeface="Gilroy ExtraBold" panose="00000900000000000000" pitchFamily="50" charset="0"/>
                <a:ea typeface="+mj-ea"/>
                <a:cs typeface="+mj-cs"/>
              </a:rPr>
              <a:t>Inhoud</a:t>
            </a:r>
          </a:p>
        </p:txBody>
      </p:sp>
      <p:grpSp>
        <p:nvGrpSpPr>
          <p:cNvPr id="9" name="Groep 8"/>
          <p:cNvGrpSpPr/>
          <p:nvPr/>
        </p:nvGrpSpPr>
        <p:grpSpPr>
          <a:xfrm>
            <a:off x="945428" y="1146785"/>
            <a:ext cx="9221286" cy="5711216"/>
            <a:chOff x="3365662" y="1021238"/>
            <a:chExt cx="6915965" cy="4283412"/>
          </a:xfrm>
        </p:grpSpPr>
        <p:sp>
          <p:nvSpPr>
            <p:cNvPr id="45" name="Rounded Rectangle 44"/>
            <p:cNvSpPr/>
            <p:nvPr/>
          </p:nvSpPr>
          <p:spPr>
            <a:xfrm>
              <a:off x="4849229" y="2541987"/>
              <a:ext cx="283536" cy="2762663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5000"/>
                <a:lumOff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/>
              <a:endParaRPr lang="nl-NL" sz="3733" dirty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" name="Groep 3"/>
            <p:cNvGrpSpPr/>
            <p:nvPr/>
          </p:nvGrpSpPr>
          <p:grpSpPr>
            <a:xfrm>
              <a:off x="3365662" y="1021238"/>
              <a:ext cx="6915965" cy="4283411"/>
              <a:chOff x="3365662" y="1021238"/>
              <a:chExt cx="6915965" cy="4283411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4220275" y="1150766"/>
                <a:ext cx="2247904" cy="315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40"/>
                <a:r>
                  <a:rPr lang="nl-NL" sz="2133" dirty="0">
                    <a:solidFill>
                      <a:srgbClr val="57565A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Introductie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769940" y="1878589"/>
                <a:ext cx="5511687" cy="315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40"/>
                <a:r>
                  <a:rPr lang="nl-NL" sz="2133" dirty="0">
                    <a:solidFill>
                      <a:srgbClr val="57565A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Waarom wordt LCA meegenomen in de aanbesteding? 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421846" y="2637607"/>
                <a:ext cx="3642774" cy="315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40"/>
                <a:r>
                  <a:rPr lang="nl-NL" sz="2133" dirty="0">
                    <a:solidFill>
                      <a:srgbClr val="57565A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Wat is LCA?</a:t>
                </a:r>
              </a:p>
            </p:txBody>
          </p:sp>
          <p:sp>
            <p:nvSpPr>
              <p:cNvPr id="27" name="Rounded Rectangle 26"/>
              <p:cNvSpPr/>
              <p:nvPr/>
            </p:nvSpPr>
            <p:spPr>
              <a:xfrm>
                <a:off x="3549738" y="1267740"/>
                <a:ext cx="283536" cy="4036909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nl-NL" sz="3733" dirty="0">
                  <a:solidFill>
                    <a:prstClr val="white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3365662" y="1021238"/>
                <a:ext cx="660912" cy="66190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nl-NL" sz="3733" dirty="0">
                  <a:solidFill>
                    <a:prstClr val="white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1" name="Group 40"/>
              <p:cNvGrpSpPr/>
              <p:nvPr/>
            </p:nvGrpSpPr>
            <p:grpSpPr>
              <a:xfrm>
                <a:off x="4032067" y="1795391"/>
                <a:ext cx="581891" cy="3509258"/>
                <a:chOff x="3981505" y="1325228"/>
                <a:chExt cx="822960" cy="4963085"/>
              </a:xfrm>
              <a:solidFill>
                <a:schemeClr val="accent5"/>
              </a:solidFill>
            </p:grpSpPr>
            <p:sp>
              <p:nvSpPr>
                <p:cNvPr id="42" name="Rounded Rectangle 41"/>
                <p:cNvSpPr/>
                <p:nvPr/>
              </p:nvSpPr>
              <p:spPr>
                <a:xfrm>
                  <a:off x="4184438" y="1325228"/>
                  <a:ext cx="401001" cy="496308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40"/>
                  <a:endParaRPr lang="nl-NL" sz="3733" dirty="0">
                    <a:solidFill>
                      <a:prstClr val="white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3981505" y="1325229"/>
                  <a:ext cx="822960" cy="82296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40"/>
                  <a:endParaRPr lang="nl-NL" sz="3733" dirty="0">
                    <a:solidFill>
                      <a:prstClr val="white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6" name="Oval 45"/>
              <p:cNvSpPr/>
              <p:nvPr/>
            </p:nvSpPr>
            <p:spPr>
              <a:xfrm>
                <a:off x="4683232" y="2520006"/>
                <a:ext cx="581891" cy="581892"/>
              </a:xfrm>
              <a:prstGeom prst="ellipse">
                <a:avLst/>
              </a:prstGeom>
              <a:solidFill>
                <a:schemeClr val="accent2">
                  <a:lumMod val="25000"/>
                  <a:lumOff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/>
                <a:endParaRPr lang="nl-NL" sz="3733" dirty="0">
                  <a:solidFill>
                    <a:prstClr val="white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43"/>
              <p:cNvSpPr>
                <a:spLocks noEditPoints="1"/>
              </p:cNvSpPr>
              <p:nvPr/>
            </p:nvSpPr>
            <p:spPr bwMode="auto">
              <a:xfrm>
                <a:off x="3505482" y="1150766"/>
                <a:ext cx="363955" cy="392018"/>
              </a:xfrm>
              <a:custGeom>
                <a:avLst/>
                <a:gdLst>
                  <a:gd name="T0" fmla="*/ 311 w 453"/>
                  <a:gd name="T1" fmla="*/ 43 h 454"/>
                  <a:gd name="T2" fmla="*/ 354 w 453"/>
                  <a:gd name="T3" fmla="*/ 77 h 454"/>
                  <a:gd name="T4" fmla="*/ 448 w 453"/>
                  <a:gd name="T5" fmla="*/ 177 h 454"/>
                  <a:gd name="T6" fmla="*/ 304 w 453"/>
                  <a:gd name="T7" fmla="*/ 122 h 454"/>
                  <a:gd name="T8" fmla="*/ 185 w 453"/>
                  <a:gd name="T9" fmla="*/ 185 h 454"/>
                  <a:gd name="T10" fmla="*/ 97 w 453"/>
                  <a:gd name="T11" fmla="*/ 96 h 454"/>
                  <a:gd name="T12" fmla="*/ 4 w 453"/>
                  <a:gd name="T13" fmla="*/ 204 h 454"/>
                  <a:gd name="T14" fmla="*/ 51 w 453"/>
                  <a:gd name="T15" fmla="*/ 436 h 454"/>
                  <a:gd name="T16" fmla="*/ 100 w 453"/>
                  <a:gd name="T17" fmla="*/ 342 h 454"/>
                  <a:gd name="T18" fmla="*/ 149 w 453"/>
                  <a:gd name="T19" fmla="*/ 437 h 454"/>
                  <a:gd name="T20" fmla="*/ 157 w 453"/>
                  <a:gd name="T21" fmla="*/ 219 h 454"/>
                  <a:gd name="T22" fmla="*/ 237 w 453"/>
                  <a:gd name="T23" fmla="*/ 252 h 454"/>
                  <a:gd name="T24" fmla="*/ 303 w 453"/>
                  <a:gd name="T25" fmla="*/ 436 h 454"/>
                  <a:gd name="T26" fmla="*/ 353 w 453"/>
                  <a:gd name="T27" fmla="*/ 342 h 454"/>
                  <a:gd name="T28" fmla="*/ 402 w 453"/>
                  <a:gd name="T29" fmla="*/ 437 h 454"/>
                  <a:gd name="T30" fmla="*/ 418 w 453"/>
                  <a:gd name="T31" fmla="*/ 277 h 454"/>
                  <a:gd name="T32" fmla="*/ 220 w 453"/>
                  <a:gd name="T33" fmla="*/ 243 h 454"/>
                  <a:gd name="T34" fmla="*/ 137 w 453"/>
                  <a:gd name="T35" fmla="*/ 145 h 454"/>
                  <a:gd name="T36" fmla="*/ 133 w 453"/>
                  <a:gd name="T37" fmla="*/ 185 h 454"/>
                  <a:gd name="T38" fmla="*/ 140 w 453"/>
                  <a:gd name="T39" fmla="*/ 436 h 454"/>
                  <a:gd name="T40" fmla="*/ 105 w 453"/>
                  <a:gd name="T41" fmla="*/ 281 h 454"/>
                  <a:gd name="T42" fmla="*/ 72 w 453"/>
                  <a:gd name="T43" fmla="*/ 444 h 454"/>
                  <a:gd name="T44" fmla="*/ 61 w 453"/>
                  <a:gd name="T45" fmla="*/ 386 h 454"/>
                  <a:gd name="T46" fmla="*/ 62 w 453"/>
                  <a:gd name="T47" fmla="*/ 249 h 454"/>
                  <a:gd name="T48" fmla="*/ 35 w 453"/>
                  <a:gd name="T49" fmla="*/ 193 h 454"/>
                  <a:gd name="T50" fmla="*/ 53 w 453"/>
                  <a:gd name="T51" fmla="*/ 252 h 454"/>
                  <a:gd name="T52" fmla="*/ 53 w 453"/>
                  <a:gd name="T53" fmla="*/ 276 h 454"/>
                  <a:gd name="T54" fmla="*/ 47 w 453"/>
                  <a:gd name="T55" fmla="*/ 128 h 454"/>
                  <a:gd name="T56" fmla="*/ 141 w 453"/>
                  <a:gd name="T57" fmla="*/ 127 h 454"/>
                  <a:gd name="T58" fmla="*/ 222 w 453"/>
                  <a:gd name="T59" fmla="*/ 225 h 454"/>
                  <a:gd name="T60" fmla="*/ 53 w 453"/>
                  <a:gd name="T61" fmla="*/ 183 h 454"/>
                  <a:gd name="T62" fmla="*/ 440 w 453"/>
                  <a:gd name="T63" fmla="*/ 201 h 454"/>
                  <a:gd name="T64" fmla="*/ 394 w 453"/>
                  <a:gd name="T65" fmla="*/ 267 h 454"/>
                  <a:gd name="T66" fmla="*/ 407 w 453"/>
                  <a:gd name="T67" fmla="*/ 232 h 454"/>
                  <a:gd name="T68" fmla="*/ 393 w 453"/>
                  <a:gd name="T69" fmla="*/ 165 h 454"/>
                  <a:gd name="T70" fmla="*/ 385 w 453"/>
                  <a:gd name="T71" fmla="*/ 265 h 454"/>
                  <a:gd name="T72" fmla="*/ 392 w 453"/>
                  <a:gd name="T73" fmla="*/ 436 h 454"/>
                  <a:gd name="T74" fmla="*/ 357 w 453"/>
                  <a:gd name="T75" fmla="*/ 281 h 454"/>
                  <a:gd name="T76" fmla="*/ 325 w 453"/>
                  <a:gd name="T77" fmla="*/ 444 h 454"/>
                  <a:gd name="T78" fmla="*/ 314 w 453"/>
                  <a:gd name="T79" fmla="*/ 392 h 454"/>
                  <a:gd name="T80" fmla="*/ 320 w 453"/>
                  <a:gd name="T81" fmla="*/ 150 h 454"/>
                  <a:gd name="T82" fmla="*/ 310 w 453"/>
                  <a:gd name="T83" fmla="*/ 183 h 454"/>
                  <a:gd name="T84" fmla="*/ 236 w 453"/>
                  <a:gd name="T85" fmla="*/ 223 h 454"/>
                  <a:gd name="T86" fmla="*/ 312 w 453"/>
                  <a:gd name="T87" fmla="*/ 127 h 454"/>
                  <a:gd name="T88" fmla="*/ 406 w 453"/>
                  <a:gd name="T89" fmla="*/ 128 h 454"/>
                  <a:gd name="T90" fmla="*/ 409 w 453"/>
                  <a:gd name="T91" fmla="*/ 196 h 454"/>
                  <a:gd name="T92" fmla="*/ 142 w 453"/>
                  <a:gd name="T93" fmla="*/ 43 h 454"/>
                  <a:gd name="T94" fmla="*/ 99 w 453"/>
                  <a:gd name="T95" fmla="*/ 9 h 454"/>
                  <a:gd name="T96" fmla="*/ 99 w 453"/>
                  <a:gd name="T97" fmla="*/ 9 h 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53" h="454">
                    <a:moveTo>
                      <a:pt x="354" y="86"/>
                    </a:moveTo>
                    <a:cubicBezTo>
                      <a:pt x="378" y="86"/>
                      <a:pt x="398" y="67"/>
                      <a:pt x="398" y="43"/>
                    </a:cubicBezTo>
                    <a:cubicBezTo>
                      <a:pt x="398" y="19"/>
                      <a:pt x="378" y="0"/>
                      <a:pt x="354" y="0"/>
                    </a:cubicBezTo>
                    <a:cubicBezTo>
                      <a:pt x="330" y="0"/>
                      <a:pt x="311" y="19"/>
                      <a:pt x="311" y="43"/>
                    </a:cubicBezTo>
                    <a:cubicBezTo>
                      <a:pt x="311" y="67"/>
                      <a:pt x="330" y="86"/>
                      <a:pt x="354" y="86"/>
                    </a:cubicBezTo>
                    <a:close/>
                    <a:moveTo>
                      <a:pt x="354" y="9"/>
                    </a:moveTo>
                    <a:cubicBezTo>
                      <a:pt x="373" y="9"/>
                      <a:pt x="388" y="24"/>
                      <a:pt x="388" y="43"/>
                    </a:cubicBezTo>
                    <a:cubicBezTo>
                      <a:pt x="388" y="62"/>
                      <a:pt x="373" y="77"/>
                      <a:pt x="354" y="77"/>
                    </a:cubicBezTo>
                    <a:cubicBezTo>
                      <a:pt x="336" y="77"/>
                      <a:pt x="320" y="62"/>
                      <a:pt x="320" y="43"/>
                    </a:cubicBezTo>
                    <a:cubicBezTo>
                      <a:pt x="320" y="24"/>
                      <a:pt x="336" y="9"/>
                      <a:pt x="354" y="9"/>
                    </a:cubicBezTo>
                    <a:close/>
                    <a:moveTo>
                      <a:pt x="448" y="177"/>
                    </a:moveTo>
                    <a:cubicBezTo>
                      <a:pt x="448" y="177"/>
                      <a:pt x="448" y="177"/>
                      <a:pt x="448" y="177"/>
                    </a:cubicBezTo>
                    <a:cubicBezTo>
                      <a:pt x="414" y="123"/>
                      <a:pt x="414" y="123"/>
                      <a:pt x="414" y="123"/>
                    </a:cubicBezTo>
                    <a:cubicBezTo>
                      <a:pt x="401" y="104"/>
                      <a:pt x="393" y="96"/>
                      <a:pt x="356" y="96"/>
                    </a:cubicBezTo>
                    <a:cubicBezTo>
                      <a:pt x="356" y="96"/>
                      <a:pt x="356" y="96"/>
                      <a:pt x="356" y="96"/>
                    </a:cubicBezTo>
                    <a:cubicBezTo>
                      <a:pt x="319" y="96"/>
                      <a:pt x="309" y="113"/>
                      <a:pt x="304" y="122"/>
                    </a:cubicBezTo>
                    <a:cubicBezTo>
                      <a:pt x="304" y="122"/>
                      <a:pt x="304" y="122"/>
                      <a:pt x="304" y="122"/>
                    </a:cubicBezTo>
                    <a:cubicBezTo>
                      <a:pt x="297" y="136"/>
                      <a:pt x="272" y="179"/>
                      <a:pt x="268" y="185"/>
                    </a:cubicBezTo>
                    <a:cubicBezTo>
                      <a:pt x="263" y="188"/>
                      <a:pt x="240" y="206"/>
                      <a:pt x="226" y="217"/>
                    </a:cubicBezTo>
                    <a:cubicBezTo>
                      <a:pt x="216" y="209"/>
                      <a:pt x="198" y="195"/>
                      <a:pt x="185" y="185"/>
                    </a:cubicBezTo>
                    <a:cubicBezTo>
                      <a:pt x="181" y="179"/>
                      <a:pt x="156" y="136"/>
                      <a:pt x="149" y="122"/>
                    </a:cubicBezTo>
                    <a:cubicBezTo>
                      <a:pt x="148" y="122"/>
                      <a:pt x="148" y="122"/>
                      <a:pt x="148" y="122"/>
                    </a:cubicBezTo>
                    <a:cubicBezTo>
                      <a:pt x="143" y="113"/>
                      <a:pt x="134" y="96"/>
                      <a:pt x="97" y="96"/>
                    </a:cubicBezTo>
                    <a:cubicBezTo>
                      <a:pt x="97" y="96"/>
                      <a:pt x="97" y="96"/>
                      <a:pt x="97" y="96"/>
                    </a:cubicBezTo>
                    <a:cubicBezTo>
                      <a:pt x="60" y="96"/>
                      <a:pt x="52" y="104"/>
                      <a:pt x="39" y="123"/>
                    </a:cubicBezTo>
                    <a:cubicBezTo>
                      <a:pt x="5" y="177"/>
                      <a:pt x="5" y="177"/>
                      <a:pt x="5" y="177"/>
                    </a:cubicBezTo>
                    <a:cubicBezTo>
                      <a:pt x="5" y="177"/>
                      <a:pt x="5" y="177"/>
                      <a:pt x="5" y="177"/>
                    </a:cubicBezTo>
                    <a:cubicBezTo>
                      <a:pt x="0" y="186"/>
                      <a:pt x="0" y="195"/>
                      <a:pt x="4" y="204"/>
                    </a:cubicBezTo>
                    <a:cubicBezTo>
                      <a:pt x="35" y="277"/>
                      <a:pt x="35" y="277"/>
                      <a:pt x="35" y="277"/>
                    </a:cubicBezTo>
                    <a:cubicBezTo>
                      <a:pt x="38" y="282"/>
                      <a:pt x="44" y="286"/>
                      <a:pt x="50" y="286"/>
                    </a:cubicBezTo>
                    <a:cubicBezTo>
                      <a:pt x="51" y="286"/>
                      <a:pt x="52" y="286"/>
                      <a:pt x="52" y="286"/>
                    </a:cubicBezTo>
                    <a:cubicBezTo>
                      <a:pt x="52" y="404"/>
                      <a:pt x="51" y="433"/>
                      <a:pt x="51" y="436"/>
                    </a:cubicBezTo>
                    <a:cubicBezTo>
                      <a:pt x="51" y="436"/>
                      <a:pt x="51" y="436"/>
                      <a:pt x="51" y="437"/>
                    </a:cubicBezTo>
                    <a:cubicBezTo>
                      <a:pt x="52" y="447"/>
                      <a:pt x="62" y="454"/>
                      <a:pt x="72" y="454"/>
                    </a:cubicBezTo>
                    <a:cubicBezTo>
                      <a:pt x="83" y="454"/>
                      <a:pt x="92" y="446"/>
                      <a:pt x="93" y="436"/>
                    </a:cubicBezTo>
                    <a:cubicBezTo>
                      <a:pt x="100" y="342"/>
                      <a:pt x="100" y="342"/>
                      <a:pt x="100" y="342"/>
                    </a:cubicBezTo>
                    <a:cubicBezTo>
                      <a:pt x="108" y="436"/>
                      <a:pt x="108" y="436"/>
                      <a:pt x="108" y="436"/>
                    </a:cubicBezTo>
                    <a:cubicBezTo>
                      <a:pt x="108" y="446"/>
                      <a:pt x="117" y="454"/>
                      <a:pt x="128" y="454"/>
                    </a:cubicBezTo>
                    <a:cubicBezTo>
                      <a:pt x="128" y="454"/>
                      <a:pt x="128" y="454"/>
                      <a:pt x="129" y="454"/>
                    </a:cubicBezTo>
                    <a:cubicBezTo>
                      <a:pt x="139" y="454"/>
                      <a:pt x="148" y="446"/>
                      <a:pt x="149" y="437"/>
                    </a:cubicBezTo>
                    <a:cubicBezTo>
                      <a:pt x="149" y="436"/>
                      <a:pt x="149" y="436"/>
                      <a:pt x="149" y="436"/>
                    </a:cubicBezTo>
                    <a:cubicBezTo>
                      <a:pt x="149" y="430"/>
                      <a:pt x="146" y="298"/>
                      <a:pt x="143" y="200"/>
                    </a:cubicBezTo>
                    <a:cubicBezTo>
                      <a:pt x="156" y="218"/>
                      <a:pt x="156" y="218"/>
                      <a:pt x="156" y="218"/>
                    </a:cubicBezTo>
                    <a:cubicBezTo>
                      <a:pt x="156" y="218"/>
                      <a:pt x="157" y="219"/>
                      <a:pt x="157" y="219"/>
                    </a:cubicBezTo>
                    <a:cubicBezTo>
                      <a:pt x="215" y="251"/>
                      <a:pt x="215" y="251"/>
                      <a:pt x="215" y="251"/>
                    </a:cubicBezTo>
                    <a:cubicBezTo>
                      <a:pt x="219" y="254"/>
                      <a:pt x="223" y="254"/>
                      <a:pt x="226" y="253"/>
                    </a:cubicBezTo>
                    <a:cubicBezTo>
                      <a:pt x="227" y="254"/>
                      <a:pt x="229" y="254"/>
                      <a:pt x="230" y="254"/>
                    </a:cubicBezTo>
                    <a:cubicBezTo>
                      <a:pt x="232" y="254"/>
                      <a:pt x="235" y="253"/>
                      <a:pt x="237" y="252"/>
                    </a:cubicBezTo>
                    <a:cubicBezTo>
                      <a:pt x="295" y="219"/>
                      <a:pt x="295" y="219"/>
                      <a:pt x="295" y="219"/>
                    </a:cubicBezTo>
                    <a:cubicBezTo>
                      <a:pt x="296" y="219"/>
                      <a:pt x="297" y="218"/>
                      <a:pt x="297" y="218"/>
                    </a:cubicBezTo>
                    <a:cubicBezTo>
                      <a:pt x="310" y="200"/>
                      <a:pt x="310" y="200"/>
                      <a:pt x="310" y="200"/>
                    </a:cubicBezTo>
                    <a:cubicBezTo>
                      <a:pt x="307" y="298"/>
                      <a:pt x="304" y="430"/>
                      <a:pt x="303" y="436"/>
                    </a:cubicBezTo>
                    <a:cubicBezTo>
                      <a:pt x="303" y="436"/>
                      <a:pt x="303" y="436"/>
                      <a:pt x="303" y="437"/>
                    </a:cubicBezTo>
                    <a:cubicBezTo>
                      <a:pt x="305" y="447"/>
                      <a:pt x="314" y="454"/>
                      <a:pt x="325" y="454"/>
                    </a:cubicBezTo>
                    <a:cubicBezTo>
                      <a:pt x="336" y="454"/>
                      <a:pt x="345" y="446"/>
                      <a:pt x="345" y="436"/>
                    </a:cubicBezTo>
                    <a:cubicBezTo>
                      <a:pt x="353" y="342"/>
                      <a:pt x="353" y="342"/>
                      <a:pt x="353" y="342"/>
                    </a:cubicBezTo>
                    <a:cubicBezTo>
                      <a:pt x="360" y="436"/>
                      <a:pt x="360" y="436"/>
                      <a:pt x="360" y="436"/>
                    </a:cubicBezTo>
                    <a:cubicBezTo>
                      <a:pt x="361" y="446"/>
                      <a:pt x="369" y="454"/>
                      <a:pt x="380" y="454"/>
                    </a:cubicBezTo>
                    <a:cubicBezTo>
                      <a:pt x="381" y="454"/>
                      <a:pt x="381" y="454"/>
                      <a:pt x="381" y="454"/>
                    </a:cubicBezTo>
                    <a:cubicBezTo>
                      <a:pt x="392" y="454"/>
                      <a:pt x="401" y="446"/>
                      <a:pt x="402" y="437"/>
                    </a:cubicBezTo>
                    <a:cubicBezTo>
                      <a:pt x="402" y="436"/>
                      <a:pt x="402" y="436"/>
                      <a:pt x="402" y="436"/>
                    </a:cubicBezTo>
                    <a:cubicBezTo>
                      <a:pt x="402" y="433"/>
                      <a:pt x="401" y="404"/>
                      <a:pt x="400" y="286"/>
                    </a:cubicBezTo>
                    <a:cubicBezTo>
                      <a:pt x="401" y="286"/>
                      <a:pt x="402" y="286"/>
                      <a:pt x="403" y="286"/>
                    </a:cubicBezTo>
                    <a:cubicBezTo>
                      <a:pt x="409" y="286"/>
                      <a:pt x="415" y="282"/>
                      <a:pt x="418" y="277"/>
                    </a:cubicBezTo>
                    <a:cubicBezTo>
                      <a:pt x="449" y="204"/>
                      <a:pt x="449" y="204"/>
                      <a:pt x="449" y="204"/>
                    </a:cubicBezTo>
                    <a:cubicBezTo>
                      <a:pt x="453" y="195"/>
                      <a:pt x="452" y="186"/>
                      <a:pt x="448" y="177"/>
                    </a:cubicBezTo>
                    <a:close/>
                    <a:moveTo>
                      <a:pt x="230" y="241"/>
                    </a:moveTo>
                    <a:cubicBezTo>
                      <a:pt x="227" y="244"/>
                      <a:pt x="223" y="245"/>
                      <a:pt x="220" y="243"/>
                    </a:cubicBezTo>
                    <a:cubicBezTo>
                      <a:pt x="163" y="211"/>
                      <a:pt x="163" y="211"/>
                      <a:pt x="163" y="211"/>
                    </a:cubicBezTo>
                    <a:cubicBezTo>
                      <a:pt x="143" y="183"/>
                      <a:pt x="143" y="183"/>
                      <a:pt x="143" y="183"/>
                    </a:cubicBezTo>
                    <a:cubicBezTo>
                      <a:pt x="142" y="171"/>
                      <a:pt x="142" y="160"/>
                      <a:pt x="142" y="150"/>
                    </a:cubicBezTo>
                    <a:cubicBezTo>
                      <a:pt x="142" y="147"/>
                      <a:pt x="140" y="145"/>
                      <a:pt x="137" y="145"/>
                    </a:cubicBezTo>
                    <a:cubicBezTo>
                      <a:pt x="137" y="145"/>
                      <a:pt x="137" y="145"/>
                      <a:pt x="137" y="145"/>
                    </a:cubicBezTo>
                    <a:cubicBezTo>
                      <a:pt x="134" y="145"/>
                      <a:pt x="132" y="148"/>
                      <a:pt x="132" y="150"/>
                    </a:cubicBezTo>
                    <a:cubicBezTo>
                      <a:pt x="132" y="150"/>
                      <a:pt x="133" y="164"/>
                      <a:pt x="133" y="185"/>
                    </a:cubicBezTo>
                    <a:cubicBezTo>
                      <a:pt x="133" y="185"/>
                      <a:pt x="133" y="185"/>
                      <a:pt x="133" y="185"/>
                    </a:cubicBezTo>
                    <a:cubicBezTo>
                      <a:pt x="134" y="213"/>
                      <a:pt x="135" y="253"/>
                      <a:pt x="136" y="293"/>
                    </a:cubicBezTo>
                    <a:cubicBezTo>
                      <a:pt x="137" y="329"/>
                      <a:pt x="138" y="365"/>
                      <a:pt x="139" y="392"/>
                    </a:cubicBezTo>
                    <a:cubicBezTo>
                      <a:pt x="139" y="405"/>
                      <a:pt x="139" y="416"/>
                      <a:pt x="140" y="424"/>
                    </a:cubicBezTo>
                    <a:cubicBezTo>
                      <a:pt x="140" y="430"/>
                      <a:pt x="140" y="433"/>
                      <a:pt x="140" y="436"/>
                    </a:cubicBezTo>
                    <a:cubicBezTo>
                      <a:pt x="140" y="436"/>
                      <a:pt x="140" y="436"/>
                      <a:pt x="140" y="436"/>
                    </a:cubicBezTo>
                    <a:cubicBezTo>
                      <a:pt x="140" y="441"/>
                      <a:pt x="134" y="445"/>
                      <a:pt x="128" y="444"/>
                    </a:cubicBezTo>
                    <a:cubicBezTo>
                      <a:pt x="122" y="444"/>
                      <a:pt x="117" y="440"/>
                      <a:pt x="117" y="435"/>
                    </a:cubicBezTo>
                    <a:cubicBezTo>
                      <a:pt x="105" y="281"/>
                      <a:pt x="105" y="281"/>
                      <a:pt x="105" y="281"/>
                    </a:cubicBezTo>
                    <a:cubicBezTo>
                      <a:pt x="105" y="279"/>
                      <a:pt x="103" y="277"/>
                      <a:pt x="100" y="277"/>
                    </a:cubicBezTo>
                    <a:cubicBezTo>
                      <a:pt x="98" y="277"/>
                      <a:pt x="96" y="279"/>
                      <a:pt x="96" y="281"/>
                    </a:cubicBezTo>
                    <a:cubicBezTo>
                      <a:pt x="84" y="435"/>
                      <a:pt x="84" y="435"/>
                      <a:pt x="84" y="435"/>
                    </a:cubicBezTo>
                    <a:cubicBezTo>
                      <a:pt x="83" y="440"/>
                      <a:pt x="78" y="444"/>
                      <a:pt x="72" y="444"/>
                    </a:cubicBezTo>
                    <a:cubicBezTo>
                      <a:pt x="66" y="445"/>
                      <a:pt x="61" y="441"/>
                      <a:pt x="60" y="436"/>
                    </a:cubicBezTo>
                    <a:cubicBezTo>
                      <a:pt x="60" y="436"/>
                      <a:pt x="60" y="436"/>
                      <a:pt x="60" y="436"/>
                    </a:cubicBezTo>
                    <a:cubicBezTo>
                      <a:pt x="61" y="433"/>
                      <a:pt x="61" y="429"/>
                      <a:pt x="61" y="422"/>
                    </a:cubicBezTo>
                    <a:cubicBezTo>
                      <a:pt x="61" y="413"/>
                      <a:pt x="61" y="401"/>
                      <a:pt x="61" y="386"/>
                    </a:cubicBezTo>
                    <a:cubicBezTo>
                      <a:pt x="61" y="357"/>
                      <a:pt x="62" y="318"/>
                      <a:pt x="62" y="281"/>
                    </a:cubicBezTo>
                    <a:cubicBezTo>
                      <a:pt x="67" y="277"/>
                      <a:pt x="69" y="271"/>
                      <a:pt x="67" y="265"/>
                    </a:cubicBezTo>
                    <a:cubicBezTo>
                      <a:pt x="67" y="265"/>
                      <a:pt x="67" y="265"/>
                      <a:pt x="67" y="264"/>
                    </a:cubicBezTo>
                    <a:cubicBezTo>
                      <a:pt x="67" y="263"/>
                      <a:pt x="65" y="258"/>
                      <a:pt x="62" y="249"/>
                    </a:cubicBezTo>
                    <a:cubicBezTo>
                      <a:pt x="63" y="197"/>
                      <a:pt x="63" y="169"/>
                      <a:pt x="63" y="169"/>
                    </a:cubicBezTo>
                    <a:cubicBezTo>
                      <a:pt x="63" y="167"/>
                      <a:pt x="61" y="165"/>
                      <a:pt x="59" y="165"/>
                    </a:cubicBezTo>
                    <a:cubicBezTo>
                      <a:pt x="58" y="164"/>
                      <a:pt x="55" y="165"/>
                      <a:pt x="54" y="166"/>
                    </a:cubicBezTo>
                    <a:cubicBezTo>
                      <a:pt x="35" y="193"/>
                      <a:pt x="35" y="193"/>
                      <a:pt x="35" y="193"/>
                    </a:cubicBezTo>
                    <a:cubicBezTo>
                      <a:pt x="34" y="194"/>
                      <a:pt x="34" y="195"/>
                      <a:pt x="34" y="197"/>
                    </a:cubicBezTo>
                    <a:cubicBezTo>
                      <a:pt x="34" y="197"/>
                      <a:pt x="40" y="215"/>
                      <a:pt x="46" y="232"/>
                    </a:cubicBezTo>
                    <a:cubicBezTo>
                      <a:pt x="49" y="239"/>
                      <a:pt x="51" y="246"/>
                      <a:pt x="53" y="252"/>
                    </a:cubicBezTo>
                    <a:cubicBezTo>
                      <a:pt x="53" y="252"/>
                      <a:pt x="53" y="252"/>
                      <a:pt x="53" y="252"/>
                    </a:cubicBezTo>
                    <a:cubicBezTo>
                      <a:pt x="54" y="254"/>
                      <a:pt x="54" y="255"/>
                      <a:pt x="55" y="257"/>
                    </a:cubicBezTo>
                    <a:cubicBezTo>
                      <a:pt x="56" y="262"/>
                      <a:pt x="58" y="265"/>
                      <a:pt x="59" y="267"/>
                    </a:cubicBezTo>
                    <a:cubicBezTo>
                      <a:pt x="58" y="267"/>
                      <a:pt x="58" y="267"/>
                      <a:pt x="58" y="267"/>
                    </a:cubicBezTo>
                    <a:cubicBezTo>
                      <a:pt x="59" y="271"/>
                      <a:pt x="57" y="274"/>
                      <a:pt x="53" y="276"/>
                    </a:cubicBezTo>
                    <a:cubicBezTo>
                      <a:pt x="49" y="277"/>
                      <a:pt x="45" y="276"/>
                      <a:pt x="44" y="273"/>
                    </a:cubicBezTo>
                    <a:cubicBezTo>
                      <a:pt x="12" y="201"/>
                      <a:pt x="12" y="201"/>
                      <a:pt x="12" y="201"/>
                    </a:cubicBezTo>
                    <a:cubicBezTo>
                      <a:pt x="10" y="194"/>
                      <a:pt x="10" y="188"/>
                      <a:pt x="13" y="182"/>
                    </a:cubicBezTo>
                    <a:cubicBezTo>
                      <a:pt x="47" y="128"/>
                      <a:pt x="47" y="128"/>
                      <a:pt x="47" y="128"/>
                    </a:cubicBezTo>
                    <a:cubicBezTo>
                      <a:pt x="58" y="112"/>
                      <a:pt x="63" y="105"/>
                      <a:pt x="97" y="105"/>
                    </a:cubicBezTo>
                    <a:cubicBezTo>
                      <a:pt x="97" y="105"/>
                      <a:pt x="97" y="105"/>
                      <a:pt x="97" y="105"/>
                    </a:cubicBezTo>
                    <a:cubicBezTo>
                      <a:pt x="128" y="105"/>
                      <a:pt x="136" y="118"/>
                      <a:pt x="140" y="126"/>
                    </a:cubicBezTo>
                    <a:cubicBezTo>
                      <a:pt x="141" y="127"/>
                      <a:pt x="141" y="127"/>
                      <a:pt x="141" y="127"/>
                    </a:cubicBezTo>
                    <a:cubicBezTo>
                      <a:pt x="149" y="141"/>
                      <a:pt x="177" y="190"/>
                      <a:pt x="177" y="191"/>
                    </a:cubicBezTo>
                    <a:cubicBezTo>
                      <a:pt x="178" y="191"/>
                      <a:pt x="178" y="192"/>
                      <a:pt x="178" y="192"/>
                    </a:cubicBezTo>
                    <a:cubicBezTo>
                      <a:pt x="178" y="192"/>
                      <a:pt x="191" y="202"/>
                      <a:pt x="204" y="212"/>
                    </a:cubicBezTo>
                    <a:cubicBezTo>
                      <a:pt x="211" y="217"/>
                      <a:pt x="217" y="221"/>
                      <a:pt x="222" y="225"/>
                    </a:cubicBezTo>
                    <a:cubicBezTo>
                      <a:pt x="226" y="228"/>
                      <a:pt x="228" y="230"/>
                      <a:pt x="230" y="231"/>
                    </a:cubicBezTo>
                    <a:cubicBezTo>
                      <a:pt x="230" y="231"/>
                      <a:pt x="230" y="231"/>
                      <a:pt x="230" y="231"/>
                    </a:cubicBezTo>
                    <a:cubicBezTo>
                      <a:pt x="232" y="233"/>
                      <a:pt x="232" y="238"/>
                      <a:pt x="230" y="241"/>
                    </a:cubicBezTo>
                    <a:close/>
                    <a:moveTo>
                      <a:pt x="53" y="183"/>
                    </a:moveTo>
                    <a:cubicBezTo>
                      <a:pt x="53" y="192"/>
                      <a:pt x="53" y="206"/>
                      <a:pt x="53" y="223"/>
                    </a:cubicBezTo>
                    <a:cubicBezTo>
                      <a:pt x="50" y="214"/>
                      <a:pt x="47" y="204"/>
                      <a:pt x="44" y="196"/>
                    </a:cubicBezTo>
                    <a:lnTo>
                      <a:pt x="53" y="183"/>
                    </a:lnTo>
                    <a:close/>
                    <a:moveTo>
                      <a:pt x="440" y="201"/>
                    </a:moveTo>
                    <a:cubicBezTo>
                      <a:pt x="409" y="273"/>
                      <a:pt x="409" y="273"/>
                      <a:pt x="409" y="273"/>
                    </a:cubicBezTo>
                    <a:cubicBezTo>
                      <a:pt x="408" y="276"/>
                      <a:pt x="404" y="277"/>
                      <a:pt x="400" y="276"/>
                    </a:cubicBezTo>
                    <a:cubicBezTo>
                      <a:pt x="396" y="274"/>
                      <a:pt x="394" y="271"/>
                      <a:pt x="394" y="267"/>
                    </a:cubicBezTo>
                    <a:cubicBezTo>
                      <a:pt x="394" y="267"/>
                      <a:pt x="394" y="267"/>
                      <a:pt x="394" y="267"/>
                    </a:cubicBezTo>
                    <a:cubicBezTo>
                      <a:pt x="395" y="265"/>
                      <a:pt x="396" y="262"/>
                      <a:pt x="398" y="257"/>
                    </a:cubicBezTo>
                    <a:cubicBezTo>
                      <a:pt x="399" y="255"/>
                      <a:pt x="399" y="254"/>
                      <a:pt x="400" y="252"/>
                    </a:cubicBezTo>
                    <a:cubicBezTo>
                      <a:pt x="400" y="252"/>
                      <a:pt x="400" y="252"/>
                      <a:pt x="400" y="252"/>
                    </a:cubicBezTo>
                    <a:cubicBezTo>
                      <a:pt x="402" y="246"/>
                      <a:pt x="404" y="239"/>
                      <a:pt x="407" y="232"/>
                    </a:cubicBezTo>
                    <a:cubicBezTo>
                      <a:pt x="413" y="215"/>
                      <a:pt x="419" y="197"/>
                      <a:pt x="419" y="197"/>
                    </a:cubicBezTo>
                    <a:cubicBezTo>
                      <a:pt x="419" y="195"/>
                      <a:pt x="419" y="194"/>
                      <a:pt x="418" y="193"/>
                    </a:cubicBezTo>
                    <a:cubicBezTo>
                      <a:pt x="399" y="166"/>
                      <a:pt x="399" y="166"/>
                      <a:pt x="399" y="166"/>
                    </a:cubicBezTo>
                    <a:cubicBezTo>
                      <a:pt x="397" y="165"/>
                      <a:pt x="395" y="164"/>
                      <a:pt x="393" y="165"/>
                    </a:cubicBezTo>
                    <a:cubicBezTo>
                      <a:pt x="391" y="165"/>
                      <a:pt x="390" y="167"/>
                      <a:pt x="390" y="169"/>
                    </a:cubicBezTo>
                    <a:cubicBezTo>
                      <a:pt x="390" y="169"/>
                      <a:pt x="390" y="197"/>
                      <a:pt x="391" y="249"/>
                    </a:cubicBezTo>
                    <a:cubicBezTo>
                      <a:pt x="388" y="258"/>
                      <a:pt x="386" y="263"/>
                      <a:pt x="386" y="264"/>
                    </a:cubicBezTo>
                    <a:cubicBezTo>
                      <a:pt x="386" y="265"/>
                      <a:pt x="385" y="265"/>
                      <a:pt x="385" y="265"/>
                    </a:cubicBezTo>
                    <a:cubicBezTo>
                      <a:pt x="384" y="271"/>
                      <a:pt x="386" y="277"/>
                      <a:pt x="391" y="281"/>
                    </a:cubicBezTo>
                    <a:cubicBezTo>
                      <a:pt x="391" y="318"/>
                      <a:pt x="392" y="357"/>
                      <a:pt x="392" y="386"/>
                    </a:cubicBezTo>
                    <a:cubicBezTo>
                      <a:pt x="392" y="401"/>
                      <a:pt x="392" y="413"/>
                      <a:pt x="392" y="422"/>
                    </a:cubicBezTo>
                    <a:cubicBezTo>
                      <a:pt x="392" y="429"/>
                      <a:pt x="392" y="433"/>
                      <a:pt x="392" y="436"/>
                    </a:cubicBezTo>
                    <a:cubicBezTo>
                      <a:pt x="392" y="436"/>
                      <a:pt x="392" y="436"/>
                      <a:pt x="392" y="436"/>
                    </a:cubicBezTo>
                    <a:cubicBezTo>
                      <a:pt x="392" y="441"/>
                      <a:pt x="387" y="445"/>
                      <a:pt x="381" y="444"/>
                    </a:cubicBezTo>
                    <a:cubicBezTo>
                      <a:pt x="375" y="444"/>
                      <a:pt x="370" y="440"/>
                      <a:pt x="369" y="435"/>
                    </a:cubicBezTo>
                    <a:cubicBezTo>
                      <a:pt x="357" y="281"/>
                      <a:pt x="357" y="281"/>
                      <a:pt x="357" y="281"/>
                    </a:cubicBezTo>
                    <a:cubicBezTo>
                      <a:pt x="357" y="279"/>
                      <a:pt x="355" y="277"/>
                      <a:pt x="353" y="277"/>
                    </a:cubicBezTo>
                    <a:cubicBezTo>
                      <a:pt x="350" y="277"/>
                      <a:pt x="348" y="279"/>
                      <a:pt x="348" y="281"/>
                    </a:cubicBezTo>
                    <a:cubicBezTo>
                      <a:pt x="336" y="435"/>
                      <a:pt x="336" y="435"/>
                      <a:pt x="336" y="435"/>
                    </a:cubicBezTo>
                    <a:cubicBezTo>
                      <a:pt x="336" y="440"/>
                      <a:pt x="331" y="444"/>
                      <a:pt x="325" y="444"/>
                    </a:cubicBezTo>
                    <a:cubicBezTo>
                      <a:pt x="319" y="445"/>
                      <a:pt x="313" y="441"/>
                      <a:pt x="313" y="436"/>
                    </a:cubicBezTo>
                    <a:cubicBezTo>
                      <a:pt x="313" y="436"/>
                      <a:pt x="313" y="436"/>
                      <a:pt x="313" y="436"/>
                    </a:cubicBezTo>
                    <a:cubicBezTo>
                      <a:pt x="313" y="433"/>
                      <a:pt x="313" y="430"/>
                      <a:pt x="313" y="424"/>
                    </a:cubicBezTo>
                    <a:cubicBezTo>
                      <a:pt x="313" y="416"/>
                      <a:pt x="314" y="405"/>
                      <a:pt x="314" y="392"/>
                    </a:cubicBezTo>
                    <a:cubicBezTo>
                      <a:pt x="315" y="365"/>
                      <a:pt x="316" y="329"/>
                      <a:pt x="317" y="293"/>
                    </a:cubicBezTo>
                    <a:cubicBezTo>
                      <a:pt x="318" y="253"/>
                      <a:pt x="319" y="213"/>
                      <a:pt x="320" y="185"/>
                    </a:cubicBezTo>
                    <a:cubicBezTo>
                      <a:pt x="320" y="185"/>
                      <a:pt x="320" y="185"/>
                      <a:pt x="320" y="185"/>
                    </a:cubicBezTo>
                    <a:cubicBezTo>
                      <a:pt x="320" y="164"/>
                      <a:pt x="320" y="150"/>
                      <a:pt x="320" y="150"/>
                    </a:cubicBezTo>
                    <a:cubicBezTo>
                      <a:pt x="321" y="148"/>
                      <a:pt x="318" y="145"/>
                      <a:pt x="316" y="145"/>
                    </a:cubicBezTo>
                    <a:cubicBezTo>
                      <a:pt x="316" y="145"/>
                      <a:pt x="316" y="145"/>
                      <a:pt x="316" y="145"/>
                    </a:cubicBezTo>
                    <a:cubicBezTo>
                      <a:pt x="313" y="145"/>
                      <a:pt x="311" y="147"/>
                      <a:pt x="311" y="150"/>
                    </a:cubicBezTo>
                    <a:cubicBezTo>
                      <a:pt x="311" y="160"/>
                      <a:pt x="310" y="171"/>
                      <a:pt x="310" y="183"/>
                    </a:cubicBezTo>
                    <a:cubicBezTo>
                      <a:pt x="290" y="211"/>
                      <a:pt x="290" y="211"/>
                      <a:pt x="290" y="211"/>
                    </a:cubicBezTo>
                    <a:cubicBezTo>
                      <a:pt x="241" y="239"/>
                      <a:pt x="241" y="239"/>
                      <a:pt x="241" y="239"/>
                    </a:cubicBezTo>
                    <a:cubicBezTo>
                      <a:pt x="242" y="233"/>
                      <a:pt x="240" y="228"/>
                      <a:pt x="236" y="224"/>
                    </a:cubicBezTo>
                    <a:cubicBezTo>
                      <a:pt x="236" y="224"/>
                      <a:pt x="236" y="224"/>
                      <a:pt x="236" y="223"/>
                    </a:cubicBezTo>
                    <a:cubicBezTo>
                      <a:pt x="235" y="223"/>
                      <a:pt x="235" y="223"/>
                      <a:pt x="234" y="222"/>
                    </a:cubicBezTo>
                    <a:cubicBezTo>
                      <a:pt x="249" y="211"/>
                      <a:pt x="274" y="192"/>
                      <a:pt x="274" y="192"/>
                    </a:cubicBezTo>
                    <a:cubicBezTo>
                      <a:pt x="275" y="192"/>
                      <a:pt x="275" y="191"/>
                      <a:pt x="276" y="191"/>
                    </a:cubicBezTo>
                    <a:cubicBezTo>
                      <a:pt x="276" y="190"/>
                      <a:pt x="304" y="141"/>
                      <a:pt x="312" y="127"/>
                    </a:cubicBezTo>
                    <a:cubicBezTo>
                      <a:pt x="313" y="126"/>
                      <a:pt x="313" y="126"/>
                      <a:pt x="313" y="126"/>
                    </a:cubicBezTo>
                    <a:cubicBezTo>
                      <a:pt x="317" y="118"/>
                      <a:pt x="324" y="105"/>
                      <a:pt x="356" y="105"/>
                    </a:cubicBezTo>
                    <a:cubicBezTo>
                      <a:pt x="356" y="105"/>
                      <a:pt x="356" y="105"/>
                      <a:pt x="356" y="105"/>
                    </a:cubicBezTo>
                    <a:cubicBezTo>
                      <a:pt x="390" y="105"/>
                      <a:pt x="395" y="112"/>
                      <a:pt x="406" y="128"/>
                    </a:cubicBezTo>
                    <a:cubicBezTo>
                      <a:pt x="440" y="182"/>
                      <a:pt x="440" y="182"/>
                      <a:pt x="440" y="182"/>
                    </a:cubicBezTo>
                    <a:cubicBezTo>
                      <a:pt x="443" y="188"/>
                      <a:pt x="443" y="194"/>
                      <a:pt x="440" y="201"/>
                    </a:cubicBezTo>
                    <a:close/>
                    <a:moveTo>
                      <a:pt x="400" y="183"/>
                    </a:moveTo>
                    <a:cubicBezTo>
                      <a:pt x="409" y="196"/>
                      <a:pt x="409" y="196"/>
                      <a:pt x="409" y="196"/>
                    </a:cubicBezTo>
                    <a:cubicBezTo>
                      <a:pt x="406" y="204"/>
                      <a:pt x="403" y="214"/>
                      <a:pt x="400" y="223"/>
                    </a:cubicBezTo>
                    <a:cubicBezTo>
                      <a:pt x="400" y="206"/>
                      <a:pt x="400" y="192"/>
                      <a:pt x="400" y="183"/>
                    </a:cubicBezTo>
                    <a:close/>
                    <a:moveTo>
                      <a:pt x="99" y="86"/>
                    </a:moveTo>
                    <a:cubicBezTo>
                      <a:pt x="122" y="86"/>
                      <a:pt x="142" y="67"/>
                      <a:pt x="142" y="43"/>
                    </a:cubicBezTo>
                    <a:cubicBezTo>
                      <a:pt x="142" y="19"/>
                      <a:pt x="122" y="0"/>
                      <a:pt x="99" y="0"/>
                    </a:cubicBezTo>
                    <a:cubicBezTo>
                      <a:pt x="75" y="0"/>
                      <a:pt x="55" y="19"/>
                      <a:pt x="55" y="43"/>
                    </a:cubicBezTo>
                    <a:cubicBezTo>
                      <a:pt x="55" y="67"/>
                      <a:pt x="75" y="86"/>
                      <a:pt x="99" y="86"/>
                    </a:cubicBezTo>
                    <a:close/>
                    <a:moveTo>
                      <a:pt x="99" y="9"/>
                    </a:moveTo>
                    <a:cubicBezTo>
                      <a:pt x="117" y="9"/>
                      <a:pt x="132" y="24"/>
                      <a:pt x="132" y="43"/>
                    </a:cubicBezTo>
                    <a:cubicBezTo>
                      <a:pt x="132" y="62"/>
                      <a:pt x="117" y="77"/>
                      <a:pt x="99" y="77"/>
                    </a:cubicBezTo>
                    <a:cubicBezTo>
                      <a:pt x="80" y="77"/>
                      <a:pt x="65" y="62"/>
                      <a:pt x="65" y="43"/>
                    </a:cubicBezTo>
                    <a:cubicBezTo>
                      <a:pt x="65" y="24"/>
                      <a:pt x="80" y="9"/>
                      <a:pt x="99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FFFFFF"/>
                </a:soli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3733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0" name="Graphic 9" descr="Books">
            <a:extLst>
              <a:ext uri="{FF2B5EF4-FFF2-40B4-BE49-F238E27FC236}">
                <a16:creationId xmlns:a16="http://schemas.microsoft.com/office/drawing/2014/main" id="{7BFD4475-F14E-468D-9AEC-ACA47DB57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8278" y="2311185"/>
            <a:ext cx="488409" cy="488409"/>
          </a:xfrm>
          <a:prstGeom prst="rect">
            <a:avLst/>
          </a:prstGeom>
          <a:effectLst/>
        </p:spPr>
      </p:pic>
      <p:pic>
        <p:nvPicPr>
          <p:cNvPr id="3" name="Graphic 2" descr="Internet">
            <a:extLst>
              <a:ext uri="{FF2B5EF4-FFF2-40B4-BE49-F238E27FC236}">
                <a16:creationId xmlns:a16="http://schemas.microsoft.com/office/drawing/2014/main" id="{9CD32BA2-0843-4440-9182-C2663A70F2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385" y="3191930"/>
            <a:ext cx="640593" cy="640593"/>
          </a:xfrm>
          <a:prstGeom prst="rect">
            <a:avLst/>
          </a:prstGeom>
        </p:spPr>
      </p:pic>
      <p:sp>
        <p:nvSpPr>
          <p:cNvPr id="18" name="Rounded Rectangle 26">
            <a:extLst>
              <a:ext uri="{FF2B5EF4-FFF2-40B4-BE49-F238E27FC236}">
                <a16:creationId xmlns:a16="http://schemas.microsoft.com/office/drawing/2014/main" id="{D20C4034-B234-482E-9184-138F5B105CD4}"/>
              </a:ext>
            </a:extLst>
          </p:cNvPr>
          <p:cNvSpPr/>
          <p:nvPr/>
        </p:nvSpPr>
        <p:spPr>
          <a:xfrm>
            <a:off x="3865106" y="4414189"/>
            <a:ext cx="378048" cy="244381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nl-NL" sz="3733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32">
            <a:extLst>
              <a:ext uri="{FF2B5EF4-FFF2-40B4-BE49-F238E27FC236}">
                <a16:creationId xmlns:a16="http://schemas.microsoft.com/office/drawing/2014/main" id="{31A1C392-66F9-4CF7-9F61-46115D94A4EB}"/>
              </a:ext>
            </a:extLst>
          </p:cNvPr>
          <p:cNvSpPr/>
          <p:nvPr/>
        </p:nvSpPr>
        <p:spPr>
          <a:xfrm>
            <a:off x="3624375" y="4085520"/>
            <a:ext cx="881216" cy="88253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nl-NL" sz="3733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4" descr="Presentatie met controlelijst">
            <a:extLst>
              <a:ext uri="{FF2B5EF4-FFF2-40B4-BE49-F238E27FC236}">
                <a16:creationId xmlns:a16="http://schemas.microsoft.com/office/drawing/2014/main" id="{2925979D-51A0-4FA4-83B0-84365C9011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87006" y="4154961"/>
            <a:ext cx="743655" cy="743655"/>
          </a:xfrm>
          <a:prstGeom prst="rect">
            <a:avLst/>
          </a:prstGeom>
        </p:spPr>
      </p:pic>
      <p:sp>
        <p:nvSpPr>
          <p:cNvPr id="24" name="TextBox 21">
            <a:extLst>
              <a:ext uri="{FF2B5EF4-FFF2-40B4-BE49-F238E27FC236}">
                <a16:creationId xmlns:a16="http://schemas.microsoft.com/office/drawing/2014/main" id="{47DEA889-BE82-46BB-9968-AFB7C0485DBE}"/>
              </a:ext>
            </a:extLst>
          </p:cNvPr>
          <p:cNvSpPr txBox="1"/>
          <p:nvPr/>
        </p:nvSpPr>
        <p:spPr>
          <a:xfrm>
            <a:off x="4568222" y="4224031"/>
            <a:ext cx="4857032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40"/>
            <a:r>
              <a:rPr lang="nl-NL" sz="2133" dirty="0">
                <a:solidFill>
                  <a:srgbClr val="57565A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Plan van aanpak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5A077231-79CD-4CC9-AC09-3ACBF0232399}"/>
              </a:ext>
            </a:extLst>
          </p:cNvPr>
          <p:cNvSpPr/>
          <p:nvPr/>
        </p:nvSpPr>
        <p:spPr>
          <a:xfrm>
            <a:off x="674654" y="6245352"/>
            <a:ext cx="3650457" cy="61264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0A1673F3-FCC8-41E3-82DE-363DE219A030}"/>
              </a:ext>
            </a:extLst>
          </p:cNvPr>
          <p:cNvSpPr txBox="1"/>
          <p:nvPr/>
        </p:nvSpPr>
        <p:spPr>
          <a:xfrm>
            <a:off x="5613767" y="5175867"/>
            <a:ext cx="4857032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40"/>
            <a:r>
              <a:rPr lang="nl-NL" sz="2133" dirty="0">
                <a:solidFill>
                  <a:srgbClr val="57565A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Introductie </a:t>
            </a:r>
            <a:r>
              <a:rPr lang="nl-NL" sz="2133" dirty="0" err="1">
                <a:solidFill>
                  <a:srgbClr val="57565A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Ecochain</a:t>
            </a:r>
            <a:r>
              <a:rPr lang="nl-NL" sz="2133" dirty="0">
                <a:solidFill>
                  <a:srgbClr val="57565A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software</a:t>
            </a:r>
          </a:p>
        </p:txBody>
      </p:sp>
      <p:pic>
        <p:nvPicPr>
          <p:cNvPr id="26" name="Graphic 25" descr="Books">
            <a:extLst>
              <a:ext uri="{FF2B5EF4-FFF2-40B4-BE49-F238E27FC236}">
                <a16:creationId xmlns:a16="http://schemas.microsoft.com/office/drawing/2014/main" id="{F43237B7-18F3-46CF-BF71-AD0E7810B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7912" y="5141945"/>
            <a:ext cx="488409" cy="48840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23647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inhoud 2"/>
          <p:cNvSpPr txBox="1">
            <a:spLocks/>
          </p:cNvSpPr>
          <p:nvPr/>
        </p:nvSpPr>
        <p:spPr>
          <a:xfrm>
            <a:off x="2352112" y="1264954"/>
            <a:ext cx="9286851" cy="494416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nl-NL" sz="1800" b="1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Ecochain</a:t>
            </a:r>
            <a:endParaRPr lang="nl-NL" sz="18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Maarten Bruinsma – 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Environmental</a:t>
            </a:r>
            <a:r>
              <a:rPr lang="nl-NL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specialist</a:t>
            </a:r>
          </a:p>
          <a:p>
            <a:pPr>
              <a:lnSpc>
                <a:spcPct val="120000"/>
              </a:lnSpc>
            </a:pPr>
            <a:r>
              <a:rPr lang="nl-NL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Lisa Overmars– Environmental specialist</a:t>
            </a:r>
          </a:p>
          <a:p>
            <a:pPr marL="0" indent="0">
              <a:lnSpc>
                <a:spcPct val="120000"/>
              </a:lnSpc>
              <a:buNone/>
            </a:pPr>
            <a:endParaRPr lang="nl-NL" sz="18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nl-NL" sz="2133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54"/>
          <p:cNvSpPr txBox="1"/>
          <p:nvPr/>
        </p:nvSpPr>
        <p:spPr>
          <a:xfrm>
            <a:off x="0" y="194932"/>
            <a:ext cx="12192000" cy="59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>
                <a:solidFill>
                  <a:srgbClr val="072B49"/>
                </a:solidFill>
                <a:latin typeface="Gilroy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nl-NL" dirty="0"/>
              <a:t>Introductie</a:t>
            </a:r>
          </a:p>
        </p:txBody>
      </p:sp>
      <p:sp>
        <p:nvSpPr>
          <p:cNvPr id="9" name="Rounded Rectangle 26">
            <a:extLst>
              <a:ext uri="{FF2B5EF4-FFF2-40B4-BE49-F238E27FC236}">
                <a16:creationId xmlns:a16="http://schemas.microsoft.com/office/drawing/2014/main" id="{61079C92-B0D4-4CF2-8A02-CCC056F38220}"/>
              </a:ext>
            </a:extLst>
          </p:cNvPr>
          <p:cNvSpPr/>
          <p:nvPr/>
        </p:nvSpPr>
        <p:spPr>
          <a:xfrm>
            <a:off x="1624496" y="1475455"/>
            <a:ext cx="378048" cy="5791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nl-NL" sz="3733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32">
            <a:extLst>
              <a:ext uri="{FF2B5EF4-FFF2-40B4-BE49-F238E27FC236}">
                <a16:creationId xmlns:a16="http://schemas.microsoft.com/office/drawing/2014/main" id="{F5A2991A-1970-43F5-83B6-0A2254278B56}"/>
              </a:ext>
            </a:extLst>
          </p:cNvPr>
          <p:cNvSpPr/>
          <p:nvPr/>
        </p:nvSpPr>
        <p:spPr>
          <a:xfrm>
            <a:off x="1379061" y="1146785"/>
            <a:ext cx="881216" cy="88253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/>
            <a:endParaRPr lang="nl-NL" sz="3733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Freeform 43">
            <a:extLst>
              <a:ext uri="{FF2B5EF4-FFF2-40B4-BE49-F238E27FC236}">
                <a16:creationId xmlns:a16="http://schemas.microsoft.com/office/drawing/2014/main" id="{5D9316B5-0EC8-4D64-B09B-2414A91B5134}"/>
              </a:ext>
            </a:extLst>
          </p:cNvPr>
          <p:cNvSpPr>
            <a:spLocks noEditPoints="1"/>
          </p:cNvSpPr>
          <p:nvPr/>
        </p:nvSpPr>
        <p:spPr bwMode="auto">
          <a:xfrm>
            <a:off x="1565489" y="1319489"/>
            <a:ext cx="485273" cy="522691"/>
          </a:xfrm>
          <a:custGeom>
            <a:avLst/>
            <a:gdLst>
              <a:gd name="T0" fmla="*/ 311 w 453"/>
              <a:gd name="T1" fmla="*/ 43 h 454"/>
              <a:gd name="T2" fmla="*/ 354 w 453"/>
              <a:gd name="T3" fmla="*/ 77 h 454"/>
              <a:gd name="T4" fmla="*/ 448 w 453"/>
              <a:gd name="T5" fmla="*/ 177 h 454"/>
              <a:gd name="T6" fmla="*/ 304 w 453"/>
              <a:gd name="T7" fmla="*/ 122 h 454"/>
              <a:gd name="T8" fmla="*/ 185 w 453"/>
              <a:gd name="T9" fmla="*/ 185 h 454"/>
              <a:gd name="T10" fmla="*/ 97 w 453"/>
              <a:gd name="T11" fmla="*/ 96 h 454"/>
              <a:gd name="T12" fmla="*/ 4 w 453"/>
              <a:gd name="T13" fmla="*/ 204 h 454"/>
              <a:gd name="T14" fmla="*/ 51 w 453"/>
              <a:gd name="T15" fmla="*/ 436 h 454"/>
              <a:gd name="T16" fmla="*/ 100 w 453"/>
              <a:gd name="T17" fmla="*/ 342 h 454"/>
              <a:gd name="T18" fmla="*/ 149 w 453"/>
              <a:gd name="T19" fmla="*/ 437 h 454"/>
              <a:gd name="T20" fmla="*/ 157 w 453"/>
              <a:gd name="T21" fmla="*/ 219 h 454"/>
              <a:gd name="T22" fmla="*/ 237 w 453"/>
              <a:gd name="T23" fmla="*/ 252 h 454"/>
              <a:gd name="T24" fmla="*/ 303 w 453"/>
              <a:gd name="T25" fmla="*/ 436 h 454"/>
              <a:gd name="T26" fmla="*/ 353 w 453"/>
              <a:gd name="T27" fmla="*/ 342 h 454"/>
              <a:gd name="T28" fmla="*/ 402 w 453"/>
              <a:gd name="T29" fmla="*/ 437 h 454"/>
              <a:gd name="T30" fmla="*/ 418 w 453"/>
              <a:gd name="T31" fmla="*/ 277 h 454"/>
              <a:gd name="T32" fmla="*/ 220 w 453"/>
              <a:gd name="T33" fmla="*/ 243 h 454"/>
              <a:gd name="T34" fmla="*/ 137 w 453"/>
              <a:gd name="T35" fmla="*/ 145 h 454"/>
              <a:gd name="T36" fmla="*/ 133 w 453"/>
              <a:gd name="T37" fmla="*/ 185 h 454"/>
              <a:gd name="T38" fmla="*/ 140 w 453"/>
              <a:gd name="T39" fmla="*/ 436 h 454"/>
              <a:gd name="T40" fmla="*/ 105 w 453"/>
              <a:gd name="T41" fmla="*/ 281 h 454"/>
              <a:gd name="T42" fmla="*/ 72 w 453"/>
              <a:gd name="T43" fmla="*/ 444 h 454"/>
              <a:gd name="T44" fmla="*/ 61 w 453"/>
              <a:gd name="T45" fmla="*/ 386 h 454"/>
              <a:gd name="T46" fmla="*/ 62 w 453"/>
              <a:gd name="T47" fmla="*/ 249 h 454"/>
              <a:gd name="T48" fmla="*/ 35 w 453"/>
              <a:gd name="T49" fmla="*/ 193 h 454"/>
              <a:gd name="T50" fmla="*/ 53 w 453"/>
              <a:gd name="T51" fmla="*/ 252 h 454"/>
              <a:gd name="T52" fmla="*/ 53 w 453"/>
              <a:gd name="T53" fmla="*/ 276 h 454"/>
              <a:gd name="T54" fmla="*/ 47 w 453"/>
              <a:gd name="T55" fmla="*/ 128 h 454"/>
              <a:gd name="T56" fmla="*/ 141 w 453"/>
              <a:gd name="T57" fmla="*/ 127 h 454"/>
              <a:gd name="T58" fmla="*/ 222 w 453"/>
              <a:gd name="T59" fmla="*/ 225 h 454"/>
              <a:gd name="T60" fmla="*/ 53 w 453"/>
              <a:gd name="T61" fmla="*/ 183 h 454"/>
              <a:gd name="T62" fmla="*/ 440 w 453"/>
              <a:gd name="T63" fmla="*/ 201 h 454"/>
              <a:gd name="T64" fmla="*/ 394 w 453"/>
              <a:gd name="T65" fmla="*/ 267 h 454"/>
              <a:gd name="T66" fmla="*/ 407 w 453"/>
              <a:gd name="T67" fmla="*/ 232 h 454"/>
              <a:gd name="T68" fmla="*/ 393 w 453"/>
              <a:gd name="T69" fmla="*/ 165 h 454"/>
              <a:gd name="T70" fmla="*/ 385 w 453"/>
              <a:gd name="T71" fmla="*/ 265 h 454"/>
              <a:gd name="T72" fmla="*/ 392 w 453"/>
              <a:gd name="T73" fmla="*/ 436 h 454"/>
              <a:gd name="T74" fmla="*/ 357 w 453"/>
              <a:gd name="T75" fmla="*/ 281 h 454"/>
              <a:gd name="T76" fmla="*/ 325 w 453"/>
              <a:gd name="T77" fmla="*/ 444 h 454"/>
              <a:gd name="T78" fmla="*/ 314 w 453"/>
              <a:gd name="T79" fmla="*/ 392 h 454"/>
              <a:gd name="T80" fmla="*/ 320 w 453"/>
              <a:gd name="T81" fmla="*/ 150 h 454"/>
              <a:gd name="T82" fmla="*/ 310 w 453"/>
              <a:gd name="T83" fmla="*/ 183 h 454"/>
              <a:gd name="T84" fmla="*/ 236 w 453"/>
              <a:gd name="T85" fmla="*/ 223 h 454"/>
              <a:gd name="T86" fmla="*/ 312 w 453"/>
              <a:gd name="T87" fmla="*/ 127 h 454"/>
              <a:gd name="T88" fmla="*/ 406 w 453"/>
              <a:gd name="T89" fmla="*/ 128 h 454"/>
              <a:gd name="T90" fmla="*/ 409 w 453"/>
              <a:gd name="T91" fmla="*/ 196 h 454"/>
              <a:gd name="T92" fmla="*/ 142 w 453"/>
              <a:gd name="T93" fmla="*/ 43 h 454"/>
              <a:gd name="T94" fmla="*/ 99 w 453"/>
              <a:gd name="T95" fmla="*/ 9 h 454"/>
              <a:gd name="T96" fmla="*/ 99 w 453"/>
              <a:gd name="T97" fmla="*/ 9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53" h="454">
                <a:moveTo>
                  <a:pt x="354" y="86"/>
                </a:moveTo>
                <a:cubicBezTo>
                  <a:pt x="378" y="86"/>
                  <a:pt x="398" y="67"/>
                  <a:pt x="398" y="43"/>
                </a:cubicBezTo>
                <a:cubicBezTo>
                  <a:pt x="398" y="19"/>
                  <a:pt x="378" y="0"/>
                  <a:pt x="354" y="0"/>
                </a:cubicBezTo>
                <a:cubicBezTo>
                  <a:pt x="330" y="0"/>
                  <a:pt x="311" y="19"/>
                  <a:pt x="311" y="43"/>
                </a:cubicBezTo>
                <a:cubicBezTo>
                  <a:pt x="311" y="67"/>
                  <a:pt x="330" y="86"/>
                  <a:pt x="354" y="86"/>
                </a:cubicBezTo>
                <a:close/>
                <a:moveTo>
                  <a:pt x="354" y="9"/>
                </a:moveTo>
                <a:cubicBezTo>
                  <a:pt x="373" y="9"/>
                  <a:pt x="388" y="24"/>
                  <a:pt x="388" y="43"/>
                </a:cubicBezTo>
                <a:cubicBezTo>
                  <a:pt x="388" y="62"/>
                  <a:pt x="373" y="77"/>
                  <a:pt x="354" y="77"/>
                </a:cubicBezTo>
                <a:cubicBezTo>
                  <a:pt x="336" y="77"/>
                  <a:pt x="320" y="62"/>
                  <a:pt x="320" y="43"/>
                </a:cubicBezTo>
                <a:cubicBezTo>
                  <a:pt x="320" y="24"/>
                  <a:pt x="336" y="9"/>
                  <a:pt x="354" y="9"/>
                </a:cubicBezTo>
                <a:close/>
                <a:moveTo>
                  <a:pt x="448" y="177"/>
                </a:moveTo>
                <a:cubicBezTo>
                  <a:pt x="448" y="177"/>
                  <a:pt x="448" y="177"/>
                  <a:pt x="448" y="177"/>
                </a:cubicBezTo>
                <a:cubicBezTo>
                  <a:pt x="414" y="123"/>
                  <a:pt x="414" y="123"/>
                  <a:pt x="414" y="123"/>
                </a:cubicBezTo>
                <a:cubicBezTo>
                  <a:pt x="401" y="104"/>
                  <a:pt x="393" y="96"/>
                  <a:pt x="356" y="96"/>
                </a:cubicBezTo>
                <a:cubicBezTo>
                  <a:pt x="356" y="96"/>
                  <a:pt x="356" y="96"/>
                  <a:pt x="356" y="96"/>
                </a:cubicBezTo>
                <a:cubicBezTo>
                  <a:pt x="319" y="96"/>
                  <a:pt x="309" y="113"/>
                  <a:pt x="304" y="122"/>
                </a:cubicBezTo>
                <a:cubicBezTo>
                  <a:pt x="304" y="122"/>
                  <a:pt x="304" y="122"/>
                  <a:pt x="304" y="122"/>
                </a:cubicBezTo>
                <a:cubicBezTo>
                  <a:pt x="297" y="136"/>
                  <a:pt x="272" y="179"/>
                  <a:pt x="268" y="185"/>
                </a:cubicBezTo>
                <a:cubicBezTo>
                  <a:pt x="263" y="188"/>
                  <a:pt x="240" y="206"/>
                  <a:pt x="226" y="217"/>
                </a:cubicBezTo>
                <a:cubicBezTo>
                  <a:pt x="216" y="209"/>
                  <a:pt x="198" y="195"/>
                  <a:pt x="185" y="185"/>
                </a:cubicBezTo>
                <a:cubicBezTo>
                  <a:pt x="181" y="179"/>
                  <a:pt x="156" y="136"/>
                  <a:pt x="149" y="122"/>
                </a:cubicBezTo>
                <a:cubicBezTo>
                  <a:pt x="148" y="122"/>
                  <a:pt x="148" y="122"/>
                  <a:pt x="148" y="122"/>
                </a:cubicBezTo>
                <a:cubicBezTo>
                  <a:pt x="143" y="113"/>
                  <a:pt x="134" y="96"/>
                  <a:pt x="97" y="96"/>
                </a:cubicBezTo>
                <a:cubicBezTo>
                  <a:pt x="97" y="96"/>
                  <a:pt x="97" y="96"/>
                  <a:pt x="97" y="96"/>
                </a:cubicBezTo>
                <a:cubicBezTo>
                  <a:pt x="60" y="96"/>
                  <a:pt x="52" y="104"/>
                  <a:pt x="39" y="123"/>
                </a:cubicBezTo>
                <a:cubicBezTo>
                  <a:pt x="5" y="177"/>
                  <a:pt x="5" y="177"/>
                  <a:pt x="5" y="177"/>
                </a:cubicBezTo>
                <a:cubicBezTo>
                  <a:pt x="5" y="177"/>
                  <a:pt x="5" y="177"/>
                  <a:pt x="5" y="177"/>
                </a:cubicBezTo>
                <a:cubicBezTo>
                  <a:pt x="0" y="186"/>
                  <a:pt x="0" y="195"/>
                  <a:pt x="4" y="204"/>
                </a:cubicBezTo>
                <a:cubicBezTo>
                  <a:pt x="35" y="277"/>
                  <a:pt x="35" y="277"/>
                  <a:pt x="35" y="277"/>
                </a:cubicBezTo>
                <a:cubicBezTo>
                  <a:pt x="38" y="282"/>
                  <a:pt x="44" y="286"/>
                  <a:pt x="50" y="286"/>
                </a:cubicBezTo>
                <a:cubicBezTo>
                  <a:pt x="51" y="286"/>
                  <a:pt x="52" y="286"/>
                  <a:pt x="52" y="286"/>
                </a:cubicBezTo>
                <a:cubicBezTo>
                  <a:pt x="52" y="404"/>
                  <a:pt x="51" y="433"/>
                  <a:pt x="51" y="436"/>
                </a:cubicBezTo>
                <a:cubicBezTo>
                  <a:pt x="51" y="436"/>
                  <a:pt x="51" y="436"/>
                  <a:pt x="51" y="437"/>
                </a:cubicBezTo>
                <a:cubicBezTo>
                  <a:pt x="52" y="447"/>
                  <a:pt x="62" y="454"/>
                  <a:pt x="72" y="454"/>
                </a:cubicBezTo>
                <a:cubicBezTo>
                  <a:pt x="83" y="454"/>
                  <a:pt x="92" y="446"/>
                  <a:pt x="93" y="436"/>
                </a:cubicBezTo>
                <a:cubicBezTo>
                  <a:pt x="100" y="342"/>
                  <a:pt x="100" y="342"/>
                  <a:pt x="100" y="342"/>
                </a:cubicBezTo>
                <a:cubicBezTo>
                  <a:pt x="108" y="436"/>
                  <a:pt x="108" y="436"/>
                  <a:pt x="108" y="436"/>
                </a:cubicBezTo>
                <a:cubicBezTo>
                  <a:pt x="108" y="446"/>
                  <a:pt x="117" y="454"/>
                  <a:pt x="128" y="454"/>
                </a:cubicBezTo>
                <a:cubicBezTo>
                  <a:pt x="128" y="454"/>
                  <a:pt x="128" y="454"/>
                  <a:pt x="129" y="454"/>
                </a:cubicBezTo>
                <a:cubicBezTo>
                  <a:pt x="139" y="454"/>
                  <a:pt x="148" y="446"/>
                  <a:pt x="149" y="437"/>
                </a:cubicBezTo>
                <a:cubicBezTo>
                  <a:pt x="149" y="436"/>
                  <a:pt x="149" y="436"/>
                  <a:pt x="149" y="436"/>
                </a:cubicBezTo>
                <a:cubicBezTo>
                  <a:pt x="149" y="430"/>
                  <a:pt x="146" y="298"/>
                  <a:pt x="143" y="200"/>
                </a:cubicBezTo>
                <a:cubicBezTo>
                  <a:pt x="156" y="218"/>
                  <a:pt x="156" y="218"/>
                  <a:pt x="156" y="218"/>
                </a:cubicBezTo>
                <a:cubicBezTo>
                  <a:pt x="156" y="218"/>
                  <a:pt x="157" y="219"/>
                  <a:pt x="157" y="219"/>
                </a:cubicBezTo>
                <a:cubicBezTo>
                  <a:pt x="215" y="251"/>
                  <a:pt x="215" y="251"/>
                  <a:pt x="215" y="251"/>
                </a:cubicBezTo>
                <a:cubicBezTo>
                  <a:pt x="219" y="254"/>
                  <a:pt x="223" y="254"/>
                  <a:pt x="226" y="253"/>
                </a:cubicBezTo>
                <a:cubicBezTo>
                  <a:pt x="227" y="254"/>
                  <a:pt x="229" y="254"/>
                  <a:pt x="230" y="254"/>
                </a:cubicBezTo>
                <a:cubicBezTo>
                  <a:pt x="232" y="254"/>
                  <a:pt x="235" y="253"/>
                  <a:pt x="237" y="252"/>
                </a:cubicBezTo>
                <a:cubicBezTo>
                  <a:pt x="295" y="219"/>
                  <a:pt x="295" y="219"/>
                  <a:pt x="295" y="219"/>
                </a:cubicBezTo>
                <a:cubicBezTo>
                  <a:pt x="296" y="219"/>
                  <a:pt x="297" y="218"/>
                  <a:pt x="297" y="218"/>
                </a:cubicBezTo>
                <a:cubicBezTo>
                  <a:pt x="310" y="200"/>
                  <a:pt x="310" y="200"/>
                  <a:pt x="310" y="200"/>
                </a:cubicBezTo>
                <a:cubicBezTo>
                  <a:pt x="307" y="298"/>
                  <a:pt x="304" y="430"/>
                  <a:pt x="303" y="436"/>
                </a:cubicBezTo>
                <a:cubicBezTo>
                  <a:pt x="303" y="436"/>
                  <a:pt x="303" y="436"/>
                  <a:pt x="303" y="437"/>
                </a:cubicBezTo>
                <a:cubicBezTo>
                  <a:pt x="305" y="447"/>
                  <a:pt x="314" y="454"/>
                  <a:pt x="325" y="454"/>
                </a:cubicBezTo>
                <a:cubicBezTo>
                  <a:pt x="336" y="454"/>
                  <a:pt x="345" y="446"/>
                  <a:pt x="345" y="436"/>
                </a:cubicBezTo>
                <a:cubicBezTo>
                  <a:pt x="353" y="342"/>
                  <a:pt x="353" y="342"/>
                  <a:pt x="353" y="342"/>
                </a:cubicBezTo>
                <a:cubicBezTo>
                  <a:pt x="360" y="436"/>
                  <a:pt x="360" y="436"/>
                  <a:pt x="360" y="436"/>
                </a:cubicBezTo>
                <a:cubicBezTo>
                  <a:pt x="361" y="446"/>
                  <a:pt x="369" y="454"/>
                  <a:pt x="380" y="454"/>
                </a:cubicBezTo>
                <a:cubicBezTo>
                  <a:pt x="381" y="454"/>
                  <a:pt x="381" y="454"/>
                  <a:pt x="381" y="454"/>
                </a:cubicBezTo>
                <a:cubicBezTo>
                  <a:pt x="392" y="454"/>
                  <a:pt x="401" y="446"/>
                  <a:pt x="402" y="437"/>
                </a:cubicBezTo>
                <a:cubicBezTo>
                  <a:pt x="402" y="436"/>
                  <a:pt x="402" y="436"/>
                  <a:pt x="402" y="436"/>
                </a:cubicBezTo>
                <a:cubicBezTo>
                  <a:pt x="402" y="433"/>
                  <a:pt x="401" y="404"/>
                  <a:pt x="400" y="286"/>
                </a:cubicBezTo>
                <a:cubicBezTo>
                  <a:pt x="401" y="286"/>
                  <a:pt x="402" y="286"/>
                  <a:pt x="403" y="286"/>
                </a:cubicBezTo>
                <a:cubicBezTo>
                  <a:pt x="409" y="286"/>
                  <a:pt x="415" y="282"/>
                  <a:pt x="418" y="277"/>
                </a:cubicBezTo>
                <a:cubicBezTo>
                  <a:pt x="449" y="204"/>
                  <a:pt x="449" y="204"/>
                  <a:pt x="449" y="204"/>
                </a:cubicBezTo>
                <a:cubicBezTo>
                  <a:pt x="453" y="195"/>
                  <a:pt x="452" y="186"/>
                  <a:pt x="448" y="177"/>
                </a:cubicBezTo>
                <a:close/>
                <a:moveTo>
                  <a:pt x="230" y="241"/>
                </a:moveTo>
                <a:cubicBezTo>
                  <a:pt x="227" y="244"/>
                  <a:pt x="223" y="245"/>
                  <a:pt x="220" y="243"/>
                </a:cubicBezTo>
                <a:cubicBezTo>
                  <a:pt x="163" y="211"/>
                  <a:pt x="163" y="211"/>
                  <a:pt x="163" y="211"/>
                </a:cubicBezTo>
                <a:cubicBezTo>
                  <a:pt x="143" y="183"/>
                  <a:pt x="143" y="183"/>
                  <a:pt x="143" y="183"/>
                </a:cubicBezTo>
                <a:cubicBezTo>
                  <a:pt x="142" y="171"/>
                  <a:pt x="142" y="160"/>
                  <a:pt x="142" y="150"/>
                </a:cubicBezTo>
                <a:cubicBezTo>
                  <a:pt x="142" y="147"/>
                  <a:pt x="140" y="145"/>
                  <a:pt x="137" y="145"/>
                </a:cubicBezTo>
                <a:cubicBezTo>
                  <a:pt x="137" y="145"/>
                  <a:pt x="137" y="145"/>
                  <a:pt x="137" y="145"/>
                </a:cubicBezTo>
                <a:cubicBezTo>
                  <a:pt x="134" y="145"/>
                  <a:pt x="132" y="148"/>
                  <a:pt x="132" y="150"/>
                </a:cubicBezTo>
                <a:cubicBezTo>
                  <a:pt x="132" y="150"/>
                  <a:pt x="133" y="164"/>
                  <a:pt x="133" y="185"/>
                </a:cubicBezTo>
                <a:cubicBezTo>
                  <a:pt x="133" y="185"/>
                  <a:pt x="133" y="185"/>
                  <a:pt x="133" y="185"/>
                </a:cubicBezTo>
                <a:cubicBezTo>
                  <a:pt x="134" y="213"/>
                  <a:pt x="135" y="253"/>
                  <a:pt x="136" y="293"/>
                </a:cubicBezTo>
                <a:cubicBezTo>
                  <a:pt x="137" y="329"/>
                  <a:pt x="138" y="365"/>
                  <a:pt x="139" y="392"/>
                </a:cubicBezTo>
                <a:cubicBezTo>
                  <a:pt x="139" y="405"/>
                  <a:pt x="139" y="416"/>
                  <a:pt x="140" y="424"/>
                </a:cubicBezTo>
                <a:cubicBezTo>
                  <a:pt x="140" y="430"/>
                  <a:pt x="140" y="433"/>
                  <a:pt x="140" y="436"/>
                </a:cubicBezTo>
                <a:cubicBezTo>
                  <a:pt x="140" y="436"/>
                  <a:pt x="140" y="436"/>
                  <a:pt x="140" y="436"/>
                </a:cubicBezTo>
                <a:cubicBezTo>
                  <a:pt x="140" y="441"/>
                  <a:pt x="134" y="445"/>
                  <a:pt x="128" y="444"/>
                </a:cubicBezTo>
                <a:cubicBezTo>
                  <a:pt x="122" y="444"/>
                  <a:pt x="117" y="440"/>
                  <a:pt x="117" y="435"/>
                </a:cubicBezTo>
                <a:cubicBezTo>
                  <a:pt x="105" y="281"/>
                  <a:pt x="105" y="281"/>
                  <a:pt x="105" y="281"/>
                </a:cubicBezTo>
                <a:cubicBezTo>
                  <a:pt x="105" y="279"/>
                  <a:pt x="103" y="277"/>
                  <a:pt x="100" y="277"/>
                </a:cubicBezTo>
                <a:cubicBezTo>
                  <a:pt x="98" y="277"/>
                  <a:pt x="96" y="279"/>
                  <a:pt x="96" y="281"/>
                </a:cubicBezTo>
                <a:cubicBezTo>
                  <a:pt x="84" y="435"/>
                  <a:pt x="84" y="435"/>
                  <a:pt x="84" y="435"/>
                </a:cubicBezTo>
                <a:cubicBezTo>
                  <a:pt x="83" y="440"/>
                  <a:pt x="78" y="444"/>
                  <a:pt x="72" y="444"/>
                </a:cubicBezTo>
                <a:cubicBezTo>
                  <a:pt x="66" y="445"/>
                  <a:pt x="61" y="441"/>
                  <a:pt x="60" y="436"/>
                </a:cubicBezTo>
                <a:cubicBezTo>
                  <a:pt x="60" y="436"/>
                  <a:pt x="60" y="436"/>
                  <a:pt x="60" y="436"/>
                </a:cubicBezTo>
                <a:cubicBezTo>
                  <a:pt x="61" y="433"/>
                  <a:pt x="61" y="429"/>
                  <a:pt x="61" y="422"/>
                </a:cubicBezTo>
                <a:cubicBezTo>
                  <a:pt x="61" y="413"/>
                  <a:pt x="61" y="401"/>
                  <a:pt x="61" y="386"/>
                </a:cubicBezTo>
                <a:cubicBezTo>
                  <a:pt x="61" y="357"/>
                  <a:pt x="62" y="318"/>
                  <a:pt x="62" y="281"/>
                </a:cubicBezTo>
                <a:cubicBezTo>
                  <a:pt x="67" y="277"/>
                  <a:pt x="69" y="271"/>
                  <a:pt x="67" y="265"/>
                </a:cubicBezTo>
                <a:cubicBezTo>
                  <a:pt x="67" y="265"/>
                  <a:pt x="67" y="265"/>
                  <a:pt x="67" y="264"/>
                </a:cubicBezTo>
                <a:cubicBezTo>
                  <a:pt x="67" y="263"/>
                  <a:pt x="65" y="258"/>
                  <a:pt x="62" y="249"/>
                </a:cubicBezTo>
                <a:cubicBezTo>
                  <a:pt x="63" y="197"/>
                  <a:pt x="63" y="169"/>
                  <a:pt x="63" y="169"/>
                </a:cubicBezTo>
                <a:cubicBezTo>
                  <a:pt x="63" y="167"/>
                  <a:pt x="61" y="165"/>
                  <a:pt x="59" y="165"/>
                </a:cubicBezTo>
                <a:cubicBezTo>
                  <a:pt x="58" y="164"/>
                  <a:pt x="55" y="165"/>
                  <a:pt x="54" y="166"/>
                </a:cubicBezTo>
                <a:cubicBezTo>
                  <a:pt x="35" y="193"/>
                  <a:pt x="35" y="193"/>
                  <a:pt x="35" y="193"/>
                </a:cubicBezTo>
                <a:cubicBezTo>
                  <a:pt x="34" y="194"/>
                  <a:pt x="34" y="195"/>
                  <a:pt x="34" y="197"/>
                </a:cubicBezTo>
                <a:cubicBezTo>
                  <a:pt x="34" y="197"/>
                  <a:pt x="40" y="215"/>
                  <a:pt x="46" y="232"/>
                </a:cubicBezTo>
                <a:cubicBezTo>
                  <a:pt x="49" y="239"/>
                  <a:pt x="51" y="246"/>
                  <a:pt x="53" y="252"/>
                </a:cubicBezTo>
                <a:cubicBezTo>
                  <a:pt x="53" y="252"/>
                  <a:pt x="53" y="252"/>
                  <a:pt x="53" y="252"/>
                </a:cubicBezTo>
                <a:cubicBezTo>
                  <a:pt x="54" y="254"/>
                  <a:pt x="54" y="255"/>
                  <a:pt x="55" y="257"/>
                </a:cubicBezTo>
                <a:cubicBezTo>
                  <a:pt x="56" y="262"/>
                  <a:pt x="58" y="265"/>
                  <a:pt x="59" y="267"/>
                </a:cubicBezTo>
                <a:cubicBezTo>
                  <a:pt x="58" y="267"/>
                  <a:pt x="58" y="267"/>
                  <a:pt x="58" y="267"/>
                </a:cubicBezTo>
                <a:cubicBezTo>
                  <a:pt x="59" y="271"/>
                  <a:pt x="57" y="274"/>
                  <a:pt x="53" y="276"/>
                </a:cubicBezTo>
                <a:cubicBezTo>
                  <a:pt x="49" y="277"/>
                  <a:pt x="45" y="276"/>
                  <a:pt x="44" y="273"/>
                </a:cubicBezTo>
                <a:cubicBezTo>
                  <a:pt x="12" y="201"/>
                  <a:pt x="12" y="201"/>
                  <a:pt x="12" y="201"/>
                </a:cubicBezTo>
                <a:cubicBezTo>
                  <a:pt x="10" y="194"/>
                  <a:pt x="10" y="188"/>
                  <a:pt x="13" y="182"/>
                </a:cubicBezTo>
                <a:cubicBezTo>
                  <a:pt x="47" y="128"/>
                  <a:pt x="47" y="128"/>
                  <a:pt x="47" y="128"/>
                </a:cubicBezTo>
                <a:cubicBezTo>
                  <a:pt x="58" y="112"/>
                  <a:pt x="63" y="105"/>
                  <a:pt x="97" y="105"/>
                </a:cubicBezTo>
                <a:cubicBezTo>
                  <a:pt x="97" y="105"/>
                  <a:pt x="97" y="105"/>
                  <a:pt x="97" y="105"/>
                </a:cubicBezTo>
                <a:cubicBezTo>
                  <a:pt x="128" y="105"/>
                  <a:pt x="136" y="118"/>
                  <a:pt x="140" y="126"/>
                </a:cubicBezTo>
                <a:cubicBezTo>
                  <a:pt x="141" y="127"/>
                  <a:pt x="141" y="127"/>
                  <a:pt x="141" y="127"/>
                </a:cubicBezTo>
                <a:cubicBezTo>
                  <a:pt x="149" y="141"/>
                  <a:pt x="177" y="190"/>
                  <a:pt x="177" y="191"/>
                </a:cubicBezTo>
                <a:cubicBezTo>
                  <a:pt x="178" y="191"/>
                  <a:pt x="178" y="192"/>
                  <a:pt x="178" y="192"/>
                </a:cubicBezTo>
                <a:cubicBezTo>
                  <a:pt x="178" y="192"/>
                  <a:pt x="191" y="202"/>
                  <a:pt x="204" y="212"/>
                </a:cubicBezTo>
                <a:cubicBezTo>
                  <a:pt x="211" y="217"/>
                  <a:pt x="217" y="221"/>
                  <a:pt x="222" y="225"/>
                </a:cubicBezTo>
                <a:cubicBezTo>
                  <a:pt x="226" y="228"/>
                  <a:pt x="228" y="230"/>
                  <a:pt x="230" y="231"/>
                </a:cubicBezTo>
                <a:cubicBezTo>
                  <a:pt x="230" y="231"/>
                  <a:pt x="230" y="231"/>
                  <a:pt x="230" y="231"/>
                </a:cubicBezTo>
                <a:cubicBezTo>
                  <a:pt x="232" y="233"/>
                  <a:pt x="232" y="238"/>
                  <a:pt x="230" y="241"/>
                </a:cubicBezTo>
                <a:close/>
                <a:moveTo>
                  <a:pt x="53" y="183"/>
                </a:moveTo>
                <a:cubicBezTo>
                  <a:pt x="53" y="192"/>
                  <a:pt x="53" y="206"/>
                  <a:pt x="53" y="223"/>
                </a:cubicBezTo>
                <a:cubicBezTo>
                  <a:pt x="50" y="214"/>
                  <a:pt x="47" y="204"/>
                  <a:pt x="44" y="196"/>
                </a:cubicBezTo>
                <a:lnTo>
                  <a:pt x="53" y="183"/>
                </a:lnTo>
                <a:close/>
                <a:moveTo>
                  <a:pt x="440" y="201"/>
                </a:moveTo>
                <a:cubicBezTo>
                  <a:pt x="409" y="273"/>
                  <a:pt x="409" y="273"/>
                  <a:pt x="409" y="273"/>
                </a:cubicBezTo>
                <a:cubicBezTo>
                  <a:pt x="408" y="276"/>
                  <a:pt x="404" y="277"/>
                  <a:pt x="400" y="276"/>
                </a:cubicBezTo>
                <a:cubicBezTo>
                  <a:pt x="396" y="274"/>
                  <a:pt x="394" y="271"/>
                  <a:pt x="394" y="267"/>
                </a:cubicBezTo>
                <a:cubicBezTo>
                  <a:pt x="394" y="267"/>
                  <a:pt x="394" y="267"/>
                  <a:pt x="394" y="267"/>
                </a:cubicBezTo>
                <a:cubicBezTo>
                  <a:pt x="395" y="265"/>
                  <a:pt x="396" y="262"/>
                  <a:pt x="398" y="257"/>
                </a:cubicBezTo>
                <a:cubicBezTo>
                  <a:pt x="399" y="255"/>
                  <a:pt x="399" y="254"/>
                  <a:pt x="400" y="252"/>
                </a:cubicBezTo>
                <a:cubicBezTo>
                  <a:pt x="400" y="252"/>
                  <a:pt x="400" y="252"/>
                  <a:pt x="400" y="252"/>
                </a:cubicBezTo>
                <a:cubicBezTo>
                  <a:pt x="402" y="246"/>
                  <a:pt x="404" y="239"/>
                  <a:pt x="407" y="232"/>
                </a:cubicBezTo>
                <a:cubicBezTo>
                  <a:pt x="413" y="215"/>
                  <a:pt x="419" y="197"/>
                  <a:pt x="419" y="197"/>
                </a:cubicBezTo>
                <a:cubicBezTo>
                  <a:pt x="419" y="195"/>
                  <a:pt x="419" y="194"/>
                  <a:pt x="418" y="193"/>
                </a:cubicBezTo>
                <a:cubicBezTo>
                  <a:pt x="399" y="166"/>
                  <a:pt x="399" y="166"/>
                  <a:pt x="399" y="166"/>
                </a:cubicBezTo>
                <a:cubicBezTo>
                  <a:pt x="397" y="165"/>
                  <a:pt x="395" y="164"/>
                  <a:pt x="393" y="165"/>
                </a:cubicBezTo>
                <a:cubicBezTo>
                  <a:pt x="391" y="165"/>
                  <a:pt x="390" y="167"/>
                  <a:pt x="390" y="169"/>
                </a:cubicBezTo>
                <a:cubicBezTo>
                  <a:pt x="390" y="169"/>
                  <a:pt x="390" y="197"/>
                  <a:pt x="391" y="249"/>
                </a:cubicBezTo>
                <a:cubicBezTo>
                  <a:pt x="388" y="258"/>
                  <a:pt x="386" y="263"/>
                  <a:pt x="386" y="264"/>
                </a:cubicBezTo>
                <a:cubicBezTo>
                  <a:pt x="386" y="265"/>
                  <a:pt x="385" y="265"/>
                  <a:pt x="385" y="265"/>
                </a:cubicBezTo>
                <a:cubicBezTo>
                  <a:pt x="384" y="271"/>
                  <a:pt x="386" y="277"/>
                  <a:pt x="391" y="281"/>
                </a:cubicBezTo>
                <a:cubicBezTo>
                  <a:pt x="391" y="318"/>
                  <a:pt x="392" y="357"/>
                  <a:pt x="392" y="386"/>
                </a:cubicBezTo>
                <a:cubicBezTo>
                  <a:pt x="392" y="401"/>
                  <a:pt x="392" y="413"/>
                  <a:pt x="392" y="422"/>
                </a:cubicBezTo>
                <a:cubicBezTo>
                  <a:pt x="392" y="429"/>
                  <a:pt x="392" y="433"/>
                  <a:pt x="392" y="436"/>
                </a:cubicBezTo>
                <a:cubicBezTo>
                  <a:pt x="392" y="436"/>
                  <a:pt x="392" y="436"/>
                  <a:pt x="392" y="436"/>
                </a:cubicBezTo>
                <a:cubicBezTo>
                  <a:pt x="392" y="441"/>
                  <a:pt x="387" y="445"/>
                  <a:pt x="381" y="444"/>
                </a:cubicBezTo>
                <a:cubicBezTo>
                  <a:pt x="375" y="444"/>
                  <a:pt x="370" y="440"/>
                  <a:pt x="369" y="435"/>
                </a:cubicBezTo>
                <a:cubicBezTo>
                  <a:pt x="357" y="281"/>
                  <a:pt x="357" y="281"/>
                  <a:pt x="357" y="281"/>
                </a:cubicBezTo>
                <a:cubicBezTo>
                  <a:pt x="357" y="279"/>
                  <a:pt x="355" y="277"/>
                  <a:pt x="353" y="277"/>
                </a:cubicBezTo>
                <a:cubicBezTo>
                  <a:pt x="350" y="277"/>
                  <a:pt x="348" y="279"/>
                  <a:pt x="348" y="281"/>
                </a:cubicBezTo>
                <a:cubicBezTo>
                  <a:pt x="336" y="435"/>
                  <a:pt x="336" y="435"/>
                  <a:pt x="336" y="435"/>
                </a:cubicBezTo>
                <a:cubicBezTo>
                  <a:pt x="336" y="440"/>
                  <a:pt x="331" y="444"/>
                  <a:pt x="325" y="444"/>
                </a:cubicBezTo>
                <a:cubicBezTo>
                  <a:pt x="319" y="445"/>
                  <a:pt x="313" y="441"/>
                  <a:pt x="313" y="436"/>
                </a:cubicBezTo>
                <a:cubicBezTo>
                  <a:pt x="313" y="436"/>
                  <a:pt x="313" y="436"/>
                  <a:pt x="313" y="436"/>
                </a:cubicBezTo>
                <a:cubicBezTo>
                  <a:pt x="313" y="433"/>
                  <a:pt x="313" y="430"/>
                  <a:pt x="313" y="424"/>
                </a:cubicBezTo>
                <a:cubicBezTo>
                  <a:pt x="313" y="416"/>
                  <a:pt x="314" y="405"/>
                  <a:pt x="314" y="392"/>
                </a:cubicBezTo>
                <a:cubicBezTo>
                  <a:pt x="315" y="365"/>
                  <a:pt x="316" y="329"/>
                  <a:pt x="317" y="293"/>
                </a:cubicBezTo>
                <a:cubicBezTo>
                  <a:pt x="318" y="253"/>
                  <a:pt x="319" y="213"/>
                  <a:pt x="320" y="185"/>
                </a:cubicBezTo>
                <a:cubicBezTo>
                  <a:pt x="320" y="185"/>
                  <a:pt x="320" y="185"/>
                  <a:pt x="320" y="185"/>
                </a:cubicBezTo>
                <a:cubicBezTo>
                  <a:pt x="320" y="164"/>
                  <a:pt x="320" y="150"/>
                  <a:pt x="320" y="150"/>
                </a:cubicBezTo>
                <a:cubicBezTo>
                  <a:pt x="321" y="148"/>
                  <a:pt x="318" y="145"/>
                  <a:pt x="316" y="145"/>
                </a:cubicBezTo>
                <a:cubicBezTo>
                  <a:pt x="316" y="145"/>
                  <a:pt x="316" y="145"/>
                  <a:pt x="316" y="145"/>
                </a:cubicBezTo>
                <a:cubicBezTo>
                  <a:pt x="313" y="145"/>
                  <a:pt x="311" y="147"/>
                  <a:pt x="311" y="150"/>
                </a:cubicBezTo>
                <a:cubicBezTo>
                  <a:pt x="311" y="160"/>
                  <a:pt x="310" y="171"/>
                  <a:pt x="310" y="183"/>
                </a:cubicBezTo>
                <a:cubicBezTo>
                  <a:pt x="290" y="211"/>
                  <a:pt x="290" y="211"/>
                  <a:pt x="290" y="211"/>
                </a:cubicBezTo>
                <a:cubicBezTo>
                  <a:pt x="241" y="239"/>
                  <a:pt x="241" y="239"/>
                  <a:pt x="241" y="239"/>
                </a:cubicBezTo>
                <a:cubicBezTo>
                  <a:pt x="242" y="233"/>
                  <a:pt x="240" y="228"/>
                  <a:pt x="236" y="224"/>
                </a:cubicBezTo>
                <a:cubicBezTo>
                  <a:pt x="236" y="224"/>
                  <a:pt x="236" y="224"/>
                  <a:pt x="236" y="223"/>
                </a:cubicBezTo>
                <a:cubicBezTo>
                  <a:pt x="235" y="223"/>
                  <a:pt x="235" y="223"/>
                  <a:pt x="234" y="222"/>
                </a:cubicBezTo>
                <a:cubicBezTo>
                  <a:pt x="249" y="211"/>
                  <a:pt x="274" y="192"/>
                  <a:pt x="274" y="192"/>
                </a:cubicBezTo>
                <a:cubicBezTo>
                  <a:pt x="275" y="192"/>
                  <a:pt x="275" y="191"/>
                  <a:pt x="276" y="191"/>
                </a:cubicBezTo>
                <a:cubicBezTo>
                  <a:pt x="276" y="190"/>
                  <a:pt x="304" y="141"/>
                  <a:pt x="312" y="127"/>
                </a:cubicBezTo>
                <a:cubicBezTo>
                  <a:pt x="313" y="126"/>
                  <a:pt x="313" y="126"/>
                  <a:pt x="313" y="126"/>
                </a:cubicBezTo>
                <a:cubicBezTo>
                  <a:pt x="317" y="118"/>
                  <a:pt x="324" y="105"/>
                  <a:pt x="356" y="105"/>
                </a:cubicBezTo>
                <a:cubicBezTo>
                  <a:pt x="356" y="105"/>
                  <a:pt x="356" y="105"/>
                  <a:pt x="356" y="105"/>
                </a:cubicBezTo>
                <a:cubicBezTo>
                  <a:pt x="390" y="105"/>
                  <a:pt x="395" y="112"/>
                  <a:pt x="406" y="128"/>
                </a:cubicBezTo>
                <a:cubicBezTo>
                  <a:pt x="440" y="182"/>
                  <a:pt x="440" y="182"/>
                  <a:pt x="440" y="182"/>
                </a:cubicBezTo>
                <a:cubicBezTo>
                  <a:pt x="443" y="188"/>
                  <a:pt x="443" y="194"/>
                  <a:pt x="440" y="201"/>
                </a:cubicBezTo>
                <a:close/>
                <a:moveTo>
                  <a:pt x="400" y="183"/>
                </a:moveTo>
                <a:cubicBezTo>
                  <a:pt x="409" y="196"/>
                  <a:pt x="409" y="196"/>
                  <a:pt x="409" y="196"/>
                </a:cubicBezTo>
                <a:cubicBezTo>
                  <a:pt x="406" y="204"/>
                  <a:pt x="403" y="214"/>
                  <a:pt x="400" y="223"/>
                </a:cubicBezTo>
                <a:cubicBezTo>
                  <a:pt x="400" y="206"/>
                  <a:pt x="400" y="192"/>
                  <a:pt x="400" y="183"/>
                </a:cubicBezTo>
                <a:close/>
                <a:moveTo>
                  <a:pt x="99" y="86"/>
                </a:moveTo>
                <a:cubicBezTo>
                  <a:pt x="122" y="86"/>
                  <a:pt x="142" y="67"/>
                  <a:pt x="142" y="43"/>
                </a:cubicBezTo>
                <a:cubicBezTo>
                  <a:pt x="142" y="19"/>
                  <a:pt x="122" y="0"/>
                  <a:pt x="99" y="0"/>
                </a:cubicBezTo>
                <a:cubicBezTo>
                  <a:pt x="75" y="0"/>
                  <a:pt x="55" y="19"/>
                  <a:pt x="55" y="43"/>
                </a:cubicBezTo>
                <a:cubicBezTo>
                  <a:pt x="55" y="67"/>
                  <a:pt x="75" y="86"/>
                  <a:pt x="99" y="86"/>
                </a:cubicBezTo>
                <a:close/>
                <a:moveTo>
                  <a:pt x="99" y="9"/>
                </a:moveTo>
                <a:cubicBezTo>
                  <a:pt x="117" y="9"/>
                  <a:pt x="132" y="24"/>
                  <a:pt x="132" y="43"/>
                </a:cubicBezTo>
                <a:cubicBezTo>
                  <a:pt x="132" y="62"/>
                  <a:pt x="117" y="77"/>
                  <a:pt x="99" y="77"/>
                </a:cubicBezTo>
                <a:cubicBezTo>
                  <a:pt x="80" y="77"/>
                  <a:pt x="65" y="62"/>
                  <a:pt x="65" y="43"/>
                </a:cubicBezTo>
                <a:cubicBezTo>
                  <a:pt x="65" y="24"/>
                  <a:pt x="80" y="9"/>
                  <a:pt x="99" y="9"/>
                </a:cubicBezTo>
                <a:close/>
              </a:path>
            </a:pathLst>
          </a:custGeom>
          <a:solidFill>
            <a:srgbClr val="FFFFFF"/>
          </a:solidFill>
          <a:ln w="6350">
            <a:solidFill>
              <a:srgbClr val="FFFFFF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3733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EC7199A-51B1-41B6-B040-1F86ED5EA9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1" r="9091" b="26641"/>
          <a:stretch/>
        </p:blipFill>
        <p:spPr>
          <a:xfrm>
            <a:off x="5787189" y="2656557"/>
            <a:ext cx="6096001" cy="342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19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B4C8200-31C5-4170-9172-04199D1EE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0961"/>
            <a:ext cx="10515600" cy="5206002"/>
          </a:xfrm>
        </p:spPr>
        <p:txBody>
          <a:bodyPr/>
          <a:lstStyle/>
          <a:p>
            <a:r>
              <a:rPr lang="nl-NL" dirty="0"/>
              <a:t>Ecochain levert hoofdzakelijk 2 diensten:</a:t>
            </a:r>
          </a:p>
          <a:p>
            <a:pPr lvl="1"/>
            <a:r>
              <a:rPr lang="nl-NL" dirty="0"/>
              <a:t>LCA consultancy</a:t>
            </a:r>
          </a:p>
          <a:p>
            <a:pPr lvl="1"/>
            <a:r>
              <a:rPr lang="nl-NL" dirty="0"/>
              <a:t>LCA software</a:t>
            </a:r>
          </a:p>
          <a:p>
            <a:r>
              <a:rPr lang="nl-NL" dirty="0"/>
              <a:t>Ecochain begeleid partijen tijdens dit aanbestedingstraject (consultancy)</a:t>
            </a:r>
          </a:p>
          <a:p>
            <a:r>
              <a:rPr lang="nl-NL" dirty="0"/>
              <a:t>Ecochain levert online software waar alle partijen gebruik van kunnen maken</a:t>
            </a:r>
          </a:p>
          <a:p>
            <a:pPr lvl="1"/>
            <a:r>
              <a:rPr lang="nl-NL" dirty="0"/>
              <a:t>Op basis van een vooropgezet formulier wordt de software voor (of door) alle individuele partijen ingevuld</a:t>
            </a:r>
          </a:p>
          <a:p>
            <a:pPr lvl="1"/>
            <a:r>
              <a:rPr lang="nl-NL" dirty="0"/>
              <a:t>Toegang tot een speciale database voor dit aanbestedingstraject</a:t>
            </a:r>
          </a:p>
          <a:p>
            <a:pPr lvl="1"/>
            <a:r>
              <a:rPr lang="nl-NL" dirty="0"/>
              <a:t>Mogelijkheid om project- en leverancier-specifieke materialen toe te voegen van leveranciers</a:t>
            </a:r>
          </a:p>
        </p:txBody>
      </p:sp>
      <p:sp>
        <p:nvSpPr>
          <p:cNvPr id="6" name="TextBox 54">
            <a:extLst>
              <a:ext uri="{FF2B5EF4-FFF2-40B4-BE49-F238E27FC236}">
                <a16:creationId xmlns:a16="http://schemas.microsoft.com/office/drawing/2014/main" id="{A653AFFA-DB34-4815-8BA1-205B8FB843B6}"/>
              </a:ext>
            </a:extLst>
          </p:cNvPr>
          <p:cNvSpPr txBox="1"/>
          <p:nvPr/>
        </p:nvSpPr>
        <p:spPr>
          <a:xfrm>
            <a:off x="0" y="194932"/>
            <a:ext cx="12192000" cy="59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>
                <a:solidFill>
                  <a:srgbClr val="072B49"/>
                </a:solidFill>
                <a:latin typeface="Gilroy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nl-NL" dirty="0"/>
              <a:t>Introductie</a:t>
            </a:r>
          </a:p>
        </p:txBody>
      </p:sp>
    </p:spTree>
    <p:extLst>
      <p:ext uri="{BB962C8B-B14F-4D97-AF65-F5344CB8AC3E}">
        <p14:creationId xmlns:p14="http://schemas.microsoft.com/office/powerpoint/2010/main" val="3184525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5AC13D-54E5-4EE6-BE99-AD3E24F77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Perspectief aanbesteding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1874A1A-A653-4C58-9478-E17F7E48B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58192"/>
            <a:ext cx="7055304" cy="449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41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FF16DA-4330-41B4-8861-B449DF699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Waarom wordt duurzaamheid meegenomen?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08CDF8-A429-4C32-BE0B-BED098E35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/>
              <a:t>Gemeente Leiden wil:</a:t>
            </a:r>
          </a:p>
          <a:p>
            <a:pPr algn="ctr"/>
            <a:r>
              <a:rPr lang="nl-NL" dirty="0"/>
              <a:t>Duurzaam ontwerp aangeboden krijgen</a:t>
            </a:r>
          </a:p>
          <a:p>
            <a:pPr algn="ctr"/>
            <a:r>
              <a:rPr lang="nl-NL" dirty="0"/>
              <a:t>Duurzame ontwikkelingen stimuleren in toeleveringsketen </a:t>
            </a:r>
          </a:p>
          <a:p>
            <a:pPr algn="ctr"/>
            <a:r>
              <a:rPr lang="nl-NL" dirty="0"/>
              <a:t>Effecten van niet duurzame materialen beperken </a:t>
            </a:r>
          </a:p>
          <a:p>
            <a:pPr algn="ctr"/>
            <a:endParaRPr lang="nl-NL" dirty="0"/>
          </a:p>
          <a:p>
            <a:pPr algn="ctr"/>
            <a:endParaRPr lang="nl-NL" dirty="0"/>
          </a:p>
          <a:p>
            <a:pPr marL="0" indent="0" algn="ctr">
              <a:buNone/>
            </a:pPr>
            <a:r>
              <a:rPr lang="nl-NL" dirty="0"/>
              <a:t>Duurzaamheid = gunningcriterium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49161D05-F7B0-423D-A626-328D9D5755B0}"/>
              </a:ext>
            </a:extLst>
          </p:cNvPr>
          <p:cNvCxnSpPr/>
          <p:nvPr/>
        </p:nvCxnSpPr>
        <p:spPr>
          <a:xfrm>
            <a:off x="6096000" y="3994486"/>
            <a:ext cx="0" cy="709863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047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4">
            <a:extLst>
              <a:ext uri="{FF2B5EF4-FFF2-40B4-BE49-F238E27FC236}">
                <a16:creationId xmlns:a16="http://schemas.microsoft.com/office/drawing/2014/main" id="{BB673541-755D-9647-A62E-0692ECDEE7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25330">
            <a:off x="181432" y="253279"/>
            <a:ext cx="4853492" cy="36007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515404F-DA18-C045-9CE3-4A77FDF36E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91060">
            <a:off x="5313588" y="2727423"/>
            <a:ext cx="3329427" cy="311337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07D4C0E-849E-47C2-AC0A-8EB70E8A29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459" y="153304"/>
            <a:ext cx="4447125" cy="2840044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D056D43-89FB-4666-8165-D198FC94CA0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2072" y="3429000"/>
            <a:ext cx="1428509" cy="2527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5D05104-DBE3-445F-A4D6-975FCC319D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71498">
            <a:off x="131776" y="3519381"/>
            <a:ext cx="6096000" cy="234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64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FF16DA-4330-41B4-8861-B449DF699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 LCA/MKI als duurzaamheidcriteria?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08CDF8-A429-4C32-BE0B-BED098E35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Met LCA wordt de volledige milieu-impact in acht genomen, inclusief productie van materialen en afvalverwerking</a:t>
            </a:r>
          </a:p>
          <a:p>
            <a:r>
              <a:rPr lang="nl-NL" dirty="0"/>
              <a:t>LCA rekenregels, waardoor onderlinge </a:t>
            </a:r>
            <a:r>
              <a:rPr lang="nl-NL" dirty="0">
                <a:sym typeface="Wingdings" panose="05000000000000000000" pitchFamily="2" charset="2"/>
              </a:rPr>
              <a:t>vergelijking mogelijk is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4810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Afbeelding 37" descr="Afbeelding met tekst, kaart&#10;&#10;Beschrijving is gegenereerd met zeer hoge betrouwbaarheid">
            <a:extLst>
              <a:ext uri="{FF2B5EF4-FFF2-40B4-BE49-F238E27FC236}">
                <a16:creationId xmlns:a16="http://schemas.microsoft.com/office/drawing/2014/main" id="{5A6DBB35-815D-4D44-B62D-CA5285BC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735" y="591810"/>
            <a:ext cx="5623024" cy="5606289"/>
          </a:xfrm>
          <a:prstGeom prst="rect">
            <a:avLst/>
          </a:prstGeom>
        </p:spPr>
      </p:pic>
      <p:sp>
        <p:nvSpPr>
          <p:cNvPr id="25" name="TextBox 11"/>
          <p:cNvSpPr txBox="1"/>
          <p:nvPr/>
        </p:nvSpPr>
        <p:spPr>
          <a:xfrm>
            <a:off x="1" y="7059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rgbClr val="072B49"/>
                </a:solidFill>
                <a:latin typeface="Gilroy ExtraBold" panose="00000900000000000000" pitchFamily="50" charset="0"/>
                <a:ea typeface="+mj-ea"/>
                <a:cs typeface="+mj-cs"/>
              </a:rPr>
              <a:t>LCA toegelicht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9682289-C162-4C46-9CE4-176A7FA9AE84}"/>
              </a:ext>
            </a:extLst>
          </p:cNvPr>
          <p:cNvGrpSpPr/>
          <p:nvPr/>
        </p:nvGrpSpPr>
        <p:grpSpPr>
          <a:xfrm>
            <a:off x="7726206" y="660434"/>
            <a:ext cx="4057908" cy="2712905"/>
            <a:chOff x="5243843" y="498698"/>
            <a:chExt cx="3043431" cy="203467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71CC554-6EC4-43C6-9181-ADF824075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43843" y="512877"/>
              <a:ext cx="3043431" cy="2020500"/>
            </a:xfrm>
            <a:prstGeom prst="rect">
              <a:avLst/>
            </a:prstGeom>
          </p:spPr>
        </p:pic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6908383" y="498698"/>
              <a:ext cx="1364316" cy="346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nl-NL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Open Sans"/>
                </a:rPr>
                <a:t>Ecotoxiciteit</a:t>
              </a:r>
            </a:p>
          </p:txBody>
        </p:sp>
      </p:grpSp>
      <p:grpSp>
        <p:nvGrpSpPr>
          <p:cNvPr id="7" name="Groep 23"/>
          <p:cNvGrpSpPr/>
          <p:nvPr/>
        </p:nvGrpSpPr>
        <p:grpSpPr>
          <a:xfrm>
            <a:off x="6908548" y="3041789"/>
            <a:ext cx="4659220" cy="3136872"/>
            <a:chOff x="9453097" y="2195680"/>
            <a:chExt cx="4550451" cy="2946406"/>
          </a:xfrm>
        </p:grpSpPr>
        <p:pic>
          <p:nvPicPr>
            <p:cNvPr id="1026" name="Picture 2" descr="G:\IVAM\persoonlijk\Pictures\Bruinkolenschepper_EBV_1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453097" y="2195680"/>
              <a:ext cx="4450517" cy="2946406"/>
            </a:xfrm>
            <a:prstGeom prst="rect">
              <a:avLst/>
            </a:prstGeom>
            <a:noFill/>
          </p:spPr>
        </p:pic>
        <p:sp>
          <p:nvSpPr>
            <p:cNvPr id="23" name="Rechthoek 22"/>
            <p:cNvSpPr/>
            <p:nvPr/>
          </p:nvSpPr>
          <p:spPr>
            <a:xfrm>
              <a:off x="10018028" y="2201331"/>
              <a:ext cx="3985520" cy="4336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nl-NL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Open Sans"/>
                </a:rPr>
                <a:t>Uitputting van grondstoffen</a:t>
              </a:r>
            </a:p>
          </p:txBody>
        </p:sp>
      </p:grpSp>
      <p:grpSp>
        <p:nvGrpSpPr>
          <p:cNvPr id="4" name="Groep 15"/>
          <p:cNvGrpSpPr/>
          <p:nvPr/>
        </p:nvGrpSpPr>
        <p:grpSpPr>
          <a:xfrm>
            <a:off x="168540" y="638187"/>
            <a:ext cx="4333363" cy="3379831"/>
            <a:chOff x="5165160" y="2905364"/>
            <a:chExt cx="3696657" cy="2626949"/>
          </a:xfrm>
        </p:grpSpPr>
        <p:pic>
          <p:nvPicPr>
            <p:cNvPr id="17" name="Picture 3" descr="Global-Warmi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189036" y="2905364"/>
              <a:ext cx="3672781" cy="2626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5165160" y="2923820"/>
              <a:ext cx="2406859" cy="35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nl-NL" sz="2400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Open Sans"/>
                </a:rPr>
                <a:t>Klimaatverandering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FB5633E-E86E-4036-A325-4FFD0B58FFEA}"/>
              </a:ext>
            </a:extLst>
          </p:cNvPr>
          <p:cNvGrpSpPr/>
          <p:nvPr/>
        </p:nvGrpSpPr>
        <p:grpSpPr>
          <a:xfrm>
            <a:off x="519816" y="3002605"/>
            <a:ext cx="4744707" cy="3169545"/>
            <a:chOff x="528407" y="2389358"/>
            <a:chExt cx="3558530" cy="237715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61878C8-6E32-4735-85C3-ED77DC889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8407" y="2394164"/>
              <a:ext cx="3558530" cy="2372353"/>
            </a:xfrm>
            <a:prstGeom prst="rect">
              <a:avLst/>
            </a:prstGeom>
          </p:spPr>
        </p:pic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587028" y="2389358"/>
              <a:ext cx="1111795" cy="346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nl-NL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Open Sans"/>
                </a:rPr>
                <a:t>Verzuring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122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Ecochain Branding DEF 20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6CA19"/>
      </a:accent1>
      <a:accent2>
        <a:srgbClr val="072B49"/>
      </a:accent2>
      <a:accent3>
        <a:srgbClr val="FF6010"/>
      </a:accent3>
      <a:accent4>
        <a:srgbClr val="D3D3D3"/>
      </a:accent4>
      <a:accent5>
        <a:srgbClr val="9B9B9B"/>
      </a:accent5>
      <a:accent6>
        <a:srgbClr val="6B6B6B"/>
      </a:accent6>
      <a:hlink>
        <a:srgbClr val="FF6010"/>
      </a:hlink>
      <a:folHlink>
        <a:srgbClr val="56CA19"/>
      </a:folHlink>
    </a:clrScheme>
    <a:fontScheme name="Aangepast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cochain Branding DEF 2018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6CA19"/>
    </a:accent1>
    <a:accent2>
      <a:srgbClr val="072B49"/>
    </a:accent2>
    <a:accent3>
      <a:srgbClr val="FF6010"/>
    </a:accent3>
    <a:accent4>
      <a:srgbClr val="D3D3D3"/>
    </a:accent4>
    <a:accent5>
      <a:srgbClr val="9B9B9B"/>
    </a:accent5>
    <a:accent6>
      <a:srgbClr val="6B6B6B"/>
    </a:accent6>
    <a:hlink>
      <a:srgbClr val="FF6010"/>
    </a:hlink>
    <a:folHlink>
      <a:srgbClr val="56CA1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1019</Words>
  <Application>Microsoft Office PowerPoint</Application>
  <PresentationFormat>Breedbeeld</PresentationFormat>
  <Paragraphs>203</Paragraphs>
  <Slides>19</Slides>
  <Notes>12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0</vt:i4>
      </vt:variant>
      <vt:variant>
        <vt:lpstr>Diatitels</vt:lpstr>
      </vt:variant>
      <vt:variant>
        <vt:i4>19</vt:i4>
      </vt:variant>
    </vt:vector>
  </HeadingPairs>
  <TitlesOfParts>
    <vt:vector size="27" baseType="lpstr">
      <vt:lpstr>Adelle Sans</vt:lpstr>
      <vt:lpstr>Adelle Sans SemiBold</vt:lpstr>
      <vt:lpstr>Arial</vt:lpstr>
      <vt:lpstr>Calibri</vt:lpstr>
      <vt:lpstr>Gilroy ExtraBold</vt:lpstr>
      <vt:lpstr>Open Sans</vt:lpstr>
      <vt:lpstr>Segoe UI</vt:lpstr>
      <vt:lpstr>Kantoorthema</vt:lpstr>
      <vt:lpstr>Kennissessie Ecochain</vt:lpstr>
      <vt:lpstr>PowerPoint-presentatie</vt:lpstr>
      <vt:lpstr>PowerPoint-presentatie</vt:lpstr>
      <vt:lpstr>PowerPoint-presentatie</vt:lpstr>
      <vt:lpstr>Perspectief aanbesteding</vt:lpstr>
      <vt:lpstr>Waarom wordt duurzaamheid meegenomen?</vt:lpstr>
      <vt:lpstr>PowerPoint-presentatie</vt:lpstr>
      <vt:lpstr>Waarom LCA/MKI als duurzaamheidcriteria?</vt:lpstr>
      <vt:lpstr>PowerPoint-presentatie</vt:lpstr>
      <vt:lpstr>PowerPoint-presentatie</vt:lpstr>
      <vt:lpstr>PowerPoint-presentatie</vt:lpstr>
      <vt:lpstr>PowerPoint-presentatie</vt:lpstr>
      <vt:lpstr>Functionele eenheid: het onderwerp</vt:lpstr>
      <vt:lpstr>Referentie ontwerp bushokje</vt:lpstr>
      <vt:lpstr>Plan van aanpak</vt:lpstr>
      <vt:lpstr>Plan van aanpak</vt:lpstr>
      <vt:lpstr>Plan van aanpak</vt:lpstr>
      <vt:lpstr>Inschatting aantal uren</vt:lpstr>
      <vt:lpstr>Ecochain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KLANT X</dc:title>
  <dc:creator>Pieter Leendertse</dc:creator>
  <cp:lastModifiedBy>Maarten EcoChain</cp:lastModifiedBy>
  <cp:revision>92</cp:revision>
  <dcterms:created xsi:type="dcterms:W3CDTF">2019-04-18T13:16:08Z</dcterms:created>
  <dcterms:modified xsi:type="dcterms:W3CDTF">2019-07-19T09:23:51Z</dcterms:modified>
</cp:coreProperties>
</file>