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4" r:id="rId6"/>
    <p:sldId id="260" r:id="rId7"/>
    <p:sldId id="261" r:id="rId8"/>
    <p:sldId id="262" r:id="rId9"/>
    <p:sldId id="263" r:id="rId10"/>
    <p:sldId id="264" r:id="rId11"/>
    <p:sldId id="275" r:id="rId12"/>
    <p:sldId id="266" r:id="rId13"/>
    <p:sldId id="265" r:id="rId14"/>
    <p:sldId id="273" r:id="rId15"/>
    <p:sldId id="267" r:id="rId16"/>
    <p:sldId id="268" r:id="rId17"/>
    <p:sldId id="269" r:id="rId18"/>
    <p:sldId id="270" r:id="rId19"/>
    <p:sldId id="271" r:id="rId20"/>
    <p:sldId id="27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91" d="100"/>
          <a:sy n="91" d="100"/>
        </p:scale>
        <p:origin x="84" y="28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DAC935B-40DA-45D0-84EA-D620F264E166}" type="datetimeFigureOut">
              <a:rPr lang="nl-NL" smtClean="0"/>
              <a:t>18-6-2019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CD81441-C153-4B70-9E36-98F4F1FF0703}" type="slidenum">
              <a:rPr lang="nl-NL" smtClean="0"/>
              <a:t>‹nr.›</a:t>
            </a:fld>
            <a:endParaRPr lang="nl-NL"/>
          </a:p>
        </p:txBody>
      </p:sp>
    </p:spTree>
    <p:extLst>
      <p:ext uri="{BB962C8B-B14F-4D97-AF65-F5344CB8AC3E}">
        <p14:creationId xmlns:p14="http://schemas.microsoft.com/office/powerpoint/2010/main" val="244691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DAC935B-40DA-45D0-84EA-D620F264E166}" type="datetimeFigureOut">
              <a:rPr lang="nl-NL" smtClean="0"/>
              <a:t>18-6-2019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CD81441-C153-4B70-9E36-98F4F1FF0703}" type="slidenum">
              <a:rPr lang="nl-NL" smtClean="0"/>
              <a:t>‹nr.›</a:t>
            </a:fld>
            <a:endParaRPr lang="nl-NL"/>
          </a:p>
        </p:txBody>
      </p:sp>
    </p:spTree>
    <p:extLst>
      <p:ext uri="{BB962C8B-B14F-4D97-AF65-F5344CB8AC3E}">
        <p14:creationId xmlns:p14="http://schemas.microsoft.com/office/powerpoint/2010/main" val="391628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DAC935B-40DA-45D0-84EA-D620F264E166}" type="datetimeFigureOut">
              <a:rPr lang="nl-NL" smtClean="0"/>
              <a:t>18-6-2019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CD81441-C153-4B70-9E36-98F4F1FF0703}" type="slidenum">
              <a:rPr lang="nl-NL" smtClean="0"/>
              <a:t>‹nr.›</a:t>
            </a:fld>
            <a:endParaRPr lang="nl-NL"/>
          </a:p>
        </p:txBody>
      </p:sp>
    </p:spTree>
    <p:extLst>
      <p:ext uri="{BB962C8B-B14F-4D97-AF65-F5344CB8AC3E}">
        <p14:creationId xmlns:p14="http://schemas.microsoft.com/office/powerpoint/2010/main" val="401929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DAC935B-40DA-45D0-84EA-D620F264E166}" type="datetimeFigureOut">
              <a:rPr lang="nl-NL" smtClean="0"/>
              <a:t>18-6-2019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CD81441-C153-4B70-9E36-98F4F1FF0703}" type="slidenum">
              <a:rPr lang="nl-NL" smtClean="0"/>
              <a:t>‹nr.›</a:t>
            </a:fld>
            <a:endParaRPr lang="nl-NL"/>
          </a:p>
        </p:txBody>
      </p:sp>
    </p:spTree>
    <p:extLst>
      <p:ext uri="{BB962C8B-B14F-4D97-AF65-F5344CB8AC3E}">
        <p14:creationId xmlns:p14="http://schemas.microsoft.com/office/powerpoint/2010/main" val="39258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DAC935B-40DA-45D0-84EA-D620F264E166}" type="datetimeFigureOut">
              <a:rPr lang="nl-NL" smtClean="0"/>
              <a:t>18-6-2019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CD81441-C153-4B70-9E36-98F4F1FF0703}" type="slidenum">
              <a:rPr lang="nl-NL" smtClean="0"/>
              <a:t>‹nr.›</a:t>
            </a:fld>
            <a:endParaRPr lang="nl-NL"/>
          </a:p>
        </p:txBody>
      </p:sp>
    </p:spTree>
    <p:extLst>
      <p:ext uri="{BB962C8B-B14F-4D97-AF65-F5344CB8AC3E}">
        <p14:creationId xmlns:p14="http://schemas.microsoft.com/office/powerpoint/2010/main" val="124520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DAC935B-40DA-45D0-84EA-D620F264E166}" type="datetimeFigureOut">
              <a:rPr lang="nl-NL" smtClean="0"/>
              <a:t>18-6-2019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CD81441-C153-4B70-9E36-98F4F1FF0703}" type="slidenum">
              <a:rPr lang="nl-NL" smtClean="0"/>
              <a:t>‹nr.›</a:t>
            </a:fld>
            <a:endParaRPr lang="nl-NL"/>
          </a:p>
        </p:txBody>
      </p:sp>
    </p:spTree>
    <p:extLst>
      <p:ext uri="{BB962C8B-B14F-4D97-AF65-F5344CB8AC3E}">
        <p14:creationId xmlns:p14="http://schemas.microsoft.com/office/powerpoint/2010/main" val="72248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DAC935B-40DA-45D0-84EA-D620F264E166}" type="datetimeFigureOut">
              <a:rPr lang="nl-NL" smtClean="0"/>
              <a:t>18-6-2019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CD81441-C153-4B70-9E36-98F4F1FF0703}" type="slidenum">
              <a:rPr lang="nl-NL" smtClean="0"/>
              <a:t>‹nr.›</a:t>
            </a:fld>
            <a:endParaRPr lang="nl-NL"/>
          </a:p>
        </p:txBody>
      </p:sp>
    </p:spTree>
    <p:extLst>
      <p:ext uri="{BB962C8B-B14F-4D97-AF65-F5344CB8AC3E}">
        <p14:creationId xmlns:p14="http://schemas.microsoft.com/office/powerpoint/2010/main" val="213334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DAC935B-40DA-45D0-84EA-D620F264E166}" type="datetimeFigureOut">
              <a:rPr lang="nl-NL" smtClean="0"/>
              <a:t>18-6-2019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CD81441-C153-4B70-9E36-98F4F1FF0703}" type="slidenum">
              <a:rPr lang="nl-NL" smtClean="0"/>
              <a:t>‹nr.›</a:t>
            </a:fld>
            <a:endParaRPr lang="nl-NL"/>
          </a:p>
        </p:txBody>
      </p:sp>
    </p:spTree>
    <p:extLst>
      <p:ext uri="{BB962C8B-B14F-4D97-AF65-F5344CB8AC3E}">
        <p14:creationId xmlns:p14="http://schemas.microsoft.com/office/powerpoint/2010/main" val="381940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C935B-40DA-45D0-84EA-D620F264E166}" type="datetimeFigureOut">
              <a:rPr lang="nl-NL" smtClean="0"/>
              <a:t>18-6-2019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CD81441-C153-4B70-9E36-98F4F1FF0703}" type="slidenum">
              <a:rPr lang="nl-NL" smtClean="0"/>
              <a:t>‹nr.›</a:t>
            </a:fld>
            <a:endParaRPr lang="nl-NL"/>
          </a:p>
        </p:txBody>
      </p:sp>
    </p:spTree>
    <p:extLst>
      <p:ext uri="{BB962C8B-B14F-4D97-AF65-F5344CB8AC3E}">
        <p14:creationId xmlns:p14="http://schemas.microsoft.com/office/powerpoint/2010/main" val="160674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DAC935B-40DA-45D0-84EA-D620F264E166}" type="datetimeFigureOut">
              <a:rPr lang="nl-NL" smtClean="0"/>
              <a:t>18-6-2019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CD81441-C153-4B70-9E36-98F4F1FF0703}" type="slidenum">
              <a:rPr lang="nl-NL" smtClean="0"/>
              <a:t>‹nr.›</a:t>
            </a:fld>
            <a:endParaRPr lang="nl-NL"/>
          </a:p>
        </p:txBody>
      </p:sp>
    </p:spTree>
    <p:extLst>
      <p:ext uri="{BB962C8B-B14F-4D97-AF65-F5344CB8AC3E}">
        <p14:creationId xmlns:p14="http://schemas.microsoft.com/office/powerpoint/2010/main" val="213747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DAC935B-40DA-45D0-84EA-D620F264E166}" type="datetimeFigureOut">
              <a:rPr lang="nl-NL" smtClean="0"/>
              <a:t>18-6-2019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CD81441-C153-4B70-9E36-98F4F1FF0703}" type="slidenum">
              <a:rPr lang="nl-NL" smtClean="0"/>
              <a:t>‹nr.›</a:t>
            </a:fld>
            <a:endParaRPr lang="nl-NL"/>
          </a:p>
        </p:txBody>
      </p:sp>
    </p:spTree>
    <p:extLst>
      <p:ext uri="{BB962C8B-B14F-4D97-AF65-F5344CB8AC3E}">
        <p14:creationId xmlns:p14="http://schemas.microsoft.com/office/powerpoint/2010/main" val="279830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C935B-40DA-45D0-84EA-D620F264E166}" type="datetimeFigureOut">
              <a:rPr lang="nl-NL" smtClean="0"/>
              <a:t>18-6-2019</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81441-C153-4B70-9E36-98F4F1FF0703}" type="slidenum">
              <a:rPr lang="nl-NL" smtClean="0"/>
              <a:t>‹nr.›</a:t>
            </a:fld>
            <a:endParaRPr lang="nl-NL"/>
          </a:p>
        </p:txBody>
      </p:sp>
    </p:spTree>
    <p:extLst>
      <p:ext uri="{BB962C8B-B14F-4D97-AF65-F5344CB8AC3E}">
        <p14:creationId xmlns:p14="http://schemas.microsoft.com/office/powerpoint/2010/main" val="1029643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Excel_Worksheet.xlsx"/></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horzBrick">
          <a:fgClr>
            <a:schemeClr val="bg1"/>
          </a:fgClr>
          <a:bgClr>
            <a:schemeClr val="bg1"/>
          </a:bgClr>
        </a:patt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F0971AE-0405-4B34-938D-8AA893293A60}"/>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Lst>
          </a:blip>
          <a:stretch>
            <a:fillRect/>
          </a:stretch>
        </p:blipFill>
        <p:spPr>
          <a:xfrm>
            <a:off x="1143000" y="1505843"/>
            <a:ext cx="6858000" cy="4773169"/>
          </a:xfrm>
          <a:prstGeom prst="rect">
            <a:avLst/>
          </a:prstGeom>
        </p:spPr>
      </p:pic>
      <p:pic>
        <p:nvPicPr>
          <p:cNvPr id="4" name="Afbeelding 3">
            <a:extLst>
              <a:ext uri="{FF2B5EF4-FFF2-40B4-BE49-F238E27FC236}">
                <a16:creationId xmlns:a16="http://schemas.microsoft.com/office/drawing/2014/main" id="{5E3BF5BD-5C26-4A0F-8F76-6094F792104D}"/>
              </a:ext>
            </a:extLst>
          </p:cNvPr>
          <p:cNvPicPr>
            <a:picLocks noChangeAspect="1"/>
          </p:cNvPicPr>
          <p:nvPr/>
        </p:nvPicPr>
        <p:blipFill>
          <a:blip r:embed="rId4"/>
          <a:stretch>
            <a:fillRect/>
          </a:stretch>
        </p:blipFill>
        <p:spPr>
          <a:xfrm>
            <a:off x="1480375" y="0"/>
            <a:ext cx="5761219" cy="1505843"/>
          </a:xfrm>
          <a:prstGeom prst="rect">
            <a:avLst/>
          </a:prstGeom>
        </p:spPr>
      </p:pic>
      <p:sp>
        <p:nvSpPr>
          <p:cNvPr id="2" name="Titel 1">
            <a:extLst>
              <a:ext uri="{FF2B5EF4-FFF2-40B4-BE49-F238E27FC236}">
                <a16:creationId xmlns:a16="http://schemas.microsoft.com/office/drawing/2014/main" id="{CAA62AA1-ABFE-4EB6-98B8-49A8BC4625F7}"/>
              </a:ext>
            </a:extLst>
          </p:cNvPr>
          <p:cNvSpPr>
            <a:spLocks noGrp="1"/>
          </p:cNvSpPr>
          <p:nvPr>
            <p:ph type="ctrTitle"/>
          </p:nvPr>
        </p:nvSpPr>
        <p:spPr>
          <a:xfrm>
            <a:off x="685800" y="1544994"/>
            <a:ext cx="7772400" cy="2387600"/>
          </a:xfrm>
        </p:spPr>
        <p:txBody>
          <a:bodyPr>
            <a:normAutofit/>
          </a:bodyPr>
          <a:lstStyle/>
          <a:p>
            <a:r>
              <a:rPr lang="nl-NL" sz="4000" b="1" dirty="0"/>
              <a:t>Uitvoering regulier onderhoud en realiseren verbeteringen aan de </a:t>
            </a:r>
            <a:r>
              <a:rPr lang="nl-NL" sz="4000" b="1" dirty="0" err="1"/>
              <a:t>Koedoodseplas</a:t>
            </a:r>
            <a:r>
              <a:rPr lang="nl-NL" sz="4000" b="1" dirty="0"/>
              <a:t>, </a:t>
            </a:r>
            <a:r>
              <a:rPr lang="nl-NL" sz="4000" b="1" dirty="0" err="1"/>
              <a:t>Gaatkensplas</a:t>
            </a:r>
            <a:r>
              <a:rPr lang="nl-NL" sz="4000" b="1" dirty="0"/>
              <a:t> en Noordrand 2020-2029</a:t>
            </a:r>
            <a:endParaRPr lang="nl-NL" sz="4000" dirty="0"/>
          </a:p>
        </p:txBody>
      </p:sp>
      <p:sp>
        <p:nvSpPr>
          <p:cNvPr id="3" name="Ondertitel 2">
            <a:extLst>
              <a:ext uri="{FF2B5EF4-FFF2-40B4-BE49-F238E27FC236}">
                <a16:creationId xmlns:a16="http://schemas.microsoft.com/office/drawing/2014/main" id="{9F529309-43BB-4ABF-813B-92042066DEC8}"/>
              </a:ext>
            </a:extLst>
          </p:cNvPr>
          <p:cNvSpPr>
            <a:spLocks noGrp="1"/>
          </p:cNvSpPr>
          <p:nvPr>
            <p:ph type="subTitle" idx="1"/>
          </p:nvPr>
        </p:nvSpPr>
        <p:spPr>
          <a:xfrm>
            <a:off x="1143000" y="4586776"/>
            <a:ext cx="6858000" cy="1655762"/>
          </a:xfrm>
        </p:spPr>
        <p:txBody>
          <a:bodyPr/>
          <a:lstStyle/>
          <a:p>
            <a:r>
              <a:rPr lang="nl-NL" dirty="0"/>
              <a:t>Presentatie van de selectiefase aan gegadigden + doorkijkje naar gunningsfase en uitvoeringsfase</a:t>
            </a:r>
          </a:p>
        </p:txBody>
      </p:sp>
      <p:pic>
        <p:nvPicPr>
          <p:cNvPr id="5" name="Afbeelding 4">
            <a:extLst>
              <a:ext uri="{FF2B5EF4-FFF2-40B4-BE49-F238E27FC236}">
                <a16:creationId xmlns:a16="http://schemas.microsoft.com/office/drawing/2014/main" id="{8482A09C-F19F-48C7-8567-15373EAF8DD0}"/>
              </a:ext>
            </a:extLst>
          </p:cNvPr>
          <p:cNvPicPr>
            <a:picLocks noChangeAspect="1"/>
          </p:cNvPicPr>
          <p:nvPr/>
        </p:nvPicPr>
        <p:blipFill>
          <a:blip r:embed="rId5"/>
          <a:stretch>
            <a:fillRect/>
          </a:stretch>
        </p:blipFill>
        <p:spPr>
          <a:xfrm>
            <a:off x="0" y="6124667"/>
            <a:ext cx="2876190" cy="733333"/>
          </a:xfrm>
          <a:prstGeom prst="rect">
            <a:avLst/>
          </a:prstGeom>
        </p:spPr>
      </p:pic>
    </p:spTree>
    <p:extLst>
      <p:ext uri="{BB962C8B-B14F-4D97-AF65-F5344CB8AC3E}">
        <p14:creationId xmlns:p14="http://schemas.microsoft.com/office/powerpoint/2010/main" val="2899915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4. Selectiefase – fase 2 – score verhogen</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2"/>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1FC5623C-7E80-4DAB-B351-802DF5516D7C}"/>
              </a:ext>
            </a:extLst>
          </p:cNvPr>
          <p:cNvSpPr txBox="1"/>
          <p:nvPr/>
        </p:nvSpPr>
        <p:spPr>
          <a:xfrm>
            <a:off x="628650" y="1690689"/>
            <a:ext cx="8262132" cy="2031325"/>
          </a:xfrm>
          <a:prstGeom prst="rect">
            <a:avLst/>
          </a:prstGeom>
          <a:noFill/>
        </p:spPr>
        <p:txBody>
          <a:bodyPr wrap="square" rtlCol="0">
            <a:spAutoFit/>
          </a:bodyPr>
          <a:lstStyle/>
          <a:p>
            <a:pPr marL="285750" indent="-285750">
              <a:buFont typeface="Arial" panose="020B0604020202020204" pitchFamily="34" charset="0"/>
              <a:buChar char="•"/>
            </a:pPr>
            <a:r>
              <a:rPr lang="nl-NL" dirty="0"/>
              <a:t>2 Sleutelfunctionarissen:</a:t>
            </a:r>
          </a:p>
          <a:p>
            <a:pPr marL="742950" lvl="1" indent="-285750">
              <a:buFont typeface="Arial" panose="020B0604020202020204" pitchFamily="34" charset="0"/>
              <a:buChar char="•"/>
            </a:pPr>
            <a:r>
              <a:rPr lang="nl-NL" dirty="0"/>
              <a:t>1 voor onderhandelingsfase;</a:t>
            </a:r>
          </a:p>
          <a:p>
            <a:pPr marL="742950" lvl="1" indent="-285750">
              <a:buFont typeface="Arial" panose="020B0604020202020204" pitchFamily="34" charset="0"/>
              <a:buChar char="•"/>
            </a:pPr>
            <a:r>
              <a:rPr lang="nl-NL" dirty="0"/>
              <a:t>1 voor uitvoeringsfase.</a:t>
            </a:r>
          </a:p>
          <a:p>
            <a:pPr lvl="1"/>
            <a:endParaRPr lang="nl-NL" dirty="0"/>
          </a:p>
          <a:p>
            <a:pPr marL="285750" indent="-285750">
              <a:buFont typeface="Arial" panose="020B0604020202020204" pitchFamily="34" charset="0"/>
              <a:buChar char="•"/>
            </a:pPr>
            <a:r>
              <a:rPr lang="nl-NL" dirty="0"/>
              <a:t>Moeten zelf experts zijn op het vakgebied en aantonen resultaten te zullen behalen.</a:t>
            </a:r>
          </a:p>
          <a:p>
            <a:endParaRPr lang="nl-NL" dirty="0"/>
          </a:p>
        </p:txBody>
      </p:sp>
      <p:pic>
        <p:nvPicPr>
          <p:cNvPr id="6" name="Afbeelding 5">
            <a:extLst>
              <a:ext uri="{FF2B5EF4-FFF2-40B4-BE49-F238E27FC236}">
                <a16:creationId xmlns:a16="http://schemas.microsoft.com/office/drawing/2014/main" id="{2BA33CDE-5D52-4F5A-A9D9-0B943D55C993}"/>
              </a:ext>
            </a:extLst>
          </p:cNvPr>
          <p:cNvPicPr>
            <a:picLocks noChangeAspect="1"/>
          </p:cNvPicPr>
          <p:nvPr/>
        </p:nvPicPr>
        <p:blipFill>
          <a:blip r:embed="rId3"/>
          <a:stretch>
            <a:fillRect/>
          </a:stretch>
        </p:blipFill>
        <p:spPr>
          <a:xfrm>
            <a:off x="5753686" y="4315264"/>
            <a:ext cx="3390314" cy="2542736"/>
          </a:xfrm>
          <a:prstGeom prst="rect">
            <a:avLst/>
          </a:prstGeom>
        </p:spPr>
      </p:pic>
    </p:spTree>
    <p:extLst>
      <p:ext uri="{BB962C8B-B14F-4D97-AF65-F5344CB8AC3E}">
        <p14:creationId xmlns:p14="http://schemas.microsoft.com/office/powerpoint/2010/main" val="1506753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4. Selectiefase – fase 3 – bewijsmiddelen</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2"/>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1FC5623C-7E80-4DAB-B351-802DF5516D7C}"/>
              </a:ext>
            </a:extLst>
          </p:cNvPr>
          <p:cNvSpPr txBox="1"/>
          <p:nvPr/>
        </p:nvSpPr>
        <p:spPr>
          <a:xfrm>
            <a:off x="628650" y="1690689"/>
            <a:ext cx="8262132" cy="3139321"/>
          </a:xfrm>
          <a:prstGeom prst="rect">
            <a:avLst/>
          </a:prstGeom>
          <a:noFill/>
        </p:spPr>
        <p:txBody>
          <a:bodyPr wrap="square" rtlCol="0">
            <a:spAutoFit/>
          </a:bodyPr>
          <a:lstStyle/>
          <a:p>
            <a:pPr marL="285750" indent="-285750">
              <a:buFont typeface="Arial" panose="020B0604020202020204" pitchFamily="34" charset="0"/>
              <a:buChar char="•"/>
            </a:pPr>
            <a:r>
              <a:rPr lang="nl-NL" dirty="0"/>
              <a:t>Overleg bewijsmiddelen → bieden zekerheid m.b.t. de juistheid van de opgaven in fase 1 en 2.  </a:t>
            </a:r>
          </a:p>
          <a:p>
            <a:pPr marL="742950" lvl="1" indent="-285750">
              <a:buFont typeface="Arial" panose="020B0604020202020204" pitchFamily="34" charset="0"/>
              <a:buChar char="•"/>
            </a:pPr>
            <a:r>
              <a:rPr lang="nl-NL" dirty="0"/>
              <a:t>Eerder behaalde resultaten: </a:t>
            </a:r>
          </a:p>
          <a:p>
            <a:pPr marL="1200150" lvl="2" indent="-285750">
              <a:buFont typeface="Arial" panose="020B0604020202020204" pitchFamily="34" charset="0"/>
              <a:buChar char="•"/>
            </a:pPr>
            <a:r>
              <a:rPr lang="nl-NL" dirty="0"/>
              <a:t>Tevredenheidsverklaringen van eerdere opdrachtgevers;</a:t>
            </a:r>
          </a:p>
          <a:p>
            <a:pPr marL="1200150" lvl="2" indent="-285750">
              <a:buFont typeface="Arial" panose="020B0604020202020204" pitchFamily="34" charset="0"/>
              <a:buChar char="•"/>
            </a:pPr>
            <a:r>
              <a:rPr lang="nl-NL" dirty="0"/>
              <a:t>Bij afwezigheid tevredenheidsverklaring dan onderzoeksresultaten van onafhankelijk derde waaruit expertise blijkt.   </a:t>
            </a:r>
          </a:p>
          <a:p>
            <a:pPr marL="1200150" lvl="2"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Indien bewijsmiddelen de opgaven in fasen 1 en 2 niet </a:t>
            </a:r>
            <a:r>
              <a:rPr lang="nl-NL"/>
              <a:t>of onvoldoende onderbouwen</a:t>
            </a:r>
            <a:r>
              <a:rPr lang="nl-NL" dirty="0"/>
              <a:t>, volgt uitsluiting. </a:t>
            </a:r>
          </a:p>
          <a:p>
            <a:pPr lvl="1"/>
            <a:endParaRPr lang="nl-NL" dirty="0"/>
          </a:p>
          <a:p>
            <a:endParaRPr lang="nl-NL" dirty="0"/>
          </a:p>
        </p:txBody>
      </p:sp>
      <p:pic>
        <p:nvPicPr>
          <p:cNvPr id="3" name="Afbeelding 2">
            <a:extLst>
              <a:ext uri="{FF2B5EF4-FFF2-40B4-BE49-F238E27FC236}">
                <a16:creationId xmlns:a16="http://schemas.microsoft.com/office/drawing/2014/main" id="{BBCAF42C-BF28-41DD-AE6F-3F3BB0E4B837}"/>
              </a:ext>
            </a:extLst>
          </p:cNvPr>
          <p:cNvPicPr>
            <a:picLocks noChangeAspect="1"/>
          </p:cNvPicPr>
          <p:nvPr/>
        </p:nvPicPr>
        <p:blipFill>
          <a:blip r:embed="rId3"/>
          <a:stretch>
            <a:fillRect/>
          </a:stretch>
        </p:blipFill>
        <p:spPr>
          <a:xfrm>
            <a:off x="7162800" y="5047577"/>
            <a:ext cx="1981200" cy="1714500"/>
          </a:xfrm>
          <a:prstGeom prst="rect">
            <a:avLst/>
          </a:prstGeom>
        </p:spPr>
      </p:pic>
    </p:spTree>
    <p:extLst>
      <p:ext uri="{BB962C8B-B14F-4D97-AF65-F5344CB8AC3E}">
        <p14:creationId xmlns:p14="http://schemas.microsoft.com/office/powerpoint/2010/main" val="10900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9B23998-C541-4A7C-8648-5373A1CF18E1}"/>
              </a:ext>
            </a:extLst>
          </p:cNvPr>
          <p:cNvPicPr>
            <a:picLocks noChangeAspect="1"/>
          </p:cNvPicPr>
          <p:nvPr/>
        </p:nvPicPr>
        <p:blipFill>
          <a:blip r:embed="rId2"/>
          <a:stretch>
            <a:fillRect/>
          </a:stretch>
        </p:blipFill>
        <p:spPr>
          <a:xfrm>
            <a:off x="7115503" y="4057456"/>
            <a:ext cx="2028497" cy="2800543"/>
          </a:xfrm>
          <a:prstGeom prst="rect">
            <a:avLst/>
          </a:prstGeom>
        </p:spPr>
      </p:pic>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5. Gunningsfase – doorkijkje - algemeen</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3"/>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1FC5623C-7E80-4DAB-B351-802DF5516D7C}"/>
              </a:ext>
            </a:extLst>
          </p:cNvPr>
          <p:cNvSpPr txBox="1"/>
          <p:nvPr/>
        </p:nvSpPr>
        <p:spPr>
          <a:xfrm>
            <a:off x="628650" y="1690689"/>
            <a:ext cx="8262132" cy="646331"/>
          </a:xfrm>
          <a:prstGeom prst="rect">
            <a:avLst/>
          </a:prstGeom>
          <a:noFill/>
        </p:spPr>
        <p:txBody>
          <a:bodyPr wrap="square" rtlCol="0">
            <a:spAutoFit/>
          </a:bodyPr>
          <a:lstStyle/>
          <a:p>
            <a:pPr marL="285750" indent="-285750">
              <a:buFont typeface="Arial" panose="020B0604020202020204" pitchFamily="34" charset="0"/>
              <a:buChar char="•"/>
            </a:pPr>
            <a:endParaRPr lang="nl-NL" dirty="0"/>
          </a:p>
          <a:p>
            <a:endParaRPr lang="nl-NL" dirty="0"/>
          </a:p>
        </p:txBody>
      </p:sp>
      <p:sp>
        <p:nvSpPr>
          <p:cNvPr id="6" name="Tekstvak 5">
            <a:extLst>
              <a:ext uri="{FF2B5EF4-FFF2-40B4-BE49-F238E27FC236}">
                <a16:creationId xmlns:a16="http://schemas.microsoft.com/office/drawing/2014/main" id="{5C9ADFA2-02C0-493F-821F-DF3381D14727}"/>
              </a:ext>
            </a:extLst>
          </p:cNvPr>
          <p:cNvSpPr txBox="1"/>
          <p:nvPr/>
        </p:nvSpPr>
        <p:spPr>
          <a:xfrm>
            <a:off x="628650" y="1690689"/>
            <a:ext cx="8262132" cy="5139869"/>
          </a:xfrm>
          <a:prstGeom prst="rect">
            <a:avLst/>
          </a:prstGeom>
          <a:noFill/>
        </p:spPr>
        <p:txBody>
          <a:bodyPr wrap="square" rtlCol="0">
            <a:spAutoFit/>
          </a:bodyPr>
          <a:lstStyle/>
          <a:p>
            <a:endParaRPr lang="nl-NL" dirty="0"/>
          </a:p>
          <a:p>
            <a:pPr algn="ctr"/>
            <a:r>
              <a:rPr lang="nl-NL" sz="3200" b="1" dirty="0">
                <a:solidFill>
                  <a:srgbClr val="FF0000"/>
                </a:solidFill>
              </a:rPr>
              <a:t>OFFREER NIET IETS WAARVAN JE NIET ZEKER BENT DAT JE HET OOK KUNT EN ZULT REALISEREN.  </a:t>
            </a:r>
          </a:p>
          <a:p>
            <a:pPr algn="ctr"/>
            <a:r>
              <a:rPr lang="nl-NL" sz="3200" b="1" dirty="0">
                <a:solidFill>
                  <a:srgbClr val="FF0000"/>
                </a:solidFill>
              </a:rPr>
              <a:t>↓ </a:t>
            </a:r>
          </a:p>
          <a:p>
            <a:pPr algn="ctr"/>
            <a:r>
              <a:rPr lang="nl-NL" sz="3200" b="1" dirty="0">
                <a:solidFill>
                  <a:srgbClr val="FF0000"/>
                </a:solidFill>
              </a:rPr>
              <a:t>VOORKOM TELEURSTELLING EN VERLIES BIJ ALLE PARTIJEN. </a:t>
            </a:r>
          </a:p>
          <a:p>
            <a:pPr algn="ctr"/>
            <a:r>
              <a:rPr lang="nl-NL" sz="3200" b="1" dirty="0">
                <a:solidFill>
                  <a:srgbClr val="FF0000"/>
                </a:solidFill>
              </a:rPr>
              <a:t>↓</a:t>
            </a:r>
          </a:p>
          <a:p>
            <a:pPr algn="ctr"/>
            <a:r>
              <a:rPr lang="nl-NL" sz="3200" b="1" dirty="0">
                <a:solidFill>
                  <a:srgbClr val="FF0000"/>
                </a:solidFill>
              </a:rPr>
              <a:t>DURF “NEE” TE ZEGGEN.</a:t>
            </a:r>
          </a:p>
          <a:p>
            <a:endParaRPr lang="nl-NL" dirty="0"/>
          </a:p>
          <a:p>
            <a:endParaRPr lang="nl-NL" dirty="0"/>
          </a:p>
          <a:p>
            <a:r>
              <a:rPr lang="nl-NL" dirty="0"/>
              <a:t>	</a:t>
            </a:r>
          </a:p>
        </p:txBody>
      </p:sp>
    </p:spTree>
    <p:extLst>
      <p:ext uri="{BB962C8B-B14F-4D97-AF65-F5344CB8AC3E}">
        <p14:creationId xmlns:p14="http://schemas.microsoft.com/office/powerpoint/2010/main" val="3731246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5. Gunningsfase – doorkijkje - algemeen</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2"/>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1FC5623C-7E80-4DAB-B351-802DF5516D7C}"/>
              </a:ext>
            </a:extLst>
          </p:cNvPr>
          <p:cNvSpPr txBox="1"/>
          <p:nvPr/>
        </p:nvSpPr>
        <p:spPr>
          <a:xfrm>
            <a:off x="628650" y="1690689"/>
            <a:ext cx="8262132" cy="480131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Gegadigde doet een gespecificeerde offerte waarin: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 oplossing van de gegadigde met alle te bereiken resultaten worden omschreven. Resultaten in meet- en verifieerbare getallen.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Totale prijs voor realisatie over 10 jaar én prijs voor toekomstig beheer tot en met de vervangingsinvestering.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Gegadigde en opdrachtgever treden in overleg om de oplossing nog meer te laten aansluiten op de behoefte van de opdrachtgever.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Na elk overleg volgt nieuwe gespecificeerde offerte waarin onderwerpen uit overleg zijn verwerkt.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Na uiterlijk 3 x overleg verschijnt de finale offerte van gegadigde.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Een beoordelingscommissie waardeert de finale offerte met een score.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Van het financiële deel van de aanbieding wordt de netto contante waarde met oneindige horizon (NCWꚙ) berekend.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 gegadigde met de beste prijs- (NCWꚙ</a:t>
            </a:r>
            <a:r>
              <a:rPr kumimoji="0" lang="nl-NL"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kwaliteits- (score beoordelingscommissie) verhouding komt als eerste in aanmerking voor een positieve gunningsbeslissing.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173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5. Gunningsfase – doorkijkje - algemeen</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2"/>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1FC5623C-7E80-4DAB-B351-802DF5516D7C}"/>
              </a:ext>
            </a:extLst>
          </p:cNvPr>
          <p:cNvSpPr txBox="1"/>
          <p:nvPr/>
        </p:nvSpPr>
        <p:spPr>
          <a:xfrm>
            <a:off x="628650" y="1690689"/>
            <a:ext cx="8262132" cy="175432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Tenderkosten worden geacht in de offerte te zijn verwerkt.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 2 gegadigden die hebben deelgenomen aan de gunningsfase maar niet de opdracht verwerven ontvangen een bijdrage</a:t>
            </a:r>
            <a:r>
              <a:rPr lang="nl-NL" dirty="0">
                <a:solidFill>
                  <a:prstClr val="black"/>
                </a:solidFill>
                <a:latin typeface="Calibri" panose="020F0502020204030204"/>
              </a:rPr>
              <a:t> in de tenderkosten</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EUR 10.000,-- per gegadigde.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prstClr val="black"/>
                </a:solidFill>
                <a:latin typeface="Calibri" panose="020F0502020204030204"/>
              </a:rPr>
              <a:t>Betaling van de bijdrage: nadat definitieve opdracht is verstrekt. </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B28A0228-B52B-4268-94EF-4B65CE8D5192}"/>
              </a:ext>
            </a:extLst>
          </p:cNvPr>
          <p:cNvPicPr>
            <a:picLocks noChangeAspect="1"/>
          </p:cNvPicPr>
          <p:nvPr/>
        </p:nvPicPr>
        <p:blipFill>
          <a:blip r:embed="rId3"/>
          <a:stretch>
            <a:fillRect/>
          </a:stretch>
        </p:blipFill>
        <p:spPr>
          <a:xfrm>
            <a:off x="6469774" y="4982561"/>
            <a:ext cx="2552700" cy="1790700"/>
          </a:xfrm>
          <a:prstGeom prst="rect">
            <a:avLst/>
          </a:prstGeom>
        </p:spPr>
      </p:pic>
    </p:spTree>
    <p:extLst>
      <p:ext uri="{BB962C8B-B14F-4D97-AF65-F5344CB8AC3E}">
        <p14:creationId xmlns:p14="http://schemas.microsoft.com/office/powerpoint/2010/main" val="3502735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5. Gunningsfase – doorkijkje - offerte</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2"/>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1FC5623C-7E80-4DAB-B351-802DF5516D7C}"/>
              </a:ext>
            </a:extLst>
          </p:cNvPr>
          <p:cNvSpPr txBox="1"/>
          <p:nvPr/>
        </p:nvSpPr>
        <p:spPr>
          <a:xfrm>
            <a:off x="628650" y="1690689"/>
            <a:ext cx="8262132" cy="646331"/>
          </a:xfrm>
          <a:prstGeom prst="rect">
            <a:avLst/>
          </a:prstGeom>
          <a:noFill/>
        </p:spPr>
        <p:txBody>
          <a:bodyPr wrap="square" rtlCol="0">
            <a:spAutoFit/>
          </a:bodyPr>
          <a:lstStyle/>
          <a:p>
            <a:pPr marL="285750" indent="-285750">
              <a:buFont typeface="Arial" panose="020B0604020202020204" pitchFamily="34" charset="0"/>
              <a:buChar char="•"/>
            </a:pPr>
            <a:endParaRPr lang="nl-NL" dirty="0"/>
          </a:p>
          <a:p>
            <a:endParaRPr lang="nl-NL" dirty="0"/>
          </a:p>
        </p:txBody>
      </p:sp>
      <p:sp>
        <p:nvSpPr>
          <p:cNvPr id="6" name="Tekstvak 5">
            <a:extLst>
              <a:ext uri="{FF2B5EF4-FFF2-40B4-BE49-F238E27FC236}">
                <a16:creationId xmlns:a16="http://schemas.microsoft.com/office/drawing/2014/main" id="{5C9ADFA2-02C0-493F-821F-DF3381D14727}"/>
              </a:ext>
            </a:extLst>
          </p:cNvPr>
          <p:cNvSpPr txBox="1"/>
          <p:nvPr/>
        </p:nvSpPr>
        <p:spPr>
          <a:xfrm>
            <a:off x="628650" y="1690689"/>
            <a:ext cx="8262132" cy="4524315"/>
          </a:xfrm>
          <a:prstGeom prst="rect">
            <a:avLst/>
          </a:prstGeom>
          <a:noFill/>
        </p:spPr>
        <p:txBody>
          <a:bodyPr wrap="square" rtlCol="0">
            <a:spAutoFit/>
          </a:bodyPr>
          <a:lstStyle/>
          <a:p>
            <a:r>
              <a:rPr lang="nl-NL" dirty="0"/>
              <a:t>1.	Gegadigde doet een 1ste offerte van zijn beste oplossing waarin de onderdelen:</a:t>
            </a:r>
          </a:p>
          <a:p>
            <a:pPr marL="742950" lvl="1" indent="-285750">
              <a:buFont typeface="Arial" panose="020B0604020202020204" pitchFamily="34" charset="0"/>
              <a:buChar char="•"/>
            </a:pPr>
            <a:r>
              <a:rPr lang="nl-NL" dirty="0"/>
              <a:t>Omschrijving van zijn oplossing op hoofdlijnen;</a:t>
            </a:r>
          </a:p>
          <a:p>
            <a:pPr marL="742950" lvl="1" indent="-285750">
              <a:buFont typeface="Arial" panose="020B0604020202020204" pitchFamily="34" charset="0"/>
              <a:buChar char="•"/>
            </a:pPr>
            <a:r>
              <a:rPr lang="nl-NL" dirty="0"/>
              <a:t>Schetsontwerpen van onderdelen van de oplossing;</a:t>
            </a:r>
          </a:p>
          <a:p>
            <a:pPr marL="742950" lvl="1" indent="-285750">
              <a:buFont typeface="Arial" panose="020B0604020202020204" pitchFamily="34" charset="0"/>
              <a:buChar char="•"/>
            </a:pPr>
            <a:r>
              <a:rPr lang="nl-NL" dirty="0"/>
              <a:t>Planning van de uitvoering op hoofdlijnen;</a:t>
            </a:r>
          </a:p>
          <a:p>
            <a:pPr marL="742950" lvl="1" indent="-285750">
              <a:buFont typeface="Arial" panose="020B0604020202020204" pitchFamily="34" charset="0"/>
              <a:buChar char="•"/>
            </a:pPr>
            <a:r>
              <a:rPr lang="nl-NL" dirty="0"/>
              <a:t>Kostenraming van de uitvoering;</a:t>
            </a:r>
          </a:p>
          <a:p>
            <a:pPr marL="742950" lvl="1" indent="-285750">
              <a:buFont typeface="Arial" panose="020B0604020202020204" pitchFamily="34" charset="0"/>
              <a:buChar char="•"/>
            </a:pPr>
            <a:r>
              <a:rPr lang="nl-NL" dirty="0"/>
              <a:t>Raming NCWꚙ</a:t>
            </a:r>
          </a:p>
          <a:p>
            <a:pPr lvl="1"/>
            <a:endParaRPr lang="nl-NL" dirty="0"/>
          </a:p>
          <a:p>
            <a:pPr marL="742950" lvl="1" indent="-285750">
              <a:buFont typeface="Arial" panose="020B0604020202020204" pitchFamily="34" charset="0"/>
              <a:buChar char="•"/>
            </a:pPr>
            <a:r>
              <a:rPr lang="nl-NL" dirty="0"/>
              <a:t>Vervolgens overleg met opdrachtgever over de onderdelen van de offerte:       	-  Afstemming van wensen en (on)mogelijkheden</a:t>
            </a:r>
          </a:p>
          <a:p>
            <a:pPr lvl="2"/>
            <a:r>
              <a:rPr lang="nl-NL" dirty="0"/>
              <a:t>-  Detaillering van de oplossing</a:t>
            </a:r>
          </a:p>
          <a:p>
            <a:pPr lvl="2"/>
            <a:r>
              <a:rPr lang="nl-NL" dirty="0"/>
              <a:t>-  Gevolgen leiden tot aanpassingen in offerte 2</a:t>
            </a:r>
          </a:p>
          <a:p>
            <a:endParaRPr lang="nl-NL" dirty="0"/>
          </a:p>
          <a:p>
            <a:r>
              <a:rPr lang="nl-NL" dirty="0"/>
              <a:t>Dit proces wordt 3x doorlopen waarbij telkens een verdiepingsslag wordt gemaakt.</a:t>
            </a:r>
          </a:p>
          <a:p>
            <a:r>
              <a:rPr lang="nl-NL" dirty="0"/>
              <a:t>Na de 3de overlegronde volgt de definitieve offerte geen raming meer.</a:t>
            </a:r>
          </a:p>
          <a:p>
            <a:endParaRPr lang="nl-NL" dirty="0"/>
          </a:p>
          <a:p>
            <a:r>
              <a:rPr lang="nl-NL" dirty="0"/>
              <a:t>Deze laatste offerte wordt voorzien van een score door de beoordelingscommissie. 	</a:t>
            </a:r>
          </a:p>
        </p:txBody>
      </p:sp>
    </p:spTree>
    <p:extLst>
      <p:ext uri="{BB962C8B-B14F-4D97-AF65-F5344CB8AC3E}">
        <p14:creationId xmlns:p14="http://schemas.microsoft.com/office/powerpoint/2010/main" val="922718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5. Gunningsfase – doorkijkje - NCWꚙ</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2"/>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1FC5623C-7E80-4DAB-B351-802DF5516D7C}"/>
              </a:ext>
            </a:extLst>
          </p:cNvPr>
          <p:cNvSpPr txBox="1"/>
          <p:nvPr/>
        </p:nvSpPr>
        <p:spPr>
          <a:xfrm>
            <a:off x="628650" y="1690689"/>
            <a:ext cx="8262132" cy="646331"/>
          </a:xfrm>
          <a:prstGeom prst="rect">
            <a:avLst/>
          </a:prstGeom>
          <a:noFill/>
        </p:spPr>
        <p:txBody>
          <a:bodyPr wrap="square" rtlCol="0">
            <a:spAutoFit/>
          </a:bodyPr>
          <a:lstStyle/>
          <a:p>
            <a:pPr marL="285750" indent="-285750">
              <a:buFont typeface="Arial" panose="020B0604020202020204" pitchFamily="34" charset="0"/>
              <a:buChar char="•"/>
            </a:pPr>
            <a:endParaRPr lang="nl-NL" dirty="0"/>
          </a:p>
          <a:p>
            <a:endParaRPr lang="nl-NL" dirty="0"/>
          </a:p>
        </p:txBody>
      </p:sp>
      <p:sp>
        <p:nvSpPr>
          <p:cNvPr id="6" name="Tekstvak 5">
            <a:extLst>
              <a:ext uri="{FF2B5EF4-FFF2-40B4-BE49-F238E27FC236}">
                <a16:creationId xmlns:a16="http://schemas.microsoft.com/office/drawing/2014/main" id="{5C9ADFA2-02C0-493F-821F-DF3381D14727}"/>
              </a:ext>
            </a:extLst>
          </p:cNvPr>
          <p:cNvSpPr txBox="1"/>
          <p:nvPr/>
        </p:nvSpPr>
        <p:spPr>
          <a:xfrm>
            <a:off x="628650" y="1690689"/>
            <a:ext cx="8262132" cy="4524315"/>
          </a:xfrm>
          <a:prstGeom prst="rect">
            <a:avLst/>
          </a:prstGeom>
          <a:noFill/>
        </p:spPr>
        <p:txBody>
          <a:bodyPr wrap="square" rtlCol="0">
            <a:spAutoFit/>
          </a:bodyPr>
          <a:lstStyle/>
          <a:p>
            <a:pPr marL="285750" indent="-285750">
              <a:buFont typeface="Arial" panose="020B0604020202020204" pitchFamily="34" charset="0"/>
              <a:buChar char="•"/>
            </a:pPr>
            <a:r>
              <a:rPr lang="nl-NL" dirty="0"/>
              <a:t>In simpele bewoording:  NCWꚙ (netto contante waarde met oneindige horizon) is het antwoord op de vraag:  welk bedrag zou je nu op de bank moeten zetten om de oplossing te realiseren en tot in het oneindige te kunnen onderhouden?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NCWꚙ is een bedrag waarmee de kosten van verschillende soorten oplossingen met elkaar kunnen worden vergeleken (door te extrapoleren naar het oneindige en vervolgens contant te maken op de datum van aanbesteding).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In de NCWꚙ worden de volgende kosten van alle onderdelen van de oplossing betrokken:</a:t>
            </a:r>
          </a:p>
          <a:p>
            <a:pPr marL="742950" lvl="1" indent="-285750">
              <a:buFont typeface="Arial" panose="020B0604020202020204" pitchFamily="34" charset="0"/>
              <a:buChar char="•"/>
            </a:pPr>
            <a:r>
              <a:rPr lang="nl-NL" dirty="0"/>
              <a:t>1</a:t>
            </a:r>
            <a:r>
              <a:rPr lang="nl-NL" baseline="30000" dirty="0"/>
              <a:t>ste</a:t>
            </a:r>
            <a:r>
              <a:rPr lang="nl-NL" dirty="0"/>
              <a:t> investering totale oplossing; </a:t>
            </a:r>
          </a:p>
          <a:p>
            <a:pPr marL="742950" lvl="1" indent="-285750">
              <a:buFont typeface="Arial" panose="020B0604020202020204" pitchFamily="34" charset="0"/>
              <a:buChar char="•"/>
            </a:pPr>
            <a:r>
              <a:rPr lang="nl-NL" dirty="0"/>
              <a:t>jaarlijks regulier onderhoud;</a:t>
            </a:r>
          </a:p>
          <a:p>
            <a:pPr marL="742950" lvl="1" indent="-285750">
              <a:buFont typeface="Arial" panose="020B0604020202020204" pitchFamily="34" charset="0"/>
              <a:buChar char="•"/>
            </a:pPr>
            <a:r>
              <a:rPr lang="nl-NL" dirty="0"/>
              <a:t>Klein onderhoud + de planning;</a:t>
            </a:r>
          </a:p>
          <a:p>
            <a:pPr marL="742950" lvl="1" indent="-285750">
              <a:buFont typeface="Arial" panose="020B0604020202020204" pitchFamily="34" charset="0"/>
              <a:buChar char="•"/>
            </a:pPr>
            <a:r>
              <a:rPr lang="nl-NL" dirty="0"/>
              <a:t>Groot onderhoud + de planning;</a:t>
            </a:r>
          </a:p>
          <a:p>
            <a:pPr marL="742950" lvl="1" indent="-285750">
              <a:buFont typeface="Arial" panose="020B0604020202020204" pitchFamily="34" charset="0"/>
              <a:buChar char="•"/>
            </a:pPr>
            <a:r>
              <a:rPr lang="nl-NL" dirty="0"/>
              <a:t>Vervangingskosten + de planning.</a:t>
            </a:r>
          </a:p>
          <a:p>
            <a:pPr lvl="1"/>
            <a:endParaRPr lang="nl-NL" dirty="0"/>
          </a:p>
        </p:txBody>
      </p:sp>
      <p:pic>
        <p:nvPicPr>
          <p:cNvPr id="3" name="Afbeelding 2">
            <a:extLst>
              <a:ext uri="{FF2B5EF4-FFF2-40B4-BE49-F238E27FC236}">
                <a16:creationId xmlns:a16="http://schemas.microsoft.com/office/drawing/2014/main" id="{89DABB87-DB9B-4EF4-B317-46A58C7B1F79}"/>
              </a:ext>
            </a:extLst>
          </p:cNvPr>
          <p:cNvPicPr>
            <a:picLocks noChangeAspect="1"/>
          </p:cNvPicPr>
          <p:nvPr/>
        </p:nvPicPr>
        <p:blipFill>
          <a:blip r:embed="rId3"/>
          <a:stretch>
            <a:fillRect/>
          </a:stretch>
        </p:blipFill>
        <p:spPr>
          <a:xfrm>
            <a:off x="6266439" y="4948464"/>
            <a:ext cx="2877561" cy="1726537"/>
          </a:xfrm>
          <a:prstGeom prst="rect">
            <a:avLst/>
          </a:prstGeom>
        </p:spPr>
      </p:pic>
    </p:spTree>
    <p:extLst>
      <p:ext uri="{BB962C8B-B14F-4D97-AF65-F5344CB8AC3E}">
        <p14:creationId xmlns:p14="http://schemas.microsoft.com/office/powerpoint/2010/main" val="2701268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5. Gunningsfase – doorkijkje - concretisering</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2"/>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1FC5623C-7E80-4DAB-B351-802DF5516D7C}"/>
              </a:ext>
            </a:extLst>
          </p:cNvPr>
          <p:cNvSpPr txBox="1"/>
          <p:nvPr/>
        </p:nvSpPr>
        <p:spPr>
          <a:xfrm>
            <a:off x="628650" y="1690689"/>
            <a:ext cx="8262132" cy="646331"/>
          </a:xfrm>
          <a:prstGeom prst="rect">
            <a:avLst/>
          </a:prstGeom>
          <a:noFill/>
        </p:spPr>
        <p:txBody>
          <a:bodyPr wrap="square" rtlCol="0">
            <a:spAutoFit/>
          </a:bodyPr>
          <a:lstStyle/>
          <a:p>
            <a:pPr marL="285750" indent="-285750">
              <a:buFont typeface="Arial" panose="020B0604020202020204" pitchFamily="34" charset="0"/>
              <a:buChar char="•"/>
            </a:pPr>
            <a:endParaRPr lang="nl-NL" dirty="0"/>
          </a:p>
          <a:p>
            <a:endParaRPr lang="nl-NL" dirty="0"/>
          </a:p>
        </p:txBody>
      </p:sp>
      <p:sp>
        <p:nvSpPr>
          <p:cNvPr id="6" name="Tekstvak 5">
            <a:extLst>
              <a:ext uri="{FF2B5EF4-FFF2-40B4-BE49-F238E27FC236}">
                <a16:creationId xmlns:a16="http://schemas.microsoft.com/office/drawing/2014/main" id="{5C9ADFA2-02C0-493F-821F-DF3381D14727}"/>
              </a:ext>
            </a:extLst>
          </p:cNvPr>
          <p:cNvSpPr txBox="1"/>
          <p:nvPr/>
        </p:nvSpPr>
        <p:spPr>
          <a:xfrm>
            <a:off x="628650" y="1690689"/>
            <a:ext cx="8262132" cy="4278094"/>
          </a:xfrm>
          <a:prstGeom prst="rect">
            <a:avLst/>
          </a:prstGeom>
          <a:noFill/>
        </p:spPr>
        <p:txBody>
          <a:bodyPr wrap="square" rtlCol="0">
            <a:spAutoFit/>
          </a:bodyPr>
          <a:lstStyle/>
          <a:p>
            <a:pPr marL="285750" indent="-285750">
              <a:buFont typeface="Arial" panose="020B0604020202020204" pitchFamily="34" charset="0"/>
              <a:buChar char="•"/>
            </a:pPr>
            <a:r>
              <a:rPr lang="nl-NL" dirty="0"/>
              <a:t>Alleen voor de gegadigde ten faveure van wie een positieve gunningsbeslissing is genomen: samen met opdrachtgever vaststellen van de aannemingsovereenkomst op basis van UAVgc2005.  De gegadigde stelt de documenten op! </a:t>
            </a:r>
          </a:p>
          <a:p>
            <a:endParaRPr lang="nl-NL" dirty="0"/>
          </a:p>
          <a:p>
            <a:pPr marL="285750" indent="-285750">
              <a:buFont typeface="Arial" panose="020B0604020202020204" pitchFamily="34" charset="0"/>
              <a:buChar char="•"/>
            </a:pPr>
            <a:r>
              <a:rPr lang="nl-NL" dirty="0"/>
              <a:t>Onderdelen:</a:t>
            </a:r>
          </a:p>
          <a:p>
            <a:pPr marL="742950" lvl="1" indent="-285750">
              <a:buFont typeface="Arial" panose="020B0604020202020204" pitchFamily="34" charset="0"/>
              <a:buChar char="•"/>
            </a:pPr>
            <a:r>
              <a:rPr lang="nl-NL" dirty="0"/>
              <a:t>Basisovereenkomst</a:t>
            </a:r>
          </a:p>
          <a:p>
            <a:pPr marL="1200150" lvl="2" indent="-285750">
              <a:buFont typeface="Arial" panose="020B0604020202020204" pitchFamily="34" charset="0"/>
              <a:buChar char="•"/>
            </a:pPr>
            <a:r>
              <a:rPr lang="nl-NL" dirty="0"/>
              <a:t>Juridische en administratieve eisen en voorwaarden</a:t>
            </a:r>
          </a:p>
          <a:p>
            <a:pPr marL="742950" lvl="1" indent="-285750">
              <a:buFont typeface="Arial" panose="020B0604020202020204" pitchFamily="34" charset="0"/>
              <a:buChar char="•"/>
            </a:pPr>
            <a:r>
              <a:rPr lang="nl-NL" dirty="0"/>
              <a:t>Vraagspecificatie </a:t>
            </a:r>
          </a:p>
          <a:p>
            <a:pPr marL="1200150" lvl="2" indent="-285750">
              <a:buFont typeface="Arial" panose="020B0604020202020204" pitchFamily="34" charset="0"/>
              <a:buChar char="•"/>
            </a:pPr>
            <a:r>
              <a:rPr lang="nl-NL" dirty="0"/>
              <a:t>annexen en bijlagen;</a:t>
            </a:r>
          </a:p>
          <a:p>
            <a:pPr marL="1200150" lvl="2" indent="-285750">
              <a:buFont typeface="Arial" panose="020B0604020202020204" pitchFamily="34" charset="0"/>
              <a:buChar char="•"/>
            </a:pPr>
            <a:r>
              <a:rPr lang="nl-NL" dirty="0"/>
              <a:t>technische specificaties en eisen;</a:t>
            </a:r>
          </a:p>
          <a:p>
            <a:pPr marL="1200150" lvl="2" indent="-285750">
              <a:buFont typeface="Arial" panose="020B0604020202020204" pitchFamily="34" charset="0"/>
              <a:buChar char="•"/>
            </a:pPr>
            <a:r>
              <a:rPr lang="nl-NL" dirty="0"/>
              <a:t>Processpecificaties en eisen.</a:t>
            </a:r>
          </a:p>
          <a:p>
            <a:pPr lvl="2"/>
            <a:endParaRPr lang="nl-NL" dirty="0"/>
          </a:p>
          <a:p>
            <a:pPr marL="285750" indent="-285750">
              <a:buFont typeface="Arial" panose="020B0604020202020204" pitchFamily="34" charset="0"/>
              <a:buChar char="•"/>
            </a:pPr>
            <a:r>
              <a:rPr lang="nl-NL" sz="1400" dirty="0"/>
              <a:t>Tijdens de concretisering kan alsnog de conclusie worden getrokken dat overeenstemming over de opdracht niet tot stand gaat komen. In dat geval kan elk van de beide partijen eenzijdig besluiten de concretisering af te breken. De opdrachtgever heeft dan het recht om een nieuwe gunningsbeslissing te nemen ten faveure van de opvolger (inschrijver met de 1-na beste oplossing).    </a:t>
            </a:r>
          </a:p>
        </p:txBody>
      </p:sp>
    </p:spTree>
    <p:extLst>
      <p:ext uri="{BB962C8B-B14F-4D97-AF65-F5344CB8AC3E}">
        <p14:creationId xmlns:p14="http://schemas.microsoft.com/office/powerpoint/2010/main" val="3294471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DE1F801-8B72-4755-85CA-EDD14FDEB807}"/>
              </a:ext>
            </a:extLst>
          </p:cNvPr>
          <p:cNvPicPr>
            <a:picLocks noChangeAspect="1"/>
          </p:cNvPicPr>
          <p:nvPr/>
        </p:nvPicPr>
        <p:blipFill>
          <a:blip r:embed="rId2"/>
          <a:stretch>
            <a:fillRect/>
          </a:stretch>
        </p:blipFill>
        <p:spPr>
          <a:xfrm>
            <a:off x="6677025" y="4954649"/>
            <a:ext cx="2466975" cy="1847850"/>
          </a:xfrm>
          <a:prstGeom prst="rect">
            <a:avLst/>
          </a:prstGeom>
        </p:spPr>
      </p:pic>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6. Uitvoeringsfase – doorkijkje - algemeen</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3"/>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1FC5623C-7E80-4DAB-B351-802DF5516D7C}"/>
              </a:ext>
            </a:extLst>
          </p:cNvPr>
          <p:cNvSpPr txBox="1"/>
          <p:nvPr/>
        </p:nvSpPr>
        <p:spPr>
          <a:xfrm>
            <a:off x="628650" y="1690689"/>
            <a:ext cx="8262132" cy="646331"/>
          </a:xfrm>
          <a:prstGeom prst="rect">
            <a:avLst/>
          </a:prstGeom>
          <a:noFill/>
        </p:spPr>
        <p:txBody>
          <a:bodyPr wrap="square" rtlCol="0">
            <a:spAutoFit/>
          </a:bodyPr>
          <a:lstStyle/>
          <a:p>
            <a:pPr marL="285750" indent="-285750">
              <a:buFont typeface="Arial" panose="020B0604020202020204" pitchFamily="34" charset="0"/>
              <a:buChar char="•"/>
            </a:pPr>
            <a:endParaRPr lang="nl-NL" dirty="0"/>
          </a:p>
          <a:p>
            <a:endParaRPr lang="nl-NL" dirty="0"/>
          </a:p>
        </p:txBody>
      </p:sp>
      <p:sp>
        <p:nvSpPr>
          <p:cNvPr id="6" name="Tekstvak 5">
            <a:extLst>
              <a:ext uri="{FF2B5EF4-FFF2-40B4-BE49-F238E27FC236}">
                <a16:creationId xmlns:a16="http://schemas.microsoft.com/office/drawing/2014/main" id="{5C9ADFA2-02C0-493F-821F-DF3381D14727}"/>
              </a:ext>
            </a:extLst>
          </p:cNvPr>
          <p:cNvSpPr txBox="1"/>
          <p:nvPr/>
        </p:nvSpPr>
        <p:spPr>
          <a:xfrm>
            <a:off x="628650" y="1690689"/>
            <a:ext cx="8262132" cy="3416320"/>
          </a:xfrm>
          <a:prstGeom prst="rect">
            <a:avLst/>
          </a:prstGeom>
          <a:noFill/>
        </p:spPr>
        <p:txBody>
          <a:bodyPr wrap="square" rtlCol="0">
            <a:spAutoFit/>
          </a:bodyPr>
          <a:lstStyle/>
          <a:p>
            <a:pPr marL="285750" indent="-285750">
              <a:buFont typeface="Arial" panose="020B0604020202020204" pitchFamily="34" charset="0"/>
              <a:buChar char="•"/>
            </a:pPr>
            <a:r>
              <a:rPr lang="nl-NL" dirty="0"/>
              <a:t>Gegadigde (dan opdrachtnemer): </a:t>
            </a:r>
          </a:p>
          <a:p>
            <a:pPr marL="742950" lvl="1" indent="-285750">
              <a:buFont typeface="Arial" panose="020B0604020202020204" pitchFamily="34" charset="0"/>
              <a:buChar char="•"/>
            </a:pPr>
            <a:r>
              <a:rPr lang="nl-NL" dirty="0"/>
              <a:t>Is “in the lead”;</a:t>
            </a:r>
          </a:p>
          <a:p>
            <a:pPr marL="742950" lvl="1" indent="-285750">
              <a:buFont typeface="Arial" panose="020B0604020202020204" pitchFamily="34" charset="0"/>
              <a:buChar char="•"/>
            </a:pPr>
            <a:r>
              <a:rPr lang="nl-NL" dirty="0"/>
              <a:t>Voert de opdracht uit volgens de aannemingsovereenkomst;</a:t>
            </a:r>
          </a:p>
          <a:p>
            <a:pPr marL="742950" lvl="1" indent="-285750">
              <a:buFont typeface="Arial" panose="020B0604020202020204" pitchFamily="34" charset="0"/>
              <a:buChar char="•"/>
            </a:pPr>
            <a:r>
              <a:rPr lang="nl-NL" dirty="0"/>
              <a:t>Is geheel verantwoordelijk voor de bereikte resultaten;</a:t>
            </a:r>
          </a:p>
          <a:p>
            <a:pPr marL="742950" lvl="1" indent="-285750">
              <a:buFont typeface="Arial" panose="020B0604020202020204" pitchFamily="34" charset="0"/>
              <a:buChar char="•"/>
            </a:pPr>
            <a:r>
              <a:rPr lang="nl-NL" dirty="0"/>
              <a:t>Hanteert eigen </a:t>
            </a:r>
            <a:r>
              <a:rPr lang="nl-NL" dirty="0" err="1"/>
              <a:t>projectkwaliteits</a:t>
            </a:r>
            <a:r>
              <a:rPr lang="nl-NL" dirty="0"/>
              <a:t>- en keuringsplan om resultaten te borgen;</a:t>
            </a:r>
          </a:p>
          <a:p>
            <a:pPr marL="742950" lvl="1" indent="-285750">
              <a:buFont typeface="Arial" panose="020B0604020202020204" pitchFamily="34" charset="0"/>
              <a:buChar char="•"/>
            </a:pPr>
            <a:r>
              <a:rPr lang="nl-NL" dirty="0"/>
              <a:t>Bericht de opdrachtgever wekelijks over (nieuwe)  risico’s en ongewenste gebeurtenissen waarvan de opdrachtgever risicodrager is, meldt alsmede de beheersmaatregelen die hij treft om de negatieve gevolgen in tijd en geld tot een minimum te beperken.</a:t>
            </a:r>
          </a:p>
          <a:p>
            <a:pPr lvl="1"/>
            <a:endParaRPr lang="nl-NL" dirty="0"/>
          </a:p>
          <a:p>
            <a:pPr marL="285750" indent="-285750">
              <a:buFont typeface="Arial" panose="020B0604020202020204" pitchFamily="34" charset="0"/>
              <a:buChar char="•"/>
            </a:pPr>
            <a:r>
              <a:rPr lang="nl-NL" dirty="0"/>
              <a:t>Meerwerk is alleen mogelijk bij wijzigingen in de opdracht door opdrachtgever of ongewenste gebeurtenissen waarvan de opdrachtgever risicodrager is.   </a:t>
            </a:r>
          </a:p>
        </p:txBody>
      </p:sp>
    </p:spTree>
    <p:extLst>
      <p:ext uri="{BB962C8B-B14F-4D97-AF65-F5344CB8AC3E}">
        <p14:creationId xmlns:p14="http://schemas.microsoft.com/office/powerpoint/2010/main" val="2306479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6. Uitvoeringsfase – doorkijkje - algemeen</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2"/>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1FC5623C-7E80-4DAB-B351-802DF5516D7C}"/>
              </a:ext>
            </a:extLst>
          </p:cNvPr>
          <p:cNvSpPr txBox="1"/>
          <p:nvPr/>
        </p:nvSpPr>
        <p:spPr>
          <a:xfrm>
            <a:off x="628650" y="1690689"/>
            <a:ext cx="8262132" cy="646331"/>
          </a:xfrm>
          <a:prstGeom prst="rect">
            <a:avLst/>
          </a:prstGeom>
          <a:noFill/>
        </p:spPr>
        <p:txBody>
          <a:bodyPr wrap="square" rtlCol="0">
            <a:spAutoFit/>
          </a:bodyPr>
          <a:lstStyle/>
          <a:p>
            <a:pPr marL="285750" indent="-285750">
              <a:buFont typeface="Arial" panose="020B0604020202020204" pitchFamily="34" charset="0"/>
              <a:buChar char="•"/>
            </a:pPr>
            <a:endParaRPr lang="nl-NL" dirty="0"/>
          </a:p>
          <a:p>
            <a:endParaRPr lang="nl-NL" dirty="0"/>
          </a:p>
        </p:txBody>
      </p:sp>
      <p:sp>
        <p:nvSpPr>
          <p:cNvPr id="6" name="Tekstvak 5">
            <a:extLst>
              <a:ext uri="{FF2B5EF4-FFF2-40B4-BE49-F238E27FC236}">
                <a16:creationId xmlns:a16="http://schemas.microsoft.com/office/drawing/2014/main" id="{5C9ADFA2-02C0-493F-821F-DF3381D14727}"/>
              </a:ext>
            </a:extLst>
          </p:cNvPr>
          <p:cNvSpPr txBox="1"/>
          <p:nvPr/>
        </p:nvSpPr>
        <p:spPr>
          <a:xfrm>
            <a:off x="628650" y="1690689"/>
            <a:ext cx="8262132" cy="2585323"/>
          </a:xfrm>
          <a:prstGeom prst="rect">
            <a:avLst/>
          </a:prstGeom>
          <a:noFill/>
        </p:spPr>
        <p:txBody>
          <a:bodyPr wrap="square" rtlCol="0">
            <a:spAutoFit/>
          </a:bodyPr>
          <a:lstStyle/>
          <a:p>
            <a:pPr marL="285750" indent="-285750">
              <a:buFont typeface="Arial" panose="020B0604020202020204" pitchFamily="34" charset="0"/>
              <a:buChar char="•"/>
            </a:pPr>
            <a:r>
              <a:rPr lang="nl-NL" dirty="0"/>
              <a:t>Opdrachtgever:</a:t>
            </a:r>
          </a:p>
          <a:p>
            <a:pPr marL="742950" lvl="1" indent="-285750">
              <a:buFont typeface="Arial" panose="020B0604020202020204" pitchFamily="34" charset="0"/>
              <a:buChar char="•"/>
            </a:pPr>
            <a:r>
              <a:rPr lang="nl-NL" dirty="0"/>
              <a:t>Bemoeit zich </a:t>
            </a:r>
            <a:r>
              <a:rPr lang="nl-NL" u="sng" dirty="0"/>
              <a:t>niet</a:t>
            </a:r>
            <a:r>
              <a:rPr lang="nl-NL" dirty="0"/>
              <a:t> met de uitvoering van de opdracht; voert geen directie UAV en houdt geen toezicht;</a:t>
            </a:r>
          </a:p>
          <a:p>
            <a:pPr marL="742950" lvl="1" indent="-285750">
              <a:buFont typeface="Arial" panose="020B0604020202020204" pitchFamily="34" charset="0"/>
              <a:buChar char="•"/>
            </a:pPr>
            <a:r>
              <a:rPr lang="nl-NL" dirty="0"/>
              <a:t>Heeft het recht scopewijzigingen op te dragen (b.v. na toewijzing van subsidie);</a:t>
            </a:r>
          </a:p>
          <a:p>
            <a:pPr marL="742950" lvl="1" indent="-285750">
              <a:buFont typeface="Arial" panose="020B0604020202020204" pitchFamily="34" charset="0"/>
              <a:buChar char="•"/>
            </a:pPr>
            <a:r>
              <a:rPr lang="nl-NL" dirty="0"/>
              <a:t>Beoordeelt de weekrapporten;</a:t>
            </a:r>
          </a:p>
          <a:p>
            <a:pPr marL="742950" lvl="1" indent="-285750">
              <a:buFont typeface="Arial" panose="020B0604020202020204" pitchFamily="34" charset="0"/>
              <a:buChar char="•"/>
            </a:pPr>
            <a:r>
              <a:rPr lang="nl-NL" dirty="0"/>
              <a:t>Houdt audits op systeem-, proces- en productniveau;</a:t>
            </a:r>
          </a:p>
          <a:p>
            <a:pPr marL="742950" lvl="1" indent="-285750">
              <a:buFont typeface="Arial" panose="020B0604020202020204" pitchFamily="34" charset="0"/>
              <a:buChar char="•"/>
            </a:pPr>
            <a:r>
              <a:rPr lang="nl-NL" dirty="0"/>
              <a:t>Heeft per blok van 2 jaar het recht de overeenkomst te ontbinden bij aangetoond (in weekrapporten + audits) onvoldoende functioneren van de opdrachtnemer.  </a:t>
            </a:r>
          </a:p>
        </p:txBody>
      </p:sp>
      <p:pic>
        <p:nvPicPr>
          <p:cNvPr id="3" name="Afbeelding 2">
            <a:extLst>
              <a:ext uri="{FF2B5EF4-FFF2-40B4-BE49-F238E27FC236}">
                <a16:creationId xmlns:a16="http://schemas.microsoft.com/office/drawing/2014/main" id="{4EE67A4E-DD37-4DEB-865D-DB56CDAD308E}"/>
              </a:ext>
            </a:extLst>
          </p:cNvPr>
          <p:cNvPicPr>
            <a:picLocks noChangeAspect="1"/>
          </p:cNvPicPr>
          <p:nvPr/>
        </p:nvPicPr>
        <p:blipFill>
          <a:blip r:embed="rId3"/>
          <a:stretch>
            <a:fillRect/>
          </a:stretch>
        </p:blipFill>
        <p:spPr>
          <a:xfrm>
            <a:off x="6838950" y="4876800"/>
            <a:ext cx="2305050" cy="1981200"/>
          </a:xfrm>
          <a:prstGeom prst="rect">
            <a:avLst/>
          </a:prstGeom>
        </p:spPr>
      </p:pic>
    </p:spTree>
    <p:extLst>
      <p:ext uri="{BB962C8B-B14F-4D97-AF65-F5344CB8AC3E}">
        <p14:creationId xmlns:p14="http://schemas.microsoft.com/office/powerpoint/2010/main" val="60987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Inhoud</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2"/>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D27063F1-27F3-446A-97CB-0A9C68D0C06F}"/>
              </a:ext>
            </a:extLst>
          </p:cNvPr>
          <p:cNvSpPr txBox="1"/>
          <p:nvPr/>
        </p:nvSpPr>
        <p:spPr>
          <a:xfrm>
            <a:off x="628650" y="1690689"/>
            <a:ext cx="8262132" cy="2031325"/>
          </a:xfrm>
          <a:prstGeom prst="rect">
            <a:avLst/>
          </a:prstGeom>
          <a:noFill/>
        </p:spPr>
        <p:txBody>
          <a:bodyPr wrap="square" rtlCol="0">
            <a:spAutoFit/>
          </a:bodyPr>
          <a:lstStyle/>
          <a:p>
            <a:pPr marL="342900" indent="-342900">
              <a:buAutoNum type="arabicPeriod"/>
            </a:pPr>
            <a:r>
              <a:rPr lang="nl-NL" dirty="0"/>
              <a:t>Aanleiding uitvraag</a:t>
            </a:r>
          </a:p>
          <a:p>
            <a:pPr marL="342900" indent="-342900">
              <a:buAutoNum type="arabicPeriod"/>
            </a:pPr>
            <a:r>
              <a:rPr lang="nl-NL" dirty="0"/>
              <a:t>Inhoud uitvraag</a:t>
            </a:r>
          </a:p>
          <a:p>
            <a:pPr marL="342900" indent="-342900">
              <a:buAutoNum type="arabicPeriod"/>
            </a:pPr>
            <a:r>
              <a:rPr lang="nl-NL" dirty="0"/>
              <a:t>Motivering Europese mededingingsprocedure met onderhandeling</a:t>
            </a:r>
          </a:p>
          <a:p>
            <a:pPr marL="342900" indent="-342900">
              <a:buAutoNum type="arabicPeriod"/>
            </a:pPr>
            <a:r>
              <a:rPr lang="nl-NL" dirty="0"/>
              <a:t>Selectiefase</a:t>
            </a:r>
          </a:p>
          <a:p>
            <a:pPr marL="342900" indent="-342900">
              <a:buAutoNum type="arabicPeriod"/>
            </a:pPr>
            <a:r>
              <a:rPr lang="nl-NL" dirty="0"/>
              <a:t>Gunningsfase - doorkijkje</a:t>
            </a:r>
          </a:p>
          <a:p>
            <a:pPr marL="342900" indent="-342900">
              <a:buAutoNum type="arabicPeriod"/>
            </a:pPr>
            <a:r>
              <a:rPr lang="nl-NL" dirty="0"/>
              <a:t>Uitvoeringsfase - doorkijkje</a:t>
            </a:r>
          </a:p>
          <a:p>
            <a:pPr marL="342900" indent="-342900">
              <a:buAutoNum type="arabicPeriod"/>
            </a:pPr>
            <a:r>
              <a:rPr lang="nl-NL" dirty="0"/>
              <a:t>Zonder deelneming geen prijs!</a:t>
            </a:r>
          </a:p>
        </p:txBody>
      </p:sp>
    </p:spTree>
    <p:extLst>
      <p:ext uri="{BB962C8B-B14F-4D97-AF65-F5344CB8AC3E}">
        <p14:creationId xmlns:p14="http://schemas.microsoft.com/office/powerpoint/2010/main" val="3141742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7. Zonder deelneming geen prijs!</a:t>
            </a:r>
            <a:br>
              <a:rPr lang="nl-NL" sz="3600" dirty="0"/>
            </a:br>
            <a:endParaRPr lang="nl-NL" sz="3600" dirty="0"/>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2"/>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1FC5623C-7E80-4DAB-B351-802DF5516D7C}"/>
              </a:ext>
            </a:extLst>
          </p:cNvPr>
          <p:cNvSpPr txBox="1"/>
          <p:nvPr/>
        </p:nvSpPr>
        <p:spPr>
          <a:xfrm>
            <a:off x="628650" y="1690689"/>
            <a:ext cx="8262132" cy="646331"/>
          </a:xfrm>
          <a:prstGeom prst="rect">
            <a:avLst/>
          </a:prstGeom>
          <a:noFill/>
        </p:spPr>
        <p:txBody>
          <a:bodyPr wrap="square" rtlCol="0">
            <a:spAutoFit/>
          </a:bodyPr>
          <a:lstStyle/>
          <a:p>
            <a:pPr marL="285750" indent="-285750">
              <a:buFont typeface="Arial" panose="020B0604020202020204" pitchFamily="34" charset="0"/>
              <a:buChar char="•"/>
            </a:pPr>
            <a:endParaRPr lang="nl-NL" dirty="0"/>
          </a:p>
          <a:p>
            <a:endParaRPr lang="nl-NL" dirty="0"/>
          </a:p>
        </p:txBody>
      </p:sp>
      <p:pic>
        <p:nvPicPr>
          <p:cNvPr id="7" name="Afbeelding 6">
            <a:extLst>
              <a:ext uri="{FF2B5EF4-FFF2-40B4-BE49-F238E27FC236}">
                <a16:creationId xmlns:a16="http://schemas.microsoft.com/office/drawing/2014/main" id="{E7AE1AD5-04D0-4405-A69D-D4FCA0D13A54}"/>
              </a:ext>
            </a:extLst>
          </p:cNvPr>
          <p:cNvPicPr>
            <a:picLocks noChangeAspect="1"/>
          </p:cNvPicPr>
          <p:nvPr/>
        </p:nvPicPr>
        <p:blipFill>
          <a:blip r:embed="rId3"/>
          <a:stretch>
            <a:fillRect/>
          </a:stretch>
        </p:blipFill>
        <p:spPr>
          <a:xfrm>
            <a:off x="1954924" y="1092348"/>
            <a:ext cx="5171090" cy="4730997"/>
          </a:xfrm>
          <a:prstGeom prst="rect">
            <a:avLst/>
          </a:prstGeom>
        </p:spPr>
      </p:pic>
    </p:spTree>
    <p:extLst>
      <p:ext uri="{BB962C8B-B14F-4D97-AF65-F5344CB8AC3E}">
        <p14:creationId xmlns:p14="http://schemas.microsoft.com/office/powerpoint/2010/main" val="232491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1. Aanleiding uitvraag</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2"/>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D27063F1-27F3-446A-97CB-0A9C68D0C06F}"/>
              </a:ext>
            </a:extLst>
          </p:cNvPr>
          <p:cNvSpPr txBox="1"/>
          <p:nvPr/>
        </p:nvSpPr>
        <p:spPr>
          <a:xfrm>
            <a:off x="628650" y="1690689"/>
            <a:ext cx="8262132" cy="3139321"/>
          </a:xfrm>
          <a:prstGeom prst="rect">
            <a:avLst/>
          </a:prstGeom>
          <a:noFill/>
        </p:spPr>
        <p:txBody>
          <a:bodyPr wrap="square" rtlCol="0">
            <a:spAutoFit/>
          </a:bodyPr>
          <a:lstStyle/>
          <a:p>
            <a:pPr marL="285750" indent="-285750">
              <a:buFont typeface="Arial" panose="020B0604020202020204" pitchFamily="34" charset="0"/>
              <a:buChar char="•"/>
            </a:pPr>
            <a:r>
              <a:rPr lang="nl-NL" dirty="0"/>
              <a:t>Het waterbeheer in het plangebied is aan de gemeenten Albrandswaard en Barendrecht overgedragen door waterschap Hollandse Delta. Knelpunten in waterbeheer moeten worden opgelost: onderhoudsbaggerwerk. </a:t>
            </a:r>
          </a:p>
          <a:p>
            <a:endParaRPr lang="nl-NL" dirty="0"/>
          </a:p>
          <a:p>
            <a:pPr marL="285750" indent="-285750">
              <a:buFont typeface="Arial" panose="020B0604020202020204" pitchFamily="34" charset="0"/>
              <a:buChar char="•"/>
            </a:pPr>
            <a:r>
              <a:rPr lang="nl-NL" dirty="0"/>
              <a:t>Gemeenten hanteren beleid bij inkoop en uitvoering van werken; uitvraag moet hier zo goed mogelijk aan voldoen.  </a:t>
            </a:r>
          </a:p>
          <a:p>
            <a:endParaRPr lang="nl-NL" dirty="0"/>
          </a:p>
          <a:p>
            <a:pPr marL="285750" indent="-285750">
              <a:buFont typeface="Arial" panose="020B0604020202020204" pitchFamily="34" charset="0"/>
              <a:buChar char="•"/>
            </a:pPr>
            <a:r>
              <a:rPr lang="nl-NL" dirty="0"/>
              <a:t>Financiële middelen: max  EUR 450.000,--/jr.  </a:t>
            </a:r>
          </a:p>
          <a:p>
            <a:endParaRPr lang="nl-NL" dirty="0"/>
          </a:p>
          <a:p>
            <a:pPr marL="285750" indent="-285750">
              <a:buFont typeface="Arial" panose="020B0604020202020204" pitchFamily="34" charset="0"/>
              <a:buChar char="•"/>
            </a:pPr>
            <a:r>
              <a:rPr lang="nl-NL" dirty="0"/>
              <a:t>Maximale looptijd voor realisatie doelen: 10 jaar. </a:t>
            </a:r>
          </a:p>
          <a:p>
            <a:endParaRPr lang="nl-NL" dirty="0"/>
          </a:p>
        </p:txBody>
      </p:sp>
      <p:pic>
        <p:nvPicPr>
          <p:cNvPr id="3" name="Afbeelding 2">
            <a:extLst>
              <a:ext uri="{FF2B5EF4-FFF2-40B4-BE49-F238E27FC236}">
                <a16:creationId xmlns:a16="http://schemas.microsoft.com/office/drawing/2014/main" id="{464420D6-2D32-4C6C-8B44-60FFA682B265}"/>
              </a:ext>
            </a:extLst>
          </p:cNvPr>
          <p:cNvPicPr>
            <a:picLocks noChangeAspect="1"/>
          </p:cNvPicPr>
          <p:nvPr/>
        </p:nvPicPr>
        <p:blipFill>
          <a:blip r:embed="rId3"/>
          <a:stretch>
            <a:fillRect/>
          </a:stretch>
        </p:blipFill>
        <p:spPr>
          <a:xfrm>
            <a:off x="6266439" y="3328381"/>
            <a:ext cx="2877561" cy="3529619"/>
          </a:xfrm>
          <a:prstGeom prst="rect">
            <a:avLst/>
          </a:prstGeom>
        </p:spPr>
      </p:pic>
    </p:spTree>
    <p:extLst>
      <p:ext uri="{BB962C8B-B14F-4D97-AF65-F5344CB8AC3E}">
        <p14:creationId xmlns:p14="http://schemas.microsoft.com/office/powerpoint/2010/main" val="181023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2. Inhoud uitvraag - algemeen</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2"/>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D27063F1-27F3-446A-97CB-0A9C68D0C06F}"/>
              </a:ext>
            </a:extLst>
          </p:cNvPr>
          <p:cNvSpPr txBox="1"/>
          <p:nvPr/>
        </p:nvSpPr>
        <p:spPr>
          <a:xfrm>
            <a:off x="628650" y="1690689"/>
            <a:ext cx="8262132" cy="3970318"/>
          </a:xfrm>
          <a:prstGeom prst="rect">
            <a:avLst/>
          </a:prstGeom>
          <a:noFill/>
        </p:spPr>
        <p:txBody>
          <a:bodyPr wrap="square" rtlCol="0">
            <a:spAutoFit/>
          </a:bodyPr>
          <a:lstStyle/>
          <a:p>
            <a:pPr marL="285750" indent="-285750">
              <a:buFont typeface="Arial" panose="020B0604020202020204" pitchFamily="34" charset="0"/>
              <a:buChar char="•"/>
            </a:pPr>
            <a:r>
              <a:rPr lang="nl-NL" dirty="0"/>
              <a:t>Doelstelling: voldoen aan eisen onderhoudsbaggerwerk en onderhoud omgeving. </a:t>
            </a:r>
          </a:p>
          <a:p>
            <a:endParaRPr lang="nl-NL" dirty="0"/>
          </a:p>
          <a:p>
            <a:pPr marL="285750" indent="-285750">
              <a:buFont typeface="Arial" panose="020B0604020202020204" pitchFamily="34" charset="0"/>
              <a:buChar char="•"/>
            </a:pPr>
            <a:r>
              <a:rPr lang="nl-NL" dirty="0"/>
              <a:t>Zo goed mogelijk vervullen </a:t>
            </a:r>
            <a:r>
              <a:rPr lang="nl-NL" u="sng" dirty="0"/>
              <a:t>ambities</a:t>
            </a:r>
            <a:r>
              <a:rPr lang="nl-NL" dirty="0"/>
              <a:t> voortvloeiend uit beleid:</a:t>
            </a:r>
          </a:p>
          <a:p>
            <a:pPr marL="742950" lvl="1" indent="-285750">
              <a:buFont typeface="Arial" panose="020B0604020202020204" pitchFamily="34" charset="0"/>
              <a:buChar char="•"/>
            </a:pPr>
            <a:r>
              <a:rPr lang="nl-NL" dirty="0"/>
              <a:t>Verbeteren belevingswaarde voor omwonenden;</a:t>
            </a:r>
          </a:p>
          <a:p>
            <a:pPr marL="742950" lvl="1" indent="-285750">
              <a:buFont typeface="Arial" panose="020B0604020202020204" pitchFamily="34" charset="0"/>
              <a:buChar char="•"/>
            </a:pPr>
            <a:r>
              <a:rPr lang="nl-NL" dirty="0"/>
              <a:t>Verbeteren ecologische waarden in het plangebied;</a:t>
            </a:r>
          </a:p>
          <a:p>
            <a:pPr marL="742950" lvl="1" indent="-285750">
              <a:buFont typeface="Arial" panose="020B0604020202020204" pitchFamily="34" charset="0"/>
              <a:buChar char="•"/>
            </a:pPr>
            <a:r>
              <a:rPr lang="nl-NL" dirty="0"/>
              <a:t>Duurzame uitvoeringswijzen en materiaalgebruik.</a:t>
            </a:r>
          </a:p>
          <a:p>
            <a:pPr marL="742950" lvl="1" indent="-285750">
              <a:buFont typeface="Arial" panose="020B0604020202020204" pitchFamily="34" charset="0"/>
              <a:buChar char="•"/>
            </a:pPr>
            <a:r>
              <a:rPr lang="nl-NL" dirty="0"/>
              <a:t>Verkrijgen (Europese) subsidie voor opdrachtgever t.b.v. realiseren van ambities</a:t>
            </a:r>
          </a:p>
          <a:p>
            <a:pPr lvl="1"/>
            <a:r>
              <a:rPr lang="nl-NL" dirty="0"/>
              <a:t>Ambities kennen geen minimum eis. </a:t>
            </a:r>
          </a:p>
          <a:p>
            <a:pPr lvl="1"/>
            <a:endParaRPr lang="nl-NL" dirty="0"/>
          </a:p>
          <a:p>
            <a:pPr marL="285750" indent="-285750">
              <a:buFont typeface="Arial" panose="020B0604020202020204" pitchFamily="34" charset="0"/>
              <a:buChar char="•"/>
            </a:pPr>
            <a:r>
              <a:rPr lang="nl-NL" dirty="0"/>
              <a:t>Aantal concrete en goede oplossingsmogelijkheden voor </a:t>
            </a:r>
          </a:p>
          <a:p>
            <a:r>
              <a:rPr lang="nl-NL" dirty="0"/>
              <a:t>     “realisatie doelstellingen + ambities voor beschikbaar krediet” </a:t>
            </a:r>
          </a:p>
          <a:p>
            <a:r>
              <a:rPr lang="nl-NL" dirty="0"/>
              <a:t>     zijn schier Ꚙ. Er zijn geen gemakkelijk beschikbare oplossingen.</a:t>
            </a:r>
          </a:p>
          <a:p>
            <a:r>
              <a:rPr lang="nl-NL" dirty="0"/>
              <a:t> </a:t>
            </a:r>
          </a:p>
        </p:txBody>
      </p:sp>
      <p:pic>
        <p:nvPicPr>
          <p:cNvPr id="6" name="Afbeelding 5">
            <a:extLst>
              <a:ext uri="{FF2B5EF4-FFF2-40B4-BE49-F238E27FC236}">
                <a16:creationId xmlns:a16="http://schemas.microsoft.com/office/drawing/2014/main" id="{CAEF4975-19E2-4E74-AFC7-93F9D8BB7C51}"/>
              </a:ext>
            </a:extLst>
          </p:cNvPr>
          <p:cNvPicPr>
            <a:picLocks noChangeAspect="1"/>
          </p:cNvPicPr>
          <p:nvPr/>
        </p:nvPicPr>
        <p:blipFill>
          <a:blip r:embed="rId3"/>
          <a:stretch>
            <a:fillRect/>
          </a:stretch>
        </p:blipFill>
        <p:spPr>
          <a:xfrm>
            <a:off x="7343775" y="4314825"/>
            <a:ext cx="1800225" cy="2543175"/>
          </a:xfrm>
          <a:prstGeom prst="rect">
            <a:avLst/>
          </a:prstGeom>
        </p:spPr>
      </p:pic>
    </p:spTree>
    <p:extLst>
      <p:ext uri="{BB962C8B-B14F-4D97-AF65-F5344CB8AC3E}">
        <p14:creationId xmlns:p14="http://schemas.microsoft.com/office/powerpoint/2010/main" val="467029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2. Inhoud uitvraag - ambitie - subsidie</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2"/>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D27063F1-27F3-446A-97CB-0A9C68D0C06F}"/>
              </a:ext>
            </a:extLst>
          </p:cNvPr>
          <p:cNvSpPr txBox="1"/>
          <p:nvPr/>
        </p:nvSpPr>
        <p:spPr>
          <a:xfrm>
            <a:off x="628650" y="1690689"/>
            <a:ext cx="8262132" cy="3970318"/>
          </a:xfrm>
          <a:prstGeom prst="rect">
            <a:avLst/>
          </a:prstGeom>
          <a:noFill/>
        </p:spPr>
        <p:txBody>
          <a:bodyPr wrap="square" rtlCol="0">
            <a:spAutoFit/>
          </a:bodyPr>
          <a:lstStyle/>
          <a:p>
            <a:pPr marL="285750" indent="-285750">
              <a:buFont typeface="Arial" panose="020B0604020202020204" pitchFamily="34" charset="0"/>
              <a:buChar char="•"/>
            </a:pPr>
            <a:r>
              <a:rPr lang="nl-NL" dirty="0"/>
              <a:t>Ambitie: Opdrachtnemer vraagt namens de opdrachtgever (Europese) subsidie(s) aan om overige ambities zo goed mogelijk te kunnen realiseren. Er móet dus een relatie zijn met de resultaten van de voorliggende opdracht. </a:t>
            </a:r>
          </a:p>
          <a:p>
            <a:r>
              <a:rPr lang="nl-NL" dirty="0"/>
              <a:t> </a:t>
            </a:r>
          </a:p>
          <a:p>
            <a:pPr marL="285750" indent="-285750">
              <a:buFont typeface="Arial" panose="020B0604020202020204" pitchFamily="34" charset="0"/>
              <a:buChar char="•"/>
            </a:pPr>
            <a:r>
              <a:rPr lang="nl-NL" u="sng" dirty="0"/>
              <a:t>Toegekende</a:t>
            </a:r>
            <a:r>
              <a:rPr lang="nl-NL" dirty="0"/>
              <a:t> subsidie(s) wordt / worden aan uitvoeringskrediet toegevoegd. De opdrachtnemer krijgt na toekenning de opdracht voor de uitvoering van werkzaamheden, het levering van diensten en het leveren van materialen voortvloeiend uit de subsidieregeling(en).</a:t>
            </a:r>
          </a:p>
          <a:p>
            <a:endParaRPr lang="nl-NL" dirty="0"/>
          </a:p>
          <a:p>
            <a:pPr marL="285750" indent="-285750">
              <a:buFont typeface="Arial" panose="020B0604020202020204" pitchFamily="34" charset="0"/>
              <a:buChar char="•"/>
            </a:pPr>
            <a:r>
              <a:rPr lang="nl-NL" dirty="0"/>
              <a:t>Toegekende subsidie wordt niet als wezenlijke wijziging aangemerkt; is immers in de selectieleidraad al benoemd. </a:t>
            </a:r>
          </a:p>
          <a:p>
            <a:endParaRPr lang="nl-NL" dirty="0"/>
          </a:p>
          <a:p>
            <a:endParaRPr lang="nl-NL" dirty="0"/>
          </a:p>
          <a:p>
            <a:r>
              <a:rPr lang="nl-NL" dirty="0"/>
              <a:t> </a:t>
            </a:r>
          </a:p>
        </p:txBody>
      </p:sp>
      <p:pic>
        <p:nvPicPr>
          <p:cNvPr id="3" name="Afbeelding 2">
            <a:extLst>
              <a:ext uri="{FF2B5EF4-FFF2-40B4-BE49-F238E27FC236}">
                <a16:creationId xmlns:a16="http://schemas.microsoft.com/office/drawing/2014/main" id="{8C71D463-0FF6-49A6-AD51-A204FA626FFE}"/>
              </a:ext>
            </a:extLst>
          </p:cNvPr>
          <p:cNvPicPr>
            <a:picLocks noChangeAspect="1"/>
          </p:cNvPicPr>
          <p:nvPr/>
        </p:nvPicPr>
        <p:blipFill>
          <a:blip r:embed="rId3"/>
          <a:stretch>
            <a:fillRect/>
          </a:stretch>
        </p:blipFill>
        <p:spPr>
          <a:xfrm>
            <a:off x="6768662" y="4514377"/>
            <a:ext cx="2375338" cy="2259540"/>
          </a:xfrm>
          <a:prstGeom prst="rect">
            <a:avLst/>
          </a:prstGeom>
        </p:spPr>
      </p:pic>
    </p:spTree>
    <p:extLst>
      <p:ext uri="{BB962C8B-B14F-4D97-AF65-F5344CB8AC3E}">
        <p14:creationId xmlns:p14="http://schemas.microsoft.com/office/powerpoint/2010/main" val="68617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fontScale="90000"/>
          </a:bodyPr>
          <a:lstStyle/>
          <a:p>
            <a:r>
              <a:rPr lang="nl-NL" sz="3600" dirty="0"/>
              <a:t>3. Motivering Europese mededingingsprocedure met onderhandeling </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2"/>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D27063F1-27F3-446A-97CB-0A9C68D0C06F}"/>
              </a:ext>
            </a:extLst>
          </p:cNvPr>
          <p:cNvSpPr txBox="1"/>
          <p:nvPr/>
        </p:nvSpPr>
        <p:spPr>
          <a:xfrm>
            <a:off x="628650" y="1690689"/>
            <a:ext cx="8262132" cy="4801314"/>
          </a:xfrm>
          <a:prstGeom prst="rect">
            <a:avLst/>
          </a:prstGeom>
          <a:noFill/>
        </p:spPr>
        <p:txBody>
          <a:bodyPr wrap="square" rtlCol="0">
            <a:spAutoFit/>
          </a:bodyPr>
          <a:lstStyle/>
          <a:p>
            <a:pPr marL="285750" indent="-285750">
              <a:buFont typeface="Arial" panose="020B0604020202020204" pitchFamily="34" charset="0"/>
              <a:buChar char="•"/>
            </a:pPr>
            <a:r>
              <a:rPr lang="nl-NL" dirty="0"/>
              <a:t>De complexiteit van de opdracht maakt dat zonder voorafgaande onderhandeling niet kan worden gegund.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Gezocht worden inschrijvers die wél een goede oplossing hebben en die deze oplossing al eens met succes hebben gerealiseerd! Middels onderhandeling zullen met hen oplossingen nader worden uitgewerkt om zo goed mogelijk te kunnen voldoen aan de doelstellingen en ambities van de opdrachtgever.</a:t>
            </a:r>
          </a:p>
          <a:p>
            <a:r>
              <a:rPr lang="nl-NL" dirty="0"/>
              <a:t> </a:t>
            </a:r>
          </a:p>
          <a:p>
            <a:pPr marL="285750" indent="-285750">
              <a:buFont typeface="Arial" panose="020B0604020202020204" pitchFamily="34" charset="0"/>
              <a:buChar char="•"/>
            </a:pPr>
            <a:r>
              <a:rPr lang="nl-NL" dirty="0"/>
              <a:t>Geen enkele oplossing zal dezelfde zijn. </a:t>
            </a:r>
          </a:p>
          <a:p>
            <a:endParaRPr lang="nl-NL" dirty="0"/>
          </a:p>
          <a:p>
            <a:pPr marL="285750" indent="-285750">
              <a:buFont typeface="Arial" panose="020B0604020202020204" pitchFamily="34" charset="0"/>
              <a:buChar char="•"/>
            </a:pPr>
            <a:r>
              <a:rPr lang="nl-NL" dirty="0"/>
              <a:t>De inschrijver die na de onderhandelingsronden de overall beste oplossing blijkt te hebben, verkrijgt de opdracht.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Vanwege de </a:t>
            </a:r>
            <a:r>
              <a:rPr lang="nl-NL" u="sng" dirty="0"/>
              <a:t>mogelijke</a:t>
            </a:r>
            <a:r>
              <a:rPr lang="nl-NL" dirty="0"/>
              <a:t> omvang van de opdracht (incl. </a:t>
            </a:r>
          </a:p>
          <a:p>
            <a:r>
              <a:rPr lang="nl-NL" dirty="0"/>
              <a:t>     eventuele subsidie) is een Europese aanbesteding vereist. </a:t>
            </a:r>
          </a:p>
          <a:p>
            <a:endParaRPr lang="nl-NL" dirty="0"/>
          </a:p>
          <a:p>
            <a:endParaRPr lang="nl-NL" dirty="0"/>
          </a:p>
        </p:txBody>
      </p:sp>
      <p:pic>
        <p:nvPicPr>
          <p:cNvPr id="3" name="Afbeelding 2">
            <a:extLst>
              <a:ext uri="{FF2B5EF4-FFF2-40B4-BE49-F238E27FC236}">
                <a16:creationId xmlns:a16="http://schemas.microsoft.com/office/drawing/2014/main" id="{92C63DE0-5D94-4475-870F-108594FC0FB3}"/>
              </a:ext>
            </a:extLst>
          </p:cNvPr>
          <p:cNvPicPr>
            <a:picLocks noChangeAspect="1"/>
          </p:cNvPicPr>
          <p:nvPr/>
        </p:nvPicPr>
        <p:blipFill>
          <a:blip r:embed="rId3"/>
          <a:stretch>
            <a:fillRect/>
          </a:stretch>
        </p:blipFill>
        <p:spPr>
          <a:xfrm>
            <a:off x="6625882" y="4987225"/>
            <a:ext cx="2417299" cy="1812974"/>
          </a:xfrm>
          <a:prstGeom prst="rect">
            <a:avLst/>
          </a:prstGeom>
        </p:spPr>
      </p:pic>
    </p:spTree>
    <p:extLst>
      <p:ext uri="{BB962C8B-B14F-4D97-AF65-F5344CB8AC3E}">
        <p14:creationId xmlns:p14="http://schemas.microsoft.com/office/powerpoint/2010/main" val="343892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4. Selectiefase - algemeen</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2"/>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D27063F1-27F3-446A-97CB-0A9C68D0C06F}"/>
              </a:ext>
            </a:extLst>
          </p:cNvPr>
          <p:cNvSpPr txBox="1"/>
          <p:nvPr/>
        </p:nvSpPr>
        <p:spPr>
          <a:xfrm>
            <a:off x="628650" y="1690689"/>
            <a:ext cx="8262132" cy="4524315"/>
          </a:xfrm>
          <a:prstGeom prst="rect">
            <a:avLst/>
          </a:prstGeom>
          <a:noFill/>
        </p:spPr>
        <p:txBody>
          <a:bodyPr wrap="square" rtlCol="0">
            <a:spAutoFit/>
          </a:bodyPr>
          <a:lstStyle/>
          <a:p>
            <a:pPr marL="285750" indent="-285750">
              <a:buFont typeface="Arial" panose="020B0604020202020204" pitchFamily="34" charset="0"/>
              <a:buChar char="•"/>
            </a:pPr>
            <a:r>
              <a:rPr lang="nl-NL" dirty="0"/>
              <a:t>Is onderdeel van de mededingingsprocedure met onderhandeling.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Doel selectiefase is om de gehele markt te filteren naar maximaal 3 gegadigden die daarna hun oplossing mogen offreren. </a:t>
            </a:r>
          </a:p>
          <a:p>
            <a:endParaRPr lang="nl-NL" dirty="0"/>
          </a:p>
          <a:p>
            <a:pPr marL="285750" indent="-285750">
              <a:buFont typeface="Arial" panose="020B0604020202020204" pitchFamily="34" charset="0"/>
              <a:buChar char="•"/>
            </a:pPr>
            <a:r>
              <a:rPr lang="nl-NL" dirty="0"/>
              <a:t>Filteren in 2 stappen: </a:t>
            </a:r>
          </a:p>
          <a:p>
            <a:pPr marL="742950" lvl="1" indent="-285750">
              <a:buFont typeface="Arial" panose="020B0604020202020204" pitchFamily="34" charset="0"/>
              <a:buChar char="•"/>
            </a:pPr>
            <a:r>
              <a:rPr lang="nl-NL" dirty="0"/>
              <a:t>Stap 1: aantonen expertise van de onderneming met betrekking tot definiëren oplossingen in vergelijkbare gevallen; maximaal 6 gegadigden gaan door naar stap 2.</a:t>
            </a:r>
          </a:p>
          <a:p>
            <a:pPr marL="742950" lvl="1" indent="-285750">
              <a:buFont typeface="Arial" panose="020B0604020202020204" pitchFamily="34" charset="0"/>
              <a:buChar char="•"/>
            </a:pPr>
            <a:r>
              <a:rPr lang="nl-NL" dirty="0"/>
              <a:t>Stap 2: aantonen expertise van sleutelfunctionarissen van de gegadigde met betrekking tot realisatie van de oplossingen in vergelijkbare gevallen; immers “de vent maakt de tent”. Maximaal 3 gegadigden gaan door naar de gunningsfase. </a:t>
            </a:r>
          </a:p>
          <a:p>
            <a:pPr lvl="1"/>
            <a:endParaRPr lang="nl-NL" dirty="0"/>
          </a:p>
          <a:p>
            <a:pPr marL="285750" indent="-285750">
              <a:buFont typeface="Arial" panose="020B0604020202020204" pitchFamily="34" charset="0"/>
              <a:buChar char="•"/>
            </a:pPr>
            <a:r>
              <a:rPr lang="nl-NL" dirty="0"/>
              <a:t>Na stap 2: </a:t>
            </a:r>
            <a:r>
              <a:rPr lang="nl-NL" u="sng" dirty="0"/>
              <a:t>expertise bewijzen!!!  </a:t>
            </a:r>
          </a:p>
          <a:p>
            <a:endParaRPr lang="nl-NL" dirty="0"/>
          </a:p>
        </p:txBody>
      </p:sp>
      <p:pic>
        <p:nvPicPr>
          <p:cNvPr id="6" name="Afbeelding 5">
            <a:extLst>
              <a:ext uri="{FF2B5EF4-FFF2-40B4-BE49-F238E27FC236}">
                <a16:creationId xmlns:a16="http://schemas.microsoft.com/office/drawing/2014/main" id="{6A0EE90A-E5B7-4CDE-86BC-3F3A2529D71E}"/>
              </a:ext>
            </a:extLst>
          </p:cNvPr>
          <p:cNvPicPr>
            <a:picLocks noChangeAspect="1"/>
          </p:cNvPicPr>
          <p:nvPr/>
        </p:nvPicPr>
        <p:blipFill>
          <a:blip r:embed="rId3"/>
          <a:stretch>
            <a:fillRect/>
          </a:stretch>
        </p:blipFill>
        <p:spPr>
          <a:xfrm>
            <a:off x="7267575" y="5143500"/>
            <a:ext cx="1876425" cy="1714500"/>
          </a:xfrm>
          <a:prstGeom prst="rect">
            <a:avLst/>
          </a:prstGeom>
        </p:spPr>
      </p:pic>
    </p:spTree>
    <p:extLst>
      <p:ext uri="{BB962C8B-B14F-4D97-AF65-F5344CB8AC3E}">
        <p14:creationId xmlns:p14="http://schemas.microsoft.com/office/powerpoint/2010/main" val="19203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4. Selectiefase – fase 1</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3"/>
          <a:stretch>
            <a:fillRect/>
          </a:stretch>
        </p:blipFill>
        <p:spPr>
          <a:xfrm>
            <a:off x="0" y="6126417"/>
            <a:ext cx="2877561" cy="731583"/>
          </a:xfrm>
          <a:prstGeom prst="rect">
            <a:avLst/>
          </a:prstGeom>
        </p:spPr>
      </p:pic>
      <p:graphicFrame>
        <p:nvGraphicFramePr>
          <p:cNvPr id="7" name="Object 6">
            <a:extLst>
              <a:ext uri="{FF2B5EF4-FFF2-40B4-BE49-F238E27FC236}">
                <a16:creationId xmlns:a16="http://schemas.microsoft.com/office/drawing/2014/main" id="{0E799B25-369B-4E93-9A39-6C2C8F6A9187}"/>
              </a:ext>
            </a:extLst>
          </p:cNvPr>
          <p:cNvGraphicFramePr>
            <a:graphicFrameLocks noChangeAspect="1"/>
          </p:cNvGraphicFramePr>
          <p:nvPr>
            <p:extLst>
              <p:ext uri="{D42A27DB-BD31-4B8C-83A1-F6EECF244321}">
                <p14:modId xmlns:p14="http://schemas.microsoft.com/office/powerpoint/2010/main" val="1739226830"/>
              </p:ext>
            </p:extLst>
          </p:nvPr>
        </p:nvGraphicFramePr>
        <p:xfrm>
          <a:off x="787400" y="1501775"/>
          <a:ext cx="7499350" cy="4060825"/>
        </p:xfrm>
        <a:graphic>
          <a:graphicData uri="http://schemas.openxmlformats.org/presentationml/2006/ole">
            <mc:AlternateContent xmlns:mc="http://schemas.openxmlformats.org/markup-compatibility/2006">
              <mc:Choice xmlns:v="urn:schemas-microsoft-com:vml" Requires="v">
                <p:oleObj spid="_x0000_s1060" name="Worksheet" r:id="rId4" imgW="8124825" imgH="4381353" progId="Excel.Sheet.12">
                  <p:embed/>
                </p:oleObj>
              </mc:Choice>
              <mc:Fallback>
                <p:oleObj name="Worksheet" r:id="rId4" imgW="8124825" imgH="4381353" progId="Excel.Sheet.12">
                  <p:embed/>
                  <p:pic>
                    <p:nvPicPr>
                      <p:cNvPr id="0" name=""/>
                      <p:cNvPicPr/>
                      <p:nvPr/>
                    </p:nvPicPr>
                    <p:blipFill>
                      <a:blip r:embed="rId5"/>
                      <a:stretch>
                        <a:fillRect/>
                      </a:stretch>
                    </p:blipFill>
                    <p:spPr>
                      <a:xfrm>
                        <a:off x="787400" y="1501775"/>
                        <a:ext cx="7499350" cy="4060825"/>
                      </a:xfrm>
                      <a:prstGeom prst="rect">
                        <a:avLst/>
                      </a:prstGeom>
                    </p:spPr>
                  </p:pic>
                </p:oleObj>
              </mc:Fallback>
            </mc:AlternateContent>
          </a:graphicData>
        </a:graphic>
      </p:graphicFrame>
    </p:spTree>
    <p:extLst>
      <p:ext uri="{BB962C8B-B14F-4D97-AF65-F5344CB8AC3E}">
        <p14:creationId xmlns:p14="http://schemas.microsoft.com/office/powerpoint/2010/main" val="272916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0FFA9-F6A8-49D3-8CC4-46F0230659B4}"/>
              </a:ext>
            </a:extLst>
          </p:cNvPr>
          <p:cNvSpPr>
            <a:spLocks noGrp="1"/>
          </p:cNvSpPr>
          <p:nvPr>
            <p:ph type="title"/>
          </p:nvPr>
        </p:nvSpPr>
        <p:spPr/>
        <p:txBody>
          <a:bodyPr>
            <a:normAutofit/>
          </a:bodyPr>
          <a:lstStyle/>
          <a:p>
            <a:r>
              <a:rPr lang="nl-NL" sz="3600" dirty="0"/>
              <a:t>4. Selectiefase – fase 1 – score verhogen</a:t>
            </a:r>
          </a:p>
        </p:txBody>
      </p:sp>
      <p:pic>
        <p:nvPicPr>
          <p:cNvPr id="4" name="Tijdelijke aanduiding voor inhoud 3">
            <a:extLst>
              <a:ext uri="{FF2B5EF4-FFF2-40B4-BE49-F238E27FC236}">
                <a16:creationId xmlns:a16="http://schemas.microsoft.com/office/drawing/2014/main" id="{5AFE5BBA-2835-4213-B8B4-D424B32C0B23}"/>
              </a:ext>
            </a:extLst>
          </p:cNvPr>
          <p:cNvPicPr>
            <a:picLocks noGrp="1" noChangeAspect="1"/>
          </p:cNvPicPr>
          <p:nvPr>
            <p:ph idx="1"/>
          </p:nvPr>
        </p:nvPicPr>
        <p:blipFill>
          <a:blip r:embed="rId2"/>
          <a:stretch>
            <a:fillRect/>
          </a:stretch>
        </p:blipFill>
        <p:spPr>
          <a:xfrm>
            <a:off x="0" y="6126417"/>
            <a:ext cx="2877561" cy="731583"/>
          </a:xfrm>
          <a:prstGeom prst="rect">
            <a:avLst/>
          </a:prstGeom>
        </p:spPr>
      </p:pic>
      <p:sp>
        <p:nvSpPr>
          <p:cNvPr id="5" name="Tekstvak 4">
            <a:extLst>
              <a:ext uri="{FF2B5EF4-FFF2-40B4-BE49-F238E27FC236}">
                <a16:creationId xmlns:a16="http://schemas.microsoft.com/office/drawing/2014/main" id="{1FC5623C-7E80-4DAB-B351-802DF5516D7C}"/>
              </a:ext>
            </a:extLst>
          </p:cNvPr>
          <p:cNvSpPr txBox="1"/>
          <p:nvPr/>
        </p:nvSpPr>
        <p:spPr>
          <a:xfrm>
            <a:off x="628650" y="1690689"/>
            <a:ext cx="8262132" cy="3416320"/>
          </a:xfrm>
          <a:prstGeom prst="rect">
            <a:avLst/>
          </a:prstGeom>
          <a:noFill/>
        </p:spPr>
        <p:txBody>
          <a:bodyPr wrap="square" rtlCol="0">
            <a:spAutoFit/>
          </a:bodyPr>
          <a:lstStyle/>
          <a:p>
            <a:pPr marL="285750" indent="-285750">
              <a:buFont typeface="Arial" panose="020B0604020202020204" pitchFamily="34" charset="0"/>
              <a:buChar char="•"/>
            </a:pPr>
            <a:r>
              <a:rPr lang="nl-NL" dirty="0"/>
              <a:t>Deelnemen aan de aanbesteding in een “samenwerkingsverband van ondernemingen”. De expertise van de afzonderlijke deelnemers wordt de expertise van het gehele samenwerkingsverband.</a:t>
            </a:r>
          </a:p>
          <a:p>
            <a:pPr marL="742950" lvl="1" indent="-285750">
              <a:buFont typeface="Arial" panose="020B0604020202020204" pitchFamily="34" charset="0"/>
              <a:buChar char="•"/>
            </a:pPr>
            <a:r>
              <a:rPr lang="nl-NL" dirty="0"/>
              <a:t>Aannemerscombinatie;</a:t>
            </a:r>
          </a:p>
          <a:p>
            <a:pPr marL="742950" lvl="1" indent="-285750">
              <a:buFont typeface="Arial" panose="020B0604020202020204" pitchFamily="34" charset="0"/>
              <a:buChar char="•"/>
            </a:pPr>
            <a:r>
              <a:rPr lang="nl-NL" dirty="0"/>
              <a:t>Gebruik maken van middelen derde(n).</a:t>
            </a:r>
          </a:p>
          <a:p>
            <a:endParaRPr lang="nl-NL" dirty="0"/>
          </a:p>
          <a:p>
            <a:pPr marL="285750" indent="-285750">
              <a:buFont typeface="Arial" panose="020B0604020202020204" pitchFamily="34" charset="0"/>
              <a:buChar char="•"/>
            </a:pPr>
            <a:r>
              <a:rPr lang="nl-NL" dirty="0"/>
              <a:t>Let op!!</a:t>
            </a:r>
          </a:p>
          <a:p>
            <a:pPr marL="742950" lvl="1" indent="-285750">
              <a:buFont typeface="Arial" panose="020B0604020202020204" pitchFamily="34" charset="0"/>
              <a:buChar char="•"/>
            </a:pPr>
            <a:r>
              <a:rPr lang="nl-NL" dirty="0"/>
              <a:t>Deelnemers aan het verband wél op UEA;</a:t>
            </a:r>
          </a:p>
          <a:p>
            <a:pPr marL="742950" lvl="1" indent="-285750">
              <a:buFont typeface="Arial" panose="020B0604020202020204" pitchFamily="34" charset="0"/>
              <a:buChar char="•"/>
            </a:pPr>
            <a:r>
              <a:rPr lang="nl-NL" dirty="0"/>
              <a:t>Derde(n) in het verband wél in uitvoeringsfase inzetten op de eigen expertise van de derde(n). </a:t>
            </a:r>
          </a:p>
          <a:p>
            <a:endParaRPr lang="nl-NL" dirty="0"/>
          </a:p>
          <a:p>
            <a:endParaRPr lang="nl-NL" dirty="0"/>
          </a:p>
        </p:txBody>
      </p:sp>
      <p:pic>
        <p:nvPicPr>
          <p:cNvPr id="3" name="Afbeelding 2">
            <a:extLst>
              <a:ext uri="{FF2B5EF4-FFF2-40B4-BE49-F238E27FC236}">
                <a16:creationId xmlns:a16="http://schemas.microsoft.com/office/drawing/2014/main" id="{C1D6FC6B-84C7-4C61-B230-ACDE69963A6E}"/>
              </a:ext>
            </a:extLst>
          </p:cNvPr>
          <p:cNvPicPr>
            <a:picLocks noChangeAspect="1"/>
          </p:cNvPicPr>
          <p:nvPr/>
        </p:nvPicPr>
        <p:blipFill>
          <a:blip r:embed="rId3"/>
          <a:stretch>
            <a:fillRect/>
          </a:stretch>
        </p:blipFill>
        <p:spPr>
          <a:xfrm>
            <a:off x="6153736" y="5157032"/>
            <a:ext cx="2857500" cy="1600200"/>
          </a:xfrm>
          <a:prstGeom prst="rect">
            <a:avLst/>
          </a:prstGeom>
        </p:spPr>
      </p:pic>
    </p:spTree>
    <p:extLst>
      <p:ext uri="{BB962C8B-B14F-4D97-AF65-F5344CB8AC3E}">
        <p14:creationId xmlns:p14="http://schemas.microsoft.com/office/powerpoint/2010/main" val="1830932497"/>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640</TotalTime>
  <Words>1432</Words>
  <Application>Microsoft Office PowerPoint</Application>
  <PresentationFormat>Diavoorstelling (4:3)</PresentationFormat>
  <Paragraphs>164</Paragraphs>
  <Slides>20</Slides>
  <Notes>0</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20</vt:i4>
      </vt:variant>
    </vt:vector>
  </HeadingPairs>
  <TitlesOfParts>
    <vt:vector size="25" baseType="lpstr">
      <vt:lpstr>Arial</vt:lpstr>
      <vt:lpstr>Calibri</vt:lpstr>
      <vt:lpstr>Calibri Light</vt:lpstr>
      <vt:lpstr>Kantoorthema</vt:lpstr>
      <vt:lpstr>Worksheet</vt:lpstr>
      <vt:lpstr>Uitvoering regulier onderhoud en realiseren verbeteringen aan de Koedoodseplas, Gaatkensplas en Noordrand 2020-2029</vt:lpstr>
      <vt:lpstr>Inhoud</vt:lpstr>
      <vt:lpstr>1. Aanleiding uitvraag</vt:lpstr>
      <vt:lpstr>2. Inhoud uitvraag - algemeen</vt:lpstr>
      <vt:lpstr>2. Inhoud uitvraag - ambitie - subsidie</vt:lpstr>
      <vt:lpstr>3. Motivering Europese mededingingsprocedure met onderhandeling </vt:lpstr>
      <vt:lpstr>4. Selectiefase - algemeen</vt:lpstr>
      <vt:lpstr>4. Selectiefase – fase 1</vt:lpstr>
      <vt:lpstr>4. Selectiefase – fase 1 – score verhogen</vt:lpstr>
      <vt:lpstr>4. Selectiefase – fase 2 – score verhogen</vt:lpstr>
      <vt:lpstr>4. Selectiefase – fase 3 – bewijsmiddelen</vt:lpstr>
      <vt:lpstr>5. Gunningsfase – doorkijkje - algemeen</vt:lpstr>
      <vt:lpstr>5. Gunningsfase – doorkijkje - algemeen</vt:lpstr>
      <vt:lpstr>5. Gunningsfase – doorkijkje - algemeen</vt:lpstr>
      <vt:lpstr>5. Gunningsfase – doorkijkje - offerte</vt:lpstr>
      <vt:lpstr>5. Gunningsfase – doorkijkje - NCWꚙ</vt:lpstr>
      <vt:lpstr>5. Gunningsfase – doorkijkje - concretisering</vt:lpstr>
      <vt:lpstr>6. Uitvoeringsfase – doorkijkje - algemeen</vt:lpstr>
      <vt:lpstr>6. Uitvoeringsfase – doorkijkje - algemeen</vt:lpstr>
      <vt:lpstr>7. Zonder deelneming geen prijs!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Uitvoering regulier onderhoud en realiseren verbeteringen aan de Koedoodseplas, Gaatkensplas en Noordrand 2020-2029</dc:title>
  <dc:creator>Kees Rietveld</dc:creator>
  <cp:lastModifiedBy>Kees Rietveld</cp:lastModifiedBy>
  <cp:revision>60</cp:revision>
  <dcterms:created xsi:type="dcterms:W3CDTF">2019-06-14T11:59:18Z</dcterms:created>
  <dcterms:modified xsi:type="dcterms:W3CDTF">2019-06-18T05:28:56Z</dcterms:modified>
</cp:coreProperties>
</file>