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4" r:id="rId3"/>
    <p:sldId id="292" r:id="rId4"/>
    <p:sldId id="285" r:id="rId5"/>
    <p:sldId id="288" r:id="rId6"/>
    <p:sldId id="287" r:id="rId7"/>
    <p:sldId id="286" r:id="rId8"/>
    <p:sldId id="289" r:id="rId9"/>
    <p:sldId id="297" r:id="rId10"/>
    <p:sldId id="290" r:id="rId11"/>
    <p:sldId id="293" r:id="rId12"/>
    <p:sldId id="294" r:id="rId13"/>
    <p:sldId id="295" r:id="rId14"/>
    <p:sldId id="296" r:id="rId15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f, Jara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CE28"/>
    <a:srgbClr val="273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9" autoAdjust="0"/>
  </p:normalViewPr>
  <p:slideViewPr>
    <p:cSldViewPr>
      <p:cViewPr>
        <p:scale>
          <a:sx n="119" d="100"/>
          <a:sy n="119" d="100"/>
        </p:scale>
        <p:origin x="-24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EE2FB-A5A7-45C8-A446-8583F68AF43D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A3C9C-1096-4035-9246-F5390269112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5140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792D2-90F2-4249-9D6E-7919042FC1B3}" type="datetimeFigureOut">
              <a:rPr lang="nl-NL" smtClean="0"/>
              <a:pPr/>
              <a:t>8-4-2019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ABA90-A376-3C4B-90DA-DCB4DF73C69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37131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758" y="1316132"/>
            <a:ext cx="12372039" cy="183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527380" y="1500188"/>
            <a:ext cx="10609179" cy="535781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27327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  <a:lvl2pPr>
              <a:defRPr sz="2000">
                <a:solidFill>
                  <a:srgbClr val="27327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2pPr>
            <a:lvl3pPr>
              <a:defRPr sz="2000">
                <a:solidFill>
                  <a:srgbClr val="27327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3pPr>
            <a:lvl4pPr>
              <a:defRPr sz="2000">
                <a:solidFill>
                  <a:srgbClr val="27327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4pPr>
            <a:lvl5pPr>
              <a:defRPr sz="2000">
                <a:solidFill>
                  <a:srgbClr val="27327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27381" y="404664"/>
            <a:ext cx="9601067" cy="7200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rgbClr val="273273"/>
                </a:solidFill>
                <a:latin typeface="Rockwell" panose="02060603020205020403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68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/>
              <a:t>#dgg2020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91621-B8BE-4EB2-B51F-40A5DFD5E050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758" y="1316132"/>
            <a:ext cx="12372039" cy="183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xmlns="" id="{01884661-6E3A-4057-8307-DFB9840ED77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8528" y="90422"/>
            <a:ext cx="1192262" cy="125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80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elzorg.nl/wp-content/uploads/2017/12/logo-medemblik.jpg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12" Type="http://schemas.openxmlformats.org/officeDocument/2006/relationships/image" Target="../media/image8.png"/><Relationship Id="rId2" Type="http://schemas.openxmlformats.org/officeDocument/2006/relationships/hyperlink" Target="http://www.google.nl/url?sa=i&amp;rct=j&amp;q=&amp;esrc=s&amp;source=images&amp;cd=&amp;cad=rja&amp;uact=8&amp;ved=2ahUKEwir05-VzYbcAhUDJ1AKHWeyBS8QjRx6BAgBEAU&amp;url=http://www.weeff.nl/gemeenteraad-opmeer-over-een-tunnel-scholen-en-nieuwe-wethouders/content/item?1078419&amp;psig=AOvVaw2C9AI7x-QzQyQKE9b7VX7b&amp;ust=153083345648976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nl/url?sa=i&amp;rct=j&amp;q=&amp;esrc=s&amp;source=images&amp;cd=&amp;cad=rja&amp;uact=8&amp;ved=2ahUKEwjYuYzDzIbcAhURbVAKHVpHA5QQjRx6BAgBEAU&amp;url=https://www.enkhuizerdagblad.nl/algemeen/sed-organisatie-presenteert-onderzoeksrapport-deloitte&amp;psig=AOvVaw2EEb6VRMTmYgH54qz__RBl&amp;ust=1530833281246327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gif"/><Relationship Id="rId10" Type="http://schemas.openxmlformats.org/officeDocument/2006/relationships/hyperlink" Target="https://www.google.nl/url?sa=i&amp;rct=j&amp;q=&amp;esrc=s&amp;source=images&amp;cd=&amp;cad=rja&amp;uact=8&amp;ved=2ahUKEwjNgNj8zIbcAhUPaFAKHZMvBPQQjRx6BAgBEAU&amp;url=https://twitter.com/koggenland&amp;psig=AOvVaw0PXZkJraLxIiqmzacGclUO&amp;ust=1530833404504892" TargetMode="External"/><Relationship Id="rId4" Type="http://schemas.openxmlformats.org/officeDocument/2006/relationships/hyperlink" Target="http://www.google.nl/url?sa=i&amp;rct=j&amp;q=&amp;esrc=s&amp;source=images&amp;cd=&amp;cad=rja&amp;uact=8&amp;ved=2ahUKEwj1vd2zzIbcAhXCLVAKHVV5DxYQjRx6BAgBEAU&amp;url=http://www.witvorm.com/portfolio/logo-gemeente-hoorn/&amp;psig=AOvVaw3bYWzGLMkhY8ow_bO5OMJd&amp;ust=1530833233055097" TargetMode="External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1775520" y="2130426"/>
            <a:ext cx="8784976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nl-NL" sz="4000" b="1" dirty="0">
                <a:solidFill>
                  <a:srgbClr val="273273"/>
                </a:solidFill>
                <a:latin typeface="Rockwell" panose="02060603020205020403" pitchFamily="18" charset="0"/>
              </a:rPr>
              <a:t>Beheersysteem openbare ruimte (BOR)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4294967295"/>
          </p:nvPr>
        </p:nvSpPr>
        <p:spPr>
          <a:xfrm>
            <a:off x="2895600" y="3460901"/>
            <a:ext cx="6400800" cy="22860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endParaRPr lang="nl-NL" sz="2400" dirty="0">
              <a:solidFill>
                <a:srgbClr val="273273"/>
              </a:solidFill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 algn="ctr">
              <a:buNone/>
            </a:pPr>
            <a:endParaRPr lang="nl-NL" sz="2400" dirty="0">
              <a:solidFill>
                <a:srgbClr val="273273"/>
              </a:solidFill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 algn="ctr">
              <a:buNone/>
            </a:pPr>
            <a:r>
              <a:rPr lang="nl-NL" sz="1800" dirty="0">
                <a:solidFill>
                  <a:srgbClr val="27327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8 april 2019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932" y="1316132"/>
            <a:ext cx="9279029" cy="183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9536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sz="2400" u="sng" dirty="0"/>
              <a:t>5 beheeromgevingen, per organisatie:</a:t>
            </a:r>
          </a:p>
          <a:p>
            <a:r>
              <a:rPr lang="nl-NL" sz="2400" dirty="0"/>
              <a:t>Een ingerichte basisomgeving voor alle vakdisciplines;</a:t>
            </a:r>
          </a:p>
          <a:p>
            <a:r>
              <a:rPr lang="nl-NL" sz="2400" dirty="0"/>
              <a:t>Geconverteerde objectgegevens;</a:t>
            </a:r>
          </a:p>
          <a:p>
            <a:r>
              <a:rPr lang="nl-NL" sz="2400" dirty="0"/>
              <a:t>Een ingerichte omgeving met kwaliteitsgegevens, beheergegevens en gegevens van uitgevoerde werkzaamheden. Indien nodig worden deze gegevens eerst geconverteerd.</a:t>
            </a:r>
          </a:p>
          <a:p>
            <a:r>
              <a:rPr lang="nl-NL" sz="2400" dirty="0"/>
              <a:t>Implementatie van het horizontaal berichtenverkeer tussen het Beheersysteem en de Geovoorziening.</a:t>
            </a:r>
          </a:p>
          <a:p>
            <a:r>
              <a:rPr lang="nl-NL" sz="2400" dirty="0"/>
              <a:t>Werkende koppelingen;</a:t>
            </a:r>
          </a:p>
          <a:p>
            <a:r>
              <a:rPr lang="nl-NL" sz="2400" dirty="0"/>
              <a:t>Mobiele omgeving voor o.a. inspecties en schouw;</a:t>
            </a:r>
          </a:p>
          <a:p>
            <a:r>
              <a:rPr lang="nl-NL" sz="2400" dirty="0"/>
              <a:t>Opgeleide gebruikers en beheerders.</a:t>
            </a:r>
          </a:p>
          <a:p>
            <a:endParaRPr lang="nl-NL" sz="24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Implementatie</a:t>
            </a:r>
          </a:p>
        </p:txBody>
      </p:sp>
    </p:spTree>
    <p:extLst>
      <p:ext uri="{BB962C8B-B14F-4D97-AF65-F5344CB8AC3E}">
        <p14:creationId xmlns:p14="http://schemas.microsoft.com/office/powerpoint/2010/main" val="222749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56174958-AEE2-4131-8F52-293F797D57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Een compleet beheersysteem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xmlns="" id="{6DE2A95B-BB27-41FF-A40F-EAD7E1B12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1628800"/>
            <a:ext cx="7972722" cy="500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31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482232B5-91B6-4233-BBD5-C7097D0532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Bomen</a:t>
            </a:r>
          </a:p>
          <a:p>
            <a:r>
              <a:rPr lang="nl-NL" dirty="0"/>
              <a:t>Borden</a:t>
            </a:r>
          </a:p>
          <a:p>
            <a:r>
              <a:rPr lang="nl-NL" dirty="0"/>
              <a:t>Groen</a:t>
            </a:r>
          </a:p>
          <a:p>
            <a:r>
              <a:rPr lang="nl-NL" dirty="0"/>
              <a:t>Kabels en leidingen</a:t>
            </a:r>
          </a:p>
          <a:p>
            <a:r>
              <a:rPr lang="nl-NL" dirty="0"/>
              <a:t>Markeringen</a:t>
            </a:r>
          </a:p>
          <a:p>
            <a:r>
              <a:rPr lang="nl-NL" dirty="0"/>
              <a:t>Meubilair</a:t>
            </a:r>
          </a:p>
          <a:p>
            <a:r>
              <a:rPr lang="nl-NL" dirty="0"/>
              <a:t>Riolering</a:t>
            </a:r>
          </a:p>
          <a:p>
            <a:r>
              <a:rPr lang="nl-NL" dirty="0"/>
              <a:t>Spelen</a:t>
            </a:r>
          </a:p>
          <a:p>
            <a:r>
              <a:rPr lang="nl-NL" dirty="0"/>
              <a:t>Sport</a:t>
            </a:r>
          </a:p>
          <a:p>
            <a:r>
              <a:rPr lang="nl-NL" dirty="0"/>
              <a:t>Water</a:t>
            </a:r>
          </a:p>
          <a:p>
            <a:r>
              <a:rPr lang="nl-NL" dirty="0"/>
              <a:t>Wegen</a:t>
            </a:r>
          </a:p>
          <a:p>
            <a:endParaRPr lang="nl-NL" dirty="0"/>
          </a:p>
          <a:p>
            <a:r>
              <a:rPr lang="nl-NL" i="1" dirty="0"/>
              <a:t>Civiele constructies</a:t>
            </a:r>
          </a:p>
          <a:p>
            <a:r>
              <a:rPr lang="nl-NL" i="1" dirty="0"/>
              <a:t>Verlichting</a:t>
            </a:r>
          </a:p>
          <a:p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93628112-B781-4AEA-B0AE-43727FB30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13 Vakdisciplines</a:t>
            </a:r>
          </a:p>
        </p:txBody>
      </p:sp>
    </p:spTree>
    <p:extLst>
      <p:ext uri="{BB962C8B-B14F-4D97-AF65-F5344CB8AC3E}">
        <p14:creationId xmlns:p14="http://schemas.microsoft.com/office/powerpoint/2010/main" val="1063136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xmlns="" id="{6ABDD490-61C6-4A6C-A4C3-B7C4F2BA3F6C}"/>
              </a:ext>
            </a:extLst>
          </p:cNvPr>
          <p:cNvSpPr/>
          <p:nvPr/>
        </p:nvSpPr>
        <p:spPr>
          <a:xfrm>
            <a:off x="2874046" y="218941"/>
            <a:ext cx="4861584" cy="5360768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dash"/>
            <a:miter lim="800000"/>
          </a:ln>
          <a:effectLst/>
        </p:spPr>
        <p:txBody>
          <a:bodyPr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F4500E44-D93C-4269-A900-AF1F6EC39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244" y="3272427"/>
            <a:ext cx="4383775" cy="2110466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Objectregistratie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(IMBOR)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00C0C2D0-F55E-436E-93B4-D61E19A11AC5}"/>
              </a:ext>
            </a:extLst>
          </p:cNvPr>
          <p:cNvSpPr/>
          <p:nvPr/>
        </p:nvSpPr>
        <p:spPr>
          <a:xfrm>
            <a:off x="804347" y="300892"/>
            <a:ext cx="1800000" cy="3752715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 en externe afnemers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Gegevensmagazijn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Omgevingsvergunning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GIS-viewer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gestuurd werken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Open data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PDOK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xmlns="" id="{5A86791F-3133-491F-9FD5-40832F38747C}"/>
              </a:ext>
            </a:extLst>
          </p:cNvPr>
          <p:cNvSpPr/>
          <p:nvPr/>
        </p:nvSpPr>
        <p:spPr>
          <a:xfrm>
            <a:off x="8034001" y="5023892"/>
            <a:ext cx="1800000" cy="46800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Ontwerp en revisie</a:t>
            </a:r>
          </a:p>
        </p:txBody>
      </p:sp>
      <p:sp>
        <p:nvSpPr>
          <p:cNvPr id="8" name="Pijl: links/rechts 7">
            <a:extLst>
              <a:ext uri="{FF2B5EF4-FFF2-40B4-BE49-F238E27FC236}">
                <a16:creationId xmlns:a16="http://schemas.microsoft.com/office/drawing/2014/main" xmlns="" id="{E35F9D29-E940-41C4-9AEF-958C7D300D7F}"/>
              </a:ext>
            </a:extLst>
          </p:cNvPr>
          <p:cNvSpPr/>
          <p:nvPr/>
        </p:nvSpPr>
        <p:spPr>
          <a:xfrm>
            <a:off x="7534018" y="3969124"/>
            <a:ext cx="462563" cy="243977"/>
          </a:xfrm>
          <a:prstGeom prst="leftRightArrow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xmlns="" id="{B9AFA3F8-4964-4905-B630-7AA0AC0F8853}"/>
              </a:ext>
            </a:extLst>
          </p:cNvPr>
          <p:cNvSpPr/>
          <p:nvPr/>
        </p:nvSpPr>
        <p:spPr>
          <a:xfrm>
            <a:off x="2465348" y="5835968"/>
            <a:ext cx="2303833" cy="56412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Document management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xmlns="" id="{A13394DF-6DC7-4248-9DE3-8C62083DC394}"/>
              </a:ext>
            </a:extLst>
          </p:cNvPr>
          <p:cNvSpPr/>
          <p:nvPr/>
        </p:nvSpPr>
        <p:spPr>
          <a:xfrm>
            <a:off x="5431797" y="5835967"/>
            <a:ext cx="2303833" cy="56412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Zaaksysteem (meldingen)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F307F52-C3EA-49D3-8C1E-2EFD33A99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001" y="3851708"/>
            <a:ext cx="1800000" cy="5652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Geovoorziening</a:t>
            </a:r>
            <a:endParaRPr kumimoji="0" lang="nl-NL" sz="16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(BGT,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IMGeo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IMKL)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xmlns="" id="{65E1EB63-0E06-4027-8B22-0AE756F07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5406" y="4483391"/>
            <a:ext cx="1800000" cy="468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BAG</a:t>
            </a: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xmlns="" id="{2F15D68C-26DD-46B7-A3D4-B8AC03767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380" y="300892"/>
            <a:ext cx="4355711" cy="2835769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/>
        </p:spPr>
        <p:txBody>
          <a:bodyPr wrap="square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Kwaliteitsgegevens, beheergegevens, uitgevoerd werk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Groen, Bomen, Wegen, Water, Meubilair, Riolering, Spelen, Sport, Borden en Markeringen</a:t>
            </a: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ijl: rechts 13">
            <a:extLst>
              <a:ext uri="{FF2B5EF4-FFF2-40B4-BE49-F238E27FC236}">
                <a16:creationId xmlns:a16="http://schemas.microsoft.com/office/drawing/2014/main" xmlns="" id="{9F2EB4A1-561F-43E7-AA07-9AF1FF170513}"/>
              </a:ext>
            </a:extLst>
          </p:cNvPr>
          <p:cNvSpPr/>
          <p:nvPr/>
        </p:nvSpPr>
        <p:spPr>
          <a:xfrm rot="10800000">
            <a:off x="7516455" y="4595403"/>
            <a:ext cx="462015" cy="243976"/>
          </a:xfrm>
          <a:prstGeom prst="rightArrow">
            <a:avLst>
              <a:gd name="adj1" fmla="val 53298"/>
              <a:gd name="adj2" fmla="val 50000"/>
            </a:avLst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Pijl: rechts 14">
            <a:extLst>
              <a:ext uri="{FF2B5EF4-FFF2-40B4-BE49-F238E27FC236}">
                <a16:creationId xmlns:a16="http://schemas.microsoft.com/office/drawing/2014/main" xmlns="" id="{E95A3578-CB60-4FCB-92DB-2056D840CF82}"/>
              </a:ext>
            </a:extLst>
          </p:cNvPr>
          <p:cNvSpPr/>
          <p:nvPr/>
        </p:nvSpPr>
        <p:spPr>
          <a:xfrm rot="10800000">
            <a:off x="2613271" y="3891654"/>
            <a:ext cx="462015" cy="243976"/>
          </a:xfrm>
          <a:prstGeom prst="rightArrow">
            <a:avLst>
              <a:gd name="adj1" fmla="val 53298"/>
              <a:gd name="adj2" fmla="val 50000"/>
            </a:avLst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Pijl: links/rechts 15">
            <a:extLst>
              <a:ext uri="{FF2B5EF4-FFF2-40B4-BE49-F238E27FC236}">
                <a16:creationId xmlns:a16="http://schemas.microsoft.com/office/drawing/2014/main" xmlns="" id="{0BCD6FC9-64DF-4146-B125-728CF1864CB0}"/>
              </a:ext>
            </a:extLst>
          </p:cNvPr>
          <p:cNvSpPr/>
          <p:nvPr/>
        </p:nvSpPr>
        <p:spPr>
          <a:xfrm>
            <a:off x="7525233" y="5135903"/>
            <a:ext cx="462563" cy="243977"/>
          </a:xfrm>
          <a:prstGeom prst="leftRightArrow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Pijl: links/rechts 16">
            <a:extLst>
              <a:ext uri="{FF2B5EF4-FFF2-40B4-BE49-F238E27FC236}">
                <a16:creationId xmlns:a16="http://schemas.microsoft.com/office/drawing/2014/main" xmlns="" id="{233EB50C-0051-4231-9C19-5FEEB3F4663C}"/>
              </a:ext>
            </a:extLst>
          </p:cNvPr>
          <p:cNvSpPr/>
          <p:nvPr/>
        </p:nvSpPr>
        <p:spPr>
          <a:xfrm rot="5400000">
            <a:off x="3419016" y="5470723"/>
            <a:ext cx="396494" cy="231269"/>
          </a:xfrm>
          <a:prstGeom prst="leftRightArrow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Pijl: links/rechts 17">
            <a:extLst>
              <a:ext uri="{FF2B5EF4-FFF2-40B4-BE49-F238E27FC236}">
                <a16:creationId xmlns:a16="http://schemas.microsoft.com/office/drawing/2014/main" xmlns="" id="{9BC1E55A-581E-4C2F-84F6-C27ECB1C89E9}"/>
              </a:ext>
            </a:extLst>
          </p:cNvPr>
          <p:cNvSpPr/>
          <p:nvPr/>
        </p:nvSpPr>
        <p:spPr>
          <a:xfrm rot="5400000">
            <a:off x="6445056" y="5476416"/>
            <a:ext cx="396494" cy="231269"/>
          </a:xfrm>
          <a:prstGeom prst="leftRightArrow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xmlns="" id="{53A909AE-B998-46A6-B46B-3D251EE5DDC9}"/>
              </a:ext>
            </a:extLst>
          </p:cNvPr>
          <p:cNvSpPr/>
          <p:nvPr/>
        </p:nvSpPr>
        <p:spPr>
          <a:xfrm>
            <a:off x="804336" y="4200566"/>
            <a:ext cx="1800000" cy="114742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Webservices</a:t>
            </a: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(ondergronden, referentiegegevens)</a:t>
            </a:r>
            <a:endParaRPr kumimoji="0" lang="nl-NL" sz="11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Pijl: links/rechts 19">
            <a:extLst>
              <a:ext uri="{FF2B5EF4-FFF2-40B4-BE49-F238E27FC236}">
                <a16:creationId xmlns:a16="http://schemas.microsoft.com/office/drawing/2014/main" xmlns="" id="{5187D4C2-AFDD-48EF-B063-7D218EF45665}"/>
              </a:ext>
            </a:extLst>
          </p:cNvPr>
          <p:cNvSpPr/>
          <p:nvPr/>
        </p:nvSpPr>
        <p:spPr>
          <a:xfrm>
            <a:off x="2634131" y="4645141"/>
            <a:ext cx="462563" cy="243977"/>
          </a:xfrm>
          <a:prstGeom prst="leftRightArrow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xmlns="" id="{FA24E49C-E2D4-4E9E-801A-0A4FD9B334AA}"/>
              </a:ext>
            </a:extLst>
          </p:cNvPr>
          <p:cNvSpPr/>
          <p:nvPr/>
        </p:nvSpPr>
        <p:spPr>
          <a:xfrm>
            <a:off x="8015406" y="292446"/>
            <a:ext cx="1800000" cy="5652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WIBON</a:t>
            </a:r>
          </a:p>
        </p:txBody>
      </p:sp>
      <p:sp>
        <p:nvSpPr>
          <p:cNvPr id="22" name="Pijl: links/rechts 21">
            <a:extLst>
              <a:ext uri="{FF2B5EF4-FFF2-40B4-BE49-F238E27FC236}">
                <a16:creationId xmlns:a16="http://schemas.microsoft.com/office/drawing/2014/main" xmlns="" id="{82C58DAE-BFD8-4273-B565-06110FC89A15}"/>
              </a:ext>
            </a:extLst>
          </p:cNvPr>
          <p:cNvSpPr/>
          <p:nvPr/>
        </p:nvSpPr>
        <p:spPr>
          <a:xfrm rot="10800000">
            <a:off x="7530619" y="459410"/>
            <a:ext cx="429255" cy="243974"/>
          </a:xfrm>
          <a:prstGeom prst="leftRightArrow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xmlns="" id="{7B12D20C-1704-4029-BE91-4B7AF78E5FE4}"/>
              </a:ext>
            </a:extLst>
          </p:cNvPr>
          <p:cNvSpPr/>
          <p:nvPr/>
        </p:nvSpPr>
        <p:spPr>
          <a:xfrm>
            <a:off x="8015406" y="998814"/>
            <a:ext cx="1800000" cy="46800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Bestekken</a:t>
            </a:r>
          </a:p>
        </p:txBody>
      </p:sp>
      <p:sp>
        <p:nvSpPr>
          <p:cNvPr id="24" name="Pijl: rechts 23">
            <a:extLst>
              <a:ext uri="{FF2B5EF4-FFF2-40B4-BE49-F238E27FC236}">
                <a16:creationId xmlns:a16="http://schemas.microsoft.com/office/drawing/2014/main" xmlns="" id="{7DD65628-FC6B-4341-9CCC-6AF79EBCE806}"/>
              </a:ext>
            </a:extLst>
          </p:cNvPr>
          <p:cNvSpPr/>
          <p:nvPr/>
        </p:nvSpPr>
        <p:spPr>
          <a:xfrm>
            <a:off x="7549718" y="1116240"/>
            <a:ext cx="462015" cy="243976"/>
          </a:xfrm>
          <a:prstGeom prst="rightArrow">
            <a:avLst>
              <a:gd name="adj1" fmla="val 53298"/>
              <a:gd name="adj2" fmla="val 50000"/>
            </a:avLst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xmlns="" id="{B6C6600C-2BA1-41D0-9928-F7981E7E5786}"/>
              </a:ext>
            </a:extLst>
          </p:cNvPr>
          <p:cNvSpPr/>
          <p:nvPr/>
        </p:nvSpPr>
        <p:spPr>
          <a:xfrm>
            <a:off x="8040416" y="1648432"/>
            <a:ext cx="1800000" cy="46800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Projecten</a:t>
            </a:r>
          </a:p>
        </p:txBody>
      </p:sp>
      <p:sp>
        <p:nvSpPr>
          <p:cNvPr id="26" name="Pijl: links/rechts 25">
            <a:extLst>
              <a:ext uri="{FF2B5EF4-FFF2-40B4-BE49-F238E27FC236}">
                <a16:creationId xmlns:a16="http://schemas.microsoft.com/office/drawing/2014/main" xmlns="" id="{AA7EC7F4-95D8-40BC-84A6-1957BF52E36E}"/>
              </a:ext>
            </a:extLst>
          </p:cNvPr>
          <p:cNvSpPr/>
          <p:nvPr/>
        </p:nvSpPr>
        <p:spPr>
          <a:xfrm rot="10800000">
            <a:off x="7546096" y="1763723"/>
            <a:ext cx="429255" cy="243974"/>
          </a:xfrm>
          <a:prstGeom prst="leftRightArrow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xmlns="" id="{85D50AED-A8CE-4ADA-9A55-5EBFB6F4165E}"/>
              </a:ext>
            </a:extLst>
          </p:cNvPr>
          <p:cNvSpPr/>
          <p:nvPr/>
        </p:nvSpPr>
        <p:spPr>
          <a:xfrm>
            <a:off x="3229849" y="3373848"/>
            <a:ext cx="4172420" cy="382652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Uitwisseling</a:t>
            </a: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xmlns="" id="{797A68E6-A26E-4806-9EB3-4E84B23FF6F9}"/>
              </a:ext>
            </a:extLst>
          </p:cNvPr>
          <p:cNvSpPr/>
          <p:nvPr/>
        </p:nvSpPr>
        <p:spPr>
          <a:xfrm>
            <a:off x="5080645" y="4931380"/>
            <a:ext cx="2303833" cy="37491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Beheer meldingen</a:t>
            </a: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xmlns="" id="{F56AC180-EE2D-47FC-B6E8-01A6FD7BDA19}"/>
              </a:ext>
            </a:extLst>
          </p:cNvPr>
          <p:cNvSpPr/>
          <p:nvPr/>
        </p:nvSpPr>
        <p:spPr>
          <a:xfrm>
            <a:off x="3229849" y="2011542"/>
            <a:ext cx="4172420" cy="468001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Planning en begroting</a:t>
            </a: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xmlns="" id="{D48B2A15-D813-41CB-B3D3-F68D2A5CDD55}"/>
              </a:ext>
            </a:extLst>
          </p:cNvPr>
          <p:cNvSpPr/>
          <p:nvPr/>
        </p:nvSpPr>
        <p:spPr>
          <a:xfrm>
            <a:off x="3229849" y="2541489"/>
            <a:ext cx="4172420" cy="468001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Inspecties</a:t>
            </a: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xmlns="" id="{D9EDA202-68BC-4B8B-9356-2E3302AEF431}"/>
              </a:ext>
            </a:extLst>
          </p:cNvPr>
          <p:cNvSpPr/>
          <p:nvPr/>
        </p:nvSpPr>
        <p:spPr>
          <a:xfrm>
            <a:off x="890043" y="5506343"/>
            <a:ext cx="725288" cy="341842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Eis</a:t>
            </a:r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xmlns="" id="{0D3F2081-4474-4E31-8D62-58C69B4B6932}"/>
              </a:ext>
            </a:extLst>
          </p:cNvPr>
          <p:cNvSpPr/>
          <p:nvPr/>
        </p:nvSpPr>
        <p:spPr>
          <a:xfrm>
            <a:off x="1341692" y="5947107"/>
            <a:ext cx="725288" cy="34184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Wens</a:t>
            </a:r>
          </a:p>
        </p:txBody>
      </p:sp>
      <p:grpSp>
        <p:nvGrpSpPr>
          <p:cNvPr id="33" name="Groep 32">
            <a:extLst>
              <a:ext uri="{FF2B5EF4-FFF2-40B4-BE49-F238E27FC236}">
                <a16:creationId xmlns:a16="http://schemas.microsoft.com/office/drawing/2014/main" xmlns="" id="{664C4F80-829F-4ABC-BBA4-DC02425135F1}"/>
              </a:ext>
            </a:extLst>
          </p:cNvPr>
          <p:cNvGrpSpPr/>
          <p:nvPr/>
        </p:nvGrpSpPr>
        <p:grpSpPr>
          <a:xfrm>
            <a:off x="4052177" y="4289151"/>
            <a:ext cx="424320" cy="355990"/>
            <a:chOff x="11117546" y="1846866"/>
            <a:chExt cx="424320" cy="355990"/>
          </a:xfrm>
        </p:grpSpPr>
        <p:sp>
          <p:nvSpPr>
            <p:cNvPr id="34" name="Ovaal 33">
              <a:extLst>
                <a:ext uri="{FF2B5EF4-FFF2-40B4-BE49-F238E27FC236}">
                  <a16:creationId xmlns:a16="http://schemas.microsoft.com/office/drawing/2014/main" xmlns="" id="{069902E7-D390-4775-B3D1-3EC70BFC1A68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Tekstvak 34">
              <a:extLst>
                <a:ext uri="{FF2B5EF4-FFF2-40B4-BE49-F238E27FC236}">
                  <a16:creationId xmlns:a16="http://schemas.microsoft.com/office/drawing/2014/main" xmlns="" id="{B6FB63A5-00B9-41E3-9358-1960A3A41B87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6" name="Groep 35">
            <a:extLst>
              <a:ext uri="{FF2B5EF4-FFF2-40B4-BE49-F238E27FC236}">
                <a16:creationId xmlns:a16="http://schemas.microsoft.com/office/drawing/2014/main" xmlns="" id="{56FBAB0E-A4EE-4D35-B414-7385D7C9919F}"/>
              </a:ext>
            </a:extLst>
          </p:cNvPr>
          <p:cNvGrpSpPr/>
          <p:nvPr/>
        </p:nvGrpSpPr>
        <p:grpSpPr>
          <a:xfrm>
            <a:off x="3201187" y="581397"/>
            <a:ext cx="424320" cy="355990"/>
            <a:chOff x="11117546" y="1846866"/>
            <a:chExt cx="424320" cy="355990"/>
          </a:xfrm>
        </p:grpSpPr>
        <p:sp>
          <p:nvSpPr>
            <p:cNvPr id="37" name="Ovaal 36">
              <a:extLst>
                <a:ext uri="{FF2B5EF4-FFF2-40B4-BE49-F238E27FC236}">
                  <a16:creationId xmlns:a16="http://schemas.microsoft.com/office/drawing/2014/main" xmlns="" id="{E322228D-881C-42DE-9074-3653EBB85624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Tekstvak 37">
              <a:extLst>
                <a:ext uri="{FF2B5EF4-FFF2-40B4-BE49-F238E27FC236}">
                  <a16:creationId xmlns:a16="http://schemas.microsoft.com/office/drawing/2014/main" xmlns="" id="{A054290D-4DF9-48C8-8A36-CB4ADD07E1D8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</p:grpSp>
      <p:grpSp>
        <p:nvGrpSpPr>
          <p:cNvPr id="39" name="Groep 38">
            <a:extLst>
              <a:ext uri="{FF2B5EF4-FFF2-40B4-BE49-F238E27FC236}">
                <a16:creationId xmlns:a16="http://schemas.microsoft.com/office/drawing/2014/main" xmlns="" id="{9272AEE3-315C-4813-9F97-018E1F21F1DA}"/>
              </a:ext>
            </a:extLst>
          </p:cNvPr>
          <p:cNvGrpSpPr/>
          <p:nvPr/>
        </p:nvGrpSpPr>
        <p:grpSpPr>
          <a:xfrm>
            <a:off x="7063972" y="1831883"/>
            <a:ext cx="424320" cy="355990"/>
            <a:chOff x="11117546" y="1846866"/>
            <a:chExt cx="424320" cy="355990"/>
          </a:xfrm>
        </p:grpSpPr>
        <p:sp>
          <p:nvSpPr>
            <p:cNvPr id="40" name="Ovaal 39">
              <a:extLst>
                <a:ext uri="{FF2B5EF4-FFF2-40B4-BE49-F238E27FC236}">
                  <a16:creationId xmlns:a16="http://schemas.microsoft.com/office/drawing/2014/main" xmlns="" id="{F0CE22D4-57AF-4DC1-A2C5-F8D11C175BB5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Tekstvak 40">
              <a:extLst>
                <a:ext uri="{FF2B5EF4-FFF2-40B4-BE49-F238E27FC236}">
                  <a16:creationId xmlns:a16="http://schemas.microsoft.com/office/drawing/2014/main" xmlns="" id="{FFA7D8E7-24D1-4628-9A01-A4BC92501F9D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</p:txBody>
        </p:sp>
      </p:grpSp>
      <p:grpSp>
        <p:nvGrpSpPr>
          <p:cNvPr id="42" name="Groep 41">
            <a:extLst>
              <a:ext uri="{FF2B5EF4-FFF2-40B4-BE49-F238E27FC236}">
                <a16:creationId xmlns:a16="http://schemas.microsoft.com/office/drawing/2014/main" xmlns="" id="{2BAB2C76-8FAA-473E-8965-DEAC8A9F8CAB}"/>
              </a:ext>
            </a:extLst>
          </p:cNvPr>
          <p:cNvGrpSpPr/>
          <p:nvPr/>
        </p:nvGrpSpPr>
        <p:grpSpPr>
          <a:xfrm>
            <a:off x="7539062" y="3661344"/>
            <a:ext cx="424320" cy="355990"/>
            <a:chOff x="11117546" y="1846866"/>
            <a:chExt cx="424320" cy="355990"/>
          </a:xfrm>
        </p:grpSpPr>
        <p:sp>
          <p:nvSpPr>
            <p:cNvPr id="43" name="Ovaal 42">
              <a:extLst>
                <a:ext uri="{FF2B5EF4-FFF2-40B4-BE49-F238E27FC236}">
                  <a16:creationId xmlns:a16="http://schemas.microsoft.com/office/drawing/2014/main" xmlns="" id="{56B455A6-6351-40EF-85C8-191B49E371AD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Tekstvak 43">
              <a:extLst>
                <a:ext uri="{FF2B5EF4-FFF2-40B4-BE49-F238E27FC236}">
                  <a16:creationId xmlns:a16="http://schemas.microsoft.com/office/drawing/2014/main" xmlns="" id="{7675D465-CDD0-4A3B-85B8-8D405BBB2885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5" name="Groep 44">
            <a:extLst>
              <a:ext uri="{FF2B5EF4-FFF2-40B4-BE49-F238E27FC236}">
                <a16:creationId xmlns:a16="http://schemas.microsoft.com/office/drawing/2014/main" xmlns="" id="{68467091-DA26-4435-8979-D48350883386}"/>
              </a:ext>
            </a:extLst>
          </p:cNvPr>
          <p:cNvGrpSpPr/>
          <p:nvPr/>
        </p:nvGrpSpPr>
        <p:grpSpPr>
          <a:xfrm>
            <a:off x="2647819" y="4270010"/>
            <a:ext cx="424320" cy="355990"/>
            <a:chOff x="11117546" y="1846866"/>
            <a:chExt cx="424320" cy="355990"/>
          </a:xfrm>
        </p:grpSpPr>
        <p:sp>
          <p:nvSpPr>
            <p:cNvPr id="46" name="Ovaal 45">
              <a:extLst>
                <a:ext uri="{FF2B5EF4-FFF2-40B4-BE49-F238E27FC236}">
                  <a16:creationId xmlns:a16="http://schemas.microsoft.com/office/drawing/2014/main" xmlns="" id="{66203EB9-9897-4384-ADAF-31778BB2D436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Tekstvak 46">
              <a:extLst>
                <a:ext uri="{FF2B5EF4-FFF2-40B4-BE49-F238E27FC236}">
                  <a16:creationId xmlns:a16="http://schemas.microsoft.com/office/drawing/2014/main" xmlns="" id="{524E019B-D13E-49C2-B1A3-443DD0288361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grpSp>
        <p:nvGrpSpPr>
          <p:cNvPr id="48" name="Groep 47">
            <a:extLst>
              <a:ext uri="{FF2B5EF4-FFF2-40B4-BE49-F238E27FC236}">
                <a16:creationId xmlns:a16="http://schemas.microsoft.com/office/drawing/2014/main" xmlns="" id="{12F7D760-F37E-4F8C-BDE1-D66A44C1754E}"/>
              </a:ext>
            </a:extLst>
          </p:cNvPr>
          <p:cNvGrpSpPr/>
          <p:nvPr/>
        </p:nvGrpSpPr>
        <p:grpSpPr>
          <a:xfrm>
            <a:off x="2659341" y="2271316"/>
            <a:ext cx="424320" cy="355990"/>
            <a:chOff x="11117546" y="1846866"/>
            <a:chExt cx="424320" cy="355990"/>
          </a:xfrm>
        </p:grpSpPr>
        <p:sp>
          <p:nvSpPr>
            <p:cNvPr id="49" name="Ovaal 48">
              <a:extLst>
                <a:ext uri="{FF2B5EF4-FFF2-40B4-BE49-F238E27FC236}">
                  <a16:creationId xmlns:a16="http://schemas.microsoft.com/office/drawing/2014/main" xmlns="" id="{15796566-5816-4676-B46B-2F7E20F82002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Tekstvak 49">
              <a:extLst>
                <a:ext uri="{FF2B5EF4-FFF2-40B4-BE49-F238E27FC236}">
                  <a16:creationId xmlns:a16="http://schemas.microsoft.com/office/drawing/2014/main" xmlns="" id="{1DC0077C-434A-476B-BAF3-DEAB4A50B72C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</a:p>
          </p:txBody>
        </p:sp>
      </p:grpSp>
      <p:grpSp>
        <p:nvGrpSpPr>
          <p:cNvPr id="51" name="Groep 50">
            <a:extLst>
              <a:ext uri="{FF2B5EF4-FFF2-40B4-BE49-F238E27FC236}">
                <a16:creationId xmlns:a16="http://schemas.microsoft.com/office/drawing/2014/main" xmlns="" id="{2C4F923C-3DDE-44A5-A9CF-D6D8612B4E72}"/>
              </a:ext>
            </a:extLst>
          </p:cNvPr>
          <p:cNvGrpSpPr/>
          <p:nvPr/>
        </p:nvGrpSpPr>
        <p:grpSpPr>
          <a:xfrm>
            <a:off x="3146844" y="5382893"/>
            <a:ext cx="424320" cy="355990"/>
            <a:chOff x="11117546" y="1846866"/>
            <a:chExt cx="424320" cy="355990"/>
          </a:xfrm>
        </p:grpSpPr>
        <p:sp>
          <p:nvSpPr>
            <p:cNvPr id="52" name="Ovaal 51">
              <a:extLst>
                <a:ext uri="{FF2B5EF4-FFF2-40B4-BE49-F238E27FC236}">
                  <a16:creationId xmlns:a16="http://schemas.microsoft.com/office/drawing/2014/main" xmlns="" id="{00F13167-5B70-42BE-8215-F2C321C15FEF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Tekstvak 52">
              <a:extLst>
                <a:ext uri="{FF2B5EF4-FFF2-40B4-BE49-F238E27FC236}">
                  <a16:creationId xmlns:a16="http://schemas.microsoft.com/office/drawing/2014/main" xmlns="" id="{AEAB9A1E-1913-4063-8ED6-C55AFC9060EA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54" name="Groep 53">
            <a:extLst>
              <a:ext uri="{FF2B5EF4-FFF2-40B4-BE49-F238E27FC236}">
                <a16:creationId xmlns:a16="http://schemas.microsoft.com/office/drawing/2014/main" xmlns="" id="{8075D178-ED67-49D4-A327-1A07FD9D9B4A}"/>
              </a:ext>
            </a:extLst>
          </p:cNvPr>
          <p:cNvGrpSpPr/>
          <p:nvPr/>
        </p:nvGrpSpPr>
        <p:grpSpPr>
          <a:xfrm>
            <a:off x="7538114" y="760250"/>
            <a:ext cx="424320" cy="355990"/>
            <a:chOff x="11117546" y="1846866"/>
            <a:chExt cx="424320" cy="355990"/>
          </a:xfrm>
        </p:grpSpPr>
        <p:sp>
          <p:nvSpPr>
            <p:cNvPr id="55" name="Ovaal 54">
              <a:extLst>
                <a:ext uri="{FF2B5EF4-FFF2-40B4-BE49-F238E27FC236}">
                  <a16:creationId xmlns:a16="http://schemas.microsoft.com/office/drawing/2014/main" xmlns="" id="{7BC98FFD-A5CD-4C15-AA96-6497075EA098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Tekstvak 55">
              <a:extLst>
                <a:ext uri="{FF2B5EF4-FFF2-40B4-BE49-F238E27FC236}">
                  <a16:creationId xmlns:a16="http://schemas.microsoft.com/office/drawing/2014/main" xmlns="" id="{217C72C4-097E-4C94-BA83-4C6B6E5767A7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</a:p>
          </p:txBody>
        </p:sp>
      </p:grpSp>
      <p:grpSp>
        <p:nvGrpSpPr>
          <p:cNvPr id="57" name="Groep 56">
            <a:extLst>
              <a:ext uri="{FF2B5EF4-FFF2-40B4-BE49-F238E27FC236}">
                <a16:creationId xmlns:a16="http://schemas.microsoft.com/office/drawing/2014/main" xmlns="" id="{7C04BD2C-B0E9-4C53-A81A-96E65AD950DA}"/>
              </a:ext>
            </a:extLst>
          </p:cNvPr>
          <p:cNvGrpSpPr/>
          <p:nvPr/>
        </p:nvGrpSpPr>
        <p:grpSpPr>
          <a:xfrm>
            <a:off x="7544028" y="1357391"/>
            <a:ext cx="424320" cy="355990"/>
            <a:chOff x="11117546" y="1846866"/>
            <a:chExt cx="424320" cy="355990"/>
          </a:xfrm>
        </p:grpSpPr>
        <p:sp>
          <p:nvSpPr>
            <p:cNvPr id="58" name="Ovaal 57">
              <a:extLst>
                <a:ext uri="{FF2B5EF4-FFF2-40B4-BE49-F238E27FC236}">
                  <a16:creationId xmlns:a16="http://schemas.microsoft.com/office/drawing/2014/main" xmlns="" id="{A6E23FD3-6521-4AC2-9FCB-34746F5A7F45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Tekstvak 58">
              <a:extLst>
                <a:ext uri="{FF2B5EF4-FFF2-40B4-BE49-F238E27FC236}">
                  <a16:creationId xmlns:a16="http://schemas.microsoft.com/office/drawing/2014/main" xmlns="" id="{1F8A824B-B86E-48A2-AB0F-687765D81064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</a:p>
          </p:txBody>
        </p:sp>
      </p:grpSp>
      <p:grpSp>
        <p:nvGrpSpPr>
          <p:cNvPr id="60" name="Groep 59">
            <a:extLst>
              <a:ext uri="{FF2B5EF4-FFF2-40B4-BE49-F238E27FC236}">
                <a16:creationId xmlns:a16="http://schemas.microsoft.com/office/drawing/2014/main" xmlns="" id="{7B70636F-13BB-4A64-8E29-313D19B04B65}"/>
              </a:ext>
            </a:extLst>
          </p:cNvPr>
          <p:cNvGrpSpPr/>
          <p:nvPr/>
        </p:nvGrpSpPr>
        <p:grpSpPr>
          <a:xfrm>
            <a:off x="7549718" y="4280364"/>
            <a:ext cx="424320" cy="355990"/>
            <a:chOff x="11117546" y="1846866"/>
            <a:chExt cx="424320" cy="355990"/>
          </a:xfrm>
        </p:grpSpPr>
        <p:sp>
          <p:nvSpPr>
            <p:cNvPr id="61" name="Ovaal 60">
              <a:extLst>
                <a:ext uri="{FF2B5EF4-FFF2-40B4-BE49-F238E27FC236}">
                  <a16:creationId xmlns:a16="http://schemas.microsoft.com/office/drawing/2014/main" xmlns="" id="{8CA1C2DB-F77B-4E95-88A4-6E61336F4AD8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Tekstvak 61">
              <a:extLst>
                <a:ext uri="{FF2B5EF4-FFF2-40B4-BE49-F238E27FC236}">
                  <a16:creationId xmlns:a16="http://schemas.microsoft.com/office/drawing/2014/main" xmlns="" id="{FAEB3057-F4ED-4206-9513-731414FD6DA8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3" name="Groep 62">
            <a:extLst>
              <a:ext uri="{FF2B5EF4-FFF2-40B4-BE49-F238E27FC236}">
                <a16:creationId xmlns:a16="http://schemas.microsoft.com/office/drawing/2014/main" xmlns="" id="{A0D907E0-AB7F-4DC7-8BF3-A47B615055AF}"/>
              </a:ext>
            </a:extLst>
          </p:cNvPr>
          <p:cNvGrpSpPr/>
          <p:nvPr/>
        </p:nvGrpSpPr>
        <p:grpSpPr>
          <a:xfrm>
            <a:off x="7573707" y="4833156"/>
            <a:ext cx="424320" cy="355990"/>
            <a:chOff x="11117546" y="1846866"/>
            <a:chExt cx="424320" cy="355990"/>
          </a:xfrm>
        </p:grpSpPr>
        <p:sp>
          <p:nvSpPr>
            <p:cNvPr id="64" name="Ovaal 63">
              <a:extLst>
                <a:ext uri="{FF2B5EF4-FFF2-40B4-BE49-F238E27FC236}">
                  <a16:creationId xmlns:a16="http://schemas.microsoft.com/office/drawing/2014/main" xmlns="" id="{1E28CD9A-272F-4792-83A2-15BF80950631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Tekstvak 64">
              <a:extLst>
                <a:ext uri="{FF2B5EF4-FFF2-40B4-BE49-F238E27FC236}">
                  <a16:creationId xmlns:a16="http://schemas.microsoft.com/office/drawing/2014/main" xmlns="" id="{E1375FDB-3042-482C-902E-B02556415B31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6" name="Groep 65">
            <a:extLst>
              <a:ext uri="{FF2B5EF4-FFF2-40B4-BE49-F238E27FC236}">
                <a16:creationId xmlns:a16="http://schemas.microsoft.com/office/drawing/2014/main" xmlns="" id="{AB783040-E505-490E-B02D-B57F02842032}"/>
              </a:ext>
            </a:extLst>
          </p:cNvPr>
          <p:cNvGrpSpPr/>
          <p:nvPr/>
        </p:nvGrpSpPr>
        <p:grpSpPr>
          <a:xfrm>
            <a:off x="6758938" y="5371471"/>
            <a:ext cx="424320" cy="355990"/>
            <a:chOff x="11117546" y="1846866"/>
            <a:chExt cx="424320" cy="355990"/>
          </a:xfrm>
        </p:grpSpPr>
        <p:sp>
          <p:nvSpPr>
            <p:cNvPr id="67" name="Ovaal 66">
              <a:extLst>
                <a:ext uri="{FF2B5EF4-FFF2-40B4-BE49-F238E27FC236}">
                  <a16:creationId xmlns:a16="http://schemas.microsoft.com/office/drawing/2014/main" xmlns="" id="{28618C1B-58A4-49E1-A34C-3ABBA5B81E9C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" name="Tekstvak 67">
              <a:extLst>
                <a:ext uri="{FF2B5EF4-FFF2-40B4-BE49-F238E27FC236}">
                  <a16:creationId xmlns:a16="http://schemas.microsoft.com/office/drawing/2014/main" xmlns="" id="{CEDE090C-9EA4-449D-A1EB-367EC5F07501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69" name="Groep 68">
            <a:extLst>
              <a:ext uri="{FF2B5EF4-FFF2-40B4-BE49-F238E27FC236}">
                <a16:creationId xmlns:a16="http://schemas.microsoft.com/office/drawing/2014/main" xmlns="" id="{0D7E9A21-5670-442D-B48C-0E186A7FE54F}"/>
              </a:ext>
            </a:extLst>
          </p:cNvPr>
          <p:cNvGrpSpPr/>
          <p:nvPr/>
        </p:nvGrpSpPr>
        <p:grpSpPr>
          <a:xfrm>
            <a:off x="2634491" y="3485390"/>
            <a:ext cx="424320" cy="355990"/>
            <a:chOff x="11117546" y="1846866"/>
            <a:chExt cx="424320" cy="355990"/>
          </a:xfrm>
        </p:grpSpPr>
        <p:sp>
          <p:nvSpPr>
            <p:cNvPr id="70" name="Ovaal 69">
              <a:extLst>
                <a:ext uri="{FF2B5EF4-FFF2-40B4-BE49-F238E27FC236}">
                  <a16:creationId xmlns:a16="http://schemas.microsoft.com/office/drawing/2014/main" xmlns="" id="{88D5F06E-6514-4260-9585-CDACBFF580EB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" name="Tekstvak 70">
              <a:extLst>
                <a:ext uri="{FF2B5EF4-FFF2-40B4-BE49-F238E27FC236}">
                  <a16:creationId xmlns:a16="http://schemas.microsoft.com/office/drawing/2014/main" xmlns="" id="{F56C3EA7-C96D-4EA7-B135-58388C5EAB82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2" name="Groep 71">
            <a:extLst>
              <a:ext uri="{FF2B5EF4-FFF2-40B4-BE49-F238E27FC236}">
                <a16:creationId xmlns:a16="http://schemas.microsoft.com/office/drawing/2014/main" xmlns="" id="{301B83DB-46DB-4C07-8AFB-52C54761FE7E}"/>
              </a:ext>
            </a:extLst>
          </p:cNvPr>
          <p:cNvGrpSpPr/>
          <p:nvPr/>
        </p:nvGrpSpPr>
        <p:grpSpPr>
          <a:xfrm>
            <a:off x="2652392" y="2922778"/>
            <a:ext cx="424320" cy="355990"/>
            <a:chOff x="11117546" y="1846866"/>
            <a:chExt cx="424320" cy="355990"/>
          </a:xfrm>
        </p:grpSpPr>
        <p:sp>
          <p:nvSpPr>
            <p:cNvPr id="73" name="Ovaal 72">
              <a:extLst>
                <a:ext uri="{FF2B5EF4-FFF2-40B4-BE49-F238E27FC236}">
                  <a16:creationId xmlns:a16="http://schemas.microsoft.com/office/drawing/2014/main" xmlns="" id="{2B686DD3-02BD-4D2A-8BC1-70CE45FA4053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Tekstvak 73">
              <a:extLst>
                <a:ext uri="{FF2B5EF4-FFF2-40B4-BE49-F238E27FC236}">
                  <a16:creationId xmlns:a16="http://schemas.microsoft.com/office/drawing/2014/main" xmlns="" id="{FE40BCD4-1809-4FD0-BCC2-56E6C7E94688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5" name="Pijl: links/rechts 74">
            <a:extLst>
              <a:ext uri="{FF2B5EF4-FFF2-40B4-BE49-F238E27FC236}">
                <a16:creationId xmlns:a16="http://schemas.microsoft.com/office/drawing/2014/main" xmlns="" id="{29A7DD31-9E3C-40DC-8BD8-80E025A6C00A}"/>
              </a:ext>
            </a:extLst>
          </p:cNvPr>
          <p:cNvSpPr/>
          <p:nvPr/>
        </p:nvSpPr>
        <p:spPr>
          <a:xfrm>
            <a:off x="2625932" y="2632941"/>
            <a:ext cx="462563" cy="243977"/>
          </a:xfrm>
          <a:prstGeom prst="leftRightArrow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6" name="Pijl: rechts 75">
            <a:extLst>
              <a:ext uri="{FF2B5EF4-FFF2-40B4-BE49-F238E27FC236}">
                <a16:creationId xmlns:a16="http://schemas.microsoft.com/office/drawing/2014/main" xmlns="" id="{F7E12338-BD93-4047-B042-0BDE120C3033}"/>
              </a:ext>
            </a:extLst>
          </p:cNvPr>
          <p:cNvSpPr/>
          <p:nvPr/>
        </p:nvSpPr>
        <p:spPr>
          <a:xfrm>
            <a:off x="2669085" y="3235736"/>
            <a:ext cx="462015" cy="243976"/>
          </a:xfrm>
          <a:prstGeom prst="rightArrow">
            <a:avLst>
              <a:gd name="adj1" fmla="val 53298"/>
              <a:gd name="adj2" fmla="val 50000"/>
            </a:avLst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7" name="Groep 76">
            <a:extLst>
              <a:ext uri="{FF2B5EF4-FFF2-40B4-BE49-F238E27FC236}">
                <a16:creationId xmlns:a16="http://schemas.microsoft.com/office/drawing/2014/main" xmlns="" id="{42C9DACA-50A6-44D8-9D78-5B2A11628320}"/>
              </a:ext>
            </a:extLst>
          </p:cNvPr>
          <p:cNvGrpSpPr/>
          <p:nvPr/>
        </p:nvGrpSpPr>
        <p:grpSpPr>
          <a:xfrm>
            <a:off x="7050773" y="2557806"/>
            <a:ext cx="424320" cy="355990"/>
            <a:chOff x="11117546" y="1846866"/>
            <a:chExt cx="424320" cy="355990"/>
          </a:xfrm>
        </p:grpSpPr>
        <p:sp>
          <p:nvSpPr>
            <p:cNvPr id="78" name="Ovaal 77">
              <a:extLst>
                <a:ext uri="{FF2B5EF4-FFF2-40B4-BE49-F238E27FC236}">
                  <a16:creationId xmlns:a16="http://schemas.microsoft.com/office/drawing/2014/main" xmlns="" id="{3BAC1B4D-CC44-417E-B96A-BF7F7B9295FE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9" name="Tekstvak 78">
              <a:extLst>
                <a:ext uri="{FF2B5EF4-FFF2-40B4-BE49-F238E27FC236}">
                  <a16:creationId xmlns:a16="http://schemas.microsoft.com/office/drawing/2014/main" xmlns="" id="{BC287B8B-B134-450D-8719-CA62D6499EB7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</p:grpSp>
      <p:sp>
        <p:nvSpPr>
          <p:cNvPr id="80" name="Rechthoek 79">
            <a:extLst>
              <a:ext uri="{FF2B5EF4-FFF2-40B4-BE49-F238E27FC236}">
                <a16:creationId xmlns:a16="http://schemas.microsoft.com/office/drawing/2014/main" xmlns="" id="{AAC0C911-3ABE-44B5-8617-081D7FC510DC}"/>
              </a:ext>
            </a:extLst>
          </p:cNvPr>
          <p:cNvSpPr/>
          <p:nvPr/>
        </p:nvSpPr>
        <p:spPr>
          <a:xfrm>
            <a:off x="8034001" y="3309687"/>
            <a:ext cx="1800000" cy="46800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Civiele constructies</a:t>
            </a:r>
          </a:p>
        </p:txBody>
      </p:sp>
      <p:sp>
        <p:nvSpPr>
          <p:cNvPr id="81" name="Rechthoek 80">
            <a:extLst>
              <a:ext uri="{FF2B5EF4-FFF2-40B4-BE49-F238E27FC236}">
                <a16:creationId xmlns:a16="http://schemas.microsoft.com/office/drawing/2014/main" xmlns="" id="{22A32B4E-6BFF-4B5E-A442-208B850CA993}"/>
              </a:ext>
            </a:extLst>
          </p:cNvPr>
          <p:cNvSpPr/>
          <p:nvPr/>
        </p:nvSpPr>
        <p:spPr>
          <a:xfrm>
            <a:off x="8015406" y="2761446"/>
            <a:ext cx="1800000" cy="46800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Verlichting</a:t>
            </a:r>
          </a:p>
        </p:txBody>
      </p:sp>
      <p:sp>
        <p:nvSpPr>
          <p:cNvPr id="82" name="Pijl: links/rechts 81">
            <a:extLst>
              <a:ext uri="{FF2B5EF4-FFF2-40B4-BE49-F238E27FC236}">
                <a16:creationId xmlns:a16="http://schemas.microsoft.com/office/drawing/2014/main" xmlns="" id="{168EE550-4435-4B69-9484-547591586A7D}"/>
              </a:ext>
            </a:extLst>
          </p:cNvPr>
          <p:cNvSpPr/>
          <p:nvPr/>
        </p:nvSpPr>
        <p:spPr>
          <a:xfrm>
            <a:off x="7528710" y="3194315"/>
            <a:ext cx="462563" cy="243977"/>
          </a:xfrm>
          <a:prstGeom prst="leftRightArrow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83" name="Groep 82">
            <a:extLst>
              <a:ext uri="{FF2B5EF4-FFF2-40B4-BE49-F238E27FC236}">
                <a16:creationId xmlns:a16="http://schemas.microsoft.com/office/drawing/2014/main" xmlns="" id="{74937701-4193-4530-B942-033A9DDCBD19}"/>
              </a:ext>
            </a:extLst>
          </p:cNvPr>
          <p:cNvGrpSpPr/>
          <p:nvPr/>
        </p:nvGrpSpPr>
        <p:grpSpPr>
          <a:xfrm>
            <a:off x="7533754" y="2886535"/>
            <a:ext cx="424320" cy="355990"/>
            <a:chOff x="11117546" y="1846866"/>
            <a:chExt cx="424320" cy="355990"/>
          </a:xfrm>
        </p:grpSpPr>
        <p:sp>
          <p:nvSpPr>
            <p:cNvPr id="84" name="Ovaal 83">
              <a:extLst>
                <a:ext uri="{FF2B5EF4-FFF2-40B4-BE49-F238E27FC236}">
                  <a16:creationId xmlns:a16="http://schemas.microsoft.com/office/drawing/2014/main" xmlns="" id="{0DE57DD6-22EE-42C3-8786-BF1E85AA17D4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5" name="Tekstvak 84">
              <a:extLst>
                <a:ext uri="{FF2B5EF4-FFF2-40B4-BE49-F238E27FC236}">
                  <a16:creationId xmlns:a16="http://schemas.microsoft.com/office/drawing/2014/main" xmlns="" id="{90FF0281-5FC2-4464-AD27-379D53B376BE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4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</a:p>
          </p:txBody>
        </p:sp>
      </p:grpSp>
      <p:sp>
        <p:nvSpPr>
          <p:cNvPr id="87" name="Tijdelijke aanduiding voor tekst 86">
            <a:extLst>
              <a:ext uri="{FF2B5EF4-FFF2-40B4-BE49-F238E27FC236}">
                <a16:creationId xmlns:a16="http://schemas.microsoft.com/office/drawing/2014/main" xmlns="" id="{D428233E-B92E-48C2-BA98-E22C1CD4EE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1427" y="5556353"/>
            <a:ext cx="4379229" cy="720080"/>
          </a:xfrm>
        </p:spPr>
        <p:txBody>
          <a:bodyPr/>
          <a:lstStyle/>
          <a:p>
            <a:pPr algn="r"/>
            <a:r>
              <a:rPr lang="nl-NL" dirty="0"/>
              <a:t>Integrale </a:t>
            </a:r>
            <a:br>
              <a:rPr lang="nl-NL" dirty="0"/>
            </a:br>
            <a:r>
              <a:rPr lang="nl-NL" dirty="0"/>
              <a:t>beheeromgeving</a:t>
            </a:r>
          </a:p>
        </p:txBody>
      </p:sp>
      <p:grpSp>
        <p:nvGrpSpPr>
          <p:cNvPr id="88" name="Groep 87">
            <a:extLst>
              <a:ext uri="{FF2B5EF4-FFF2-40B4-BE49-F238E27FC236}">
                <a16:creationId xmlns:a16="http://schemas.microsoft.com/office/drawing/2014/main" xmlns="" id="{257416E9-A510-44B4-A03A-5C564A9A21CF}"/>
              </a:ext>
            </a:extLst>
          </p:cNvPr>
          <p:cNvGrpSpPr/>
          <p:nvPr/>
        </p:nvGrpSpPr>
        <p:grpSpPr>
          <a:xfrm>
            <a:off x="7554615" y="38503"/>
            <a:ext cx="424320" cy="355990"/>
            <a:chOff x="11117546" y="1846866"/>
            <a:chExt cx="424320" cy="355990"/>
          </a:xfrm>
        </p:grpSpPr>
        <p:sp>
          <p:nvSpPr>
            <p:cNvPr id="89" name="Ovaal 88">
              <a:extLst>
                <a:ext uri="{FF2B5EF4-FFF2-40B4-BE49-F238E27FC236}">
                  <a16:creationId xmlns:a16="http://schemas.microsoft.com/office/drawing/2014/main" xmlns="" id="{B41A5ADE-10B5-47BB-BA17-61A89D86D2CD}"/>
                </a:ext>
              </a:extLst>
            </p:cNvPr>
            <p:cNvSpPr/>
            <p:nvPr/>
          </p:nvSpPr>
          <p:spPr>
            <a:xfrm>
              <a:off x="11138812" y="1846866"/>
              <a:ext cx="377107" cy="35599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0" name="Tekstvak 89">
              <a:extLst>
                <a:ext uri="{FF2B5EF4-FFF2-40B4-BE49-F238E27FC236}">
                  <a16:creationId xmlns:a16="http://schemas.microsoft.com/office/drawing/2014/main" xmlns="" id="{314807FB-6A17-4CEC-9C70-A1583D2A6143}"/>
                </a:ext>
              </a:extLst>
            </p:cNvPr>
            <p:cNvSpPr txBox="1"/>
            <p:nvPr/>
          </p:nvSpPr>
          <p:spPr>
            <a:xfrm>
              <a:off x="11117546" y="1860828"/>
              <a:ext cx="4243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052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75" grpId="0" animBg="1"/>
      <p:bldP spid="76" grpId="0" animBg="1"/>
      <p:bldP spid="80" grpId="0" animBg="1"/>
      <p:bldP spid="81" grpId="0" animBg="1"/>
      <p:bldP spid="8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2257FA49-BEC6-42D3-8CF5-8E5FFFA767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sz="2400" dirty="0"/>
              <a:t>IMBOR</a:t>
            </a:r>
          </a:p>
          <a:p>
            <a:r>
              <a:rPr lang="nl-NL" sz="2400" dirty="0"/>
              <a:t>SaaS-oplossing</a:t>
            </a:r>
          </a:p>
          <a:p>
            <a:r>
              <a:rPr lang="nl-NL" sz="2400" dirty="0"/>
              <a:t>Uitgebreide inventarisatie</a:t>
            </a:r>
          </a:p>
          <a:p>
            <a:r>
              <a:rPr lang="nl-NL" sz="2400" dirty="0"/>
              <a:t>Conversieplannen per vakdiscipline</a:t>
            </a:r>
          </a:p>
          <a:p>
            <a:r>
              <a:rPr lang="nl-NL" sz="2400" dirty="0"/>
              <a:t>Hoorn als modelgemeente</a:t>
            </a:r>
          </a:p>
          <a:p>
            <a:r>
              <a:rPr lang="nl-NL" sz="2400" dirty="0"/>
              <a:t>Alleen bij Medemblik werkend horizontaal berichtenverkeer</a:t>
            </a:r>
          </a:p>
          <a:p>
            <a:r>
              <a:rPr lang="nl-NL" sz="2400" dirty="0"/>
              <a:t>Verschillen in aanverwante software</a:t>
            </a:r>
          </a:p>
          <a:p>
            <a:r>
              <a:rPr lang="nl-NL" sz="2400" dirty="0"/>
              <a:t>2 ICT-organisaties</a:t>
            </a:r>
          </a:p>
          <a:p>
            <a:r>
              <a:rPr lang="nl-NL" sz="2400" dirty="0"/>
              <a:t>Identieke beheeromgevingen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B006D85C-71D1-4155-B1EE-9F7042A3BA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Aandachtspunten</a:t>
            </a:r>
          </a:p>
        </p:txBody>
      </p:sp>
    </p:spTree>
    <p:extLst>
      <p:ext uri="{BB962C8B-B14F-4D97-AF65-F5344CB8AC3E}">
        <p14:creationId xmlns:p14="http://schemas.microsoft.com/office/powerpoint/2010/main" val="3911863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D902FEC6-EDDC-44A9-8317-3C5EFA3F8B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sz="3200" dirty="0"/>
              <a:t>Welkom</a:t>
            </a:r>
          </a:p>
          <a:p>
            <a:r>
              <a:rPr lang="nl-NL" sz="3200" dirty="0"/>
              <a:t>Aanbestedingsprocedure (Wilco van Schagen)</a:t>
            </a:r>
          </a:p>
          <a:p>
            <a:r>
              <a:rPr lang="nl-NL" sz="3200" dirty="0"/>
              <a:t>Inhoud aanbesteding (Jochem </a:t>
            </a:r>
            <a:r>
              <a:rPr lang="nl-NL" sz="3200" dirty="0" err="1"/>
              <a:t>Mollema</a:t>
            </a:r>
            <a:r>
              <a:rPr lang="nl-NL" sz="3200" dirty="0"/>
              <a:t>)</a:t>
            </a:r>
          </a:p>
          <a:p>
            <a:r>
              <a:rPr lang="nl-NL" sz="3200" dirty="0"/>
              <a:t>Afsluiting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48F86FA8-A1FA-4C7C-94DD-E71D759D4D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Beheersysteem openbare ruimte (BOR)</a:t>
            </a:r>
          </a:p>
        </p:txBody>
      </p:sp>
    </p:spTree>
    <p:extLst>
      <p:ext uri="{BB962C8B-B14F-4D97-AF65-F5344CB8AC3E}">
        <p14:creationId xmlns:p14="http://schemas.microsoft.com/office/powerpoint/2010/main" val="285451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Regio Westfriesland</a:t>
            </a:r>
          </a:p>
        </p:txBody>
      </p:sp>
      <p:pic>
        <p:nvPicPr>
          <p:cNvPr id="4" name="Picture 27" descr="Afbeeldingsresultaat voor opmeer log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337" y="1796972"/>
            <a:ext cx="2943229" cy="1481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1" descr="Afbeeldingsresultaat voor hoorn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3247666"/>
            <a:ext cx="4179666" cy="294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3" descr="Afbeeldingsresultaat voor SED log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951" y="4138407"/>
            <a:ext cx="2080874" cy="1189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9" descr="https://www.welzorg.nl/wp-content/uploads/2017/12/logo-medemblik-250x137.jp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750469"/>
            <a:ext cx="2243891" cy="122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5" descr="Afbeeldingsresultaat voor koggenland">
            <a:hlinkClick r:id="rId10"/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0"/>
          <a:stretch/>
        </p:blipFill>
        <p:spPr bwMode="auto">
          <a:xfrm>
            <a:off x="1055440" y="1484784"/>
            <a:ext cx="2458625" cy="186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328" y="4021571"/>
            <a:ext cx="2603500" cy="140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192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48DFAA93-E9AC-4EBF-9217-02C845E7E0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nl-NL" sz="16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ADA850ED-9ABC-4887-A435-B2D2905F8E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sz="3600" dirty="0"/>
              <a:t>Aanbestedingsplanning (3.1)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251618"/>
              </p:ext>
            </p:extLst>
          </p:nvPr>
        </p:nvGraphicFramePr>
        <p:xfrm>
          <a:off x="623392" y="1556792"/>
          <a:ext cx="10369152" cy="511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45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Omschrijving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Datum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Publicatie op TenderNed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Maandag 1 april 2019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Uitleg bijeenkomst potentiële inschrijvers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Maandag 8 april 2019 om 13.30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Uiterste datum tot stellen vragen NvI1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Maandag 15 april 2019 tot 12.00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Plaatsen NvI1 op TenderNed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Donderdag 18 april 2019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Uiterste datum tot stellen vragen NvI2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Maandag 22 april 2019 tot 12.00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Plaatsen NvI2 op TenderNed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Donderdag 25 april 2019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Uiterste datum tot stellen vragen NvI3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Maandag 29 april 2019 tot 12.00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Plaatsen NvI3 op TenderNed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Donderdag 2 mei 2019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Sluiting digitale kluis in TenderNed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Woensdag 15 mei 2019 voor 10:00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Openen digitale kluis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Woensdag 15 mei 2019 om 10:05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Beoordelen inschrijvingen door inkoper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Tot dinsdag 21 mei 2019 15:00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816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Beoordelen inschrijvingen door beoordelingsteam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Van dinsdag 21 mei 15:00 uur tot 29 mei 2019 13:00 uur.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0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Consensus overleg 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Maandag 3 juni 2019 om 10:00 uur tot 14:00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40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Aanbestedingsplanning (3.1)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47865"/>
              </p:ext>
            </p:extLst>
          </p:nvPr>
        </p:nvGraphicFramePr>
        <p:xfrm>
          <a:off x="551384" y="1556790"/>
          <a:ext cx="10585176" cy="5184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2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925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6578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Demo’s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Woensdag 5 juni, donderdag 6 juni, vrijdag 7 juni, dinsdag 11 juni, woensdag 12 juni, donderdag 13 juni en vrijdag 14 juni. Donderdag 13 juni is de reservedatum bij 7 inschrijvingen. Bij minder dan 6 inschrijvers valt eerst 12 juni en daarna 14 juni af.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1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Consensus overleg en prijzenkluis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Na laatste demo dag om 16:00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1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Voorlopige gunning en afwijzing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Donderdag 20 juni 2019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1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Stand-still termijn minimaal 20 dagen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 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1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Gesprek met beoogd Leverancier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Maandag 15 juli 2019 om 10:00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1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Definitieve gunning en afwijzing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Dinsdag 23 juli 2019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1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Contract ondertekening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Donderdag 1 augustus 2019 13:30 uur.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199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b="1" dirty="0"/>
              <a:t>Totaal 2000 punten te behalen</a:t>
            </a:r>
          </a:p>
          <a:p>
            <a:pPr marL="0" indent="0">
              <a:buNone/>
            </a:pPr>
            <a:r>
              <a:rPr lang="nl-NL" sz="2400" dirty="0"/>
              <a:t>Verdeling:</a:t>
            </a:r>
          </a:p>
          <a:p>
            <a:r>
              <a:rPr lang="nl-NL" sz="2400" dirty="0"/>
              <a:t>Plan van Aanpak 200 punten (verdeling zie inschrijfleidraad)</a:t>
            </a:r>
          </a:p>
          <a:p>
            <a:r>
              <a:rPr lang="nl-NL" sz="2400" dirty="0"/>
              <a:t>Adviesvragen 300 punten, per adviesvraag 100 punten</a:t>
            </a:r>
          </a:p>
          <a:p>
            <a:r>
              <a:rPr lang="nl-NL" sz="2400" dirty="0"/>
              <a:t>Demonstratie incl. scenario’s 1100 punten waarvan 125 voor integraliteit en 125 voor gebruiksvriendelijkheid en 850 voor de scenario’s </a:t>
            </a:r>
          </a:p>
          <a:p>
            <a:r>
              <a:rPr lang="nl-NL" sz="2400" dirty="0"/>
              <a:t>Wensen 400 punten zie de bijlage.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Gunningscriteria (7)</a:t>
            </a:r>
          </a:p>
        </p:txBody>
      </p:sp>
    </p:spTree>
    <p:extLst>
      <p:ext uri="{BB962C8B-B14F-4D97-AF65-F5344CB8AC3E}">
        <p14:creationId xmlns:p14="http://schemas.microsoft.com/office/powerpoint/2010/main" val="1397189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Iedere gemeente betaalt </a:t>
            </a:r>
            <a:r>
              <a:rPr lang="nl-NL" dirty="0" smtClean="0"/>
              <a:t>mee </a:t>
            </a:r>
            <a:r>
              <a:rPr lang="nl-NL" dirty="0"/>
              <a:t>aan de regionale implementatiekosten. </a:t>
            </a:r>
            <a:r>
              <a:rPr lang="nl-NL" dirty="0" smtClean="0"/>
              <a:t>De </a:t>
            </a:r>
            <a:r>
              <a:rPr lang="nl-NL" dirty="0"/>
              <a:t>regionale kosten kunnen vanaf 1 september 2019 tot 31 december 2023 worden verdeeld. </a:t>
            </a:r>
            <a:r>
              <a:rPr lang="nl-NL" dirty="0" smtClean="0"/>
              <a:t>Geen </a:t>
            </a:r>
            <a:r>
              <a:rPr lang="nl-NL" dirty="0"/>
              <a:t>éénmalige implementatiekosten.</a:t>
            </a:r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 lokale implementatiekosten </a:t>
            </a:r>
            <a:r>
              <a:rPr lang="nl-NL" dirty="0" smtClean="0"/>
              <a:t>opgeven </a:t>
            </a:r>
            <a:r>
              <a:rPr lang="nl-NL" dirty="0"/>
              <a:t>per gemeente. </a:t>
            </a:r>
            <a:r>
              <a:rPr lang="nl-NL" dirty="0" smtClean="0"/>
              <a:t>De </a:t>
            </a:r>
            <a:r>
              <a:rPr lang="nl-NL" dirty="0"/>
              <a:t>kosten over de resterende </a:t>
            </a:r>
            <a:r>
              <a:rPr lang="nl-NL" dirty="0" smtClean="0"/>
              <a:t>eerste contractperiode verdelen. </a:t>
            </a:r>
          </a:p>
          <a:p>
            <a:r>
              <a:rPr lang="nl-NL" dirty="0" smtClean="0"/>
              <a:t>Voor </a:t>
            </a:r>
            <a:r>
              <a:rPr lang="nl-NL" dirty="0"/>
              <a:t>de SED en Hoorn </a:t>
            </a:r>
            <a:r>
              <a:rPr lang="nl-NL" dirty="0" smtClean="0"/>
              <a:t>op </a:t>
            </a:r>
            <a:r>
              <a:rPr lang="nl-NL" dirty="0"/>
              <a:t>1 september 2020. </a:t>
            </a:r>
            <a:endParaRPr lang="nl-NL" dirty="0" smtClean="0"/>
          </a:p>
          <a:p>
            <a:r>
              <a:rPr lang="nl-NL" dirty="0" smtClean="0"/>
              <a:t>Voor </a:t>
            </a:r>
            <a:r>
              <a:rPr lang="nl-NL" dirty="0"/>
              <a:t>Koggenland </a:t>
            </a:r>
            <a:r>
              <a:rPr lang="nl-NL" dirty="0" smtClean="0"/>
              <a:t>1 </a:t>
            </a:r>
            <a:r>
              <a:rPr lang="nl-NL" dirty="0"/>
              <a:t>december 2020. </a:t>
            </a:r>
            <a:endParaRPr lang="nl-NL" dirty="0" smtClean="0"/>
          </a:p>
          <a:p>
            <a:r>
              <a:rPr lang="nl-NL" dirty="0" smtClean="0"/>
              <a:t>Voor </a:t>
            </a:r>
            <a:r>
              <a:rPr lang="nl-NL" dirty="0"/>
              <a:t>Medemblik </a:t>
            </a:r>
            <a:r>
              <a:rPr lang="nl-NL" dirty="0" smtClean="0"/>
              <a:t>5 </a:t>
            </a:r>
            <a:r>
              <a:rPr lang="nl-NL" dirty="0"/>
              <a:t>januari 2021. </a:t>
            </a:r>
            <a:endParaRPr lang="nl-NL" dirty="0" smtClean="0"/>
          </a:p>
          <a:p>
            <a:r>
              <a:rPr lang="nl-NL" dirty="0" smtClean="0"/>
              <a:t>Voor </a:t>
            </a:r>
            <a:r>
              <a:rPr lang="nl-NL" dirty="0"/>
              <a:t>Opmeer </a:t>
            </a:r>
            <a:r>
              <a:rPr lang="nl-NL" dirty="0" smtClean="0"/>
              <a:t>op </a:t>
            </a:r>
            <a:r>
              <a:rPr lang="nl-NL" dirty="0"/>
              <a:t>1 april 2025.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Licentiekosten, hostingkosten en overige kosten dient u per gemeente op te geven. Deze kosten worden vergoed nadat de applicatie </a:t>
            </a:r>
            <a:r>
              <a:rPr lang="nl-NL" dirty="0" smtClean="0"/>
              <a:t>is </a:t>
            </a:r>
            <a:r>
              <a:rPr lang="nl-NL" dirty="0"/>
              <a:t>geaccepteerd.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Inschrijfformulier prijzenblad (7.6)</a:t>
            </a:r>
          </a:p>
        </p:txBody>
      </p:sp>
    </p:spTree>
    <p:extLst>
      <p:ext uri="{BB962C8B-B14F-4D97-AF65-F5344CB8AC3E}">
        <p14:creationId xmlns:p14="http://schemas.microsoft.com/office/powerpoint/2010/main" val="423504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 opleidingskosten </a:t>
            </a:r>
            <a:r>
              <a:rPr lang="nl-NL" dirty="0" smtClean="0"/>
              <a:t>opnemen </a:t>
            </a:r>
            <a:r>
              <a:rPr lang="nl-NL" dirty="0"/>
              <a:t>in het jaar dat </a:t>
            </a:r>
            <a:r>
              <a:rPr lang="nl-NL" dirty="0" smtClean="0"/>
              <a:t>de opleiding wordt </a:t>
            </a:r>
            <a:r>
              <a:rPr lang="nl-NL" dirty="0"/>
              <a:t>gegeven. De opleidingskosten voor applicatiebeheer </a:t>
            </a:r>
            <a:r>
              <a:rPr lang="nl-NL" dirty="0" smtClean="0"/>
              <a:t>opnemen </a:t>
            </a:r>
            <a:r>
              <a:rPr lang="nl-NL" dirty="0"/>
              <a:t>in de regionale implementatiekosten. Per gemeente gaan wij uit van een planning waarbij u minimaal 2 dagdelen (4 uur) aanwezig bent. </a:t>
            </a:r>
            <a:r>
              <a:rPr lang="nl-NL" dirty="0" smtClean="0"/>
              <a:t>Wij </a:t>
            </a:r>
            <a:r>
              <a:rPr lang="nl-NL" dirty="0"/>
              <a:t>zien dit als een resultaatverplichting dat u </a:t>
            </a:r>
            <a:r>
              <a:rPr lang="nl-NL" dirty="0" smtClean="0"/>
              <a:t>medewerkers </a:t>
            </a:r>
            <a:r>
              <a:rPr lang="nl-NL" dirty="0"/>
              <a:t>adequaat opleid voor dit beheersysteem. In uw plan van aanpak kunt u ons hiervan overtuigen.</a:t>
            </a:r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Wij bieden u de mogelijkheid om kosten welke wij niet hebben genoemd, maar die u wel wilt berekenen op te geven. </a:t>
            </a:r>
            <a:endParaRPr lang="nl-N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U heeft</a:t>
            </a:r>
            <a:r>
              <a:rPr lang="nl-NL" dirty="0" smtClean="0"/>
              <a:t> </a:t>
            </a:r>
            <a:r>
              <a:rPr lang="nl-NL" dirty="0"/>
              <a:t>de mogelijkheid </a:t>
            </a:r>
            <a:r>
              <a:rPr lang="nl-NL" dirty="0" smtClean="0"/>
              <a:t>om </a:t>
            </a:r>
            <a:r>
              <a:rPr lang="nl-NL" dirty="0"/>
              <a:t>een kansendossier in te dienen. Deze wordt niet meegenomen in de totale </a:t>
            </a:r>
            <a:r>
              <a:rPr lang="nl-NL" dirty="0" smtClean="0"/>
              <a:t>TCO </a:t>
            </a:r>
            <a:r>
              <a:rPr lang="nl-NL" dirty="0"/>
              <a:t>en zijn wij dan ook niet verplicht af te nemen.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Wij verwachten dat wij tijdens de totale contractperiode 200 uur projectleiding en 1200 uur consultancy zullen afnemen.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Inschrijfformulier prijzenblad (7.6)</a:t>
            </a:r>
          </a:p>
        </p:txBody>
      </p:sp>
    </p:spTree>
    <p:extLst>
      <p:ext uri="{BB962C8B-B14F-4D97-AF65-F5344CB8AC3E}">
        <p14:creationId xmlns:p14="http://schemas.microsoft.com/office/powerpoint/2010/main" val="121930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3B30590E-95F7-461E-A839-2F9662BDD4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 u="sng" dirty="0"/>
              <a:t>3 adviesvragen voor de leverancier die het beste bij Regio Westfriesland past.</a:t>
            </a:r>
          </a:p>
          <a:p>
            <a:pPr marL="0" indent="0">
              <a:buNone/>
            </a:pPr>
            <a:endParaRPr lang="nl-NL" sz="2800" dirty="0"/>
          </a:p>
          <a:p>
            <a:pPr marL="457200" indent="-457200">
              <a:buAutoNum type="arabicPeriod"/>
            </a:pPr>
            <a:r>
              <a:rPr lang="nl-NL" sz="2800" dirty="0"/>
              <a:t>Gebruik van revisiegegevens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nl-NL" sz="2800" dirty="0"/>
              <a:t>Standaardisatie gegevensuitwisseling en koppelingen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nl-NL" sz="2800" dirty="0"/>
              <a:t>Invloed van de organisatie op de doorontwikkeling van het Beheersysteem</a:t>
            </a:r>
          </a:p>
          <a:p>
            <a:pPr marL="457200" indent="-457200">
              <a:buAutoNum type="arabicPeriod"/>
            </a:pPr>
            <a:endParaRPr lang="nl-NL" sz="2800" dirty="0"/>
          </a:p>
          <a:p>
            <a:endParaRPr lang="nl-NL" sz="28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0E3424C0-C85C-47D7-A893-DEBAE83863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Advies</a:t>
            </a:r>
          </a:p>
        </p:txBody>
      </p:sp>
    </p:spTree>
    <p:extLst>
      <p:ext uri="{BB962C8B-B14F-4D97-AF65-F5344CB8AC3E}">
        <p14:creationId xmlns:p14="http://schemas.microsoft.com/office/powerpoint/2010/main" val="2641468061"/>
      </p:ext>
    </p:extLst>
  </p:cSld>
  <p:clrMapOvr>
    <a:masterClrMapping/>
  </p:clrMapOvr>
</p:sld>
</file>

<file path=ppt/theme/theme1.xml><?xml version="1.0" encoding="utf-8"?>
<a:theme xmlns:a="http://schemas.openxmlformats.org/drawingml/2006/main" name="Westfriesland presentatie 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Westfriesland presentatie powerpoint.potx</Template>
  <TotalTime>12335</TotalTime>
  <Words>834</Words>
  <Application>Microsoft Office PowerPoint</Application>
  <PresentationFormat>Aangepast</PresentationFormat>
  <Paragraphs>173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Westfriesland presentatie powerpoint</vt:lpstr>
      <vt:lpstr>Beheersysteem openbare ruimte (BOR)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Petra Ferwerda Communicatie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DATA in Westfriesland</dc:title>
  <dc:creator>Petra Ferwerda</dc:creator>
  <cp:lastModifiedBy>Schagen, Wilco van</cp:lastModifiedBy>
  <cp:revision>26</cp:revision>
  <cp:lastPrinted>2019-04-08T05:37:27Z</cp:lastPrinted>
  <dcterms:created xsi:type="dcterms:W3CDTF">2018-07-10T07:35:42Z</dcterms:created>
  <dcterms:modified xsi:type="dcterms:W3CDTF">2019-04-08T05:56:02Z</dcterms:modified>
</cp:coreProperties>
</file>