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96" r:id="rId1"/>
    <p:sldMasterId id="2147483672" r:id="rId2"/>
  </p:sldMasterIdLst>
  <p:notesMasterIdLst>
    <p:notesMasterId r:id="rId19"/>
  </p:notesMasterIdLst>
  <p:handoutMasterIdLst>
    <p:handoutMasterId r:id="rId20"/>
  </p:handoutMasterIdLst>
  <p:sldIdLst>
    <p:sldId id="258" r:id="rId3"/>
    <p:sldId id="259" r:id="rId4"/>
    <p:sldId id="260" r:id="rId5"/>
    <p:sldId id="261" r:id="rId6"/>
    <p:sldId id="262" r:id="rId7"/>
    <p:sldId id="289" r:id="rId8"/>
    <p:sldId id="290" r:id="rId9"/>
    <p:sldId id="285" r:id="rId10"/>
    <p:sldId id="276" r:id="rId11"/>
    <p:sldId id="278" r:id="rId12"/>
    <p:sldId id="274" r:id="rId13"/>
    <p:sldId id="281" r:id="rId14"/>
    <p:sldId id="284" r:id="rId15"/>
    <p:sldId id="280" r:id="rId16"/>
    <p:sldId id="263" r:id="rId17"/>
    <p:sldId id="273" r:id="rId18"/>
  </p:sldIdLst>
  <p:sldSz cx="9144000" cy="6858000" type="screen4x3"/>
  <p:notesSz cx="6797675" cy="9926638"/>
  <p:defaultTextStyle>
    <a:defPPr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74E98"/>
    <a:srgbClr val="006ABC"/>
    <a:srgbClr val="E86661"/>
    <a:srgbClr val="00A8CA"/>
    <a:srgbClr val="80D2C2"/>
    <a:srgbClr val="3FBAA2"/>
    <a:srgbClr val="93D8CB"/>
    <a:srgbClr val="ECECED"/>
    <a:srgbClr val="C0C1BF"/>
    <a:srgbClr val="87CE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A111915-BE36-4E01-A7E5-04B1672EAD32}" styleName="Stijl, licht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FECB4D8-DB02-4DC6-A0A2-4F2EBAE1DC90}" styleName="Stijl, gemiddeld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EB344D84-9AFB-497E-A393-DC336BA19D2E}" styleName="Stijl, gemiddeld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ABFCF23-3B69-468F-B69F-88F6DE6A72F2}" styleName="Stijl, gemiddeld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Stijl, gemiddeld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Stijl, gemiddeld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9CF1AB2-1976-4502-BF36-3FF5EA218861}" styleName="Stijl, gemiddeld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25E5076-3810-47DD-B79F-674D7AD40C01}" styleName="Stijl, donker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06"/>
    <p:restoredTop sz="91045" autoAdjust="0"/>
  </p:normalViewPr>
  <p:slideViewPr>
    <p:cSldViewPr snapToGrid="0" snapToObjects="1">
      <p:cViewPr varScale="1">
        <p:scale>
          <a:sx n="63" d="100"/>
          <a:sy n="63" d="100"/>
        </p:scale>
        <p:origin x="979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99" d="100"/>
          <a:sy n="99" d="100"/>
        </p:scale>
        <p:origin x="3064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E85133-9BE0-7D40-9EFE-F4230248D229}" type="datetimeFigureOut">
              <a:rPr lang="nl-NL" smtClean="0"/>
              <a:t>13-11-2018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B6B23F-B3D0-9E46-A7BD-D3C94B1F588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712491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9E214C-E9AF-6B4F-8D0E-C954ECA9E1F8}" type="datetimeFigureOut">
              <a:rPr lang="nl-NL" smtClean="0"/>
              <a:t>13-11-2018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tekststijl van het model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A2BFF-F687-AE4A-9BDB-A8E69B17B5B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158572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png"/><Relationship Id="rId4" Type="http://schemas.openxmlformats.org/officeDocument/2006/relationships/image" Target="../media/image7.jp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png"/><Relationship Id="rId4" Type="http://schemas.openxmlformats.org/officeDocument/2006/relationships/image" Target="../media/image8.jp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png"/><Relationship Id="rId4" Type="http://schemas.openxmlformats.org/officeDocument/2006/relationships/image" Target="../media/image9.jp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png"/><Relationship Id="rId4" Type="http://schemas.openxmlformats.org/officeDocument/2006/relationships/image" Target="../media/image10.jp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png"/><Relationship Id="rId4" Type="http://schemas.openxmlformats.org/officeDocument/2006/relationships/image" Target="../media/image6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beeld 1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 descr="corporate lezen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01187"/>
            <a:ext cx="9151889" cy="5456814"/>
          </a:xfrm>
          <a:prstGeom prst="rect">
            <a:avLst/>
          </a:prstGeom>
        </p:spPr>
      </p:pic>
      <p:pic>
        <p:nvPicPr>
          <p:cNvPr id="4" name="Afbeelding 3" descr="header titelslide AKW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" y="-4704"/>
            <a:ext cx="9144000" cy="1405890"/>
          </a:xfrm>
          <a:prstGeom prst="rect">
            <a:avLst/>
          </a:prstGeom>
        </p:spPr>
      </p:pic>
      <p:sp>
        <p:nvSpPr>
          <p:cNvPr id="22" name="Rechthoek 21"/>
          <p:cNvSpPr/>
          <p:nvPr userDrawn="1"/>
        </p:nvSpPr>
        <p:spPr>
          <a:xfrm>
            <a:off x="-7889" y="3865326"/>
            <a:ext cx="7887859" cy="2524295"/>
          </a:xfrm>
          <a:prstGeom prst="rect">
            <a:avLst/>
          </a:prstGeom>
          <a:solidFill>
            <a:schemeClr val="bg2">
              <a:alpha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Afbeelding 8" descr="logo svb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497" y="456210"/>
            <a:ext cx="2973721" cy="606293"/>
          </a:xfrm>
          <a:prstGeom prst="rect">
            <a:avLst/>
          </a:prstGeom>
        </p:spPr>
      </p:pic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087637" y="5529841"/>
            <a:ext cx="5845792" cy="728529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87637" y="4039481"/>
            <a:ext cx="5845792" cy="1364092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2" hasCustomPrompt="1"/>
          </p:nvPr>
        </p:nvSpPr>
        <p:spPr>
          <a:xfrm>
            <a:off x="6830885" y="5853058"/>
            <a:ext cx="981973" cy="481012"/>
          </a:xfrm>
        </p:spPr>
        <p:txBody>
          <a:bodyPr anchor="t" anchorCtr="0">
            <a:normAutofit/>
          </a:bodyPr>
          <a:lstStyle>
            <a:lvl1pPr algn="r">
              <a:defRPr sz="1200" b="1">
                <a:solidFill>
                  <a:srgbClr val="FFFFFF"/>
                </a:solidFill>
              </a:defRPr>
            </a:lvl1pPr>
          </a:lstStyle>
          <a:p>
            <a:r>
              <a:rPr lang="nl-NL" dirty="0" smtClean="0"/>
              <a:t>00-00-00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616966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dia beeld 1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header titelslide AKW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" y="-4704"/>
            <a:ext cx="9144000" cy="1405890"/>
          </a:xfrm>
          <a:prstGeom prst="rect">
            <a:avLst/>
          </a:prstGeom>
        </p:spPr>
      </p:pic>
      <p:pic>
        <p:nvPicPr>
          <p:cNvPr id="8" name="Afbeelding 7" descr="AOW fietser 2.jp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90" y="1401186"/>
            <a:ext cx="9151889" cy="5456814"/>
          </a:xfrm>
          <a:prstGeom prst="rect">
            <a:avLst/>
          </a:prstGeom>
        </p:spPr>
      </p:pic>
      <p:sp>
        <p:nvSpPr>
          <p:cNvPr id="22" name="Rechthoek 21"/>
          <p:cNvSpPr/>
          <p:nvPr userDrawn="1"/>
        </p:nvSpPr>
        <p:spPr>
          <a:xfrm>
            <a:off x="-7889" y="3865326"/>
            <a:ext cx="7887859" cy="2524295"/>
          </a:xfrm>
          <a:prstGeom prst="rect">
            <a:avLst/>
          </a:prstGeom>
          <a:solidFill>
            <a:srgbClr val="87CEC9">
              <a:alpha val="9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Afbeelding 8" descr="logo svb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497" y="456210"/>
            <a:ext cx="2973721" cy="606293"/>
          </a:xfrm>
          <a:prstGeom prst="rect">
            <a:avLst/>
          </a:prstGeom>
        </p:spPr>
      </p:pic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087637" y="5529841"/>
            <a:ext cx="5845792" cy="72852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 smtClean="0"/>
              <a:t>Klik om de titelstijl van het model te bewerken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87637" y="4039481"/>
            <a:ext cx="5845792" cy="136409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nl-NL" dirty="0" smtClean="0"/>
              <a:t>Titelstijl van model bewerken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688903" y="5949322"/>
            <a:ext cx="1123955" cy="265010"/>
          </a:xfrm>
        </p:spPr>
        <p:txBody>
          <a:bodyPr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nl-NL" dirty="0" smtClean="0"/>
              <a:t>00-00-00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8636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dia beeld 1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 descr="header titelslide AKW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" y="-4704"/>
            <a:ext cx="9144000" cy="1405890"/>
          </a:xfrm>
          <a:prstGeom prst="rect">
            <a:avLst/>
          </a:prstGeom>
        </p:spPr>
      </p:pic>
      <p:pic>
        <p:nvPicPr>
          <p:cNvPr id="10" name="Afbeelding 9" descr="scootmobiel.jp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405889"/>
            <a:ext cx="9144001" cy="5452111"/>
          </a:xfrm>
          <a:prstGeom prst="rect">
            <a:avLst/>
          </a:prstGeom>
        </p:spPr>
      </p:pic>
      <p:sp>
        <p:nvSpPr>
          <p:cNvPr id="22" name="Rechthoek 21"/>
          <p:cNvSpPr/>
          <p:nvPr userDrawn="1"/>
        </p:nvSpPr>
        <p:spPr>
          <a:xfrm>
            <a:off x="-7889" y="3865326"/>
            <a:ext cx="7887859" cy="2524295"/>
          </a:xfrm>
          <a:prstGeom prst="rect">
            <a:avLst/>
          </a:prstGeom>
          <a:solidFill>
            <a:srgbClr val="87CEC9">
              <a:alpha val="9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Afbeelding 8" descr="logo svb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497" y="456210"/>
            <a:ext cx="2973721" cy="606293"/>
          </a:xfrm>
          <a:prstGeom prst="rect">
            <a:avLst/>
          </a:prstGeom>
        </p:spPr>
      </p:pic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087637" y="5529841"/>
            <a:ext cx="5845792" cy="72852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 smtClean="0"/>
              <a:t>Klik om de titelstijl van het model te bewerken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87637" y="4039481"/>
            <a:ext cx="5845792" cy="136409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nl-NL" dirty="0" smtClean="0"/>
              <a:t>Titelstijl van model bewerken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688903" y="5949322"/>
            <a:ext cx="1123955" cy="265010"/>
          </a:xfrm>
        </p:spPr>
        <p:txBody>
          <a:bodyPr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nl-NL" dirty="0" smtClean="0"/>
              <a:t>00-00-00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21544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dia beeld 1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header titelslide AKW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" y="-4704"/>
            <a:ext cx="9144000" cy="1405890"/>
          </a:xfrm>
          <a:prstGeom prst="rect">
            <a:avLst/>
          </a:prstGeom>
        </p:spPr>
      </p:pic>
      <p:pic>
        <p:nvPicPr>
          <p:cNvPr id="8" name="Afbeelding 7" descr="PGB 1.jp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01186"/>
            <a:ext cx="9151889" cy="5456814"/>
          </a:xfrm>
          <a:prstGeom prst="rect">
            <a:avLst/>
          </a:prstGeom>
        </p:spPr>
      </p:pic>
      <p:sp>
        <p:nvSpPr>
          <p:cNvPr id="22" name="Rechthoek 21"/>
          <p:cNvSpPr/>
          <p:nvPr userDrawn="1"/>
        </p:nvSpPr>
        <p:spPr>
          <a:xfrm>
            <a:off x="-7889" y="3865326"/>
            <a:ext cx="7887859" cy="2524295"/>
          </a:xfrm>
          <a:prstGeom prst="rect">
            <a:avLst/>
          </a:prstGeom>
          <a:solidFill>
            <a:srgbClr val="87CEC9">
              <a:alpha val="9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Afbeelding 8" descr="logo svb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497" y="456210"/>
            <a:ext cx="2973721" cy="606293"/>
          </a:xfrm>
          <a:prstGeom prst="rect">
            <a:avLst/>
          </a:prstGeom>
        </p:spPr>
      </p:pic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087637" y="5529841"/>
            <a:ext cx="5845792" cy="72852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 smtClean="0"/>
              <a:t>Klik om de titelstijl van het model te bewerken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87637" y="4039481"/>
            <a:ext cx="5845792" cy="136409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nl-NL" dirty="0" smtClean="0"/>
              <a:t>Titelstijl van model bewerken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688903" y="5949322"/>
            <a:ext cx="1123955" cy="265010"/>
          </a:xfrm>
        </p:spPr>
        <p:txBody>
          <a:bodyPr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nl-NL" dirty="0" smtClean="0"/>
              <a:t>00-00-00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356768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dia beeld 1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header titelslide AKW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" y="-4704"/>
            <a:ext cx="9144000" cy="1405890"/>
          </a:xfrm>
          <a:prstGeom prst="rect">
            <a:avLst/>
          </a:prstGeom>
        </p:spPr>
      </p:pic>
      <p:pic>
        <p:nvPicPr>
          <p:cNvPr id="7" name="Afbeelding 6" descr="verzekeringen.jp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90" y="1401186"/>
            <a:ext cx="9151889" cy="5456814"/>
          </a:xfrm>
          <a:prstGeom prst="rect">
            <a:avLst/>
          </a:prstGeom>
        </p:spPr>
      </p:pic>
      <p:sp>
        <p:nvSpPr>
          <p:cNvPr id="22" name="Rechthoek 21"/>
          <p:cNvSpPr/>
          <p:nvPr userDrawn="1"/>
        </p:nvSpPr>
        <p:spPr>
          <a:xfrm>
            <a:off x="-7889" y="3865326"/>
            <a:ext cx="7887859" cy="2524295"/>
          </a:xfrm>
          <a:prstGeom prst="rect">
            <a:avLst/>
          </a:prstGeom>
          <a:solidFill>
            <a:srgbClr val="87CEC9">
              <a:alpha val="9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Afbeelding 8" descr="logo svb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497" y="456210"/>
            <a:ext cx="2973721" cy="606293"/>
          </a:xfrm>
          <a:prstGeom prst="rect">
            <a:avLst/>
          </a:prstGeom>
        </p:spPr>
      </p:pic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087637" y="5529841"/>
            <a:ext cx="5845792" cy="72852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 smtClean="0"/>
              <a:t>Klik om de titelstijl van het model te bewerken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87637" y="4039481"/>
            <a:ext cx="5845792" cy="136409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nl-NL" dirty="0" smtClean="0"/>
              <a:t>Titelstijl van model bewerken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688903" y="5949322"/>
            <a:ext cx="1123955" cy="265010"/>
          </a:xfrm>
        </p:spPr>
        <p:txBody>
          <a:bodyPr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nl-NL" dirty="0" smtClean="0"/>
              <a:t>00-00-00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62705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rij beeld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1402079"/>
            <a:ext cx="9143999" cy="5455921"/>
          </a:xfr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lang="nl-NL" b="0" i="0" smtClean="0">
                <a:effectLst/>
              </a:defRPr>
            </a:lvl1pPr>
          </a:lstStyle>
          <a:p>
            <a:r>
              <a:rPr lang="nl-NL" dirty="0" smtClean="0"/>
              <a:t>Ga onder tabblad ‘Start’ naar ‘Opvulling van vorm’ en kies ‘Afbeelding’ om hier een foto te plaatsen.</a:t>
            </a:r>
            <a:endParaRPr lang="nl-NL" dirty="0"/>
          </a:p>
        </p:txBody>
      </p:sp>
      <p:sp>
        <p:nvSpPr>
          <p:cNvPr id="14" name="Tijdelijke aanduiding voor SmartArt 13"/>
          <p:cNvSpPr>
            <a:spLocks noGrp="1"/>
          </p:cNvSpPr>
          <p:nvPr>
            <p:ph type="dgm" sz="quarter" idx="13" hasCustomPrompt="1"/>
          </p:nvPr>
        </p:nvSpPr>
        <p:spPr>
          <a:xfrm flipV="1">
            <a:off x="0" y="3865326"/>
            <a:ext cx="7879970" cy="2524295"/>
          </a:xfrm>
          <a:solidFill>
            <a:srgbClr val="80D2C2">
              <a:alpha val="90000"/>
            </a:srgbClr>
          </a:solidFill>
        </p:spPr>
        <p:txBody>
          <a:bodyPr/>
          <a:lstStyle/>
          <a:p>
            <a:r>
              <a:rPr lang="nl-NL" dirty="0" smtClean="0"/>
              <a:t> </a:t>
            </a:r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087637" y="5529841"/>
            <a:ext cx="5845792" cy="728529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87637" y="4039481"/>
            <a:ext cx="5845792" cy="1364092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688903" y="5949322"/>
            <a:ext cx="1123955" cy="265010"/>
          </a:xfrm>
        </p:spPr>
        <p:txBody>
          <a:bodyPr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nl-NL" dirty="0" smtClean="0"/>
              <a:t>00-00-00</a:t>
            </a:r>
            <a:endParaRPr lang="nl-NL" dirty="0"/>
          </a:p>
        </p:txBody>
      </p:sp>
      <p:pic>
        <p:nvPicPr>
          <p:cNvPr id="13" name="Afbeelding 12" descr="header titelslide AKW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" y="-4704"/>
            <a:ext cx="9144000" cy="1405890"/>
          </a:xfrm>
          <a:prstGeom prst="rect">
            <a:avLst/>
          </a:prstGeom>
        </p:spPr>
      </p:pic>
      <p:pic>
        <p:nvPicPr>
          <p:cNvPr id="15" name="Afbeelding 14" descr="logo svb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497" y="456210"/>
            <a:ext cx="2973721" cy="606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142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000"/>
            </a:lvl1pPr>
            <a:lvl2pPr marL="0" indent="-241200">
              <a:buClr>
                <a:schemeClr val="accent1"/>
              </a:buClr>
              <a:buSzPct val="75000"/>
              <a:buFont typeface="Arial"/>
              <a:buChar char="•"/>
              <a:defRPr sz="2000"/>
            </a:lvl2pPr>
            <a:lvl3pPr marL="468000" indent="-234000">
              <a:buClrTx/>
              <a:buSzPct val="100000"/>
              <a:buFont typeface="Lucida Grande"/>
              <a:buChar char="-"/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nl-NL" dirty="0" smtClean="0"/>
              <a:t>00-00-00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70CFD-9B9A-FF4D-855A-8ACCAC63B32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53652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el en tekst kleu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 userDrawn="1"/>
        </p:nvSpPr>
        <p:spPr>
          <a:xfrm>
            <a:off x="0" y="754380"/>
            <a:ext cx="9144000" cy="5643133"/>
          </a:xfrm>
          <a:prstGeom prst="rect">
            <a:avLst/>
          </a:prstGeom>
          <a:solidFill>
            <a:schemeClr val="accent1">
              <a:alpha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000"/>
            </a:lvl1pPr>
            <a:lvl2pPr marL="0" indent="-241200">
              <a:buClr>
                <a:schemeClr val="bg1"/>
              </a:buClr>
              <a:buSzPct val="75000"/>
              <a:buFont typeface="Arial"/>
              <a:buChar char="•"/>
              <a:defRPr sz="2000"/>
            </a:lvl2pPr>
            <a:lvl3pPr marL="468000" indent="-234000">
              <a:buClrTx/>
              <a:buSzPct val="100000"/>
              <a:buFont typeface="Lucida Grande"/>
              <a:buChar char="-"/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dirty="0" smtClean="0"/>
              <a:t>00-00-00</a:t>
            </a:r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70CFD-9B9A-FF4D-855A-8ACCAC63B321}" type="slidenum">
              <a:rPr lang="nl-NL" smtClean="0"/>
              <a:t>‹nr.›</a:t>
            </a:fld>
            <a:endParaRPr lang="nl-NL"/>
          </a:p>
        </p:txBody>
      </p:sp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tekst kleu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754380"/>
            <a:ext cx="9144000" cy="5643133"/>
          </a:xfrm>
          <a:prstGeom prst="rect">
            <a:avLst/>
          </a:prstGeom>
          <a:solidFill>
            <a:schemeClr val="accent3">
              <a:alpha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000"/>
            </a:lvl1pPr>
            <a:lvl2pPr marL="0" indent="-241200">
              <a:buClr>
                <a:schemeClr val="bg1"/>
              </a:buClr>
              <a:buSzPct val="75000"/>
              <a:buFont typeface="Arial"/>
              <a:buChar char="•"/>
              <a:defRPr sz="2000"/>
            </a:lvl2pPr>
            <a:lvl3pPr marL="468000" indent="-234000">
              <a:buClrTx/>
              <a:buSzPct val="100000"/>
              <a:buFont typeface="Lucida Grande"/>
              <a:buChar char="-"/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dirty="0" smtClean="0"/>
              <a:t>00-00-00</a:t>
            </a:r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70CFD-9B9A-FF4D-855A-8ACCAC63B32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858809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eld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38102" y="3915852"/>
            <a:ext cx="7448698" cy="730431"/>
          </a:xfrm>
        </p:spPr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1238102" y="4646279"/>
            <a:ext cx="7448698" cy="139625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dirty="0" smtClean="0"/>
              <a:t>00-00-00</a:t>
            </a:r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70CFD-9B9A-FF4D-855A-8ACCAC63B321}" type="slidenum">
              <a:rPr lang="nl-NL" smtClean="0"/>
              <a:t>‹nr.›</a:t>
            </a:fld>
            <a:endParaRPr lang="nl-NL"/>
          </a:p>
        </p:txBody>
      </p:sp>
      <p:sp>
        <p:nvSpPr>
          <p:cNvPr id="13" name="Tijdelijke aanduiding voor afbeelding 12"/>
          <p:cNvSpPr>
            <a:spLocks noGrp="1"/>
          </p:cNvSpPr>
          <p:nvPr>
            <p:ph type="pic" sz="quarter" idx="13"/>
          </p:nvPr>
        </p:nvSpPr>
        <p:spPr>
          <a:xfrm>
            <a:off x="0" y="758825"/>
            <a:ext cx="9144000" cy="2902943"/>
          </a:xfrm>
        </p:spPr>
        <p:txBody>
          <a:bodyPr/>
          <a:lstStyle/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03519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dirty="0" smtClean="0"/>
              <a:t>00-00-00</a:t>
            </a:r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70CFD-9B9A-FF4D-855A-8ACCAC63B321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Tijdelijke aanduiding voor tabel 6"/>
          <p:cNvSpPr>
            <a:spLocks noGrp="1"/>
          </p:cNvSpPr>
          <p:nvPr>
            <p:ph type="tbl" sz="quarter" idx="13" hasCustomPrompt="1"/>
          </p:nvPr>
        </p:nvSpPr>
        <p:spPr>
          <a:xfrm>
            <a:off x="1238250" y="2004023"/>
            <a:ext cx="7448550" cy="3988044"/>
          </a:xfr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r>
              <a:rPr lang="nl-NL" dirty="0" smtClean="0"/>
              <a:t>Klik op het pictogram om een tabel toe te voegen.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011596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dirty="0" smtClean="0"/>
              <a:t>00-00-00</a:t>
            </a:r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70CFD-9B9A-FF4D-855A-8ACCAC63B321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Tijdelijke aanduiding voor grafiek 7"/>
          <p:cNvSpPr>
            <a:spLocks noGrp="1"/>
          </p:cNvSpPr>
          <p:nvPr>
            <p:ph type="chart" sz="quarter" idx="13" hasCustomPrompt="1"/>
          </p:nvPr>
        </p:nvSpPr>
        <p:spPr>
          <a:xfrm>
            <a:off x="1238250" y="2005201"/>
            <a:ext cx="7448550" cy="3986866"/>
          </a:xfrm>
        </p:spPr>
        <p:txBody>
          <a:bodyPr/>
          <a:lstStyle>
            <a:lvl1pPr>
              <a:defRPr baseline="0"/>
            </a:lvl1pPr>
          </a:lstStyle>
          <a:p>
            <a:r>
              <a:rPr lang="nl-NL" dirty="0" smtClean="0"/>
              <a:t>Klik op het pictogram hieronder ga naar de map ‘Sjablonen’ &gt; kies het gewenste SVB-sjabloon bij ‘Mijn sjablonen’. Een bestaande grafiek kan via tabblad ‘Grafiekontwerp’ worden aangepast naar het juiste sjabloon bij ‘Grafiektype wijzigen’.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11116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beeld 1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header titelslide AKW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" y="-4704"/>
            <a:ext cx="9144000" cy="1405890"/>
          </a:xfrm>
          <a:prstGeom prst="rect">
            <a:avLst/>
          </a:prstGeom>
        </p:spPr>
      </p:pic>
      <p:pic>
        <p:nvPicPr>
          <p:cNvPr id="7" name="Afbeelding 6" descr="ANW varen.jp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90" y="1401186"/>
            <a:ext cx="9151889" cy="5456814"/>
          </a:xfrm>
          <a:prstGeom prst="rect">
            <a:avLst/>
          </a:prstGeom>
        </p:spPr>
      </p:pic>
      <p:sp>
        <p:nvSpPr>
          <p:cNvPr id="22" name="Rechthoek 21"/>
          <p:cNvSpPr/>
          <p:nvPr userDrawn="1"/>
        </p:nvSpPr>
        <p:spPr>
          <a:xfrm>
            <a:off x="-7889" y="3865326"/>
            <a:ext cx="7887859" cy="2524295"/>
          </a:xfrm>
          <a:prstGeom prst="rect">
            <a:avLst/>
          </a:prstGeom>
          <a:solidFill>
            <a:srgbClr val="87CEC9">
              <a:alpha val="9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Afbeelding 8" descr="logo svb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497" y="456210"/>
            <a:ext cx="2973721" cy="606293"/>
          </a:xfrm>
          <a:prstGeom prst="rect">
            <a:avLst/>
          </a:prstGeom>
        </p:spPr>
      </p:pic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087637" y="5529841"/>
            <a:ext cx="5845792" cy="72852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 smtClean="0"/>
              <a:t>Klik om de titelstijl van het model te bewerken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87637" y="4039481"/>
            <a:ext cx="5845792" cy="136409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nl-NL" dirty="0" smtClean="0"/>
              <a:t>Titelstijl van model bewerken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688903" y="5949322"/>
            <a:ext cx="1123955" cy="265010"/>
          </a:xfrm>
        </p:spPr>
        <p:txBody>
          <a:bodyPr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nl-NL" dirty="0" smtClean="0"/>
              <a:t>00-00-00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14808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754380"/>
            <a:ext cx="9144000" cy="5643133"/>
          </a:xfrm>
          <a:prstGeom prst="rect">
            <a:avLst/>
          </a:prstGeom>
          <a:solidFill>
            <a:srgbClr val="ECEC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238102" y="1115468"/>
            <a:ext cx="7448698" cy="73043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nl-NL" dirty="0" smtClean="0"/>
              <a:t>Titelstijl van model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38102" y="1845899"/>
            <a:ext cx="7448698" cy="41461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 smtClean="0"/>
              <a:t>Klik om de tekststijl van het model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378320" y="6592991"/>
            <a:ext cx="2133600" cy="26501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r>
              <a:rPr lang="nl-NL" dirty="0" smtClean="0"/>
              <a:t>00-00-00</a:t>
            </a:r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592991"/>
            <a:ext cx="2895600" cy="26501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632080" y="6592991"/>
            <a:ext cx="2133600" cy="26501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10A70CFD-9B9A-FF4D-855A-8ACCAC63B321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8" name="Afbeelding 7" descr="header AKW.png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54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173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4" r:id="rId4"/>
    <p:sldLayoutId id="2147483700" r:id="rId5"/>
    <p:sldLayoutId id="2147483701" r:id="rId6"/>
    <p:sldLayoutId id="2147483702" r:id="rId7"/>
    <p:sldLayoutId id="2147483703" r:id="rId8"/>
  </p:sldLayoutIdLst>
  <p:timing>
    <p:tnLst>
      <p:par>
        <p:cTn id="1" dur="indefinite" restart="never" nodeType="tmRoot"/>
      </p:par>
    </p:tnLst>
  </p:timing>
  <p:hf hdr="0"/>
  <p:txStyles>
    <p:titleStyle>
      <a:lvl1pPr algn="l" defTabSz="457200" rtl="0" eaLnBrk="1" latinLnBrk="0" hangingPunct="1">
        <a:spcBef>
          <a:spcPct val="0"/>
        </a:spcBef>
        <a:buNone/>
        <a:defRPr sz="2800" b="0" i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ts val="2400"/>
        </a:lnSpc>
        <a:spcBef>
          <a:spcPts val="0"/>
        </a:spcBef>
        <a:buFont typeface="Arial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-234000" algn="l" defTabSz="457200" rtl="0" eaLnBrk="1" latinLnBrk="0" hangingPunct="1">
        <a:lnSpc>
          <a:spcPts val="2400"/>
        </a:lnSpc>
        <a:spcBef>
          <a:spcPts val="0"/>
        </a:spcBef>
        <a:buClr>
          <a:schemeClr val="accent1"/>
        </a:buClr>
        <a:buSzPct val="75000"/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468000" indent="-234000" algn="l" defTabSz="457200" rtl="0" eaLnBrk="1" latinLnBrk="0" hangingPunct="1">
        <a:lnSpc>
          <a:spcPts val="2400"/>
        </a:lnSpc>
        <a:spcBef>
          <a:spcPts val="0"/>
        </a:spcBef>
        <a:buClrTx/>
        <a:buSzPct val="100000"/>
        <a:buFont typeface="Lucida Grande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702000" indent="-234000" algn="l" defTabSz="457200" rtl="0" eaLnBrk="1" latinLnBrk="0" hangingPunct="1">
        <a:lnSpc>
          <a:spcPts val="2400"/>
        </a:lnSpc>
        <a:spcBef>
          <a:spcPts val="0"/>
        </a:spcBef>
        <a:buClrTx/>
        <a:buSzPct val="100000"/>
        <a:buFont typeface="Lucida Grande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936000" indent="-234000" algn="l" defTabSz="457200" rtl="0" eaLnBrk="1" latinLnBrk="0" hangingPunct="1">
        <a:lnSpc>
          <a:spcPts val="2400"/>
        </a:lnSpc>
        <a:spcBef>
          <a:spcPts val="0"/>
        </a:spcBef>
        <a:buClrTx/>
        <a:buSzPct val="100000"/>
        <a:buFont typeface="Lucida Grande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378320" y="6592991"/>
            <a:ext cx="2133600" cy="26501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r>
              <a:rPr lang="nl-NL" dirty="0" smtClean="0"/>
              <a:t>00-00-00</a:t>
            </a:r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592991"/>
            <a:ext cx="2895600" cy="26501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632080" y="6592991"/>
            <a:ext cx="2133600" cy="265010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10A70CFD-9B9A-FF4D-855A-8ACCAC63B321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72621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</p:sldLayoutIdLst>
  <p:timing>
    <p:tnLst>
      <p:par>
        <p:cTn id="1" dur="indefinite" restart="never" nodeType="tmRoot"/>
      </p:par>
    </p:tnLst>
  </p:timing>
  <p:hf hdr="0"/>
  <p:txStyles>
    <p:titleStyle>
      <a:lvl1pPr algn="l" defTabSz="457200" rtl="0" eaLnBrk="1" latinLnBrk="0" hangingPunct="1">
        <a:spcBef>
          <a:spcPct val="0"/>
        </a:spcBef>
        <a:buNone/>
        <a:defRPr sz="2800" b="0" i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ts val="2400"/>
        </a:lnSpc>
        <a:spcBef>
          <a:spcPts val="0"/>
        </a:spcBef>
        <a:buFont typeface="Arial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-234000" algn="l" defTabSz="457200" rtl="0" eaLnBrk="1" latinLnBrk="0" hangingPunct="1">
        <a:lnSpc>
          <a:spcPts val="2400"/>
        </a:lnSpc>
        <a:spcBef>
          <a:spcPts val="0"/>
        </a:spcBef>
        <a:buClr>
          <a:schemeClr val="accent1"/>
        </a:buClr>
        <a:buSzPct val="75000"/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468000" indent="-234000" algn="l" defTabSz="457200" rtl="0" eaLnBrk="1" latinLnBrk="0" hangingPunct="1">
        <a:lnSpc>
          <a:spcPts val="2400"/>
        </a:lnSpc>
        <a:spcBef>
          <a:spcPts val="0"/>
        </a:spcBef>
        <a:buClrTx/>
        <a:buSzPct val="100000"/>
        <a:buFont typeface="Lucida Grande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702000" indent="-234000" algn="l" defTabSz="457200" rtl="0" eaLnBrk="1" latinLnBrk="0" hangingPunct="1">
        <a:lnSpc>
          <a:spcPts val="2400"/>
        </a:lnSpc>
        <a:spcBef>
          <a:spcPts val="0"/>
        </a:spcBef>
        <a:buClrTx/>
        <a:buSzPct val="100000"/>
        <a:buFont typeface="Lucida Grande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936000" indent="-234000" algn="l" defTabSz="457200" rtl="0" eaLnBrk="1" latinLnBrk="0" hangingPunct="1">
        <a:lnSpc>
          <a:spcPts val="2400"/>
        </a:lnSpc>
        <a:spcBef>
          <a:spcPts val="0"/>
        </a:spcBef>
        <a:buClrTx/>
        <a:buSzPct val="100000"/>
        <a:buFont typeface="Lucida Grande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vb.nl/int/nl/over_de_svb/wie_zijn_we/wie_we_zijn/index.jsp" TargetMode="Externa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/>
              <a:t>Sociale</a:t>
            </a:r>
            <a:r>
              <a:rPr lang="en-US" dirty="0" smtClean="0"/>
              <a:t> </a:t>
            </a:r>
            <a:r>
              <a:rPr lang="en-US" dirty="0" err="1" smtClean="0"/>
              <a:t>Verzekeringsbank</a:t>
            </a:r>
            <a:r>
              <a:rPr lang="en-US" dirty="0" smtClean="0"/>
              <a:t> </a:t>
            </a:r>
            <a:endParaRPr lang="nl-NL" dirty="0" smtClean="0"/>
          </a:p>
          <a:p>
            <a:r>
              <a:rPr lang="nl-NL" dirty="0" smtClean="0"/>
              <a:t>Dinsdag 13 november 2018 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87636" y="4039481"/>
            <a:ext cx="5994099" cy="1364092"/>
          </a:xfrm>
        </p:spPr>
        <p:txBody>
          <a:bodyPr>
            <a:normAutofit fontScale="90000"/>
          </a:bodyPr>
          <a:lstStyle/>
          <a:p>
            <a:r>
              <a:rPr lang="nl-NL" dirty="0" smtClean="0"/>
              <a:t>Europese Openbare aanbesteding </a:t>
            </a:r>
            <a:br>
              <a:rPr lang="nl-NL" dirty="0" smtClean="0"/>
            </a:br>
            <a:r>
              <a:rPr lang="nl-NL" dirty="0"/>
              <a:t>EA Vernieuwing Contactcenter behoefte (</a:t>
            </a:r>
            <a:r>
              <a:rPr lang="nl-NL" dirty="0" err="1"/>
              <a:t>CPaaS</a:t>
            </a:r>
            <a:r>
              <a:rPr lang="nl-NL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676317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5. Verwachtingen Opdrachtnemer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70CFD-9B9A-FF4D-855A-8ACCAC63B321}" type="slidenum">
              <a:rPr lang="nl-NL" smtClean="0"/>
              <a:t>10</a:t>
            </a:fld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238102" y="1845898"/>
            <a:ext cx="7448698" cy="4389531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1800" dirty="0" err="1"/>
              <a:t>Ontzorgen</a:t>
            </a:r>
            <a:r>
              <a:rPr lang="nl-NL" sz="1800" dirty="0"/>
              <a:t> van de SVB.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1800" dirty="0"/>
              <a:t>Migratie en onderhoud van en support op het </a:t>
            </a:r>
            <a:r>
              <a:rPr lang="nl-NL" sz="1800" dirty="0" err="1"/>
              <a:t>CPaaS</a:t>
            </a:r>
            <a:r>
              <a:rPr lang="nl-NL" sz="1800" dirty="0"/>
              <a:t> platform</a:t>
            </a:r>
            <a:r>
              <a:rPr lang="nl-NL" sz="1800" dirty="0" smtClean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1800" dirty="0"/>
              <a:t>Verzorgt het beheer zoals het maken van back-ups, het onderhouden en installeren van nieuwe versies en updates, beveiliging, et cetera</a:t>
            </a:r>
            <a:r>
              <a:rPr lang="nl-NL" sz="1800" dirty="0" smtClean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1800" dirty="0"/>
              <a:t>Geven van training en instructie.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1800" dirty="0" smtClean="0"/>
              <a:t>Primair </a:t>
            </a:r>
            <a:r>
              <a:rPr lang="nl-NL" sz="1800" dirty="0"/>
              <a:t>toegang </a:t>
            </a:r>
            <a:r>
              <a:rPr lang="nl-NL" sz="1800" dirty="0" smtClean="0"/>
              <a:t>verlenen tot </a:t>
            </a:r>
            <a:r>
              <a:rPr lang="nl-NL" sz="1800" dirty="0"/>
              <a:t>de </a:t>
            </a:r>
            <a:r>
              <a:rPr lang="nl-NL" sz="1800" dirty="0" err="1"/>
              <a:t>CPaaS</a:t>
            </a:r>
            <a:r>
              <a:rPr lang="nl-NL" sz="1800" dirty="0"/>
              <a:t> oplossing via redundante en geheel losstaand/ afzonderlijk van het internet uitgevoerde dataverbindingen</a:t>
            </a:r>
            <a:r>
              <a:rPr lang="nl-NL" sz="1800" dirty="0" smtClean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1800" dirty="0"/>
              <a:t>S</a:t>
            </a:r>
            <a:r>
              <a:rPr lang="nl-NL" sz="1800" dirty="0" smtClean="0"/>
              <a:t>ecundair </a:t>
            </a:r>
            <a:r>
              <a:rPr lang="nl-NL" sz="1800" dirty="0"/>
              <a:t>de mogelijkheid de </a:t>
            </a:r>
            <a:r>
              <a:rPr lang="nl-NL" sz="1800" dirty="0" err="1"/>
              <a:t>CPaaS</a:t>
            </a:r>
            <a:r>
              <a:rPr lang="nl-NL" sz="1800" dirty="0"/>
              <a:t>-oplossing te bereiken via het Internet en </a:t>
            </a:r>
            <a:r>
              <a:rPr lang="nl-NL" sz="1800" dirty="0" smtClean="0"/>
              <a:t>de </a:t>
            </a:r>
            <a:r>
              <a:rPr lang="nl-NL" sz="1800" dirty="0"/>
              <a:t>mogelijkheid om op basis van vigerend beleid bepaalde </a:t>
            </a:r>
            <a:r>
              <a:rPr lang="nl-NL" sz="1800" dirty="0" err="1"/>
              <a:t>CPaaS</a:t>
            </a:r>
            <a:r>
              <a:rPr lang="nl-NL" sz="1800" dirty="0"/>
              <a:t> functionaliteiten over het internet wel of niet toe te staan</a:t>
            </a:r>
            <a:r>
              <a:rPr lang="nl-NL" sz="1800" dirty="0" smtClean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1800" dirty="0" smtClean="0"/>
              <a:t>De </a:t>
            </a:r>
            <a:r>
              <a:rPr lang="nl-NL" sz="1800" dirty="0"/>
              <a:t>SVB hoeft de </a:t>
            </a:r>
            <a:r>
              <a:rPr lang="nl-NL" sz="1800" dirty="0" err="1"/>
              <a:t>CPaaS</a:t>
            </a:r>
            <a:r>
              <a:rPr lang="nl-NL" sz="1800" dirty="0"/>
              <a:t> software en benodigde hardware niet aan te schaffen en betaalt conform het Prijzenblad voor het gebruik van de </a:t>
            </a:r>
            <a:r>
              <a:rPr lang="nl-NL" sz="1800" dirty="0" err="1"/>
              <a:t>CPaaS</a:t>
            </a:r>
            <a:r>
              <a:rPr lang="nl-NL" sz="1800" dirty="0"/>
              <a:t>-functionaliteiten</a:t>
            </a:r>
            <a:r>
              <a:rPr lang="nl-NL" sz="18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44462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6. Beoordeling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>
                <a:latin typeface="Calibri" panose="020F0502020204030204" pitchFamily="34" charset="0"/>
              </a:rPr>
              <a:t>Beoordeling “beste prijs kwaliteitverhouding”</a:t>
            </a:r>
          </a:p>
          <a:p>
            <a:endParaRPr lang="nl-NL" dirty="0"/>
          </a:p>
          <a:p>
            <a:r>
              <a:rPr lang="nl-NL" dirty="0" smtClean="0"/>
              <a:t>Subgunningscriteria Kwaliteit en Prijs 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70CFD-9B9A-FF4D-855A-8ACCAC63B321}" type="slidenum">
              <a:rPr lang="nl-NL" smtClean="0"/>
              <a:t>11</a:t>
            </a:fld>
            <a:endParaRPr lang="nl-NL"/>
          </a:p>
        </p:txBody>
      </p:sp>
      <p:graphicFrame>
        <p:nvGraphicFramePr>
          <p:cNvPr id="7" name="Tabel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946103"/>
              </p:ext>
            </p:extLst>
          </p:nvPr>
        </p:nvGraphicFramePr>
        <p:xfrm>
          <a:off x="1315377" y="2966936"/>
          <a:ext cx="6641849" cy="152835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546021">
                  <a:extLst>
                    <a:ext uri="{9D8B030D-6E8A-4147-A177-3AD203B41FA5}">
                      <a16:colId xmlns:a16="http://schemas.microsoft.com/office/drawing/2014/main" val="1508143819"/>
                    </a:ext>
                  </a:extLst>
                </a:gridCol>
                <a:gridCol w="3304451">
                  <a:extLst>
                    <a:ext uri="{9D8B030D-6E8A-4147-A177-3AD203B41FA5}">
                      <a16:colId xmlns:a16="http://schemas.microsoft.com/office/drawing/2014/main" val="1254776597"/>
                    </a:ext>
                  </a:extLst>
                </a:gridCol>
                <a:gridCol w="1791377">
                  <a:extLst>
                    <a:ext uri="{9D8B030D-6E8A-4147-A177-3AD203B41FA5}">
                      <a16:colId xmlns:a16="http://schemas.microsoft.com/office/drawing/2014/main" val="3874039902"/>
                    </a:ext>
                  </a:extLst>
                </a:gridCol>
              </a:tblGrid>
              <a:tr h="466928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Subgunningscriterium</a:t>
                      </a:r>
                      <a:endParaRPr lang="nl-N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Onderwerp </a:t>
                      </a:r>
                      <a:endParaRPr lang="nl-N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Maximale puntenscore per subgunningscriterium 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49815092"/>
                  </a:ext>
                </a:extLst>
              </a:tr>
              <a:tr h="212286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SGC-K1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Programma</a:t>
                      </a:r>
                      <a:r>
                        <a:rPr lang="nl-NL" sz="12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van Wensen</a:t>
                      </a:r>
                      <a:endParaRPr lang="nl-N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1200" dirty="0" smtClean="0">
                          <a:effectLst/>
                        </a:rPr>
                        <a:t>500</a:t>
                      </a:r>
                      <a:endParaRPr lang="nl-N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0813315"/>
                  </a:ext>
                </a:extLst>
              </a:tr>
              <a:tr h="212286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SGC-K2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1200" dirty="0" smtClean="0">
                          <a:effectLst/>
                        </a:rPr>
                        <a:t>Kennisoverdracht</a:t>
                      </a:r>
                      <a:endParaRPr lang="nl-N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1200" dirty="0" smtClean="0">
                          <a:effectLst/>
                        </a:rPr>
                        <a:t>250</a:t>
                      </a:r>
                      <a:endParaRPr lang="nl-N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06612553"/>
                  </a:ext>
                </a:extLst>
              </a:tr>
              <a:tr h="212286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SGC-K3</a:t>
                      </a:r>
                      <a:endParaRPr lang="nl-N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1200" dirty="0" err="1" smtClean="0">
                          <a:effectLst/>
                        </a:rPr>
                        <a:t>Work</a:t>
                      </a:r>
                      <a:r>
                        <a:rPr lang="nl-NL" sz="1200" dirty="0" smtClean="0">
                          <a:effectLst/>
                        </a:rPr>
                        <a:t> force management</a:t>
                      </a:r>
                      <a:r>
                        <a:rPr lang="nl-NL" sz="1200" baseline="0" dirty="0" smtClean="0">
                          <a:effectLst/>
                        </a:rPr>
                        <a:t> en </a:t>
                      </a:r>
                      <a:r>
                        <a:rPr lang="nl-NL" sz="1200" baseline="0" dirty="0" err="1" smtClean="0">
                          <a:effectLst/>
                        </a:rPr>
                        <a:t>Quality</a:t>
                      </a:r>
                      <a:r>
                        <a:rPr lang="nl-NL" sz="1200" baseline="0" dirty="0" smtClean="0">
                          <a:effectLst/>
                        </a:rPr>
                        <a:t> monitoring</a:t>
                      </a:r>
                      <a:endParaRPr lang="nl-N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1200" dirty="0" smtClean="0">
                          <a:effectLst/>
                        </a:rPr>
                        <a:t>150</a:t>
                      </a:r>
                      <a:endParaRPr lang="nl-N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97436348"/>
                  </a:ext>
                </a:extLst>
              </a:tr>
              <a:tr h="212286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200" dirty="0" smtClean="0">
                          <a:effectLst/>
                        </a:rPr>
                        <a:t>SGC-K4</a:t>
                      </a:r>
                      <a:endParaRPr lang="nl-N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200" dirty="0" smtClean="0">
                          <a:effectLst/>
                        </a:rPr>
                        <a:t>Risico en beheersmaatregel</a:t>
                      </a:r>
                      <a:endParaRPr lang="nl-NL" sz="1200" dirty="0" smtClean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12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100</a:t>
                      </a:r>
                      <a:endParaRPr lang="nl-N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66046877"/>
                  </a:ext>
                </a:extLst>
              </a:tr>
              <a:tr h="212286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TOTAAL: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 </a:t>
                      </a:r>
                      <a:endParaRPr lang="nl-N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1200" dirty="0" smtClean="0">
                          <a:effectLst/>
                        </a:rPr>
                        <a:t>1000</a:t>
                      </a:r>
                      <a:endParaRPr lang="nl-N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87516811"/>
                  </a:ext>
                </a:extLst>
              </a:tr>
            </a:tbl>
          </a:graphicData>
        </a:graphic>
      </p:graphicFrame>
      <p:graphicFrame>
        <p:nvGraphicFramePr>
          <p:cNvPr id="8" name="Tabel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7852870"/>
              </p:ext>
            </p:extLst>
          </p:nvPr>
        </p:nvGraphicFramePr>
        <p:xfrm>
          <a:off x="1315376" y="4649970"/>
          <a:ext cx="6632122" cy="91281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546022">
                  <a:extLst>
                    <a:ext uri="{9D8B030D-6E8A-4147-A177-3AD203B41FA5}">
                      <a16:colId xmlns:a16="http://schemas.microsoft.com/office/drawing/2014/main" val="1372981347"/>
                    </a:ext>
                  </a:extLst>
                </a:gridCol>
                <a:gridCol w="3304450">
                  <a:extLst>
                    <a:ext uri="{9D8B030D-6E8A-4147-A177-3AD203B41FA5}">
                      <a16:colId xmlns:a16="http://schemas.microsoft.com/office/drawing/2014/main" val="2037978885"/>
                    </a:ext>
                  </a:extLst>
                </a:gridCol>
                <a:gridCol w="1781650">
                  <a:extLst>
                    <a:ext uri="{9D8B030D-6E8A-4147-A177-3AD203B41FA5}">
                      <a16:colId xmlns:a16="http://schemas.microsoft.com/office/drawing/2014/main" val="3759302038"/>
                    </a:ext>
                  </a:extLst>
                </a:gridCol>
              </a:tblGrid>
              <a:tr h="476507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Subgunningscriterium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Onderwerp </a:t>
                      </a:r>
                      <a:endParaRPr lang="nl-N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Maximale puntenscore per subgunningscriterium </a:t>
                      </a:r>
                      <a:endParaRPr lang="nl-N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49063833"/>
                  </a:ext>
                </a:extLst>
              </a:tr>
              <a:tr h="218156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</a:rPr>
                        <a:t>SGC-P1</a:t>
                      </a:r>
                      <a:endParaRPr lang="nl-NL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1200" dirty="0" smtClean="0">
                          <a:effectLst/>
                        </a:rPr>
                        <a:t>Totaalprijs</a:t>
                      </a:r>
                      <a:endParaRPr lang="nl-N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1200" dirty="0" smtClean="0">
                          <a:effectLst/>
                        </a:rPr>
                        <a:t>1000</a:t>
                      </a:r>
                      <a:endParaRPr lang="nl-N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6502341"/>
                  </a:ext>
                </a:extLst>
              </a:tr>
              <a:tr h="218156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TOTAAL:</a:t>
                      </a:r>
                      <a:endParaRPr lang="nl-N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</a:rPr>
                        <a:t> </a:t>
                      </a:r>
                      <a:endParaRPr lang="nl-N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nl-NL" sz="1200" dirty="0" smtClean="0">
                          <a:effectLst/>
                        </a:rPr>
                        <a:t>1000</a:t>
                      </a:r>
                      <a:endParaRPr lang="nl-NL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613612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0361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6. Beoordeling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238102" y="1593130"/>
            <a:ext cx="7448698" cy="4732256"/>
          </a:xfrm>
        </p:spPr>
        <p:txBody>
          <a:bodyPr>
            <a:noAutofit/>
          </a:bodyPr>
          <a:lstStyle/>
          <a:p>
            <a:r>
              <a:rPr lang="nl-NL" dirty="0" smtClean="0"/>
              <a:t>Hoe </a:t>
            </a:r>
            <a:r>
              <a:rPr lang="nl-NL" dirty="0"/>
              <a:t>meer de Inschrijver, door middel van zijn beschrijving op grond van overgelegde meetbare onderbouwing en feiten (oftewel dominante prestatie-informatie), aantoont dat zijn Inschrijving bijdraagt aan het succesvol uitvoeren van de Opdracht en aan het bereiken van de doelstellingen zoals beschreven in paragraaf 2.5, hoe hoger de waardering.</a:t>
            </a:r>
          </a:p>
          <a:p>
            <a:r>
              <a:rPr lang="nl-NL" dirty="0"/>
              <a:t> </a:t>
            </a:r>
          </a:p>
          <a:p>
            <a:r>
              <a:rPr lang="nl-NL" dirty="0"/>
              <a:t>‘Dominante prestatie-informatie’ is informatie die in het kader van deze Opdracht voldoet aan één of meerdere van de volgende criteria:</a:t>
            </a:r>
          </a:p>
          <a:p>
            <a:pPr lvl="1"/>
            <a:r>
              <a:rPr lang="nl-NL" dirty="0"/>
              <a:t>Relevantie;</a:t>
            </a:r>
          </a:p>
          <a:p>
            <a:pPr lvl="1"/>
            <a:r>
              <a:rPr lang="nl-NL" dirty="0"/>
              <a:t>Rekening houdend met de uitgangspunten, visie en doelstellingen; </a:t>
            </a:r>
          </a:p>
          <a:p>
            <a:pPr lvl="1"/>
            <a:r>
              <a:rPr lang="nl-NL" dirty="0"/>
              <a:t>Oplossingsgerichtheid;</a:t>
            </a:r>
          </a:p>
          <a:p>
            <a:pPr lvl="1"/>
            <a:r>
              <a:rPr lang="nl-NL" dirty="0"/>
              <a:t>Verifieerbaarheid;</a:t>
            </a:r>
          </a:p>
          <a:p>
            <a:pPr lvl="1"/>
            <a:r>
              <a:rPr lang="nl-NL" dirty="0"/>
              <a:t>Inzichtelijkheid in de wijze waarop borging plaatsvindt;</a:t>
            </a:r>
          </a:p>
          <a:p>
            <a:pPr lvl="1"/>
            <a:r>
              <a:rPr lang="nl-NL" dirty="0"/>
              <a:t>SMART.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70CFD-9B9A-FF4D-855A-8ACCAC63B321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25090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6. Beoordeling</a:t>
            </a:r>
            <a:endParaRPr lang="nl-N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jdelijke aanduiding voor inhoud 2"/>
              <p:cNvSpPr>
                <a:spLocks noGrp="1"/>
              </p:cNvSpPr>
              <p:nvPr>
                <p:ph idx="1"/>
              </p:nvPr>
            </p:nvSpPr>
            <p:spPr>
              <a:xfrm>
                <a:off x="1238102" y="1593130"/>
                <a:ext cx="7448698" cy="4732256"/>
              </a:xfrm>
            </p:spPr>
            <p:txBody>
              <a:bodyPr>
                <a:normAutofit/>
              </a:bodyPr>
              <a:lstStyle/>
              <a:p>
                <a:pPr lvl="1"/>
                <a:endParaRPr lang="nl-NL" dirty="0" smtClean="0"/>
              </a:p>
              <a:p>
                <a:pPr lvl="1" indent="0">
                  <a:buNone/>
                </a:pPr>
                <a:r>
                  <a:rPr lang="nl-NL" dirty="0" smtClean="0"/>
                  <a:t>Beoordeling vindt plaats op basis van de volgende formules:</a:t>
                </a:r>
              </a:p>
              <a:p>
                <a:pPr lvl="1" indent="0">
                  <a:buNone/>
                </a:pPr>
                <a:endParaRPr lang="nl-NL" i="1" dirty="0"/>
              </a:p>
              <a:p>
                <a:pPr lvl="1" indent="0">
                  <a:buNone/>
                </a:pPr>
                <a:r>
                  <a:rPr lang="en-US" b="1" dirty="0" smtClean="0"/>
                  <a:t>Score </a:t>
                </a:r>
                <a:r>
                  <a:rPr lang="en-US" b="1" dirty="0" err="1" smtClean="0"/>
                  <a:t>kwaliteit</a:t>
                </a:r>
                <a:r>
                  <a:rPr lang="en-US" b="1" dirty="0" smtClean="0"/>
                  <a:t>: </a:t>
                </a:r>
                <a:r>
                  <a:rPr lang="en-US" dirty="0" smtClean="0"/>
                  <a:t>(SGC – K1 t/m K4)</a:t>
                </a:r>
                <a:r>
                  <a:rPr lang="en-US" b="1" dirty="0" smtClean="0"/>
                  <a:t> </a:t>
                </a:r>
              </a:p>
              <a:p>
                <a:pPr lvl="1" indent="0">
                  <a:buNone/>
                </a:pPr>
                <a:endParaRPr lang="nl-NL" b="1" dirty="0"/>
              </a:p>
              <a:p>
                <a:pPr lvl="1" indent="0">
                  <a:buNone/>
                </a:pPr>
                <a:r>
                  <a:rPr lang="en-US" sz="1800" dirty="0" smtClean="0"/>
                  <a:t>Score </a:t>
                </a:r>
                <a:r>
                  <a:rPr lang="en-US" sz="1800" dirty="0" err="1" smtClean="0"/>
                  <a:t>kwaliteit</a:t>
                </a:r>
                <a:r>
                  <a:rPr lang="en-US" sz="1800" dirty="0" smtClean="0"/>
                  <a:t> = </a:t>
                </a:r>
                <a:r>
                  <a:rPr lang="en-US" sz="1800" dirty="0"/>
                  <a:t>(</a:t>
                </a:r>
                <a:r>
                  <a:rPr lang="en-US" sz="1800" dirty="0" err="1"/>
                  <a:t>Toegekende</a:t>
                </a:r>
                <a:r>
                  <a:rPr lang="en-US" sz="1800" dirty="0"/>
                  <a:t> score </a:t>
                </a:r>
                <a:r>
                  <a:rPr lang="en-US" sz="1800" dirty="0" smtClean="0"/>
                  <a:t>SGC-K../10</a:t>
                </a:r>
                <a:r>
                  <a:rPr lang="en-US" sz="1800" dirty="0"/>
                  <a:t>) ∗ </a:t>
                </a:r>
                <a:r>
                  <a:rPr lang="en-US" sz="1800" dirty="0" smtClean="0"/>
                  <a:t>max. </a:t>
                </a:r>
                <a:r>
                  <a:rPr lang="en-US" sz="1800" dirty="0" err="1"/>
                  <a:t>puntenscore</a:t>
                </a:r>
                <a:r>
                  <a:rPr lang="en-US" sz="1800" dirty="0"/>
                  <a:t> </a:t>
                </a:r>
                <a:r>
                  <a:rPr lang="en-US" sz="1800" dirty="0" smtClean="0"/>
                  <a:t>SGC-K..</a:t>
                </a:r>
                <a:endParaRPr lang="en-US" sz="1800" dirty="0"/>
              </a:p>
              <a:p>
                <a:endParaRPr lang="en-US" dirty="0" smtClean="0"/>
              </a:p>
              <a:p>
                <a:endParaRPr lang="nl-NL" dirty="0" smtClean="0"/>
              </a:p>
              <a:p>
                <a:r>
                  <a:rPr lang="nl-NL" b="1" dirty="0" smtClean="0"/>
                  <a:t>Score prijs: </a:t>
                </a:r>
                <a:r>
                  <a:rPr lang="nl-NL" dirty="0" smtClean="0"/>
                  <a:t>(SGC – P1)</a:t>
                </a:r>
              </a:p>
              <a:p>
                <a:endParaRPr lang="nl-NL" dirty="0" smtClean="0"/>
              </a:p>
              <a:p>
                <a:pPr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l-NL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l-NL" sz="1800" i="1">
                              <a:latin typeface="Cambria Math" panose="02040503050406030204" pitchFamily="18" charset="0"/>
                            </a:rPr>
                            <m:t>𝑆𝑐𝑜𝑟𝑒</m:t>
                          </m:r>
                        </m:e>
                        <m:sub>
                          <m:r>
                            <a:rPr lang="nl-NL" sz="1800" i="1">
                              <a:latin typeface="Cambria Math" panose="02040503050406030204" pitchFamily="18" charset="0"/>
                            </a:rPr>
                            <m:t>𝑃𝑟𝑖𝑗𝑠</m:t>
                          </m:r>
                        </m:sub>
                      </m:sSub>
                      <m:r>
                        <a:rPr lang="nl-NL" sz="1800" i="1">
                          <a:latin typeface="Cambria Math" panose="02040503050406030204" pitchFamily="18" charset="0"/>
                        </a:rPr>
                        <m:t>=1000 − </m:t>
                      </m:r>
                      <m:f>
                        <m:fPr>
                          <m:ctrlPr>
                            <a:rPr lang="nl-NL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nl-NL" sz="1800" i="1">
                              <a:latin typeface="Cambria Math" panose="02040503050406030204" pitchFamily="18" charset="0"/>
                            </a:rPr>
                            <m:t>1000</m:t>
                          </m:r>
                        </m:num>
                        <m:den>
                          <m:r>
                            <a:rPr lang="nl-NL" sz="1800" i="1">
                              <a:latin typeface="Cambria Math" panose="02040503050406030204" pitchFamily="18" charset="0"/>
                            </a:rPr>
                            <m:t>€500.000,−</m:t>
                          </m:r>
                        </m:den>
                      </m:f>
                      <m:r>
                        <a:rPr lang="nl-NL" sz="1800" i="1">
                          <a:latin typeface="Cambria Math" panose="02040503050406030204" pitchFamily="18" charset="0"/>
                        </a:rPr>
                        <m:t>× </m:t>
                      </m:r>
                      <m:d>
                        <m:dPr>
                          <m:ctrlPr>
                            <a:rPr lang="nl-NL" sz="1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nl-NL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nl-NL" sz="1800" i="1">
                                  <a:latin typeface="Cambria Math" panose="02040503050406030204" pitchFamily="18" charset="0"/>
                                </a:rPr>
                                <m:t>𝑃𝑟𝑖𝑗𝑠</m:t>
                              </m:r>
                            </m:e>
                            <m:sub>
                              <m:r>
                                <a:rPr lang="nl-NL" sz="1800" i="1">
                                  <a:latin typeface="Cambria Math" panose="02040503050406030204" pitchFamily="18" charset="0"/>
                                </a:rPr>
                                <m:t>𝐼𝑛𝑠𝑐h𝑟𝑖𝑗𝑣𝑖𝑛𝑔</m:t>
                              </m:r>
                            </m:sub>
                          </m:sSub>
                          <m:r>
                            <a:rPr lang="nl-NL" sz="18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nl-NL" sz="1800" i="1">
                              <a:latin typeface="Cambria Math" panose="02040503050406030204" pitchFamily="18" charset="0"/>
                            </a:rPr>
                            <m:t>𝐿𝑎𝑎𝑔𝑠𝑡</m:t>
                          </m:r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nl-NL" sz="1800" i="1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𝑟𝑖𝑗𝑠</m:t>
                          </m:r>
                        </m:e>
                      </m:d>
                    </m:oMath>
                  </m:oMathPara>
                </a14:m>
                <a:endParaRPr lang="nl-NL" dirty="0" smtClean="0"/>
              </a:p>
              <a:p>
                <a:pPr lvl="1"/>
                <a:endParaRPr lang="nl-NL" dirty="0"/>
              </a:p>
              <a:p>
                <a:r>
                  <a:rPr lang="en-US" b="1" dirty="0" err="1" smtClean="0"/>
                  <a:t>Totaalscore</a:t>
                </a:r>
                <a:r>
                  <a:rPr lang="en-US" b="1" dirty="0" smtClean="0"/>
                  <a:t>: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nl-NL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l-NL" sz="1800" i="1">
                              <a:latin typeface="Cambria Math" panose="02040503050406030204" pitchFamily="18" charset="0"/>
                            </a:rPr>
                            <m:t>𝑆𝑐𝑜𝑟𝑒</m:t>
                          </m:r>
                        </m:e>
                        <m:sub>
                          <m:r>
                            <a:rPr lang="nl-NL" sz="1800" i="1">
                              <a:latin typeface="Cambria Math" panose="02040503050406030204" pitchFamily="18" charset="0"/>
                            </a:rPr>
                            <m:t>𝑇𝑜𝑡𝑎𝑎𝑙</m:t>
                          </m:r>
                        </m:sub>
                      </m:sSub>
                      <m:r>
                        <a:rPr lang="nl-NL" sz="18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nl-NL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l-NL" sz="1800" i="1">
                              <a:latin typeface="Cambria Math" panose="02040503050406030204" pitchFamily="18" charset="0"/>
                            </a:rPr>
                            <m:t>𝑆𝑐𝑜𝑟𝑒</m:t>
                          </m:r>
                        </m:e>
                        <m:sub>
                          <m:r>
                            <a:rPr lang="nl-NL" sz="1800" i="1">
                              <a:latin typeface="Cambria Math" panose="02040503050406030204" pitchFamily="18" charset="0"/>
                            </a:rPr>
                            <m:t>𝐾𝑤𝑎𝑙𝑖𝑡𝑒𝑖𝑡</m:t>
                          </m:r>
                        </m:sub>
                      </m:sSub>
                      <m:r>
                        <a:rPr lang="nl-NL" sz="18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nl-NL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nl-NL" sz="1800" i="1">
                              <a:latin typeface="Cambria Math" panose="02040503050406030204" pitchFamily="18" charset="0"/>
                            </a:rPr>
                            <m:t>𝑆𝑐𝑜𝑟𝑒</m:t>
                          </m:r>
                        </m:e>
                        <m:sub>
                          <m:r>
                            <a:rPr lang="nl-NL" sz="1800" i="1">
                              <a:latin typeface="Cambria Math" panose="02040503050406030204" pitchFamily="18" charset="0"/>
                            </a:rPr>
                            <m:t>𝑃𝑟𝑖𝑗𝑠</m:t>
                          </m:r>
                        </m:sub>
                      </m:sSub>
                    </m:oMath>
                  </m:oMathPara>
                </a14:m>
                <a:endParaRPr lang="nl-NL" dirty="0" smtClean="0"/>
              </a:p>
              <a:p>
                <a:endParaRPr lang="nl-NL" dirty="0"/>
              </a:p>
            </p:txBody>
          </p:sp>
        </mc:Choice>
        <mc:Fallback xmlns="">
          <p:sp>
            <p:nvSpPr>
              <p:cNvPr id="3" name="Tijdelijke aanduiding voor inhoud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38102" y="1593130"/>
                <a:ext cx="7448698" cy="4732256"/>
              </a:xfrm>
              <a:blipFill>
                <a:blip r:embed="rId2"/>
                <a:stretch>
                  <a:fillRect l="-818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70CFD-9B9A-FF4D-855A-8ACCAC63B321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93974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7. Looptijd Raamovereenkomst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238102" y="1845899"/>
            <a:ext cx="7527578" cy="4146168"/>
          </a:xfrm>
        </p:spPr>
        <p:txBody>
          <a:bodyPr/>
          <a:lstStyle/>
          <a:p>
            <a:r>
              <a:rPr lang="nl-NL" dirty="0" smtClean="0"/>
              <a:t>De </a:t>
            </a:r>
            <a:r>
              <a:rPr lang="nl-NL" dirty="0"/>
              <a:t>SVB beoogt </a:t>
            </a:r>
            <a:r>
              <a:rPr lang="nl-NL" dirty="0" smtClean="0"/>
              <a:t>één </a:t>
            </a:r>
            <a:r>
              <a:rPr lang="nl-NL" dirty="0"/>
              <a:t>Raamovereenkomst aan te gaan met Opdrachtnemer voor de duur van </a:t>
            </a:r>
            <a:r>
              <a:rPr lang="nl-NL" dirty="0" smtClean="0"/>
              <a:t>drie (3) Jaar </a:t>
            </a:r>
            <a:r>
              <a:rPr lang="nl-NL" dirty="0"/>
              <a:t>met de eenzijdige optie voor de SVB tot verlenging van </a:t>
            </a:r>
            <a:r>
              <a:rPr lang="nl-NL" dirty="0" smtClean="0"/>
              <a:t>vijf (5) </a:t>
            </a:r>
            <a:r>
              <a:rPr lang="nl-NL" dirty="0"/>
              <a:t>maal de periode van één (1) Jaar. </a:t>
            </a:r>
            <a:endParaRPr lang="nl-NL" dirty="0" smtClean="0"/>
          </a:p>
          <a:p>
            <a:endParaRPr lang="nl-NL" dirty="0"/>
          </a:p>
          <a:p>
            <a:r>
              <a:rPr lang="nl-NL" dirty="0" smtClean="0"/>
              <a:t>De </a:t>
            </a:r>
            <a:r>
              <a:rPr lang="nl-NL" dirty="0"/>
              <a:t>beoogde ingangsdatum van de Raamovereenkomst is </a:t>
            </a:r>
            <a:r>
              <a:rPr lang="nl-NL" dirty="0" smtClean="0"/>
              <a:t>1 maart 2019. 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70CFD-9B9A-FF4D-855A-8ACCAC63B321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34345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8. Planning 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70CFD-9B9A-FF4D-855A-8ACCAC63B321}" type="slidenum">
              <a:rPr lang="nl-NL" smtClean="0"/>
              <a:t>15</a:t>
            </a:fld>
            <a:endParaRPr lang="nl-NL"/>
          </a:p>
        </p:txBody>
      </p:sp>
      <p:graphicFrame>
        <p:nvGraphicFramePr>
          <p:cNvPr id="3" name="Tijdelijke aanduiding voor inhoud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8701688"/>
              </p:ext>
            </p:extLst>
          </p:nvPr>
        </p:nvGraphicFramePr>
        <p:xfrm>
          <a:off x="544748" y="1918134"/>
          <a:ext cx="7791856" cy="38203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95346">
                  <a:extLst>
                    <a:ext uri="{9D8B030D-6E8A-4147-A177-3AD203B41FA5}">
                      <a16:colId xmlns:a16="http://schemas.microsoft.com/office/drawing/2014/main" val="662725134"/>
                    </a:ext>
                  </a:extLst>
                </a:gridCol>
                <a:gridCol w="3696510">
                  <a:extLst>
                    <a:ext uri="{9D8B030D-6E8A-4147-A177-3AD203B41FA5}">
                      <a16:colId xmlns:a16="http://schemas.microsoft.com/office/drawing/2014/main" val="3541747585"/>
                    </a:ext>
                  </a:extLst>
                </a:gridCol>
              </a:tblGrid>
              <a:tr h="5718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400">
                          <a:effectLst/>
                        </a:rPr>
                        <a:t>Mijlpaal</a:t>
                      </a:r>
                      <a:endParaRPr lang="nl-NL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400">
                          <a:effectLst/>
                        </a:rPr>
                        <a:t>Planning</a:t>
                      </a:r>
                      <a:endParaRPr lang="nl-NL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502769"/>
                  </a:ext>
                </a:extLst>
              </a:tr>
              <a:tr h="2707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</a:rPr>
                        <a:t>Uiterste termijn voor het stellen van vragen ronde 1 </a:t>
                      </a:r>
                      <a:endParaRPr lang="nl-NL" sz="14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400" b="1" dirty="0" smtClean="0">
                          <a:effectLst/>
                        </a:rPr>
                        <a:t>Dinsdag 27 november </a:t>
                      </a:r>
                      <a:r>
                        <a:rPr lang="nl-NL" sz="1400" b="1" dirty="0">
                          <a:effectLst/>
                        </a:rPr>
                        <a:t>2018, vóór 10.00 uur</a:t>
                      </a:r>
                      <a:endParaRPr lang="nl-NL" sz="14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79334363"/>
                  </a:ext>
                </a:extLst>
              </a:tr>
              <a:tr h="2707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400" b="0">
                          <a:effectLst/>
                        </a:rPr>
                        <a:t>Publicatie Nota van Inlichtingen 1 </a:t>
                      </a:r>
                      <a:endParaRPr lang="nl-NL" sz="1400" b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400" dirty="0">
                          <a:effectLst/>
                        </a:rPr>
                        <a:t>Donderdag </a:t>
                      </a:r>
                      <a:r>
                        <a:rPr lang="nl-NL" sz="1400" dirty="0" smtClean="0">
                          <a:effectLst/>
                        </a:rPr>
                        <a:t>6 december </a:t>
                      </a:r>
                      <a:r>
                        <a:rPr lang="nl-NL" sz="1400" dirty="0">
                          <a:effectLst/>
                        </a:rPr>
                        <a:t>2018</a:t>
                      </a:r>
                      <a:endParaRPr lang="nl-NL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11732433"/>
                  </a:ext>
                </a:extLst>
              </a:tr>
              <a:tr h="2707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</a:rPr>
                        <a:t>Uiterste termijn voor het stellen van vragen ronde 2 </a:t>
                      </a:r>
                      <a:endParaRPr lang="nl-NL" sz="14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</a:rPr>
                        <a:t>Donderdag </a:t>
                      </a:r>
                      <a:r>
                        <a:rPr lang="nl-NL" sz="1400" b="1" dirty="0" smtClean="0">
                          <a:effectLst/>
                        </a:rPr>
                        <a:t>13 december </a:t>
                      </a:r>
                      <a:r>
                        <a:rPr lang="nl-NL" sz="1400" b="1" dirty="0">
                          <a:effectLst/>
                        </a:rPr>
                        <a:t>2018, vóór 10.00 uur</a:t>
                      </a:r>
                      <a:endParaRPr lang="nl-NL" sz="14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21737595"/>
                  </a:ext>
                </a:extLst>
              </a:tr>
              <a:tr h="2707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400" b="0">
                          <a:effectLst/>
                        </a:rPr>
                        <a:t>Publicatie Nota van Inlichtingen 2 </a:t>
                      </a:r>
                      <a:endParaRPr lang="nl-NL" sz="1400" b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400" dirty="0">
                          <a:effectLst/>
                        </a:rPr>
                        <a:t>Donderdag </a:t>
                      </a:r>
                      <a:r>
                        <a:rPr lang="nl-NL" sz="1400" dirty="0" smtClean="0">
                          <a:effectLst/>
                        </a:rPr>
                        <a:t>20 december </a:t>
                      </a:r>
                      <a:r>
                        <a:rPr lang="nl-NL" sz="1400" dirty="0">
                          <a:effectLst/>
                        </a:rPr>
                        <a:t>2018</a:t>
                      </a:r>
                      <a:endParaRPr lang="nl-NL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28671666"/>
                  </a:ext>
                </a:extLst>
              </a:tr>
              <a:tr h="2707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400" b="1" dirty="0">
                          <a:effectLst/>
                        </a:rPr>
                        <a:t>Indienen Inschrijvingen </a:t>
                      </a:r>
                      <a:endParaRPr lang="nl-NL" sz="14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400" b="1" dirty="0" smtClean="0">
                          <a:effectLst/>
                        </a:rPr>
                        <a:t>Donderdag 10 januari 2019, </a:t>
                      </a:r>
                      <a:r>
                        <a:rPr lang="nl-NL" sz="1400" b="1" dirty="0">
                          <a:effectLst/>
                        </a:rPr>
                        <a:t>vóór 10.00 uur</a:t>
                      </a:r>
                      <a:endParaRPr lang="nl-NL" sz="14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41593277"/>
                  </a:ext>
                </a:extLst>
              </a:tr>
              <a:tr h="2707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400" b="0">
                          <a:effectLst/>
                        </a:rPr>
                        <a:t>Opening kluis</a:t>
                      </a:r>
                      <a:endParaRPr lang="nl-NL" sz="1400" b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400" dirty="0" smtClean="0">
                          <a:effectLst/>
                        </a:rPr>
                        <a:t>Donderdag 10 januari 2019</a:t>
                      </a:r>
                      <a:endParaRPr lang="nl-NL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96411166"/>
                  </a:ext>
                </a:extLst>
              </a:tr>
              <a:tr h="2707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400" b="0">
                          <a:effectLst/>
                        </a:rPr>
                        <a:t>Gunningsbeslissing </a:t>
                      </a:r>
                      <a:endParaRPr lang="nl-NL" sz="1400" b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400" dirty="0">
                          <a:effectLst/>
                        </a:rPr>
                        <a:t>Donderdag </a:t>
                      </a:r>
                      <a:r>
                        <a:rPr lang="nl-NL" sz="1400" dirty="0" smtClean="0">
                          <a:effectLst/>
                        </a:rPr>
                        <a:t>24 januari 2019</a:t>
                      </a:r>
                      <a:endParaRPr lang="nl-NL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26018892"/>
                  </a:ext>
                </a:extLst>
              </a:tr>
              <a:tr h="2707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400" b="0">
                          <a:effectLst/>
                        </a:rPr>
                        <a:t>Einde standstill termijn</a:t>
                      </a:r>
                      <a:endParaRPr lang="nl-NL" sz="1400" b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400" dirty="0" smtClean="0">
                          <a:effectLst/>
                        </a:rPr>
                        <a:t>Donderdag 14 februari 2019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73848808"/>
                  </a:ext>
                </a:extLst>
              </a:tr>
              <a:tr h="2707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400" b="0" dirty="0">
                          <a:effectLst/>
                        </a:rPr>
                        <a:t>Gunning</a:t>
                      </a:r>
                      <a:endParaRPr lang="nl-NL" sz="14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400" dirty="0" smtClean="0">
                          <a:effectLst/>
                        </a:rPr>
                        <a:t>14 februari – 1 maart 2019</a:t>
                      </a:r>
                      <a:endParaRPr lang="nl-NL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30375370"/>
                  </a:ext>
                </a:extLst>
              </a:tr>
              <a:tr h="2707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400" b="0" dirty="0">
                          <a:effectLst/>
                        </a:rPr>
                        <a:t>Ingangsdatum Raamovereenkomst</a:t>
                      </a:r>
                      <a:endParaRPr lang="nl-NL" sz="14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400" dirty="0" smtClean="0">
                          <a:effectLst/>
                        </a:rPr>
                        <a:t>1 maart 2019</a:t>
                      </a:r>
                      <a:endParaRPr lang="nl-NL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37415483"/>
                  </a:ext>
                </a:extLst>
              </a:tr>
              <a:tr h="2707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400" b="0" dirty="0" err="1" smtClean="0">
                          <a:effectLst/>
                        </a:rPr>
                        <a:t>Proof</a:t>
                      </a:r>
                      <a:r>
                        <a:rPr lang="nl-NL" sz="1400" b="0" dirty="0" smtClean="0">
                          <a:effectLst/>
                        </a:rPr>
                        <a:t> of Delivery (</a:t>
                      </a:r>
                      <a:r>
                        <a:rPr lang="nl-NL" sz="1400" b="0" dirty="0" err="1" smtClean="0">
                          <a:effectLst/>
                        </a:rPr>
                        <a:t>PoD</a:t>
                      </a:r>
                      <a:r>
                        <a:rPr lang="nl-NL" sz="1400" b="0" dirty="0" smtClean="0">
                          <a:effectLst/>
                        </a:rPr>
                        <a:t>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400" dirty="0" smtClean="0">
                          <a:effectLst/>
                        </a:rPr>
                        <a:t>Maart &amp; April </a:t>
                      </a:r>
                      <a:r>
                        <a:rPr lang="nl-NL" sz="1400" dirty="0">
                          <a:effectLst/>
                        </a:rPr>
                        <a:t>2019</a:t>
                      </a:r>
                      <a:endParaRPr lang="nl-NL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31256237"/>
                  </a:ext>
                </a:extLst>
              </a:tr>
              <a:tr h="2707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400" b="0" dirty="0">
                          <a:effectLst/>
                        </a:rPr>
                        <a:t>Migratieperiode</a:t>
                      </a:r>
                      <a:r>
                        <a:rPr lang="nl-NL" sz="1400" b="0" dirty="0" smtClean="0">
                          <a:effectLst/>
                        </a:rPr>
                        <a:t>/ Implementatie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l-NL" sz="1400" dirty="0" smtClean="0">
                          <a:effectLst/>
                        </a:rPr>
                        <a:t>Maart </a:t>
                      </a:r>
                      <a:r>
                        <a:rPr lang="nl-NL" sz="1400" dirty="0">
                          <a:effectLst/>
                        </a:rPr>
                        <a:t>– </a:t>
                      </a:r>
                      <a:r>
                        <a:rPr lang="nl-NL" sz="1400" dirty="0" smtClean="0">
                          <a:effectLst/>
                        </a:rPr>
                        <a:t>December </a:t>
                      </a:r>
                      <a:r>
                        <a:rPr lang="nl-NL" sz="1400" dirty="0">
                          <a:effectLst/>
                        </a:rPr>
                        <a:t>2019</a:t>
                      </a:r>
                      <a:endParaRPr lang="nl-NL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264251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2103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9</a:t>
            </a:r>
            <a:r>
              <a:rPr lang="nl-NL" dirty="0" smtClean="0"/>
              <a:t>. Afsluiting </a:t>
            </a:r>
            <a:endParaRPr lang="nl-NL" dirty="0"/>
          </a:p>
        </p:txBody>
      </p:sp>
      <p:sp>
        <p:nvSpPr>
          <p:cNvPr id="7" name="Tijdelijke aanduiding voor inhoud 6"/>
          <p:cNvSpPr>
            <a:spLocks noGrp="1"/>
          </p:cNvSpPr>
          <p:nvPr>
            <p:ph idx="1"/>
          </p:nvPr>
        </p:nvSpPr>
        <p:spPr>
          <a:xfrm>
            <a:off x="1238102" y="1845898"/>
            <a:ext cx="7448698" cy="4601083"/>
          </a:xfrm>
        </p:spPr>
        <p:txBody>
          <a:bodyPr>
            <a:normAutofit/>
          </a:bodyPr>
          <a:lstStyle/>
          <a:p>
            <a:pPr algn="ctr"/>
            <a:endParaRPr lang="nl-NL" sz="3600" b="1" dirty="0" smtClean="0"/>
          </a:p>
          <a:p>
            <a:pPr algn="ctr"/>
            <a:endParaRPr lang="nl-NL" sz="3600" b="1" dirty="0"/>
          </a:p>
          <a:p>
            <a:pPr algn="ctr"/>
            <a:endParaRPr lang="nl-NL" sz="3600" b="1" dirty="0" smtClean="0"/>
          </a:p>
          <a:p>
            <a:pPr algn="ctr"/>
            <a:endParaRPr lang="nl-NL" sz="3600" b="1" dirty="0"/>
          </a:p>
          <a:p>
            <a:pPr algn="ctr"/>
            <a:r>
              <a:rPr lang="nl-NL" sz="3600" dirty="0" smtClean="0"/>
              <a:t>Bedankt voor de aandacht!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70CFD-9B9A-FF4D-855A-8ACCAC63B321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92091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Agenda</a:t>
            </a:r>
            <a:endParaRPr lang="nl-NL" dirty="0"/>
          </a:p>
        </p:txBody>
      </p:sp>
      <p:sp>
        <p:nvSpPr>
          <p:cNvPr id="7" name="Tijdelijke aanduiding voor inhoud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Tx/>
              <a:buAutoNum type="arabicPeriod"/>
              <a:defRPr/>
            </a:pPr>
            <a:r>
              <a:rPr lang="nl-NL" altLang="nl-NL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Voorstellen </a:t>
            </a:r>
          </a:p>
          <a:p>
            <a:pPr marL="342900" indent="-342900">
              <a:buFontTx/>
              <a:buAutoNum type="arabicPeriod"/>
              <a:defRPr/>
            </a:pPr>
            <a:r>
              <a:rPr lang="nl-NL" altLang="nl-NL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Introductie Sociale Verzekeringsbank </a:t>
            </a:r>
          </a:p>
          <a:p>
            <a:pPr marL="342900" indent="-342900">
              <a:buFontTx/>
              <a:buAutoNum type="arabicPeriod"/>
              <a:defRPr/>
            </a:pPr>
            <a:r>
              <a:rPr lang="nl-NL" altLang="nl-NL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Opdrachtomschrijving 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n-US" altLang="nl-NL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Doelstellingen</a:t>
            </a:r>
            <a:endParaRPr lang="nl-NL" altLang="nl-NL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nl-NL" altLang="nl-NL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Verwachtingen Opdrachtnemer </a:t>
            </a:r>
          </a:p>
          <a:p>
            <a:pPr marL="342900" indent="-342900">
              <a:buFontTx/>
              <a:buAutoNum type="arabicPeriod"/>
              <a:defRPr/>
            </a:pPr>
            <a:r>
              <a:rPr lang="nl-NL" altLang="nl-NL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Beoordeling </a:t>
            </a:r>
          </a:p>
          <a:p>
            <a:pPr marL="342900" indent="-342900">
              <a:buFontTx/>
              <a:buAutoNum type="arabicPeriod"/>
              <a:defRPr/>
            </a:pPr>
            <a:r>
              <a:rPr lang="nl-NL" altLang="nl-NL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Looptijd Raamovereenkomst </a:t>
            </a:r>
          </a:p>
          <a:p>
            <a:pPr marL="342900" indent="-342900">
              <a:buFontTx/>
              <a:buAutoNum type="arabicPeriod"/>
              <a:defRPr/>
            </a:pPr>
            <a:r>
              <a:rPr lang="nl-NL" altLang="nl-NL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Planning</a:t>
            </a:r>
          </a:p>
          <a:p>
            <a:pPr marL="342900" indent="-342900">
              <a:buFontTx/>
              <a:buAutoNum type="arabicPeriod"/>
              <a:defRPr/>
            </a:pPr>
            <a:r>
              <a:rPr lang="nl-NL" altLang="nl-NL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Afsluiting</a:t>
            </a:r>
            <a:endParaRPr lang="nl-NL" altLang="nl-NL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70CFD-9B9A-FF4D-855A-8ACCAC63B321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97080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1. Voorstellen 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70CFD-9B9A-FF4D-855A-8ACCAC63B321}" type="slidenum">
              <a:rPr lang="nl-NL" smtClean="0"/>
              <a:t>3</a:t>
            </a:fld>
            <a:endParaRPr lang="nl-NL"/>
          </a:p>
        </p:txBody>
      </p:sp>
      <p:sp>
        <p:nvSpPr>
          <p:cNvPr id="3" name="AutoShape 4" descr="Afbeeldingsresultaat voor voorstellen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4982" y="2299222"/>
            <a:ext cx="4247098" cy="238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724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2. Introductie Sociale Verzekeringsbank 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70CFD-9B9A-FF4D-855A-8ACCAC63B321}" type="slidenum">
              <a:rPr lang="nl-NL" smtClean="0"/>
              <a:t>4</a:t>
            </a:fld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Voor</a:t>
            </a:r>
            <a:r>
              <a:rPr lang="en-US" dirty="0" smtClean="0"/>
              <a:t> het </a:t>
            </a:r>
            <a:r>
              <a:rPr lang="en-US" dirty="0" err="1" smtClean="0"/>
              <a:t>getoonde</a:t>
            </a:r>
            <a:r>
              <a:rPr lang="en-US" dirty="0" smtClean="0"/>
              <a:t> </a:t>
            </a:r>
            <a:r>
              <a:rPr lang="en-US" dirty="0" err="1" smtClean="0"/>
              <a:t>fimpje</a:t>
            </a:r>
            <a:r>
              <a:rPr lang="en-US" dirty="0" smtClean="0"/>
              <a:t> (</a:t>
            </a:r>
            <a:r>
              <a:rPr lang="en-US" dirty="0" err="1" smtClean="0"/>
              <a:t>verhaal</a:t>
            </a:r>
            <a:r>
              <a:rPr lang="en-US" dirty="0" smtClean="0"/>
              <a:t> van de SVB) </a:t>
            </a:r>
            <a:r>
              <a:rPr lang="en-US" dirty="0" err="1" smtClean="0"/>
              <a:t>zie</a:t>
            </a:r>
            <a:r>
              <a:rPr lang="en-US" dirty="0" smtClean="0"/>
              <a:t>: </a:t>
            </a:r>
          </a:p>
          <a:p>
            <a:r>
              <a:rPr lang="nl-NL" dirty="0">
                <a:hlinkClick r:id="rId2"/>
              </a:rPr>
              <a:t>https://</a:t>
            </a:r>
            <a:r>
              <a:rPr lang="nl-NL" dirty="0" smtClean="0">
                <a:hlinkClick r:id="rId2"/>
              </a:rPr>
              <a:t>www.svb.nl/int/nl/over_de_svb/wie_zijn_we/wie_we_zijn/index.jsp</a:t>
            </a:r>
            <a:r>
              <a:rPr lang="nl-NL" dirty="0" smtClean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8795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3. Opdrachtomschrijving 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70CFD-9B9A-FF4D-855A-8ACCAC63B321}" type="slidenum">
              <a:rPr lang="nl-NL" smtClean="0"/>
              <a:t>5</a:t>
            </a:fld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De </a:t>
            </a:r>
            <a:r>
              <a:rPr lang="nl-NL" dirty="0"/>
              <a:t>SVB wil </a:t>
            </a:r>
            <a:r>
              <a:rPr lang="nl-NL" b="1" dirty="0"/>
              <a:t>technologisch de volgende stap </a:t>
            </a:r>
            <a:r>
              <a:rPr lang="nl-NL" dirty="0"/>
              <a:t>maken in het kader van de </a:t>
            </a:r>
            <a:r>
              <a:rPr lang="nl-NL" b="1" dirty="0"/>
              <a:t>continuïteit en stabiliteit in de dienstverlening </a:t>
            </a:r>
            <a:r>
              <a:rPr lang="nl-NL" dirty="0"/>
              <a:t>aan de burger en aan haar ketenpartners. </a:t>
            </a:r>
            <a:endParaRPr lang="nl-NL" dirty="0" smtClean="0"/>
          </a:p>
          <a:p>
            <a:r>
              <a:rPr lang="nl-NL" dirty="0"/>
              <a:t/>
            </a:r>
            <a:br>
              <a:rPr lang="nl-NL" dirty="0"/>
            </a:br>
            <a:r>
              <a:rPr lang="nl-NL" dirty="0"/>
              <a:t>Tegelijkertijd wenst de SVB </a:t>
            </a:r>
            <a:r>
              <a:rPr lang="nl-NL" dirty="0" smtClean="0"/>
              <a:t>een </a:t>
            </a:r>
            <a:r>
              <a:rPr lang="nl-NL" b="1" dirty="0"/>
              <a:t>betere kanaalsturing </a:t>
            </a:r>
            <a:r>
              <a:rPr lang="nl-NL" dirty="0"/>
              <a:t>te ondersteunen aan de burgers </a:t>
            </a:r>
            <a:r>
              <a:rPr lang="nl-NL" b="1" dirty="0"/>
              <a:t>waarbij wendbaarheid over klantcontactkanalen heen </a:t>
            </a:r>
            <a:r>
              <a:rPr lang="nl-NL" dirty="0"/>
              <a:t>gewenst is. Daarnaast is er behoefte aan </a:t>
            </a:r>
            <a:r>
              <a:rPr lang="nl-NL" b="1" dirty="0"/>
              <a:t>meer en geautomatiseerde instrumenten (tools)</a:t>
            </a:r>
            <a:r>
              <a:rPr lang="nl-NL" dirty="0"/>
              <a:t> voor onderzoek naar klanttevredenheid. De gegenereerde datastromen uit de klantkanalen, alsmede de beoordeling van burger(s) over de geleverde dienstverlening van de SVB, worden (her)gebruikt voor </a:t>
            </a:r>
            <a:r>
              <a:rPr lang="nl-NL" b="1" dirty="0"/>
              <a:t>structurele verbetering van de dienstverlening en (big)data analyses</a:t>
            </a:r>
            <a:r>
              <a:rPr lang="nl-NL" dirty="0"/>
              <a:t>.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87078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3. Opdrachtomschrijving 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70CFD-9B9A-FF4D-855A-8ACCAC63B321}" type="slidenum">
              <a:rPr lang="nl-NL" smtClean="0"/>
              <a:t>6</a:t>
            </a:fld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nl-NL" dirty="0" smtClean="0"/>
          </a:p>
          <a:p>
            <a:r>
              <a:rPr lang="nl-NL" dirty="0"/>
              <a:t>De SVB wenst waar mogelijk </a:t>
            </a:r>
            <a:r>
              <a:rPr lang="nl-NL" b="1" dirty="0" err="1"/>
              <a:t>ontzorgd</a:t>
            </a:r>
            <a:r>
              <a:rPr lang="nl-NL" dirty="0"/>
              <a:t> te worden. Om die reden is het de ambitie van de SVB om </a:t>
            </a:r>
            <a:r>
              <a:rPr lang="nl-NL" b="1" dirty="0"/>
              <a:t>standaard </a:t>
            </a:r>
            <a:r>
              <a:rPr lang="nl-NL" b="1" dirty="0" err="1"/>
              <a:t>gemanagde</a:t>
            </a:r>
            <a:r>
              <a:rPr lang="nl-NL" b="1" dirty="0"/>
              <a:t> diensten </a:t>
            </a:r>
            <a:r>
              <a:rPr lang="nl-NL" dirty="0"/>
              <a:t>af te nemen, waarbij de SVB een partner (de Opdrachtnemer) krijgt in wiens datacenter de </a:t>
            </a:r>
            <a:r>
              <a:rPr lang="nl-NL" dirty="0" err="1"/>
              <a:t>CPaaS</a:t>
            </a:r>
            <a:r>
              <a:rPr lang="nl-NL" dirty="0"/>
              <a:t> dienstverlening wordt gehost en waarbij ook een koppeling met het PSTN wordt afgeleverd.</a:t>
            </a:r>
          </a:p>
          <a:p>
            <a:r>
              <a:rPr lang="nl-NL" dirty="0"/>
              <a:t>Derhalve is er sprake van het uitbesteden van een dienst en wenst de SVB een Raamovereenkomst af te sluiten met één dienstverlener voor de uitvoering van deze dienstverlening.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69603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3. Opdrachtomschrijving 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70CFD-9B9A-FF4D-855A-8ACCAC63B321}" type="slidenum">
              <a:rPr lang="nl-NL" smtClean="0"/>
              <a:t>7</a:t>
            </a:fld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nl-NL" dirty="0" smtClean="0"/>
          </a:p>
          <a:p>
            <a:r>
              <a:rPr lang="nl-NL" dirty="0"/>
              <a:t>De SVB wil met deze aanbesteding de dienst </a:t>
            </a:r>
            <a:r>
              <a:rPr lang="nl-NL" b="1" dirty="0"/>
              <a:t>Communication Platform as a Service (</a:t>
            </a:r>
            <a:r>
              <a:rPr lang="nl-NL" b="1" dirty="0" err="1"/>
              <a:t>CPaaS</a:t>
            </a:r>
            <a:r>
              <a:rPr lang="nl-NL" b="1" dirty="0"/>
              <a:t>)</a:t>
            </a:r>
            <a:r>
              <a:rPr lang="nl-NL" dirty="0"/>
              <a:t> verwerven. </a:t>
            </a:r>
            <a:r>
              <a:rPr lang="nl-NL" dirty="0" err="1"/>
              <a:t>CPaaS</a:t>
            </a:r>
            <a:r>
              <a:rPr lang="nl-NL" dirty="0"/>
              <a:t> behelst binnen het kader van deze aanbesteding het leveren van communicatiefunctionaliteiten zoals  contactcenter- en bedrijfscommunicatiefunctionaliteiten als een dienst conform het Beschrijvend document respectievelijk het Programma van eisen.</a:t>
            </a:r>
          </a:p>
          <a:p>
            <a:endParaRPr lang="nl-NL" i="1" dirty="0" smtClean="0"/>
          </a:p>
          <a:p>
            <a:r>
              <a:rPr lang="nl-NL" i="1" dirty="0" smtClean="0"/>
              <a:t>Termen zoals:</a:t>
            </a:r>
          </a:p>
          <a:p>
            <a:r>
              <a:rPr lang="nl-NL" b="1" i="1" dirty="0" err="1" smtClean="0"/>
              <a:t>UCaaS</a:t>
            </a:r>
            <a:r>
              <a:rPr lang="nl-NL" i="1" dirty="0" smtClean="0"/>
              <a:t> </a:t>
            </a:r>
            <a:r>
              <a:rPr lang="nl-NL" i="1" dirty="0"/>
              <a:t>= Unified C</a:t>
            </a:r>
            <a:r>
              <a:rPr lang="nl-NL" i="1" dirty="0" smtClean="0"/>
              <a:t>ommunications </a:t>
            </a:r>
            <a:r>
              <a:rPr lang="nl-NL" i="1" dirty="0"/>
              <a:t>as a </a:t>
            </a:r>
            <a:r>
              <a:rPr lang="nl-NL" i="1" dirty="0" smtClean="0"/>
              <a:t>Service,</a:t>
            </a:r>
          </a:p>
          <a:p>
            <a:r>
              <a:rPr lang="nl-NL" b="1" i="1" dirty="0" err="1" smtClean="0"/>
              <a:t>CCaaS</a:t>
            </a:r>
            <a:r>
              <a:rPr lang="nl-NL" i="1" dirty="0" smtClean="0"/>
              <a:t>  = Contact </a:t>
            </a:r>
            <a:r>
              <a:rPr lang="nl-NL" i="1" dirty="0"/>
              <a:t>Center as a </a:t>
            </a:r>
            <a:r>
              <a:rPr lang="nl-NL" i="1" dirty="0" smtClean="0"/>
              <a:t>Service</a:t>
            </a:r>
            <a:r>
              <a:rPr lang="nl-NL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58563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3. Opdrachtomschrijving 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De opdracht </a:t>
            </a:r>
            <a:r>
              <a:rPr lang="nl-NL" dirty="0"/>
              <a:t>bestaat uit een </a:t>
            </a:r>
            <a:r>
              <a:rPr lang="nl-NL" dirty="0" err="1"/>
              <a:t>CPaaS</a:t>
            </a:r>
            <a:r>
              <a:rPr lang="nl-NL" dirty="0"/>
              <a:t> platform</a:t>
            </a:r>
            <a:r>
              <a:rPr lang="nl-NL" dirty="0" smtClean="0"/>
              <a:t> </a:t>
            </a:r>
            <a:r>
              <a:rPr lang="nl-NL" dirty="0"/>
              <a:t>geleverd als een dienst bestaande uit minimaal de volgende delen: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nl-NL" dirty="0"/>
              <a:t>B</a:t>
            </a:r>
            <a:r>
              <a:rPr lang="nl-NL" dirty="0" smtClean="0"/>
              <a:t>edrijfstelefonie </a:t>
            </a:r>
            <a:r>
              <a:rPr lang="nl-NL" dirty="0"/>
              <a:t>functionaliteiten;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nl-NL" dirty="0"/>
              <a:t>Contactcenter functionaliteiten</a:t>
            </a:r>
            <a:r>
              <a:rPr lang="nl-NL" dirty="0" smtClean="0"/>
              <a:t>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nl-NL" dirty="0" err="1" smtClean="0"/>
              <a:t>Endpoints</a:t>
            </a:r>
            <a:r>
              <a:rPr lang="nl-NL" dirty="0" smtClean="0"/>
              <a:t>;</a:t>
            </a:r>
            <a:endParaRPr lang="nl-NL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nl-NL" dirty="0" err="1"/>
              <a:t>Omnichannel</a:t>
            </a:r>
            <a:r>
              <a:rPr lang="nl-NL" dirty="0"/>
              <a:t> functionaliteiten</a:t>
            </a:r>
            <a:r>
              <a:rPr lang="nl-NL" dirty="0" smtClean="0"/>
              <a:t>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nl-NL" dirty="0" err="1" smtClean="0"/>
              <a:t>Work</a:t>
            </a:r>
            <a:r>
              <a:rPr lang="nl-NL" dirty="0" smtClean="0"/>
              <a:t> force management;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nl-NL" dirty="0" err="1" smtClean="0"/>
              <a:t>Quality</a:t>
            </a:r>
            <a:r>
              <a:rPr lang="nl-NL" dirty="0" smtClean="0"/>
              <a:t> monitoring;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nl-NL" dirty="0" smtClean="0"/>
              <a:t>Rapportages;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nl-NL" dirty="0" smtClean="0"/>
              <a:t>Migratie en </a:t>
            </a:r>
            <a:r>
              <a:rPr lang="nl-NL" dirty="0"/>
              <a:t>onderhoud van en support op het </a:t>
            </a:r>
            <a:r>
              <a:rPr lang="nl-NL" dirty="0" err="1"/>
              <a:t>CPaaS</a:t>
            </a:r>
            <a:r>
              <a:rPr lang="nl-NL" dirty="0"/>
              <a:t> </a:t>
            </a:r>
            <a:r>
              <a:rPr lang="nl-NL" dirty="0" smtClean="0"/>
              <a:t>platform; </a:t>
            </a:r>
            <a:endParaRPr lang="nl-NL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nl-NL" dirty="0"/>
              <a:t>H</a:t>
            </a:r>
            <a:r>
              <a:rPr lang="nl-NL" dirty="0" smtClean="0"/>
              <a:t>et </a:t>
            </a:r>
            <a:r>
              <a:rPr lang="nl-NL" dirty="0"/>
              <a:t>afwikkelen van inkomend en uitgaand publieke spraakverkeer (incl. koppeling met PSTN).</a:t>
            </a:r>
          </a:p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70CFD-9B9A-FF4D-855A-8ACCAC63B321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38515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4. Doelstellingen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70CFD-9B9A-FF4D-855A-8ACCAC63B321}" type="slidenum">
              <a:rPr lang="nl-NL" smtClean="0"/>
              <a:t>9</a:t>
            </a:fld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 </a:t>
            </a:r>
            <a:r>
              <a:rPr lang="nl-NL" dirty="0" smtClean="0"/>
              <a:t>Doelstellingen voor Opdrachtnemer zijn:</a:t>
            </a:r>
          </a:p>
          <a:p>
            <a:endParaRPr lang="nl-NL" dirty="0"/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dirty="0" smtClean="0"/>
              <a:t>Oplossen pijnpunten (beschreven in het BD);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dirty="0" smtClean="0"/>
              <a:t>Verbeteren van de klantbereikbaarheid van de SVB;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dirty="0" smtClean="0"/>
              <a:t>Schaalbaarheid en flexibiliteit bieden;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dirty="0" smtClean="0"/>
              <a:t>Bedrijfszekerheid bieden;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dirty="0" smtClean="0"/>
              <a:t>Meenemen in ontwikkelingen klanttevredenheid;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dirty="0" smtClean="0"/>
              <a:t>Informatiebeveiliging en privacy borgen;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 dirty="0" err="1" smtClean="0"/>
              <a:t>Social</a:t>
            </a:r>
            <a:r>
              <a:rPr lang="nl-NL" dirty="0" smtClean="0"/>
              <a:t> return.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nl-NL" dirty="0" smtClean="0"/>
          </a:p>
          <a:p>
            <a:pPr lvl="0">
              <a:lnSpc>
                <a:spcPct val="150000"/>
              </a:lnSpc>
            </a:pPr>
            <a:endParaRPr lang="nl-NL" u="sng" dirty="0" smtClean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67921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VB - groen">
  <a:themeElements>
    <a:clrScheme name="Aangepast 6">
      <a:dk1>
        <a:sysClr val="windowText" lastClr="000000"/>
      </a:dk1>
      <a:lt1>
        <a:srgbClr val="FFFFFF"/>
      </a:lt1>
      <a:dk2>
        <a:srgbClr val="01675A"/>
      </a:dk2>
      <a:lt2>
        <a:srgbClr val="80D2C2"/>
      </a:lt2>
      <a:accent1>
        <a:srgbClr val="00A484"/>
      </a:accent1>
      <a:accent2>
        <a:srgbClr val="E86390"/>
      </a:accent2>
      <a:accent3>
        <a:srgbClr val="34C066"/>
      </a:accent3>
      <a:accent4>
        <a:srgbClr val="7F4EC1"/>
      </a:accent4>
      <a:accent5>
        <a:srgbClr val="F49634"/>
      </a:accent5>
      <a:accent6>
        <a:srgbClr val="006ABC"/>
      </a:accent6>
      <a:hlink>
        <a:srgbClr val="00A8CA"/>
      </a:hlink>
      <a:folHlink>
        <a:srgbClr val="974E9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VB template groen" id="{FC95BA63-FFD6-7148-BE7B-6AD4FA375F4C}" vid="{1F338135-DB76-9C4C-A071-C3F9038B9A8C}"/>
    </a:ext>
  </a:extLst>
</a:theme>
</file>

<file path=ppt/theme/theme2.xml><?xml version="1.0" encoding="utf-8"?>
<a:theme xmlns:a="http://schemas.openxmlformats.org/drawingml/2006/main" name="titelpagina's">
  <a:themeElements>
    <a:clrScheme name="SVB 2 1">
      <a:dk1>
        <a:sysClr val="windowText" lastClr="000000"/>
      </a:dk1>
      <a:lt1>
        <a:srgbClr val="FFFFFF"/>
      </a:lt1>
      <a:dk2>
        <a:srgbClr val="01675A"/>
      </a:dk2>
      <a:lt2>
        <a:srgbClr val="87CEC9"/>
      </a:lt2>
      <a:accent1>
        <a:srgbClr val="00A484"/>
      </a:accent1>
      <a:accent2>
        <a:srgbClr val="E8638F"/>
      </a:accent2>
      <a:accent3>
        <a:srgbClr val="B2D900"/>
      </a:accent3>
      <a:accent4>
        <a:srgbClr val="7F62C1"/>
      </a:accent4>
      <a:accent5>
        <a:srgbClr val="F49634"/>
      </a:accent5>
      <a:accent6>
        <a:srgbClr val="82BDF0"/>
      </a:accent6>
      <a:hlink>
        <a:srgbClr val="00A8CA"/>
      </a:hlink>
      <a:folHlink>
        <a:srgbClr val="984F9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SVB template groen" id="{FC95BA63-FFD6-7148-BE7B-6AD4FA375F4C}" vid="{9249715F-16C5-F242-A448-E62C2DF720E8}"/>
    </a:ext>
  </a:extLst>
</a:theme>
</file>

<file path=ppt/theme/theme3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SVB sjabloon groen</Template>
  <TotalTime>946</TotalTime>
  <Words>783</Words>
  <Application>Microsoft Office PowerPoint</Application>
  <PresentationFormat>Diavoorstelling (4:3)</PresentationFormat>
  <Paragraphs>169</Paragraphs>
  <Slides>16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2</vt:i4>
      </vt:variant>
      <vt:variant>
        <vt:lpstr>Diatitels</vt:lpstr>
      </vt:variant>
      <vt:variant>
        <vt:i4>16</vt:i4>
      </vt:variant>
    </vt:vector>
  </HeadingPairs>
  <TitlesOfParts>
    <vt:vector size="23" baseType="lpstr">
      <vt:lpstr>Arial</vt:lpstr>
      <vt:lpstr>Calibri</vt:lpstr>
      <vt:lpstr>Cambria Math</vt:lpstr>
      <vt:lpstr>Lucida Grande</vt:lpstr>
      <vt:lpstr>Times New Roman</vt:lpstr>
      <vt:lpstr>SVB - groen</vt:lpstr>
      <vt:lpstr>titelpagina's</vt:lpstr>
      <vt:lpstr>Europese Openbare aanbesteding  EA Vernieuwing Contactcenter behoefte (CPaaS)</vt:lpstr>
      <vt:lpstr>Agenda</vt:lpstr>
      <vt:lpstr>1. Voorstellen </vt:lpstr>
      <vt:lpstr>2. Introductie Sociale Verzekeringsbank </vt:lpstr>
      <vt:lpstr>3. Opdrachtomschrijving </vt:lpstr>
      <vt:lpstr>3. Opdrachtomschrijving </vt:lpstr>
      <vt:lpstr>3. Opdrachtomschrijving </vt:lpstr>
      <vt:lpstr>3. Opdrachtomschrijving </vt:lpstr>
      <vt:lpstr>4. Doelstellingen</vt:lpstr>
      <vt:lpstr>5. Verwachtingen Opdrachtnemer </vt:lpstr>
      <vt:lpstr>6. Beoordeling </vt:lpstr>
      <vt:lpstr>6. Beoordeling</vt:lpstr>
      <vt:lpstr>6. Beoordeling</vt:lpstr>
      <vt:lpstr>7. Looptijd Raamovereenkomst </vt:lpstr>
      <vt:lpstr>8. Planning </vt:lpstr>
      <vt:lpstr>9. Afsluiting </vt:lpstr>
    </vt:vector>
  </TitlesOfParts>
  <Company>Sociale verzekeringsbank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Brainstorm sessie I Europese Aanbesteding Catering</dc:title>
  <dc:creator>Sellmeijer, Dorien (AV)</dc:creator>
  <cp:lastModifiedBy>Sellmeijer, Dorien (AV)</cp:lastModifiedBy>
  <cp:revision>66</cp:revision>
  <cp:lastPrinted>2017-09-08T14:51:09Z</cp:lastPrinted>
  <dcterms:created xsi:type="dcterms:W3CDTF">2017-07-25T06:34:15Z</dcterms:created>
  <dcterms:modified xsi:type="dcterms:W3CDTF">2018-11-13T16:46:37Z</dcterms:modified>
</cp:coreProperties>
</file>