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  <p:sldMasterId id="2147483655" r:id="rId3"/>
    <p:sldMasterId id="2147483661" r:id="rId4"/>
    <p:sldMasterId id="2147483664" r:id="rId5"/>
    <p:sldMasterId id="2147483671" r:id="rId6"/>
    <p:sldMasterId id="2147483673" r:id="rId7"/>
  </p:sldMasterIdLst>
  <p:handoutMasterIdLst>
    <p:handoutMasterId r:id="rId19"/>
  </p:handoutMasterIdLst>
  <p:sldIdLst>
    <p:sldId id="324" r:id="rId8"/>
    <p:sldId id="266" r:id="rId9"/>
    <p:sldId id="272" r:id="rId10"/>
    <p:sldId id="264" r:id="rId11"/>
    <p:sldId id="271" r:id="rId12"/>
    <p:sldId id="269" r:id="rId13"/>
    <p:sldId id="265" r:id="rId14"/>
    <p:sldId id="267" r:id="rId15"/>
    <p:sldId id="270" r:id="rId16"/>
    <p:sldId id="268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7A"/>
    <a:srgbClr val="00C27C"/>
    <a:srgbClr val="ABB3BB"/>
    <a:srgbClr val="FFC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708"/>
  </p:normalViewPr>
  <p:slideViewPr>
    <p:cSldViewPr snapToGrid="0" snapToObjects="1" showGuides="1">
      <p:cViewPr varScale="1">
        <p:scale>
          <a:sx n="92" d="100"/>
          <a:sy n="92" d="100"/>
        </p:scale>
        <p:origin x="16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3" d="100"/>
          <a:sy n="123" d="100"/>
        </p:scale>
        <p:origin x="41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9FAA8F-2952-E641-ACA7-56D768ED72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44F823-6B6B-9141-A0F0-F42A6B55D1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9B3DF-4362-514C-AE4A-1110C2FFB0AF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47F5B-633C-284D-A498-A17F4AE216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94520A-C82B-3B49-9302-D0B1D2C575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FA61D-713C-0B43-B856-B01E26A7E9B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01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00C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569A-2DE6-EE48-8BAE-EAAF5313C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4A8E6B-81D4-CC46-AF30-CCB08B131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8" name="8.png" descr="8.png">
            <a:extLst>
              <a:ext uri="{FF2B5EF4-FFF2-40B4-BE49-F238E27FC236}">
                <a16:creationId xmlns:a16="http://schemas.microsoft.com/office/drawing/2014/main" id="{856AF668-F2D4-9E43-9E64-27A3CC2F1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6806604" y="0"/>
            <a:ext cx="5390476" cy="51498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D4ECA4D1-A716-8847-9BCB-356C9C8DF1F9}"/>
              </a:ext>
            </a:extLst>
          </p:cNvPr>
          <p:cNvSpPr/>
          <p:nvPr userDrawn="1"/>
        </p:nvSpPr>
        <p:spPr>
          <a:xfrm>
            <a:off x="-5080" y="5120639"/>
            <a:ext cx="12202160" cy="1762285"/>
          </a:xfrm>
          <a:prstGeom prst="rect">
            <a:avLst/>
          </a:prstGeom>
          <a:solidFill>
            <a:srgbClr val="FFFFFF"/>
          </a:solidFill>
          <a:ln w="12700">
            <a:noFill/>
            <a:miter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DC0E20B3-3625-DA46-84E3-84A8DEFDD80C}"/>
              </a:ext>
            </a:extLst>
          </p:cNvPr>
          <p:cNvSpPr/>
          <p:nvPr userDrawn="1"/>
        </p:nvSpPr>
        <p:spPr>
          <a:xfrm flipH="1" flipV="1">
            <a:off x="6096000" y="5728763"/>
            <a:ext cx="0" cy="478835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D29A0F-47E8-F641-994E-6D0A720895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1250" y="5729288"/>
            <a:ext cx="2595563" cy="541337"/>
          </a:xfrm>
        </p:spPr>
        <p:txBody>
          <a:bodyPr>
            <a:no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2pPr>
            <a:lvl3pPr marL="9144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Location info</a:t>
            </a:r>
          </a:p>
          <a:p>
            <a:pPr lvl="0"/>
            <a:r>
              <a:rPr lang="en-US" dirty="0"/>
              <a:t>Date info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B64FF-E24B-E84B-B249-1EA1E1CE5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90820" y="5599610"/>
            <a:ext cx="522786" cy="77602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533E29-C73A-4D6B-A6C2-4B7A8D51D0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03571" y="5761168"/>
            <a:ext cx="2376000" cy="47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13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569A-2DE6-EE48-8BAE-EAAF5313C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4A8E6B-81D4-CC46-AF30-CCB08B131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8" name="8.png" descr="8.png">
            <a:extLst>
              <a:ext uri="{FF2B5EF4-FFF2-40B4-BE49-F238E27FC236}">
                <a16:creationId xmlns:a16="http://schemas.microsoft.com/office/drawing/2014/main" id="{856AF668-F2D4-9E43-9E64-27A3CC2F1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06604" y="0"/>
            <a:ext cx="5390476" cy="51498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D4ECA4D1-A716-8847-9BCB-356C9C8DF1F9}"/>
              </a:ext>
            </a:extLst>
          </p:cNvPr>
          <p:cNvSpPr/>
          <p:nvPr/>
        </p:nvSpPr>
        <p:spPr>
          <a:xfrm>
            <a:off x="-5080" y="5120639"/>
            <a:ext cx="12202160" cy="1762285"/>
          </a:xfrm>
          <a:prstGeom prst="rect">
            <a:avLst/>
          </a:prstGeom>
          <a:solidFill>
            <a:srgbClr val="FFFFFF"/>
          </a:solidFill>
          <a:ln w="12700">
            <a:noFill/>
            <a:miter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DC0E20B3-3625-DA46-84E3-84A8DEFDD80C}"/>
              </a:ext>
            </a:extLst>
          </p:cNvPr>
          <p:cNvSpPr/>
          <p:nvPr/>
        </p:nvSpPr>
        <p:spPr>
          <a:xfrm flipH="1" flipV="1">
            <a:off x="6096000" y="5728763"/>
            <a:ext cx="0" cy="478835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D29A0F-47E8-F641-994E-6D0A720895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1250" y="5729288"/>
            <a:ext cx="2595563" cy="541337"/>
          </a:xfrm>
        </p:spPr>
        <p:txBody>
          <a:bodyPr>
            <a:no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2pPr>
            <a:lvl3pPr marL="9144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4pPr>
            <a:lvl5pPr marL="1828800" indent="0">
              <a:lnSpc>
                <a:spcPts val="1320"/>
              </a:lnSpc>
              <a:spcAft>
                <a:spcPts val="0"/>
              </a:spcAft>
              <a:buNone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Location info</a:t>
            </a:r>
          </a:p>
          <a:p>
            <a:pPr lvl="0"/>
            <a:r>
              <a:rPr lang="en-US" dirty="0"/>
              <a:t>Date info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B64FF-E24B-E84B-B249-1EA1E1CE5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0820" y="5599610"/>
            <a:ext cx="522786" cy="77602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343AE17-00F5-4764-86FE-8CEC0CBEB5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14602" y="5728763"/>
            <a:ext cx="2376000" cy="47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85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569A-2DE6-EE48-8BAE-EAAF5313C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01928"/>
            <a:ext cx="9144000" cy="2387600"/>
          </a:xfrm>
        </p:spPr>
        <p:txBody>
          <a:bodyPr anchor="b">
            <a:norm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“Never doubt that a small group of thoughtful, committed citizens can change the world; indeed, it's the only thing that ever has.”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4A8E6B-81D4-CC46-AF30-CCB08B131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481603"/>
            <a:ext cx="9144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pic>
        <p:nvPicPr>
          <p:cNvPr id="8" name="8.png" descr="8.png">
            <a:extLst>
              <a:ext uri="{FF2B5EF4-FFF2-40B4-BE49-F238E27FC236}">
                <a16:creationId xmlns:a16="http://schemas.microsoft.com/office/drawing/2014/main" id="{856AF668-F2D4-9E43-9E64-27A3CC2F1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06604" y="0"/>
            <a:ext cx="5390476" cy="514988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Line">
            <a:extLst>
              <a:ext uri="{FF2B5EF4-FFF2-40B4-BE49-F238E27FC236}">
                <a16:creationId xmlns:a16="http://schemas.microsoft.com/office/drawing/2014/main" id="{DC0E20B3-3625-DA46-84E3-84A8DEFDD80C}"/>
              </a:ext>
            </a:extLst>
          </p:cNvPr>
          <p:cNvSpPr/>
          <p:nvPr/>
        </p:nvSpPr>
        <p:spPr>
          <a:xfrm flipH="1" flipV="1">
            <a:off x="6096000" y="5728763"/>
            <a:ext cx="0" cy="478835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38236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0617991-0BF1-A143-82C8-279BD3B92C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5600" y="1990800"/>
            <a:ext cx="5076826" cy="41767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04282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4B1CCE-533D-8B40-B319-3F2CD93C269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313" y="1990725"/>
            <a:ext cx="5067300" cy="4175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627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53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7013" cy="4176712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965652-CC2B-024D-9C49-C3B7B52760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5600" y="1990800"/>
            <a:ext cx="5089812" cy="41767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56333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bullets, variabl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3857" cy="4176712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BFA85-D25E-7242-9C66-B2C3F64240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5600" y="1989138"/>
            <a:ext cx="5075837" cy="4176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166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wo bulle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7013" cy="4157662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6EB9BF-80E6-1C4D-8A65-F112432A9F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600" y="1989138"/>
            <a:ext cx="5089811" cy="4176712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321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0617991-0BF1-A143-82C8-279BD3B92C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9599" y="1989139"/>
            <a:ext cx="10515601" cy="417671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81E5CA-688A-5440-BDFC-3D1B30E1D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063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ria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81E5CA-688A-5440-BDFC-3D1B30E1D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4400D-36A8-554F-B2C0-E0CE2557B56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600" y="1989138"/>
            <a:ext cx="10515600" cy="4176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6164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with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C8BD9-A386-9F4B-A43F-EC1324EA08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A9F20-90CE-CE4B-AEDF-ADABA03F4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097" y="4306532"/>
            <a:ext cx="9144000" cy="766763"/>
          </a:xfrm>
        </p:spPr>
        <p:txBody>
          <a:bodyPr anchor="b"/>
          <a:lstStyle>
            <a:lvl1pPr algn="l">
              <a:defRPr lang="en-US" sz="3600" b="1" kern="1200" dirty="0" smtClean="0">
                <a:solidFill>
                  <a:schemeClr val="tx1"/>
                </a:solidFill>
                <a:latin typeface="Muli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9EC7A-FFF1-EF4A-8B9B-A5AC70639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097" y="5098987"/>
            <a:ext cx="9144000" cy="4586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ABB3BB"/>
                </a:solidFill>
                <a:latin typeface="Muli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29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20792" y="2628900"/>
            <a:ext cx="9763125" cy="1143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558378" rtl="0" eaLnBrk="1" fontAlgn="base" latinLnBrk="0" hangingPunct="1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5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Hier komt de titel van de presentatie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0631" y="6550029"/>
            <a:ext cx="5445369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D3031A4-A12C-154B-9013-2AF1A88EA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485"/>
          <a:stretch/>
        </p:blipFill>
        <p:spPr>
          <a:xfrm>
            <a:off x="8708112" y="5464252"/>
            <a:ext cx="2776639" cy="74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3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00C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569A-2DE6-EE48-8BAE-EAAF5313C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001928"/>
            <a:ext cx="9144000" cy="2387600"/>
          </a:xfrm>
        </p:spPr>
        <p:txBody>
          <a:bodyPr anchor="b">
            <a:norm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“Never doubt that a small group of thoughtful, committed citizens can change the world; indeed, it's the only thing that ever has.”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4A8E6B-81D4-CC46-AF30-CCB08B1311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481603"/>
            <a:ext cx="9144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Quote Author</a:t>
            </a:r>
          </a:p>
        </p:txBody>
      </p:sp>
      <p:pic>
        <p:nvPicPr>
          <p:cNvPr id="8" name="8.png" descr="8.png">
            <a:extLst>
              <a:ext uri="{FF2B5EF4-FFF2-40B4-BE49-F238E27FC236}">
                <a16:creationId xmlns:a16="http://schemas.microsoft.com/office/drawing/2014/main" id="{856AF668-F2D4-9E43-9E64-27A3CC2F1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6806604" y="0"/>
            <a:ext cx="5390476" cy="5149888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Line">
            <a:extLst>
              <a:ext uri="{FF2B5EF4-FFF2-40B4-BE49-F238E27FC236}">
                <a16:creationId xmlns:a16="http://schemas.microsoft.com/office/drawing/2014/main" id="{DC0E20B3-3625-DA46-84E3-84A8DEFDD80C}"/>
              </a:ext>
            </a:extLst>
          </p:cNvPr>
          <p:cNvSpPr/>
          <p:nvPr userDrawn="1"/>
        </p:nvSpPr>
        <p:spPr>
          <a:xfrm flipH="1" flipV="1">
            <a:off x="6096000" y="5728763"/>
            <a:ext cx="0" cy="478835"/>
          </a:xfrm>
          <a:prstGeom prst="line">
            <a:avLst/>
          </a:prstGeom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79694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met beeld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68924" y="392113"/>
            <a:ext cx="11324492" cy="4891087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20792" y="2628900"/>
            <a:ext cx="4718900" cy="11430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558378" rtl="0" eaLnBrk="1" fontAlgn="base" latinLnBrk="0" hangingPunct="1">
              <a:lnSpc>
                <a:spcPts val="5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54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Alternatief titelscherm met foto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0631" y="6550029"/>
            <a:ext cx="5445369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886B481-310C-4442-9FAB-EF3ED0AD00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194"/>
          <a:stretch/>
        </p:blipFill>
        <p:spPr>
          <a:xfrm>
            <a:off x="8708112" y="5464253"/>
            <a:ext cx="2776639" cy="73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3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/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15815" y="393700"/>
            <a:ext cx="11207262" cy="60579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vert="horz" wrap="square" lIns="35718" tIns="35718" rIns="35718" bIns="3571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Helvetica Light" charset="0"/>
              <a:ea typeface="Helvetica Light" charset="0"/>
              <a:cs typeface="Helvetica Light" charset="0"/>
              <a:sym typeface="Helvetica Light" charset="0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0631" y="6550029"/>
            <a:ext cx="5445369" cy="307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7DEA2CC-0F86-174D-A3CB-8138CA358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1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/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85800"/>
            <a:ext cx="9763125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30"/>
            <a:ext cx="5437553" cy="3079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220792" y="1247777"/>
            <a:ext cx="9763125" cy="4943475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1pPr>
            <a:lvl2pPr algn="l">
              <a:lnSpc>
                <a:spcPts val="2200"/>
              </a:lnSpc>
              <a:defRPr sz="1400">
                <a:solidFill>
                  <a:schemeClr val="tx1"/>
                </a:solidFill>
              </a:defRPr>
            </a:lvl2pPr>
            <a:lvl3pPr algn="l">
              <a:lnSpc>
                <a:spcPts val="2200"/>
              </a:lnSpc>
              <a:defRPr sz="1200">
                <a:solidFill>
                  <a:schemeClr val="tx1"/>
                </a:solidFill>
              </a:defRPr>
            </a:lvl3pPr>
            <a:lvl4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4pPr>
            <a:lvl5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791B882-4C01-CE41-A892-FFBCBEB0B5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6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/bullets lange k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49305"/>
            <a:ext cx="9763125" cy="5524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>
              <a:lnSpc>
                <a:spcPts val="27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r>
              <a:rPr lang="en-US" dirty="0"/>
              <a:t>, die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stuk</a:t>
            </a:r>
            <a:r>
              <a:rPr lang="en-US" dirty="0"/>
              <a:t> </a:t>
            </a:r>
            <a:r>
              <a:rPr lang="en-US" dirty="0" err="1"/>
              <a:t>langer</a:t>
            </a:r>
            <a:r>
              <a:rPr lang="en-US" dirty="0"/>
              <a:t> is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nog </a:t>
            </a:r>
            <a:r>
              <a:rPr lang="en-US" dirty="0" err="1"/>
              <a:t>een</a:t>
            </a:r>
            <a:r>
              <a:rPr lang="en-US" dirty="0"/>
              <a:t> highlight </a:t>
            </a:r>
            <a:r>
              <a:rPr lang="en-US" dirty="0" err="1"/>
              <a:t>bevat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30"/>
            <a:ext cx="5437553" cy="3079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220792" y="1455587"/>
            <a:ext cx="9763125" cy="4943475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1pPr>
            <a:lvl2pPr algn="l">
              <a:lnSpc>
                <a:spcPts val="2200"/>
              </a:lnSpc>
              <a:defRPr sz="1400">
                <a:solidFill>
                  <a:schemeClr val="tx1"/>
                </a:solidFill>
              </a:defRPr>
            </a:lvl2pPr>
            <a:lvl3pPr algn="l">
              <a:lnSpc>
                <a:spcPts val="2200"/>
              </a:lnSpc>
              <a:defRPr sz="1200">
                <a:solidFill>
                  <a:schemeClr val="tx1"/>
                </a:solidFill>
              </a:defRPr>
            </a:lvl3pPr>
            <a:lvl4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4pPr>
            <a:lvl5pPr algn="l">
              <a:lnSpc>
                <a:spcPts val="22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6B88B1D-7E20-3F45-BFB7-866C98526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k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85800"/>
            <a:ext cx="9763125" cy="5524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29"/>
            <a:ext cx="5546969" cy="3079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4ECDC22-7264-1742-A131-B6E5DF522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0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f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85800"/>
            <a:ext cx="9763125" cy="5524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29"/>
            <a:ext cx="5546969" cy="3079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27016" y="1312864"/>
            <a:ext cx="9757508" cy="487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9240AD2-1DAF-C941-AA44-B10234B638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1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oto'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85800"/>
            <a:ext cx="9763125" cy="5524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29"/>
            <a:ext cx="5546969" cy="3079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>
              <a:buFont typeface="Arial" panose="020B0604020202020204" pitchFamily="34" charset="0"/>
              <a:buNone/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buFont typeface="Arial" panose="020B0604020202020204" pitchFamily="34" charset="0"/>
              <a:buNone/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27016" y="1312864"/>
            <a:ext cx="4868985" cy="487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096001" y="1312864"/>
            <a:ext cx="4888523" cy="487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6B6DAE7-DC17-A14E-BFC8-60D5E7DE35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1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oto'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20792" y="685800"/>
            <a:ext cx="9763125" cy="55245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2400"/>
              </a:lnSpc>
              <a:buNone/>
              <a:defRPr sz="2400" b="1">
                <a:solidFill>
                  <a:schemeClr val="tx2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komt</a:t>
            </a:r>
            <a:r>
              <a:rPr lang="en-US" dirty="0"/>
              <a:t> de kop van de </a:t>
            </a:r>
            <a:r>
              <a:rPr lang="en-US" dirty="0" err="1"/>
              <a:t>pagina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447" y="6550029"/>
            <a:ext cx="5546969" cy="307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000">
                <a:solidFill>
                  <a:schemeClr val="accent6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0985" y="6550029"/>
            <a:ext cx="21336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fld id="{7E241FB2-F456-4A0E-B3B7-0DB30B5F27AD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0789" y="315370"/>
            <a:ext cx="4876800" cy="1661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000" b="1" u="none" cap="none" spc="0" baseline="0">
                <a:solidFill>
                  <a:schemeClr val="tx1"/>
                </a:solidFill>
              </a:defRPr>
            </a:lvl1pPr>
            <a:lvl2pPr algn="l">
              <a:defRPr b="1">
                <a:solidFill>
                  <a:schemeClr val="bg1"/>
                </a:solidFill>
              </a:defRPr>
            </a:lvl2pPr>
            <a:lvl3pPr algn="l">
              <a:defRPr b="1">
                <a:solidFill>
                  <a:schemeClr val="bg1"/>
                </a:solidFill>
              </a:defRPr>
            </a:lvl3pPr>
            <a:lvl4pPr algn="l">
              <a:defRPr b="1">
                <a:solidFill>
                  <a:schemeClr val="bg1"/>
                </a:solidFill>
              </a:defRPr>
            </a:lvl4pPr>
            <a:lvl5pPr algn="l"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Hoofdstuk/ paragraaf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27016" y="1312864"/>
            <a:ext cx="4868985" cy="48783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096001" y="1312864"/>
            <a:ext cx="4888523" cy="24495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095999" y="3760788"/>
            <a:ext cx="4888523" cy="24304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C820984-D086-5143-8C5A-94EFA97E0B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978" y="6560277"/>
            <a:ext cx="1416936" cy="1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6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eindsch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Kies een foto</a:t>
            </a:r>
          </a:p>
        </p:txBody>
      </p:sp>
      <p:sp>
        <p:nvSpPr>
          <p:cNvPr id="5" name="Title 18">
            <a:extLst>
              <a:ext uri="{FF2B5EF4-FFF2-40B4-BE49-F238E27FC236}">
                <a16:creationId xmlns:a16="http://schemas.microsoft.com/office/drawing/2014/main" id="{5E96AD86-7715-FF43-907D-2A1A7A4D07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511825"/>
            <a:ext cx="12192000" cy="334617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1080000" tIns="0" rIns="936000" bIns="0"/>
          <a:lstStyle>
            <a:lvl1pPr algn="l">
              <a:lnSpc>
                <a:spcPts val="7200"/>
              </a:lnSpc>
              <a:defRPr sz="7200" b="1" spc="-150" baseline="0"/>
            </a:lvl1pPr>
          </a:lstStyle>
          <a:p>
            <a:r>
              <a:rPr lang="en-US"/>
              <a:t>Titel of eindtekst op max 2 regels</a:t>
            </a:r>
          </a:p>
        </p:txBody>
      </p:sp>
    </p:spTree>
    <p:extLst>
      <p:ext uri="{BB962C8B-B14F-4D97-AF65-F5344CB8AC3E}">
        <p14:creationId xmlns:p14="http://schemas.microsoft.com/office/powerpoint/2010/main" val="132516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foto 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icture Placeholder 7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640080"/>
          <a:lstStyle>
            <a:lvl1pPr>
              <a:defRPr/>
            </a:lvl1pPr>
          </a:lstStyle>
          <a:p>
            <a:r>
              <a:rPr lang="en-US"/>
              <a:t>Kies een foto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ED838559-116B-BC43-A8C2-C007D8382F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536830"/>
            <a:ext cx="8963247" cy="332117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1188720" rIns="0" bIns="548640" anchor="b" anchorCtr="0"/>
          <a:lstStyle>
            <a:lvl1pPr marL="0" marR="0" indent="0" algn="l" defTabSz="584200" rtl="0" eaLnBrk="1" fontAlgn="base" latinLnBrk="0" hangingPunct="0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Typ hier je beknopte titel</a:t>
            </a:r>
          </a:p>
        </p:txBody>
      </p:sp>
    </p:spTree>
    <p:extLst>
      <p:ext uri="{BB962C8B-B14F-4D97-AF65-F5344CB8AC3E}">
        <p14:creationId xmlns:p14="http://schemas.microsoft.com/office/powerpoint/2010/main" val="314226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0617991-0BF1-A143-82C8-279BD3B92C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5600" y="1990800"/>
            <a:ext cx="5076826" cy="41767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04282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4B1CCE-533D-8B40-B319-3F2CD93C269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313" y="1990725"/>
            <a:ext cx="5067300" cy="4175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7348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20"/>
          <p:cNvSpPr>
            <a:spLocks noGrp="1"/>
          </p:cNvSpPr>
          <p:nvPr>
            <p:ph type="media" sz="quarter" idx="11"/>
          </p:nvPr>
        </p:nvSpPr>
        <p:spPr>
          <a:xfrm>
            <a:off x="1206500" y="673100"/>
            <a:ext cx="9777413" cy="5510213"/>
          </a:xfrm>
          <a:prstGeom prst="rect">
            <a:avLst/>
          </a:prstGeom>
          <a:solidFill>
            <a:schemeClr val="tx2"/>
          </a:solidFill>
        </p:spPr>
        <p:txBody>
          <a:bodyPr/>
          <a:lstStyle/>
          <a:p>
            <a:r>
              <a:rPr lang="nl-NL"/>
              <a:t>Klik op het pictogram als u media wilt toevoegen</a:t>
            </a:r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Media Placeholder 20">
            <a:extLst>
              <a:ext uri="{FF2B5EF4-FFF2-40B4-BE49-F238E27FC236}">
                <a16:creationId xmlns:a16="http://schemas.microsoft.com/office/drawing/2014/main" id="{6A4A7F7D-3D55-8041-AF91-BD92F4C6D56D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58900" y="825500"/>
            <a:ext cx="9777413" cy="55102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/>
              <a:t>Klik op het pictogram als u media wilt toevoegen</a:t>
            </a:r>
            <a:endParaRPr lang="en-US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38FFEBA-C231-DF4A-B5E9-FB5E146686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9700" y="6357247"/>
            <a:ext cx="351145" cy="34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0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eindsch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Kies een foto</a:t>
            </a:r>
          </a:p>
        </p:txBody>
      </p:sp>
      <p:sp>
        <p:nvSpPr>
          <p:cNvPr id="4" name="Title 18">
            <a:extLst>
              <a:ext uri="{FF2B5EF4-FFF2-40B4-BE49-F238E27FC236}">
                <a16:creationId xmlns:a16="http://schemas.microsoft.com/office/drawing/2014/main" id="{C70D0D5C-33CA-C349-B164-BB96FA66C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530009"/>
            <a:ext cx="12192000" cy="332799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1800000" tIns="1044000" rIns="914400" bIns="0"/>
          <a:lstStyle>
            <a:lvl1pPr algn="l">
              <a:lnSpc>
                <a:spcPts val="7200"/>
              </a:lnSpc>
              <a:defRPr sz="7200" b="1" spc="-150" baseline="0"/>
            </a:lvl1pPr>
          </a:lstStyle>
          <a:p>
            <a:r>
              <a:rPr lang="en-US"/>
              <a:t>Titel of eindtekst op max 2 regels</a:t>
            </a:r>
          </a:p>
        </p:txBody>
      </p:sp>
    </p:spTree>
    <p:extLst>
      <p:ext uri="{BB962C8B-B14F-4D97-AF65-F5344CB8AC3E}">
        <p14:creationId xmlns:p14="http://schemas.microsoft.com/office/powerpoint/2010/main" val="5987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7013" cy="4176712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965652-CC2B-024D-9C49-C3B7B52760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5600" y="1990800"/>
            <a:ext cx="5089812" cy="41767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56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ullets, variabl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3857" cy="4176712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ABFA85-D25E-7242-9C66-B2C3F64240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5600" y="1989138"/>
            <a:ext cx="5075837" cy="4176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0367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bulle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D96E4-D44C-3C48-A1D5-1732CA45C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21ECE-0FD9-B545-BB4C-99CF33CAE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9600" y="1989138"/>
            <a:ext cx="5067013" cy="415766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6EB9BF-80E6-1C4D-8A65-F112432A9F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5600" y="1989138"/>
            <a:ext cx="5089811" cy="41767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120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0617991-0BF1-A143-82C8-279BD3B92C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9599" y="1989139"/>
            <a:ext cx="10515601" cy="417671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81E5CA-688A-5440-BDFC-3D1B30E1D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57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a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.png" descr="logo.png">
            <a:extLst>
              <a:ext uri="{FF2B5EF4-FFF2-40B4-BE49-F238E27FC236}">
                <a16:creationId xmlns:a16="http://schemas.microsoft.com/office/drawing/2014/main" id="{08BC8C48-D383-924F-A837-E66528A4A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10335003" y="-1525"/>
            <a:ext cx="1862049" cy="16710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B0851B-D2D8-D743-AAB6-DF84A039F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414000"/>
            <a:ext cx="10515600" cy="65982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9C4D6C1-92A6-2441-9043-9F9866E5983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9600" y="1080000"/>
            <a:ext cx="10515600" cy="43180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ABB3BB"/>
                </a:solidFill>
              </a:defRPr>
            </a:lvl1pPr>
            <a:lvl2pPr marL="457200" indent="0">
              <a:buNone/>
              <a:defRPr sz="2400">
                <a:solidFill>
                  <a:srgbClr val="ABB3BB"/>
                </a:solidFill>
              </a:defRPr>
            </a:lvl2pPr>
            <a:lvl3pPr marL="914400" indent="0">
              <a:buNone/>
              <a:defRPr sz="2400">
                <a:solidFill>
                  <a:srgbClr val="ABB3BB"/>
                </a:solidFill>
              </a:defRPr>
            </a:lvl3pPr>
            <a:lvl4pPr marL="1371600" indent="0">
              <a:buNone/>
              <a:defRPr sz="2400">
                <a:solidFill>
                  <a:srgbClr val="ABB3BB"/>
                </a:solidFill>
              </a:defRPr>
            </a:lvl4pPr>
            <a:lvl5pPr marL="1828800" indent="0">
              <a:buNone/>
              <a:defRPr sz="2400">
                <a:solidFill>
                  <a:srgbClr val="ABB3BB"/>
                </a:solidFill>
              </a:defRPr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81E5CA-688A-5440-BDFC-3D1B30E1D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" y="1739565"/>
            <a:ext cx="12192000" cy="5177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4400D-36A8-554F-B2C0-E0CE2557B56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600" y="1989138"/>
            <a:ext cx="10515600" cy="4176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788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ith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F4C8BD9-A386-9F4B-A43F-EC1324EA08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A9F20-90CE-CE4B-AEDF-ADABA03F4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097" y="4306532"/>
            <a:ext cx="9144000" cy="766763"/>
          </a:xfrm>
        </p:spPr>
        <p:txBody>
          <a:bodyPr anchor="b"/>
          <a:lstStyle>
            <a:lvl1pPr algn="l">
              <a:defRPr lang="en-US" sz="3600" b="1" kern="1200" dirty="0" smtClean="0">
                <a:solidFill>
                  <a:schemeClr val="tx1"/>
                </a:solidFill>
                <a:latin typeface="Muli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9EC7A-FFF1-EF4A-8B9B-A5AC70639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097" y="5098987"/>
            <a:ext cx="9144000" cy="4586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ABB3BB"/>
                </a:solidFill>
                <a:latin typeface="Muli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87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30395F-96B0-2847-979D-180D4C13D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D1CDA-96F8-F445-9646-8C1E5B946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68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pos="71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3CE2D7-5D71-B04E-98FE-95A86DC4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DF7B8-9582-DD4C-8D91-55CAA56EC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600" y="1989137"/>
            <a:ext cx="10515600" cy="4176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995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60" r:id="rId3"/>
    <p:sldLayoutId id="2147483658" r:id="rId4"/>
    <p:sldLayoutId id="2147483654" r:id="rId5"/>
    <p:sldLayoutId id="214748365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1071" userDrawn="1">
          <p15:clr>
            <a:srgbClr val="F26B43"/>
          </p15:clr>
        </p15:guide>
        <p15:guide id="5" orient="horz" pos="1139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orient="horz" pos="232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  <p15:guide id="9" pos="3953" userDrawn="1">
          <p15:clr>
            <a:srgbClr val="F26B43"/>
          </p15:clr>
        </p15:guide>
        <p15:guide id="10" pos="3727" userDrawn="1">
          <p15:clr>
            <a:srgbClr val="F26B43"/>
          </p15:clr>
        </p15:guide>
        <p15:guide id="11" orient="horz" pos="1253" userDrawn="1">
          <p15:clr>
            <a:srgbClr val="F26B43"/>
          </p15:clr>
        </p15:guide>
        <p15:guide id="12" orient="horz" pos="68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9D63D-8D20-9E44-BB4C-84E98F116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strip.png" descr="strip.png">
            <a:extLst>
              <a:ext uri="{FF2B5EF4-FFF2-40B4-BE49-F238E27FC236}">
                <a16:creationId xmlns:a16="http://schemas.microsoft.com/office/drawing/2014/main" id="{CB7F30C8-096C-1A40-A860-1C98CB52A8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4068" y="4082513"/>
            <a:ext cx="12192001" cy="17688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9285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30395F-96B0-2847-979D-180D4C13D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D1CDA-96F8-F445-9646-8C1E5B946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073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pos="7151" userDrawn="1">
          <p15:clr>
            <a:srgbClr val="F26B43"/>
          </p15:clr>
        </p15:guide>
        <p15:guide id="6" orient="horz" pos="1071" userDrawn="1">
          <p15:clr>
            <a:srgbClr val="F26B43"/>
          </p15:clr>
        </p15:guide>
        <p15:guide id="7" orient="horz" pos="1139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3884" userDrawn="1">
          <p15:clr>
            <a:srgbClr val="F26B43"/>
          </p15:clr>
        </p15:guide>
        <p15:guide id="11" pos="3953" userDrawn="1">
          <p15:clr>
            <a:srgbClr val="F26B43"/>
          </p15:clr>
        </p15:guide>
        <p15:guide id="12" pos="3727" userDrawn="1">
          <p15:clr>
            <a:srgbClr val="F26B43"/>
          </p15:clr>
        </p15:guide>
        <p15:guide id="13" orient="horz" pos="1253" userDrawn="1">
          <p15:clr>
            <a:srgbClr val="F26B43"/>
          </p15:clr>
        </p15:guide>
        <p15:guide id="14" orient="horz" pos="686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3CE2D7-5D71-B04E-98FE-95A86DC4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DF7B8-9582-DD4C-8D91-55CAA56EC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600" y="1989137"/>
            <a:ext cx="10515600" cy="4176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81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071">
          <p15:clr>
            <a:srgbClr val="F26B43"/>
          </p15:clr>
        </p15:guide>
        <p15:guide id="5" orient="horz" pos="1139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232">
          <p15:clr>
            <a:srgbClr val="F26B43"/>
          </p15:clr>
        </p15:guide>
        <p15:guide id="8" orient="horz" pos="3884">
          <p15:clr>
            <a:srgbClr val="F26B43"/>
          </p15:clr>
        </p15:guide>
        <p15:guide id="9" pos="3953">
          <p15:clr>
            <a:srgbClr val="F26B43"/>
          </p15:clr>
        </p15:guide>
        <p15:guide id="10" pos="3727">
          <p15:clr>
            <a:srgbClr val="F26B43"/>
          </p15:clr>
        </p15:guide>
        <p15:guide id="11" orient="horz" pos="1253">
          <p15:clr>
            <a:srgbClr val="F26B43"/>
          </p15:clr>
        </p15:guide>
        <p15:guide id="12" orient="horz" pos="68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9D63D-8D20-9E44-BB4C-84E98F116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strip.png" descr="strip.png">
            <a:extLst>
              <a:ext uri="{FF2B5EF4-FFF2-40B4-BE49-F238E27FC236}">
                <a16:creationId xmlns:a16="http://schemas.microsoft.com/office/drawing/2014/main" id="{CB7F30C8-096C-1A40-A860-1C98CB52A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068" y="4082513"/>
            <a:ext cx="12192001" cy="17688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042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uli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227015" y="695324"/>
            <a:ext cx="946443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1227015" y="1312864"/>
            <a:ext cx="9464431" cy="4813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Klik om de modelstijlen te bewerken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Tweede niveau</a:t>
            </a:r>
          </a:p>
          <a:p>
            <a:pPr marL="342900" marR="0" lvl="2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Derde niveau</a:t>
            </a:r>
          </a:p>
          <a:p>
            <a:pPr marL="342900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Vierde niveau</a:t>
            </a:r>
          </a:p>
          <a:p>
            <a:pPr marL="342900" marR="0" lvl="4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Vijfde niveau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89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hf sldNum="0" hdr="0" dt="0"/>
  <p:txStyles>
    <p:titleStyle>
      <a:lvl1pPr algn="l" defTabSz="558378" rtl="0" eaLnBrk="1" fontAlgn="base" hangingPunct="1">
        <a:spcBef>
          <a:spcPct val="0"/>
        </a:spcBef>
        <a:spcAft>
          <a:spcPct val="0"/>
        </a:spcAft>
        <a:defRPr sz="2400" b="1" i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Helvetica Light" charset="0"/>
        </a:defRPr>
      </a:lvl1pPr>
      <a:lvl2pPr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436992"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873984"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1310975"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747967" algn="ctr" defTabSz="558378" rtl="0" eaLnBrk="1" fontAlgn="base" hangingPunct="1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–"/>
        <a:tabLst/>
        <a:defRPr sz="16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–"/>
        <a:tabLst/>
        <a:defRPr sz="16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»"/>
        <a:tabLst/>
        <a:defRPr sz="1600">
          <a:solidFill>
            <a:schemeClr val="tx1"/>
          </a:solidFill>
          <a:latin typeface="+mn-lt"/>
          <a:ea typeface="+mn-ea"/>
          <a:cs typeface="+mn-cs"/>
          <a:sym typeface="Helvetica Light" charset="0"/>
        </a:defRPr>
      </a:lvl5pPr>
      <a:lvl6pPr marL="436992" indent="873984" algn="ctr" defTabSz="558378" rtl="0" eaLnBrk="1" fontAlgn="base" hangingPunct="1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n-lt"/>
          <a:ea typeface="+mn-ea"/>
          <a:cs typeface="+mn-cs"/>
          <a:sym typeface="Helvetica Light" charset="0"/>
        </a:defRPr>
      </a:lvl6pPr>
      <a:lvl7pPr marL="873984" indent="873984" algn="ctr" defTabSz="558378" rtl="0" eaLnBrk="1" fontAlgn="base" hangingPunct="1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n-lt"/>
          <a:ea typeface="+mn-ea"/>
          <a:cs typeface="+mn-cs"/>
          <a:sym typeface="Helvetica Light" charset="0"/>
        </a:defRPr>
      </a:lvl7pPr>
      <a:lvl8pPr marL="1310975" indent="873984" algn="ctr" defTabSz="558378" rtl="0" eaLnBrk="1" fontAlgn="base" hangingPunct="1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n-lt"/>
          <a:ea typeface="+mn-ea"/>
          <a:cs typeface="+mn-cs"/>
          <a:sym typeface="Helvetica Light" charset="0"/>
        </a:defRPr>
      </a:lvl8pPr>
      <a:lvl9pPr marL="1747967" indent="873984" algn="ctr" defTabSz="558378" rtl="0" eaLnBrk="1" fontAlgn="base" hangingPunct="1">
        <a:spcBef>
          <a:spcPct val="0"/>
        </a:spcBef>
        <a:spcAft>
          <a:spcPct val="0"/>
        </a:spcAft>
        <a:defRPr sz="2100">
          <a:solidFill>
            <a:srgbClr val="FFFFFF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nl-NL"/>
      </a:defPPr>
      <a:lvl1pPr marL="0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6992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3984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0975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967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84959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21951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58942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95934" algn="l" defTabSz="87398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" r="41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Marktconsultatie</a:t>
            </a:r>
            <a:r>
              <a:rPr lang="en-US" sz="5400" dirty="0"/>
              <a:t> </a:t>
            </a:r>
            <a:r>
              <a:rPr lang="en-US" sz="5400" dirty="0" err="1"/>
              <a:t>Fietspad</a:t>
            </a:r>
            <a:r>
              <a:rPr lang="en-US" sz="5400" dirty="0"/>
              <a:t> </a:t>
            </a:r>
            <a:r>
              <a:rPr lang="en-US" sz="5400" dirty="0" err="1"/>
              <a:t>Aziehavenweg</a:t>
            </a:r>
            <a:br>
              <a:rPr lang="en-US" sz="5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4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B50714-3B4A-4906-88BA-21D4156D2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gaan we ‘circulariteit’ meten?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C472CC-94D0-46E1-B94C-B3549A75B3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Wij ontvangen graag input van jullie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601368-CF2D-4B23-8CC7-FA99E365685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600" y="1989138"/>
            <a:ext cx="10515600" cy="417671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b="1" dirty="0"/>
              <a:t>Circulair materiaalgebruik</a:t>
            </a:r>
          </a:p>
          <a:p>
            <a:pPr lvl="1"/>
            <a:r>
              <a:rPr lang="nl-NL" dirty="0"/>
              <a:t>Gebruik van zo min mogelijk materialen, zonder dat dit ten koste gaat van de functionaliteit</a:t>
            </a:r>
          </a:p>
          <a:p>
            <a:pPr lvl="1"/>
            <a:r>
              <a:rPr lang="nl-NL" dirty="0" err="1"/>
              <a:t>Biobased</a:t>
            </a:r>
            <a:r>
              <a:rPr lang="nl-NL" dirty="0"/>
              <a:t> grondstoffen, maar dan wel op verantwoorde wijze verkregen</a:t>
            </a:r>
          </a:p>
          <a:p>
            <a:pPr lvl="1"/>
            <a:r>
              <a:rPr lang="nl-NL" dirty="0"/>
              <a:t>Gerecyclede materialen, rekening houdend met eventuele negatieve </a:t>
            </a:r>
            <a:r>
              <a:rPr lang="nl-NL" dirty="0" err="1"/>
              <a:t>bij-effecten</a:t>
            </a:r>
            <a:endParaRPr lang="nl-NL" dirty="0"/>
          </a:p>
          <a:p>
            <a:pPr lvl="1"/>
            <a:r>
              <a:rPr lang="nl-NL" dirty="0"/>
              <a:t>Toekomstige recyclebaarheid, voor eenzelfde of hoogwaardige functie</a:t>
            </a:r>
          </a:p>
          <a:p>
            <a:pPr marL="457200" lvl="1" indent="0">
              <a:buNone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b="1" dirty="0"/>
              <a:t>Circulair ontwerp </a:t>
            </a:r>
          </a:p>
          <a:p>
            <a:pPr lvl="1"/>
            <a:r>
              <a:rPr lang="nl-NL" dirty="0"/>
              <a:t>Lange levensduur, met minimale onderhoudsactiviteiten wordt het Fietspad in stand gehouden; </a:t>
            </a:r>
          </a:p>
          <a:p>
            <a:pPr lvl="1"/>
            <a:r>
              <a:rPr lang="nl-NL" dirty="0"/>
              <a:t>Ontworpen zodat tijdelijke openbrekingen (door derden) gefaciliteerd kunnen worden </a:t>
            </a:r>
          </a:p>
        </p:txBody>
      </p:sp>
    </p:spTree>
    <p:extLst>
      <p:ext uri="{BB962C8B-B14F-4D97-AF65-F5344CB8AC3E}">
        <p14:creationId xmlns:p14="http://schemas.microsoft.com/office/powerpoint/2010/main" val="3085715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6536-17FD-AB48-83A0-B00CAD27B9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1DF29-99BC-5A41-8620-9230E07783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6C55A-0946-4555-ABA6-9EEAB326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419B58-CCC6-41CF-9BFD-A58E8D193D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4800DC-8BDB-428B-90BF-FE4E95900C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13.00-13.10 	Welkomst, agenda, introductie </a:t>
            </a:r>
          </a:p>
          <a:p>
            <a:pPr marL="0" indent="0">
              <a:buNone/>
            </a:pPr>
            <a:r>
              <a:rPr lang="nl-NL" dirty="0"/>
              <a:t>13.10-13.20 	Introductie Duurzaamheid </a:t>
            </a:r>
          </a:p>
          <a:p>
            <a:pPr marL="0" indent="0">
              <a:buNone/>
            </a:pPr>
            <a:r>
              <a:rPr lang="nl-NL" dirty="0"/>
              <a:t>13.20-13.35 	Introductie project </a:t>
            </a:r>
          </a:p>
          <a:p>
            <a:pPr marL="0" indent="0">
              <a:buNone/>
            </a:pPr>
            <a:r>
              <a:rPr lang="nl-NL" dirty="0"/>
              <a:t>13.35-13.45 	Wijze van aanbesteden </a:t>
            </a:r>
          </a:p>
          <a:p>
            <a:pPr marL="0" indent="0">
              <a:buNone/>
            </a:pPr>
            <a:r>
              <a:rPr lang="nl-NL" dirty="0"/>
              <a:t>13.45-14.45 	Discussie over wensen, incl. vragen van markt </a:t>
            </a:r>
          </a:p>
          <a:p>
            <a:pPr marL="0" indent="0">
              <a:buNone/>
            </a:pPr>
            <a:r>
              <a:rPr lang="nl-NL" dirty="0"/>
              <a:t>14.45-15.00 	Afronding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918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BBABB-C3E1-4632-A6B7-8ABCD27B1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Interactie start wat ons betreft nu!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437DCB-4020-4D64-AD9E-0C71B7C29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45952D-7700-4E7E-9BAD-107A131274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nl-NL" sz="3200" i="1" dirty="0"/>
              <a:t>Hebben jullie op voorhand al vragen aan ons? </a:t>
            </a:r>
          </a:p>
        </p:txBody>
      </p:sp>
    </p:spTree>
    <p:extLst>
      <p:ext uri="{BB962C8B-B14F-4D97-AF65-F5344CB8AC3E}">
        <p14:creationId xmlns:p14="http://schemas.microsoft.com/office/powerpoint/2010/main" val="105380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6319631-8EFD-4EFA-9FDB-93559CC16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Procesmatige uitgangspunten 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BCFB891-34CB-4419-92B3-561C0F8C39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Voor de aanbesteding van het Fietspad aan de </a:t>
            </a:r>
            <a:r>
              <a:rPr lang="nl-NL" dirty="0" err="1"/>
              <a:t>Aziehavenweg</a:t>
            </a:r>
            <a:r>
              <a:rPr lang="nl-NL" dirty="0"/>
              <a:t> </a:t>
            </a:r>
          </a:p>
        </p:txBody>
      </p:sp>
      <p:graphicFrame>
        <p:nvGraphicFramePr>
          <p:cNvPr id="12" name="Tijdelijke aanduiding voor inhoud 11">
            <a:extLst>
              <a:ext uri="{FF2B5EF4-FFF2-40B4-BE49-F238E27FC236}">
                <a16:creationId xmlns:a16="http://schemas.microsoft.com/office/drawing/2014/main" id="{168E51BB-BF77-45E4-85B2-3181EB5DEF94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454458938"/>
              </p:ext>
            </p:extLst>
          </p:nvPr>
        </p:nvGraphicFramePr>
        <p:xfrm>
          <a:off x="849313" y="1989138"/>
          <a:ext cx="105156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6831">
                  <a:extLst>
                    <a:ext uri="{9D8B030D-6E8A-4147-A177-3AD203B41FA5}">
                      <a16:colId xmlns:a16="http://schemas.microsoft.com/office/drawing/2014/main" val="1453665754"/>
                    </a:ext>
                  </a:extLst>
                </a:gridCol>
                <a:gridCol w="1105786">
                  <a:extLst>
                    <a:ext uri="{9D8B030D-6E8A-4147-A177-3AD203B41FA5}">
                      <a16:colId xmlns:a16="http://schemas.microsoft.com/office/drawing/2014/main" val="166548086"/>
                    </a:ext>
                  </a:extLst>
                </a:gridCol>
                <a:gridCol w="4692983">
                  <a:extLst>
                    <a:ext uri="{9D8B030D-6E8A-4147-A177-3AD203B41FA5}">
                      <a16:colId xmlns:a16="http://schemas.microsoft.com/office/drawing/2014/main" val="36277966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Uitgangspunt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Keuze in procedure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615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Overtuiging dat samenwerking tussen disciplines leidt tot hogere resultaten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Procedure met voorselectie (om samenwerking te stimuleren)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494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Voldoende interactie met de markt: leren, over en weer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Mededingingsprocedure met onderhandeling (alleen op kwaliteit)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317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Aanbestedingsbeginselen, met name proportionaliteit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Raamovereenkomst met 4 fietspaden, meer te winnen dan 1 fietspad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214990"/>
                  </a:ext>
                </a:extLst>
              </a:tr>
            </a:tbl>
          </a:graphicData>
        </a:graphic>
      </p:graphicFrame>
      <p:sp>
        <p:nvSpPr>
          <p:cNvPr id="14" name="Pijl: rechts 13">
            <a:extLst>
              <a:ext uri="{FF2B5EF4-FFF2-40B4-BE49-F238E27FC236}">
                <a16:creationId xmlns:a16="http://schemas.microsoft.com/office/drawing/2014/main" id="{142FF694-6F2F-402F-B4CC-20F8C3C419D2}"/>
              </a:ext>
            </a:extLst>
          </p:cNvPr>
          <p:cNvSpPr/>
          <p:nvPr/>
        </p:nvSpPr>
        <p:spPr>
          <a:xfrm>
            <a:off x="5758416" y="2482702"/>
            <a:ext cx="675168" cy="38216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Pijl: rechts 14">
            <a:extLst>
              <a:ext uri="{FF2B5EF4-FFF2-40B4-BE49-F238E27FC236}">
                <a16:creationId xmlns:a16="http://schemas.microsoft.com/office/drawing/2014/main" id="{9E1333D6-7058-4388-BE84-C8E922469329}"/>
              </a:ext>
            </a:extLst>
          </p:cNvPr>
          <p:cNvSpPr/>
          <p:nvPr/>
        </p:nvSpPr>
        <p:spPr>
          <a:xfrm>
            <a:off x="5758416" y="3102935"/>
            <a:ext cx="675168" cy="38216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Pijl: rechts 15">
            <a:extLst>
              <a:ext uri="{FF2B5EF4-FFF2-40B4-BE49-F238E27FC236}">
                <a16:creationId xmlns:a16="http://schemas.microsoft.com/office/drawing/2014/main" id="{C612B981-9F36-42D8-99E2-77C65E7FD838}"/>
              </a:ext>
            </a:extLst>
          </p:cNvPr>
          <p:cNvSpPr/>
          <p:nvPr/>
        </p:nvSpPr>
        <p:spPr>
          <a:xfrm>
            <a:off x="5758416" y="3758914"/>
            <a:ext cx="675168" cy="38216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B7806C-5555-4782-B67F-294FD68C4863}"/>
              </a:ext>
            </a:extLst>
          </p:cNvPr>
          <p:cNvSpPr txBox="1"/>
          <p:nvPr/>
        </p:nvSpPr>
        <p:spPr>
          <a:xfrm>
            <a:off x="1897912" y="5124893"/>
            <a:ext cx="8176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i="1" dirty="0"/>
              <a:t>+ Deze marktconsultatie heeft als doel om onze uitgangspunten te toetsen, en op basis van de inzichten definitieve proceskeuzes te maken. </a:t>
            </a:r>
          </a:p>
        </p:txBody>
      </p:sp>
    </p:spTree>
    <p:extLst>
      <p:ext uri="{BB962C8B-B14F-4D97-AF65-F5344CB8AC3E}">
        <p14:creationId xmlns:p14="http://schemas.microsoft.com/office/powerpoint/2010/main" val="394396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B289F-825F-46D4-B657-1F1E4F1E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54D574-B020-4D9B-98AB-39697B8E0B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Wij ontvangen graag input van jullie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CF5D60-2FF2-4A50-830A-DF8CC555D8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nl-NL" dirty="0"/>
              <a:t>Het in samenwerking met Opdrachtgever en partners, maken van het DO van het fietspad; </a:t>
            </a:r>
          </a:p>
          <a:p>
            <a:pPr lvl="0"/>
            <a:r>
              <a:rPr lang="nl-NL" dirty="0"/>
              <a:t>Het in afstemming met de gemeente Amsterdam goedkeuring krijgen voor het verlichtingsplan </a:t>
            </a:r>
          </a:p>
          <a:p>
            <a:pPr lvl="0"/>
            <a:r>
              <a:rPr lang="nl-NL" dirty="0"/>
              <a:t>De gekozen oplossing moet worden goedgekeurd in de Centrale Verkeerscommissie (CVC). Hierbij gaat het o.a. om:  </a:t>
            </a:r>
          </a:p>
          <a:p>
            <a:pPr lvl="1"/>
            <a:r>
              <a:rPr lang="nl-NL" dirty="0"/>
              <a:t>Locatie</a:t>
            </a:r>
          </a:p>
          <a:p>
            <a:pPr lvl="1"/>
            <a:r>
              <a:rPr lang="nl-NL" dirty="0"/>
              <a:t>Verkeerstechnische eisen </a:t>
            </a:r>
          </a:p>
          <a:p>
            <a:pPr lvl="0"/>
            <a:r>
              <a:rPr lang="nl-NL" dirty="0"/>
              <a:t>Het in afstemming met Opdrachtgever realiseren van het fietspad; </a:t>
            </a:r>
          </a:p>
          <a:p>
            <a:pPr lvl="0"/>
            <a:r>
              <a:rPr lang="nl-NL" dirty="0"/>
              <a:t>Het maken en uitvoeren van een biodiversiteitsplan; </a:t>
            </a:r>
          </a:p>
          <a:p>
            <a:pPr lvl="0"/>
            <a:r>
              <a:rPr lang="nl-NL" dirty="0"/>
              <a:t>Aspecten die meegenomen moeten worden:</a:t>
            </a:r>
          </a:p>
          <a:p>
            <a:pPr lvl="1"/>
            <a:r>
              <a:rPr lang="nl-NL" dirty="0"/>
              <a:t>Aanleg van voetgangersstrook van 60cm; </a:t>
            </a:r>
          </a:p>
          <a:p>
            <a:pPr lvl="1"/>
            <a:r>
              <a:rPr lang="nl-NL" dirty="0"/>
              <a:t>Onderhoud voor 10 jaar;</a:t>
            </a:r>
          </a:p>
          <a:p>
            <a:pPr lvl="0"/>
            <a:r>
              <a:rPr lang="nl-NL" dirty="0"/>
              <a:t>Het borgen van de ambities op de lange termijn. </a:t>
            </a:r>
          </a:p>
          <a:p>
            <a:endParaRPr lang="nl-NL" dirty="0"/>
          </a:p>
        </p:txBody>
      </p:sp>
      <p:sp>
        <p:nvSpPr>
          <p:cNvPr id="5" name="Diagonale streep 4">
            <a:extLst>
              <a:ext uri="{FF2B5EF4-FFF2-40B4-BE49-F238E27FC236}">
                <a16:creationId xmlns:a16="http://schemas.microsoft.com/office/drawing/2014/main" id="{EC2F3205-C7DA-47F6-832F-47B1EB9AA524}"/>
              </a:ext>
            </a:extLst>
          </p:cNvPr>
          <p:cNvSpPr/>
          <p:nvPr/>
        </p:nvSpPr>
        <p:spPr>
          <a:xfrm rot="5400000">
            <a:off x="10429655" y="-55820"/>
            <a:ext cx="1706526" cy="1818167"/>
          </a:xfrm>
          <a:prstGeom prst="diagStrip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05EEC60-868F-47D0-B4E8-3FC9393D87E3}"/>
              </a:ext>
            </a:extLst>
          </p:cNvPr>
          <p:cNvSpPr txBox="1"/>
          <p:nvPr/>
        </p:nvSpPr>
        <p:spPr>
          <a:xfrm rot="2547132">
            <a:off x="10664457" y="462886"/>
            <a:ext cx="171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Voorlopig</a:t>
            </a:r>
          </a:p>
        </p:txBody>
      </p:sp>
    </p:spTree>
    <p:extLst>
      <p:ext uri="{BB962C8B-B14F-4D97-AF65-F5344CB8AC3E}">
        <p14:creationId xmlns:p14="http://schemas.microsoft.com/office/powerpoint/2010/main" val="411216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B50714-3B4A-4906-88BA-21D4156D2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Randvoorwaarden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C472CC-94D0-46E1-B94C-B3549A75B3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Wij ontvangen graag input van jullie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601368-CF2D-4B23-8CC7-FA99E365685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600" y="1989138"/>
            <a:ext cx="10515600" cy="4176712"/>
          </a:xfrm>
        </p:spPr>
        <p:txBody>
          <a:bodyPr>
            <a:normAutofit lnSpcReduction="10000"/>
          </a:bodyPr>
          <a:lstStyle/>
          <a:p>
            <a:pPr lvl="0"/>
            <a:r>
              <a:rPr lang="nl-NL" dirty="0"/>
              <a:t>Tijdige realisatie en oplevering van het project;  </a:t>
            </a:r>
          </a:p>
          <a:p>
            <a:pPr lvl="0"/>
            <a:r>
              <a:rPr lang="nl-NL" dirty="0"/>
              <a:t>Het realiseren van de Opdracht binnen budget, waarbij we uit gaan van een realisatiebedrag van €350.000 (waarvan €300.000 gaat naar de realisatie van het Fietspad, en €50.000 voor het toepassen van biodiversiteitsmaatregelen). </a:t>
            </a:r>
          </a:p>
          <a:p>
            <a:pPr lvl="0"/>
            <a:r>
              <a:rPr lang="nl-NL" dirty="0"/>
              <a:t>Levensduur fietspad minimaal 20 jaar (o.b.v. hiervan wordt de TCO berekening gemaakt) binnen de invloedsfeer van de aannemer;</a:t>
            </a:r>
          </a:p>
          <a:p>
            <a:pPr lvl="0"/>
            <a:r>
              <a:rPr lang="nl-NL" dirty="0"/>
              <a:t>Minimale breedte van het fietspad betreft 3,50 meter;</a:t>
            </a:r>
          </a:p>
          <a:p>
            <a:pPr lvl="0"/>
            <a:r>
              <a:rPr lang="nl-NL" dirty="0"/>
              <a:t>Fietspad dient minimaal geschikt te zijn voor vrachtwagens met een 10 </a:t>
            </a:r>
            <a:r>
              <a:rPr lang="nl-NL" dirty="0" err="1"/>
              <a:t>tons</a:t>
            </a:r>
            <a:r>
              <a:rPr lang="nl-NL" dirty="0"/>
              <a:t> asdruk;</a:t>
            </a:r>
          </a:p>
          <a:p>
            <a:pPr lvl="0"/>
            <a:r>
              <a:rPr lang="nl-NL" dirty="0"/>
              <a:t>Herstelkosten na </a:t>
            </a:r>
            <a:r>
              <a:rPr lang="nl-NL" dirty="0" err="1"/>
              <a:t>opbreking</a:t>
            </a:r>
            <a:r>
              <a:rPr lang="nl-NL" dirty="0"/>
              <a:t> K&amp;L inzichtelijk maken;</a:t>
            </a:r>
          </a:p>
          <a:p>
            <a:pPr lvl="0"/>
            <a:r>
              <a:rPr lang="nl-NL" dirty="0"/>
              <a:t>Aantonen functionele geschiktheid materiaalkeuze;</a:t>
            </a:r>
          </a:p>
          <a:p>
            <a:pPr lvl="0"/>
            <a:r>
              <a:rPr lang="nl-NL" dirty="0"/>
              <a:t>Deklaag fietspad kleur rood; </a:t>
            </a:r>
          </a:p>
          <a:p>
            <a:pPr lvl="0"/>
            <a:r>
              <a:rPr lang="nl-NL" dirty="0"/>
              <a:t>Voldoet aan de uitkomsten van het wenstracé. 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</p:txBody>
      </p:sp>
      <p:sp>
        <p:nvSpPr>
          <p:cNvPr id="5" name="Diagonale streep 4">
            <a:extLst>
              <a:ext uri="{FF2B5EF4-FFF2-40B4-BE49-F238E27FC236}">
                <a16:creationId xmlns:a16="http://schemas.microsoft.com/office/drawing/2014/main" id="{6E38579B-8558-420E-9A99-B8AB1F37CD71}"/>
              </a:ext>
            </a:extLst>
          </p:cNvPr>
          <p:cNvSpPr/>
          <p:nvPr/>
        </p:nvSpPr>
        <p:spPr>
          <a:xfrm rot="5400000">
            <a:off x="10429655" y="-55820"/>
            <a:ext cx="1706526" cy="1818167"/>
          </a:xfrm>
          <a:prstGeom prst="diagStrip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9847E19-1E1D-472D-9DE2-D8330BF69C01}"/>
              </a:ext>
            </a:extLst>
          </p:cNvPr>
          <p:cNvSpPr txBox="1"/>
          <p:nvPr/>
        </p:nvSpPr>
        <p:spPr>
          <a:xfrm rot="2547132">
            <a:off x="10664457" y="462886"/>
            <a:ext cx="171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Voorlopig</a:t>
            </a:r>
          </a:p>
        </p:txBody>
      </p:sp>
    </p:spTree>
    <p:extLst>
      <p:ext uri="{BB962C8B-B14F-4D97-AF65-F5344CB8AC3E}">
        <p14:creationId xmlns:p14="http://schemas.microsoft.com/office/powerpoint/2010/main" val="287890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4F22F6-BC81-4E7D-8EAD-E3723A1E3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Ambities t.a.v. duurzaamheid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0AAE44-D3EB-4D81-B596-1D080116F1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Voor de </a:t>
            </a:r>
            <a:r>
              <a:rPr lang="nl-NL" dirty="0" err="1"/>
              <a:t>Aziehavenweg</a:t>
            </a:r>
            <a:r>
              <a:rPr lang="nl-NL" dirty="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3B5D8B7-C091-49F4-AAC8-AAAE8063F2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Circulair materiaalgebruik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Circulair ontwerp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Positieve bijdrage leveren aan lokale biodiversiteit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CO</a:t>
            </a:r>
            <a:r>
              <a:rPr lang="nl-NL" baseline="-25000" dirty="0"/>
              <a:t>2</a:t>
            </a:r>
            <a:r>
              <a:rPr lang="nl-NL" dirty="0"/>
              <a:t>-neutraal realisatie en onderhoudsproces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Sociale veiligheid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err="1"/>
              <a:t>Social</a:t>
            </a:r>
            <a:r>
              <a:rPr lang="nl-NL" dirty="0"/>
              <a:t> return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Vraag: </a:t>
            </a:r>
            <a:r>
              <a:rPr lang="nl-NL" dirty="0"/>
              <a:t>welke disciplines zijn nodig om optimaal invulling te geven aan deze ambities? Uitgaande van een DBM construct? </a:t>
            </a:r>
            <a:endParaRPr lang="nl-NL" b="1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8633829-A7ED-4CFC-A131-2E09BBAA9372}"/>
              </a:ext>
            </a:extLst>
          </p:cNvPr>
          <p:cNvSpPr txBox="1"/>
          <p:nvPr/>
        </p:nvSpPr>
        <p:spPr>
          <a:xfrm>
            <a:off x="8436935" y="2562446"/>
            <a:ext cx="3444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i="1" dirty="0"/>
              <a:t>Deze ambities volgen uit het duurzaamheidsbeleid van </a:t>
            </a:r>
            <a:r>
              <a:rPr lang="nl-NL" i="1" dirty="0" err="1"/>
              <a:t>PoA</a:t>
            </a:r>
            <a:r>
              <a:rPr lang="nl-NL" i="1" dirty="0"/>
              <a:t> en staan nader uitgewerkt in de leidraad. </a:t>
            </a:r>
          </a:p>
        </p:txBody>
      </p:sp>
    </p:spTree>
    <p:extLst>
      <p:ext uri="{BB962C8B-B14F-4D97-AF65-F5344CB8AC3E}">
        <p14:creationId xmlns:p14="http://schemas.microsoft.com/office/powerpoint/2010/main" val="2035796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4F22F6-BC81-4E7D-8EAD-E3723A1E3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Mededingingsprocedure met onderhandeling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0AAE44-D3EB-4D81-B596-1D080116F1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Achtergrond van deze keuze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3B5D8B7-C091-49F4-AAC8-AAAE8063F20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49600" y="1989138"/>
            <a:ext cx="5630944" cy="4176712"/>
          </a:xfrm>
        </p:spPr>
        <p:txBody>
          <a:bodyPr/>
          <a:lstStyle/>
          <a:p>
            <a:r>
              <a:rPr lang="nl-NL" dirty="0"/>
              <a:t>Behoefte aan voorselectie om ‘combinatievorming’ mogelijk te maken; </a:t>
            </a:r>
          </a:p>
          <a:p>
            <a:r>
              <a:rPr lang="nl-NL" dirty="0"/>
              <a:t>Behoefte aan interactie met de markt; </a:t>
            </a:r>
          </a:p>
          <a:p>
            <a:r>
              <a:rPr lang="nl-NL" dirty="0"/>
              <a:t>Enigszins ‘beknopt’ houden van procedure; </a:t>
            </a:r>
          </a:p>
          <a:p>
            <a:r>
              <a:rPr lang="nl-NL" dirty="0"/>
              <a:t>Er wordt </a:t>
            </a:r>
            <a:r>
              <a:rPr lang="nl-NL" u="sng" dirty="0"/>
              <a:t>uitsluitend</a:t>
            </a:r>
            <a:r>
              <a:rPr lang="nl-NL" dirty="0"/>
              <a:t> ‘onderhandeld’ over kwaliteit </a:t>
            </a:r>
          </a:p>
          <a:p>
            <a:endParaRPr lang="nl-NL" dirty="0"/>
          </a:p>
          <a:p>
            <a:endParaRPr lang="nl-NL" dirty="0"/>
          </a:p>
          <a:p>
            <a:r>
              <a:rPr lang="nl-NL" b="1" dirty="0"/>
              <a:t>Vraag</a:t>
            </a:r>
            <a:r>
              <a:rPr lang="nl-NL" dirty="0"/>
              <a:t>: hebben jullie behoefte aan 1 of 2 onderhandelingsrondes?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78C4793-2E05-4707-96C1-CF6421C9D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1"/>
          <a:stretch/>
        </p:blipFill>
        <p:spPr>
          <a:xfrm>
            <a:off x="6531516" y="1875143"/>
            <a:ext cx="5402178" cy="4881848"/>
          </a:xfrm>
          <a:prstGeom prst="rect">
            <a:avLst/>
          </a:prstGeom>
          <a:ln>
            <a:solidFill>
              <a:srgbClr val="00C47A"/>
            </a:solidFill>
          </a:ln>
        </p:spPr>
      </p:pic>
      <p:sp>
        <p:nvSpPr>
          <p:cNvPr id="8" name="Diagonale streep 7">
            <a:extLst>
              <a:ext uri="{FF2B5EF4-FFF2-40B4-BE49-F238E27FC236}">
                <a16:creationId xmlns:a16="http://schemas.microsoft.com/office/drawing/2014/main" id="{814FABF8-4B73-430E-B925-79DE14DA3F7A}"/>
              </a:ext>
            </a:extLst>
          </p:cNvPr>
          <p:cNvSpPr/>
          <p:nvPr/>
        </p:nvSpPr>
        <p:spPr>
          <a:xfrm rot="5400000">
            <a:off x="10429655" y="-55820"/>
            <a:ext cx="1706526" cy="1818167"/>
          </a:xfrm>
          <a:prstGeom prst="diagStrip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88BD06E-5223-4AEA-925F-DA014EBE5BB9}"/>
              </a:ext>
            </a:extLst>
          </p:cNvPr>
          <p:cNvSpPr txBox="1"/>
          <p:nvPr/>
        </p:nvSpPr>
        <p:spPr>
          <a:xfrm rot="2547132">
            <a:off x="10664457" y="324387"/>
            <a:ext cx="1711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Indicatieve planning</a:t>
            </a:r>
          </a:p>
        </p:txBody>
      </p:sp>
    </p:spTree>
    <p:extLst>
      <p:ext uri="{BB962C8B-B14F-4D97-AF65-F5344CB8AC3E}">
        <p14:creationId xmlns:p14="http://schemas.microsoft.com/office/powerpoint/2010/main" val="3681778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4B756A-2E95-4152-8918-982B9775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Gunningscriteria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97B2B4-5127-4FEF-B347-04E1A75345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Voorlopige criteria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F4F7024-043E-41C5-BAFF-BF8008618D5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lvl="0"/>
            <a:r>
              <a:rPr lang="nl-NL" dirty="0"/>
              <a:t>De mate van circulariteit van het fietspad; </a:t>
            </a:r>
          </a:p>
          <a:p>
            <a:pPr lvl="0"/>
            <a:r>
              <a:rPr lang="nl-NL" dirty="0"/>
              <a:t>Het biodiversiteitsplan rondom het werk; </a:t>
            </a:r>
          </a:p>
          <a:p>
            <a:pPr lvl="0"/>
            <a:r>
              <a:rPr lang="nl-NL" dirty="0"/>
              <a:t>De duurzaamheid van het proces (CO</a:t>
            </a:r>
            <a:r>
              <a:rPr lang="nl-NL" baseline="-25000" dirty="0"/>
              <a:t>2</a:t>
            </a:r>
            <a:r>
              <a:rPr lang="nl-NL" dirty="0"/>
              <a:t>-neutraliteit); </a:t>
            </a:r>
          </a:p>
          <a:p>
            <a:pPr lvl="0"/>
            <a:r>
              <a:rPr lang="nl-NL" dirty="0"/>
              <a:t>De mate van innovatie, en de haalbaarheid ervan onderbouwd met een risico-dossier; </a:t>
            </a:r>
          </a:p>
          <a:p>
            <a:pPr lvl="0"/>
            <a:r>
              <a:rPr lang="nl-NL" dirty="0"/>
              <a:t>De wijze waarop sociale veiligheid is meegenomen in het ontwerp; </a:t>
            </a:r>
          </a:p>
          <a:p>
            <a:pPr lvl="0"/>
            <a:r>
              <a:rPr lang="nl-NL" dirty="0"/>
              <a:t>De wijze waarop er invulling is gegeven aan ‘</a:t>
            </a:r>
            <a:r>
              <a:rPr lang="nl-NL" dirty="0" err="1"/>
              <a:t>Social</a:t>
            </a:r>
            <a:r>
              <a:rPr lang="nl-NL" dirty="0"/>
              <a:t> Return’; </a:t>
            </a:r>
          </a:p>
          <a:p>
            <a:pPr lvl="0"/>
            <a:r>
              <a:rPr lang="nl-NL" dirty="0"/>
              <a:t>De wijze waarop afwegingen zijn gemaakt tussen verschillende duurzaamheidsthema’s;</a:t>
            </a:r>
          </a:p>
          <a:p>
            <a:pPr lvl="0"/>
            <a:r>
              <a:rPr lang="nl-NL" dirty="0"/>
              <a:t>Het plan van aanpak; </a:t>
            </a:r>
          </a:p>
          <a:p>
            <a:pPr lvl="0"/>
            <a:r>
              <a:rPr lang="nl-NL" dirty="0"/>
              <a:t>Prijs (TCO). </a:t>
            </a:r>
          </a:p>
          <a:p>
            <a:endParaRPr lang="nl-NL" dirty="0"/>
          </a:p>
        </p:txBody>
      </p:sp>
      <p:sp>
        <p:nvSpPr>
          <p:cNvPr id="5" name="Diagonale streep 4">
            <a:extLst>
              <a:ext uri="{FF2B5EF4-FFF2-40B4-BE49-F238E27FC236}">
                <a16:creationId xmlns:a16="http://schemas.microsoft.com/office/drawing/2014/main" id="{8F94A52C-FEAA-41CE-AFAE-DFB412C034A0}"/>
              </a:ext>
            </a:extLst>
          </p:cNvPr>
          <p:cNvSpPr/>
          <p:nvPr/>
        </p:nvSpPr>
        <p:spPr>
          <a:xfrm rot="5400000">
            <a:off x="10429655" y="-55820"/>
            <a:ext cx="1706526" cy="1818167"/>
          </a:xfrm>
          <a:prstGeom prst="diagStrip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50ED762-AB38-4129-878B-A32C83B13473}"/>
              </a:ext>
            </a:extLst>
          </p:cNvPr>
          <p:cNvSpPr txBox="1"/>
          <p:nvPr/>
        </p:nvSpPr>
        <p:spPr>
          <a:xfrm rot="2547132">
            <a:off x="10664457" y="462886"/>
            <a:ext cx="1711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bg1"/>
                </a:solidFill>
              </a:rPr>
              <a:t>Voorlopig</a:t>
            </a:r>
          </a:p>
        </p:txBody>
      </p:sp>
    </p:spTree>
    <p:extLst>
      <p:ext uri="{BB962C8B-B14F-4D97-AF65-F5344CB8AC3E}">
        <p14:creationId xmlns:p14="http://schemas.microsoft.com/office/powerpoint/2010/main" val="2373261915"/>
      </p:ext>
    </p:extLst>
  </p:cSld>
  <p:clrMapOvr>
    <a:masterClrMapping/>
  </p:clrMapOvr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theme/theme1.xml><?xml version="1.0" encoding="utf-8"?>
<a:theme xmlns:a="http://schemas.openxmlformats.org/drawingml/2006/main" name="Green background">
  <a:themeElements>
    <a:clrScheme name="Copper8">
      <a:dk1>
        <a:srgbClr val="2B2E3A"/>
      </a:dk1>
      <a:lt1>
        <a:srgbClr val="FFFFFF"/>
      </a:lt1>
      <a:dk2>
        <a:srgbClr val="8C99A1"/>
      </a:dk2>
      <a:lt2>
        <a:srgbClr val="F9F9F9"/>
      </a:lt2>
      <a:accent1>
        <a:srgbClr val="02BF7E"/>
      </a:accent1>
      <a:accent2>
        <a:srgbClr val="FFC847"/>
      </a:accent2>
      <a:accent3>
        <a:srgbClr val="F9F9F9"/>
      </a:accent3>
      <a:accent4>
        <a:srgbClr val="FFFFFF"/>
      </a:accent4>
      <a:accent5>
        <a:srgbClr val="FFF2CC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90EA6C55-3B62-4AEC-BB15-F7B024AC18F0}"/>
    </a:ext>
  </a:extLst>
</a:theme>
</file>

<file path=ppt/theme/theme2.xml><?xml version="1.0" encoding="utf-8"?>
<a:theme xmlns:a="http://schemas.openxmlformats.org/drawingml/2006/main" name="White background">
  <a:themeElements>
    <a:clrScheme name="Copper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F7E"/>
      </a:accent1>
      <a:accent2>
        <a:srgbClr val="FFC847"/>
      </a:accent2>
      <a:accent3>
        <a:srgbClr val="A5A5A5"/>
      </a:accent3>
      <a:accent4>
        <a:srgbClr val="C5E0B3"/>
      </a:accent4>
      <a:accent5>
        <a:srgbClr val="FFF2CC"/>
      </a:accent5>
      <a:accent6>
        <a:srgbClr val="5B9BD5"/>
      </a:accent6>
      <a:hlink>
        <a:srgbClr val="0000FF"/>
      </a:hlink>
      <a:folHlink>
        <a:srgbClr val="FF00FF"/>
      </a:folHlink>
    </a:clrScheme>
    <a:fontScheme name="Arial">
      <a:majorFont>
        <a:latin typeface="Muli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9DBA77CF-FDCC-419B-9688-3FE235CA5559}"/>
    </a:ext>
  </a:extLst>
</a:theme>
</file>

<file path=ppt/theme/theme3.xml><?xml version="1.0" encoding="utf-8"?>
<a:theme xmlns:a="http://schemas.openxmlformats.org/drawingml/2006/main" name="Section cover">
  <a:themeElements>
    <a:clrScheme name="Copper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F7E"/>
      </a:accent1>
      <a:accent2>
        <a:srgbClr val="FFC847"/>
      </a:accent2>
      <a:accent3>
        <a:srgbClr val="A5A5A5"/>
      </a:accent3>
      <a:accent4>
        <a:srgbClr val="C5E0B3"/>
      </a:accent4>
      <a:accent5>
        <a:srgbClr val="FFF2CC"/>
      </a:accent5>
      <a:accent6>
        <a:srgbClr val="5B9BD5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9796E8BB-413A-4124-84CA-F43C474A0155}"/>
    </a:ext>
  </a:extLst>
</a:theme>
</file>

<file path=ppt/theme/theme4.xml><?xml version="1.0" encoding="utf-8"?>
<a:theme xmlns:a="http://schemas.openxmlformats.org/drawingml/2006/main" name="copper8v3">
  <a:themeElements>
    <a:clrScheme name="Copper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F7E"/>
      </a:accent1>
      <a:accent2>
        <a:srgbClr val="FFC847"/>
      </a:accent2>
      <a:accent3>
        <a:srgbClr val="A5A5A5"/>
      </a:accent3>
      <a:accent4>
        <a:srgbClr val="C5E0B3"/>
      </a:accent4>
      <a:accent5>
        <a:srgbClr val="FFF2CC"/>
      </a:accent5>
      <a:accent6>
        <a:srgbClr val="5B9BD5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ACE521CE-A04E-4F5B-A541-C6F3E3907503}"/>
    </a:ext>
  </a:extLst>
</a:theme>
</file>

<file path=ppt/theme/theme5.xml><?xml version="1.0" encoding="utf-8"?>
<a:theme xmlns:a="http://schemas.openxmlformats.org/drawingml/2006/main" name="1_White background">
  <a:themeElements>
    <a:clrScheme name="Copper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F7E"/>
      </a:accent1>
      <a:accent2>
        <a:srgbClr val="FFC847"/>
      </a:accent2>
      <a:accent3>
        <a:srgbClr val="A5A5A5"/>
      </a:accent3>
      <a:accent4>
        <a:srgbClr val="C5E0B3"/>
      </a:accent4>
      <a:accent5>
        <a:srgbClr val="FFF2CC"/>
      </a:accent5>
      <a:accent6>
        <a:srgbClr val="5B9BD5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221B57EA-BCE6-42C5-B961-D312E5B265C5}"/>
    </a:ext>
  </a:extLst>
</a:theme>
</file>

<file path=ppt/theme/theme6.xml><?xml version="1.0" encoding="utf-8"?>
<a:theme xmlns:a="http://schemas.openxmlformats.org/drawingml/2006/main" name="1_Section cover">
  <a:themeElements>
    <a:clrScheme name="Copper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BF7E"/>
      </a:accent1>
      <a:accent2>
        <a:srgbClr val="FFC847"/>
      </a:accent2>
      <a:accent3>
        <a:srgbClr val="A5A5A5"/>
      </a:accent3>
      <a:accent4>
        <a:srgbClr val="C5E0B3"/>
      </a:accent4>
      <a:accent5>
        <a:srgbClr val="FFF2CC"/>
      </a:accent5>
      <a:accent6>
        <a:srgbClr val="5B9BD5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0DDF133A-3BA1-48FD-BD80-BF8A2C808798}" vid="{513AB91A-E53E-49E7-8D46-5C9C485A33B5}"/>
    </a:ext>
  </a:extLst>
</a:theme>
</file>

<file path=ppt/theme/theme7.xml><?xml version="1.0" encoding="utf-8"?>
<a:theme xmlns:a="http://schemas.openxmlformats.org/drawingml/2006/main" name="HbA-thema">
  <a:themeElements>
    <a:clrScheme name="Aangepast 5">
      <a:dk1>
        <a:srgbClr val="000000"/>
      </a:dk1>
      <a:lt1>
        <a:srgbClr val="FFFFFF"/>
      </a:lt1>
      <a:dk2>
        <a:srgbClr val="351B93"/>
      </a:dk2>
      <a:lt2>
        <a:srgbClr val="959ACB"/>
      </a:lt2>
      <a:accent1>
        <a:srgbClr val="73B74C"/>
      </a:accent1>
      <a:accent2>
        <a:srgbClr val="09A9D7"/>
      </a:accent2>
      <a:accent3>
        <a:srgbClr val="DE641A"/>
      </a:accent3>
      <a:accent4>
        <a:srgbClr val="C452A1"/>
      </a:accent4>
      <a:accent5>
        <a:srgbClr val="DF641C"/>
      </a:accent5>
      <a:accent6>
        <a:srgbClr val="9398CA"/>
      </a:accent6>
      <a:hlink>
        <a:srgbClr val="02A9D7"/>
      </a:hlink>
      <a:folHlink>
        <a:srgbClr val="C4529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/>
      </a:spPr>
      <a:bodyPr vert="horz" wrap="square" lIns="35718" tIns="35718" rIns="35718" bIns="35718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/>
      </a:spPr>
      <a:bodyPr vert="horz" wrap="square" lIns="35718" tIns="35718" rIns="35718" bIns="35718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2400" b="1" smtClean="0">
            <a:solidFill>
              <a:schemeClr val="accent5"/>
            </a:solidFill>
            <a:latin typeface="Arial"/>
            <a:cs typeface="Arial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-nieuwe stijl_DEF.potx" id="{C805B2EB-F27C-4BFE-8141-BA6B3F4BD8AF}" vid="{60546ECC-D00D-450F-B48B-15E37FAECFD6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template Copper8</Template>
  <TotalTime>4</TotalTime>
  <Words>636</Words>
  <Application>Microsoft Office PowerPoint</Application>
  <PresentationFormat>Breedbeeld</PresentationFormat>
  <Paragraphs>92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7</vt:i4>
      </vt:variant>
      <vt:variant>
        <vt:lpstr>Diatitels</vt:lpstr>
      </vt:variant>
      <vt:variant>
        <vt:i4>11</vt:i4>
      </vt:variant>
    </vt:vector>
  </HeadingPairs>
  <TitlesOfParts>
    <vt:vector size="22" baseType="lpstr">
      <vt:lpstr>Arial</vt:lpstr>
      <vt:lpstr>Calibri</vt:lpstr>
      <vt:lpstr>Helvetica Light</vt:lpstr>
      <vt:lpstr>Muli</vt:lpstr>
      <vt:lpstr>Green background</vt:lpstr>
      <vt:lpstr>White background</vt:lpstr>
      <vt:lpstr>Section cover</vt:lpstr>
      <vt:lpstr>copper8v3</vt:lpstr>
      <vt:lpstr>1_White background</vt:lpstr>
      <vt:lpstr>1_Section cover</vt:lpstr>
      <vt:lpstr>HbA-thema</vt:lpstr>
      <vt:lpstr>Marktconsultatie Fietspad Aziehavenweg </vt:lpstr>
      <vt:lpstr>Agenda</vt:lpstr>
      <vt:lpstr>Interactie start wat ons betreft nu!</vt:lpstr>
      <vt:lpstr>Procesmatige uitgangspunten </vt:lpstr>
      <vt:lpstr>Scope</vt:lpstr>
      <vt:lpstr>Randvoorwaarden </vt:lpstr>
      <vt:lpstr>Ambities t.a.v. duurzaamheid </vt:lpstr>
      <vt:lpstr>Mededingingsprocedure met onderhandeling </vt:lpstr>
      <vt:lpstr>Gunningscriteria </vt:lpstr>
      <vt:lpstr>Hoe gaan we ‘circulariteit’ meten?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Marktconsultatie Fietspad Aziehavenweg</dc:title>
  <dc:creator>Cecile van Oppen</dc:creator>
  <cp:lastModifiedBy>Bergwerf, Natalie</cp:lastModifiedBy>
  <cp:revision>6</cp:revision>
  <dcterms:created xsi:type="dcterms:W3CDTF">2018-11-19T14:45:27Z</dcterms:created>
  <dcterms:modified xsi:type="dcterms:W3CDTF">2018-12-04T09:49:20Z</dcterms:modified>
</cp:coreProperties>
</file>