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ppt/charts/chart5.xml" ContentType="application/vnd.openxmlformats-officedocument.drawingml.chart+xml"/>
  <Override PartName="/ppt/drawings/drawing5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7"/>
  </p:notesMasterIdLst>
  <p:sldIdLst>
    <p:sldId id="1031" r:id="rId2"/>
    <p:sldId id="1032" r:id="rId3"/>
    <p:sldId id="1033" r:id="rId4"/>
    <p:sldId id="1034" r:id="rId5"/>
    <p:sldId id="1035" r:id="rId6"/>
    <p:sldId id="1036" r:id="rId7"/>
    <p:sldId id="1037" r:id="rId8"/>
    <p:sldId id="1038" r:id="rId9"/>
    <p:sldId id="1039" r:id="rId10"/>
    <p:sldId id="1040" r:id="rId11"/>
    <p:sldId id="1041" r:id="rId12"/>
    <p:sldId id="1042" r:id="rId13"/>
    <p:sldId id="1043" r:id="rId14"/>
    <p:sldId id="1044" r:id="rId15"/>
    <p:sldId id="1045" r:id="rId16"/>
    <p:sldId id="1046" r:id="rId17"/>
    <p:sldId id="1047" r:id="rId18"/>
    <p:sldId id="1048" r:id="rId19"/>
    <p:sldId id="1049" r:id="rId20"/>
    <p:sldId id="1050" r:id="rId21"/>
    <p:sldId id="1051" r:id="rId22"/>
    <p:sldId id="1052" r:id="rId23"/>
    <p:sldId id="1053" r:id="rId24"/>
    <p:sldId id="1054" r:id="rId25"/>
    <p:sldId id="1055" r:id="rId26"/>
    <p:sldId id="1056" r:id="rId27"/>
    <p:sldId id="1057" r:id="rId28"/>
    <p:sldId id="1058" r:id="rId29"/>
    <p:sldId id="1059" r:id="rId30"/>
    <p:sldId id="1060" r:id="rId31"/>
    <p:sldId id="1061" r:id="rId32"/>
    <p:sldId id="1062" r:id="rId33"/>
    <p:sldId id="1063" r:id="rId34"/>
    <p:sldId id="1064" r:id="rId35"/>
    <p:sldId id="1065" r:id="rId36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Stijl, licht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FD0F851-EC5A-4D38-B0AD-8093EC10F338}" styleName="Stijl, licht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Stijl, gemiddeld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Stijl, gemiddeld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012ECD-51FC-41F1-AA8D-1B2483CD663E}" styleName="Stijl, licht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88"/>
    <p:restoredTop sz="94824"/>
  </p:normalViewPr>
  <p:slideViewPr>
    <p:cSldViewPr>
      <p:cViewPr varScale="1">
        <p:scale>
          <a:sx n="111" d="100"/>
          <a:sy n="111" d="100"/>
        </p:scale>
        <p:origin x="-22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Users\teunmorselt\OneDrive\P18009%20Duurzame%20inkoop%20kustlijnzorg\Grafiek%20bij%20reflectie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\\Users\teunmorselt\OneDrive\P18009%20Duurzame%20inkoop%20kustlijnzorg\Grafiek%20bij%20reflectie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\\Users\teunmorselt\OneDrive\P18009%20Duurzame%20inkoop%20kustlijnzorg\Grafiek%20bij%20reflectie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\\Users\teunmorselt\OneDrive\P18009%20Duurzame%20inkoop%20kustlijnzorg\Grafiek%20bij%20reflectie.xlsx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file:///\\Users\teunmorselt\OneDrive\P18009%20Duurzame%20inkoop%20kustlijnzorg\Grafiek%20bij%20reflectie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nl-NL"/>
              <a:t>Reductiedoel</a:t>
            </a:r>
            <a:r>
              <a:rPr lang="nl-NL" baseline="0"/>
              <a:t>  min {MKI en CO2-eq.}</a:t>
            </a:r>
            <a:endParaRPr lang="nl-NL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247968197139213"/>
          <c:y val="0.12557750611021171"/>
          <c:w val="0.86018702582757056"/>
          <c:h val="0.79087213027818903"/>
        </c:manualLayout>
      </c:layout>
      <c:lineChart>
        <c:grouping val="standard"/>
        <c:varyColors val="0"/>
        <c:ser>
          <c:idx val="0"/>
          <c:order val="0"/>
          <c:tx>
            <c:strRef>
              <c:f>data!$H$1</c:f>
              <c:strCache>
                <c:ptCount val="1"/>
                <c:pt idx="0">
                  <c:v>Autonome ontwikkeling</c:v>
                </c:pt>
              </c:strCache>
            </c:strRef>
          </c:tx>
          <c:spPr>
            <a:ln w="28575" cap="rnd">
              <a:solidFill>
                <a:schemeClr val="bg1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cat>
            <c:multiLvlStrRef>
              <c:f>data!$A$4:$B$34</c:f>
              <c:multiLvlStrCache>
                <c:ptCount val="31"/>
                <c:lvl>
                  <c:pt idx="0">
                    <c:v>2020</c:v>
                  </c:pt>
                  <c:pt idx="1">
                    <c:v>2021</c:v>
                  </c:pt>
                  <c:pt idx="2">
                    <c:v>2022</c:v>
                  </c:pt>
                  <c:pt idx="3">
                    <c:v>2023</c:v>
                  </c:pt>
                  <c:pt idx="4">
                    <c:v>2024</c:v>
                  </c:pt>
                  <c:pt idx="5">
                    <c:v>2025</c:v>
                  </c:pt>
                  <c:pt idx="6">
                    <c:v>2026</c:v>
                  </c:pt>
                  <c:pt idx="7">
                    <c:v>2027</c:v>
                  </c:pt>
                  <c:pt idx="8">
                    <c:v>2028</c:v>
                  </c:pt>
                  <c:pt idx="9">
                    <c:v>2029</c:v>
                  </c:pt>
                  <c:pt idx="10">
                    <c:v>2030</c:v>
                  </c:pt>
                  <c:pt idx="11">
                    <c:v>2031</c:v>
                  </c:pt>
                  <c:pt idx="12">
                    <c:v>2032</c:v>
                  </c:pt>
                  <c:pt idx="13">
                    <c:v>2033</c:v>
                  </c:pt>
                  <c:pt idx="14">
                    <c:v>2034</c:v>
                  </c:pt>
                  <c:pt idx="15">
                    <c:v>2035</c:v>
                  </c:pt>
                  <c:pt idx="16">
                    <c:v>2036</c:v>
                  </c:pt>
                  <c:pt idx="17">
                    <c:v>2037</c:v>
                  </c:pt>
                  <c:pt idx="18">
                    <c:v>2038</c:v>
                  </c:pt>
                  <c:pt idx="19">
                    <c:v>2039</c:v>
                  </c:pt>
                  <c:pt idx="20">
                    <c:v>2040</c:v>
                  </c:pt>
                  <c:pt idx="21">
                    <c:v>2041</c:v>
                  </c:pt>
                  <c:pt idx="22">
                    <c:v>2042</c:v>
                  </c:pt>
                  <c:pt idx="23">
                    <c:v>2043</c:v>
                  </c:pt>
                  <c:pt idx="24">
                    <c:v>2044</c:v>
                  </c:pt>
                  <c:pt idx="25">
                    <c:v>2045</c:v>
                  </c:pt>
                  <c:pt idx="26">
                    <c:v>2046</c:v>
                  </c:pt>
                  <c:pt idx="27">
                    <c:v>2047</c:v>
                  </c:pt>
                  <c:pt idx="28">
                    <c:v>2048</c:v>
                  </c:pt>
                  <c:pt idx="29">
                    <c:v>2049</c:v>
                  </c:pt>
                  <c:pt idx="30">
                    <c:v>2050</c:v>
                  </c:pt>
                </c:lvl>
                <c:lvl>
                  <c:pt idx="0">
                    <c:v>2020-2025</c:v>
                  </c:pt>
                  <c:pt idx="5">
                    <c:v>2025-2030</c:v>
                  </c:pt>
                  <c:pt idx="10">
                    <c:v>2030-2050</c:v>
                  </c:pt>
                </c:lvl>
              </c:multiLvlStrCache>
            </c:multiLvlStrRef>
          </c:cat>
          <c:val>
            <c:numRef>
              <c:f>data!$H$4:$H$34</c:f>
              <c:numCache>
                <c:formatCode>0.00</c:formatCode>
                <c:ptCount val="31"/>
                <c:pt idx="0" formatCode="General">
                  <c:v>1</c:v>
                </c:pt>
                <c:pt idx="1">
                  <c:v>0.98</c:v>
                </c:pt>
                <c:pt idx="2">
                  <c:v>0.96</c:v>
                </c:pt>
                <c:pt idx="3">
                  <c:v>0.94</c:v>
                </c:pt>
                <c:pt idx="4">
                  <c:v>0.91999999999999993</c:v>
                </c:pt>
                <c:pt idx="5">
                  <c:v>0.89999999999999991</c:v>
                </c:pt>
                <c:pt idx="6">
                  <c:v>0.87999999999999989</c:v>
                </c:pt>
                <c:pt idx="7">
                  <c:v>0.85999999999999988</c:v>
                </c:pt>
                <c:pt idx="8">
                  <c:v>0.83999999999999986</c:v>
                </c:pt>
                <c:pt idx="9">
                  <c:v>0.81999999999999984</c:v>
                </c:pt>
                <c:pt idx="10">
                  <c:v>0.79999999999999982</c:v>
                </c:pt>
                <c:pt idx="11">
                  <c:v>0.7799999999999998</c:v>
                </c:pt>
                <c:pt idx="12">
                  <c:v>0.75999999999999979</c:v>
                </c:pt>
                <c:pt idx="13">
                  <c:v>0.73999999999999977</c:v>
                </c:pt>
                <c:pt idx="14">
                  <c:v>0.71999999999999975</c:v>
                </c:pt>
                <c:pt idx="15">
                  <c:v>0.69999999999999973</c:v>
                </c:pt>
                <c:pt idx="16">
                  <c:v>0.67999999999999972</c:v>
                </c:pt>
                <c:pt idx="17">
                  <c:v>0.6599999999999997</c:v>
                </c:pt>
                <c:pt idx="18">
                  <c:v>0.63999999999999968</c:v>
                </c:pt>
                <c:pt idx="19">
                  <c:v>0.61999999999999966</c:v>
                </c:pt>
                <c:pt idx="20">
                  <c:v>0.59999999999999964</c:v>
                </c:pt>
                <c:pt idx="21">
                  <c:v>0.57999999999999963</c:v>
                </c:pt>
                <c:pt idx="22">
                  <c:v>0.55999999999999961</c:v>
                </c:pt>
                <c:pt idx="23">
                  <c:v>0.53999999999999959</c:v>
                </c:pt>
                <c:pt idx="24">
                  <c:v>0.51999999999999957</c:v>
                </c:pt>
                <c:pt idx="25">
                  <c:v>0.49999999999999956</c:v>
                </c:pt>
                <c:pt idx="26">
                  <c:v>0.47999999999999954</c:v>
                </c:pt>
                <c:pt idx="27">
                  <c:v>0.45999999999999952</c:v>
                </c:pt>
                <c:pt idx="28">
                  <c:v>0.4399999999999995</c:v>
                </c:pt>
                <c:pt idx="29">
                  <c:v>0.41999999999999948</c:v>
                </c:pt>
                <c:pt idx="30">
                  <c:v>0.39999999999999947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C63-C64E-891B-14377B80D15F}"/>
            </c:ext>
          </c:extLst>
        </c:ser>
        <c:ser>
          <c:idx val="1"/>
          <c:order val="1"/>
          <c:tx>
            <c:strRef>
              <c:f>data!$D$1</c:f>
              <c:strCache>
                <c:ptCount val="1"/>
                <c:pt idx="0">
                  <c:v>Klimaatakkoord Parijs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val>
            <c:numRef>
              <c:f>data!$D$4:$D$34</c:f>
              <c:numCache>
                <c:formatCode>_(* #,##0.00_);_(* \(#,##0.00\);_(* "-"??_);_(@_)</c:formatCode>
                <c:ptCount val="31"/>
                <c:pt idx="0">
                  <c:v>1</c:v>
                </c:pt>
                <c:pt idx="1">
                  <c:v>0.93444444444444441</c:v>
                </c:pt>
                <c:pt idx="2">
                  <c:v>0.87111111111111117</c:v>
                </c:pt>
                <c:pt idx="3">
                  <c:v>0.81</c:v>
                </c:pt>
                <c:pt idx="4">
                  <c:v>0.75111111111111117</c:v>
                </c:pt>
                <c:pt idx="5">
                  <c:v>0.69444444444444453</c:v>
                </c:pt>
                <c:pt idx="6">
                  <c:v>0.64000000000000012</c:v>
                </c:pt>
                <c:pt idx="7">
                  <c:v>0.58777777777777784</c:v>
                </c:pt>
                <c:pt idx="8">
                  <c:v>0.53777777777777791</c:v>
                </c:pt>
                <c:pt idx="9">
                  <c:v>0.4900000000000001</c:v>
                </c:pt>
                <c:pt idx="10">
                  <c:v>0.44444444444444453</c:v>
                </c:pt>
                <c:pt idx="11">
                  <c:v>0.4011111111111112</c:v>
                </c:pt>
                <c:pt idx="12">
                  <c:v>0.3600000000000001</c:v>
                </c:pt>
                <c:pt idx="13">
                  <c:v>0.32111111111111124</c:v>
                </c:pt>
                <c:pt idx="14">
                  <c:v>0.28444444444444456</c:v>
                </c:pt>
                <c:pt idx="15">
                  <c:v>0.25000000000000011</c:v>
                </c:pt>
                <c:pt idx="16">
                  <c:v>0.21777777777777788</c:v>
                </c:pt>
                <c:pt idx="17">
                  <c:v>0.18777777777777788</c:v>
                </c:pt>
                <c:pt idx="18">
                  <c:v>0.16000000000000011</c:v>
                </c:pt>
                <c:pt idx="19">
                  <c:v>0.13444444444444456</c:v>
                </c:pt>
                <c:pt idx="20">
                  <c:v>0.11111111111111122</c:v>
                </c:pt>
                <c:pt idx="21">
                  <c:v>9.0000000000000094E-2</c:v>
                </c:pt>
                <c:pt idx="22">
                  <c:v>7.1111111111111194E-2</c:v>
                </c:pt>
                <c:pt idx="23">
                  <c:v>5.4444444444444524E-2</c:v>
                </c:pt>
                <c:pt idx="24">
                  <c:v>4.000000000000007E-2</c:v>
                </c:pt>
                <c:pt idx="25">
                  <c:v>2.7777777777777839E-2</c:v>
                </c:pt>
                <c:pt idx="26">
                  <c:v>1.777777777777783E-2</c:v>
                </c:pt>
                <c:pt idx="27">
                  <c:v>1.000000000000004E-2</c:v>
                </c:pt>
                <c:pt idx="28">
                  <c:v>4.4444444444444722E-3</c:v>
                </c:pt>
                <c:pt idx="29">
                  <c:v>1.111111111111125E-3</c:v>
                </c:pt>
                <c:pt idx="30">
                  <c:v>4.3333423748712807E-32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8C63-C64E-891B-14377B80D15F}"/>
            </c:ext>
          </c:extLst>
        </c:ser>
        <c:ser>
          <c:idx val="2"/>
          <c:order val="2"/>
          <c:tx>
            <c:strRef>
              <c:f>data!$C$1</c:f>
              <c:strCache>
                <c:ptCount val="1"/>
                <c:pt idx="0">
                  <c:v>IKZ</c:v>
                </c:pt>
              </c:strCache>
            </c:strRef>
          </c:tx>
          <c:spPr>
            <a:ln w="28575" cap="rnd">
              <a:solidFill>
                <a:schemeClr val="accent1"/>
              </a:solidFill>
              <a:prstDash val="dash"/>
              <a:round/>
            </a:ln>
            <a:effectLst/>
          </c:spPr>
          <c:marker>
            <c:symbol val="none"/>
          </c:marker>
          <c:val>
            <c:numRef>
              <c:f>data!$C$4:$C$34</c:f>
              <c:numCache>
                <c:formatCode>_(* #,##0.00_);_(* \(#,##0.00\);_(* "-"??_);_(@_)</c:formatCode>
                <c:ptCount val="31"/>
                <c:pt idx="0">
                  <c:v>1</c:v>
                </c:pt>
                <c:pt idx="1">
                  <c:v>0.87318641975308631</c:v>
                </c:pt>
                <c:pt idx="2">
                  <c:v>0.75883456790123471</c:v>
                </c:pt>
                <c:pt idx="3">
                  <c:v>0.65610000000000013</c:v>
                </c:pt>
                <c:pt idx="4">
                  <c:v>0.56416790123456795</c:v>
                </c:pt>
                <c:pt idx="5">
                  <c:v>0.48225308641975323</c:v>
                </c:pt>
                <c:pt idx="6">
                  <c:v>0.40960000000000019</c:v>
                </c:pt>
                <c:pt idx="7">
                  <c:v>0.3454827160493828</c:v>
                </c:pt>
                <c:pt idx="8">
                  <c:v>0.28920493827160509</c:v>
                </c:pt>
                <c:pt idx="9">
                  <c:v>0.24010000000000009</c:v>
                </c:pt>
                <c:pt idx="10">
                  <c:v>0.19753086419753094</c:v>
                </c:pt>
                <c:pt idx="11">
                  <c:v>0.16089012345679019</c:v>
                </c:pt>
                <c:pt idx="12">
                  <c:v>0.12960000000000008</c:v>
                </c:pt>
                <c:pt idx="13">
                  <c:v>0.10311234567901242</c:v>
                </c:pt>
                <c:pt idx="14">
                  <c:v>8.0908641975308698E-2</c:v>
                </c:pt>
                <c:pt idx="15">
                  <c:v>6.2500000000000056E-2</c:v>
                </c:pt>
                <c:pt idx="16">
                  <c:v>4.7427160493827204E-2</c:v>
                </c:pt>
                <c:pt idx="17">
                  <c:v>3.5260493827160531E-2</c:v>
                </c:pt>
                <c:pt idx="18">
                  <c:v>2.5600000000000036E-2</c:v>
                </c:pt>
                <c:pt idx="19">
                  <c:v>1.8075308641975339E-2</c:v>
                </c:pt>
                <c:pt idx="20">
                  <c:v>1.2345679012345703E-2</c:v>
                </c:pt>
                <c:pt idx="21">
                  <c:v>8.1000000000000169E-3</c:v>
                </c:pt>
                <c:pt idx="22">
                  <c:v>5.0567901234568023E-3</c:v>
                </c:pt>
                <c:pt idx="23">
                  <c:v>2.9641975308642063E-3</c:v>
                </c:pt>
                <c:pt idx="24">
                  <c:v>1.6000000000000057E-3</c:v>
                </c:pt>
                <c:pt idx="25">
                  <c:v>7.7160493827160836E-4</c:v>
                </c:pt>
                <c:pt idx="26">
                  <c:v>3.1604938271605123E-4</c:v>
                </c:pt>
                <c:pt idx="27">
                  <c:v>1.000000000000008E-4</c:v>
                </c:pt>
                <c:pt idx="28">
                  <c:v>1.9753086419753334E-5</c:v>
                </c:pt>
                <c:pt idx="29">
                  <c:v>1.2345679012345988E-6</c:v>
                </c:pt>
                <c:pt idx="30">
                  <c:v>1.8777856137855071E-63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8C63-C64E-891B-14377B80D1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0891904"/>
        <c:axId val="80893440"/>
      </c:lineChart>
      <c:catAx>
        <c:axId val="80891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80893440"/>
        <c:crosses val="autoZero"/>
        <c:auto val="1"/>
        <c:lblAlgn val="ctr"/>
        <c:lblOffset val="100"/>
        <c:noMultiLvlLbl val="0"/>
      </c:catAx>
      <c:valAx>
        <c:axId val="80893440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nl-NL"/>
                  <a:t>schaalvan</a:t>
                </a:r>
                <a:r>
                  <a:rPr lang="nl-NL" baseline="0"/>
                  <a:t> 0 tot 1</a:t>
                </a:r>
                <a:endParaRPr lang="nl-NL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80891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NL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nl-NL"/>
              <a:t>Reductiedoel</a:t>
            </a:r>
            <a:r>
              <a:rPr lang="nl-NL" baseline="0"/>
              <a:t>  min {MKI en CO2-eq.}</a:t>
            </a:r>
            <a:endParaRPr lang="nl-NL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247968197139213"/>
          <c:y val="0.12557750611021171"/>
          <c:w val="0.86018702582757056"/>
          <c:h val="0.79087213027818903"/>
        </c:manualLayout>
      </c:layout>
      <c:lineChart>
        <c:grouping val="standard"/>
        <c:varyColors val="0"/>
        <c:ser>
          <c:idx val="0"/>
          <c:order val="0"/>
          <c:tx>
            <c:strRef>
              <c:f>data!$H$1</c:f>
              <c:strCache>
                <c:ptCount val="1"/>
                <c:pt idx="0">
                  <c:v>Autonome ontwikkeling</c:v>
                </c:pt>
              </c:strCache>
            </c:strRef>
          </c:tx>
          <c:spPr>
            <a:ln w="28575" cap="rnd">
              <a:solidFill>
                <a:schemeClr val="bg1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cat>
            <c:multiLvlStrRef>
              <c:f>data!$A$4:$B$34</c:f>
              <c:multiLvlStrCache>
                <c:ptCount val="31"/>
                <c:lvl>
                  <c:pt idx="0">
                    <c:v>2020</c:v>
                  </c:pt>
                  <c:pt idx="1">
                    <c:v>2021</c:v>
                  </c:pt>
                  <c:pt idx="2">
                    <c:v>2022</c:v>
                  </c:pt>
                  <c:pt idx="3">
                    <c:v>2023</c:v>
                  </c:pt>
                  <c:pt idx="4">
                    <c:v>2024</c:v>
                  </c:pt>
                  <c:pt idx="5">
                    <c:v>2025</c:v>
                  </c:pt>
                  <c:pt idx="6">
                    <c:v>2026</c:v>
                  </c:pt>
                  <c:pt idx="7">
                    <c:v>2027</c:v>
                  </c:pt>
                  <c:pt idx="8">
                    <c:v>2028</c:v>
                  </c:pt>
                  <c:pt idx="9">
                    <c:v>2029</c:v>
                  </c:pt>
                  <c:pt idx="10">
                    <c:v>2030</c:v>
                  </c:pt>
                  <c:pt idx="11">
                    <c:v>2031</c:v>
                  </c:pt>
                  <c:pt idx="12">
                    <c:v>2032</c:v>
                  </c:pt>
                  <c:pt idx="13">
                    <c:v>2033</c:v>
                  </c:pt>
                  <c:pt idx="14">
                    <c:v>2034</c:v>
                  </c:pt>
                  <c:pt idx="15">
                    <c:v>2035</c:v>
                  </c:pt>
                  <c:pt idx="16">
                    <c:v>2036</c:v>
                  </c:pt>
                  <c:pt idx="17">
                    <c:v>2037</c:v>
                  </c:pt>
                  <c:pt idx="18">
                    <c:v>2038</c:v>
                  </c:pt>
                  <c:pt idx="19">
                    <c:v>2039</c:v>
                  </c:pt>
                  <c:pt idx="20">
                    <c:v>2040</c:v>
                  </c:pt>
                  <c:pt idx="21">
                    <c:v>2041</c:v>
                  </c:pt>
                  <c:pt idx="22">
                    <c:v>2042</c:v>
                  </c:pt>
                  <c:pt idx="23">
                    <c:v>2043</c:v>
                  </c:pt>
                  <c:pt idx="24">
                    <c:v>2044</c:v>
                  </c:pt>
                  <c:pt idx="25">
                    <c:v>2045</c:v>
                  </c:pt>
                  <c:pt idx="26">
                    <c:v>2046</c:v>
                  </c:pt>
                  <c:pt idx="27">
                    <c:v>2047</c:v>
                  </c:pt>
                  <c:pt idx="28">
                    <c:v>2048</c:v>
                  </c:pt>
                  <c:pt idx="29">
                    <c:v>2049</c:v>
                  </c:pt>
                  <c:pt idx="30">
                    <c:v>2050</c:v>
                  </c:pt>
                </c:lvl>
                <c:lvl>
                  <c:pt idx="0">
                    <c:v>2020-2025</c:v>
                  </c:pt>
                  <c:pt idx="5">
                    <c:v>2025-2030</c:v>
                  </c:pt>
                  <c:pt idx="10">
                    <c:v>2030-2050</c:v>
                  </c:pt>
                </c:lvl>
              </c:multiLvlStrCache>
            </c:multiLvlStrRef>
          </c:cat>
          <c:val>
            <c:numRef>
              <c:f>data!$H$4:$H$34</c:f>
              <c:numCache>
                <c:formatCode>0.00</c:formatCode>
                <c:ptCount val="31"/>
                <c:pt idx="0" formatCode="General">
                  <c:v>1</c:v>
                </c:pt>
                <c:pt idx="1">
                  <c:v>0.98</c:v>
                </c:pt>
                <c:pt idx="2">
                  <c:v>0.96</c:v>
                </c:pt>
                <c:pt idx="3">
                  <c:v>0.94</c:v>
                </c:pt>
                <c:pt idx="4">
                  <c:v>0.91999999999999993</c:v>
                </c:pt>
                <c:pt idx="5">
                  <c:v>0.89999999999999991</c:v>
                </c:pt>
                <c:pt idx="6">
                  <c:v>0.87999999999999989</c:v>
                </c:pt>
                <c:pt idx="7">
                  <c:v>0.85999999999999988</c:v>
                </c:pt>
                <c:pt idx="8">
                  <c:v>0.83999999999999986</c:v>
                </c:pt>
                <c:pt idx="9">
                  <c:v>0.81999999999999984</c:v>
                </c:pt>
                <c:pt idx="10">
                  <c:v>0.79999999999999982</c:v>
                </c:pt>
                <c:pt idx="11">
                  <c:v>0.7799999999999998</c:v>
                </c:pt>
                <c:pt idx="12">
                  <c:v>0.75999999999999979</c:v>
                </c:pt>
                <c:pt idx="13">
                  <c:v>0.73999999999999977</c:v>
                </c:pt>
                <c:pt idx="14">
                  <c:v>0.71999999999999975</c:v>
                </c:pt>
                <c:pt idx="15">
                  <c:v>0.69999999999999973</c:v>
                </c:pt>
                <c:pt idx="16">
                  <c:v>0.67999999999999972</c:v>
                </c:pt>
                <c:pt idx="17">
                  <c:v>0.6599999999999997</c:v>
                </c:pt>
                <c:pt idx="18">
                  <c:v>0.63999999999999968</c:v>
                </c:pt>
                <c:pt idx="19">
                  <c:v>0.61999999999999966</c:v>
                </c:pt>
                <c:pt idx="20">
                  <c:v>0.59999999999999964</c:v>
                </c:pt>
                <c:pt idx="21">
                  <c:v>0.57999999999999963</c:v>
                </c:pt>
                <c:pt idx="22">
                  <c:v>0.55999999999999961</c:v>
                </c:pt>
                <c:pt idx="23">
                  <c:v>0.53999999999999959</c:v>
                </c:pt>
                <c:pt idx="24">
                  <c:v>0.51999999999999957</c:v>
                </c:pt>
                <c:pt idx="25">
                  <c:v>0.49999999999999956</c:v>
                </c:pt>
                <c:pt idx="26">
                  <c:v>0.47999999999999954</c:v>
                </c:pt>
                <c:pt idx="27">
                  <c:v>0.45999999999999952</c:v>
                </c:pt>
                <c:pt idx="28">
                  <c:v>0.4399999999999995</c:v>
                </c:pt>
                <c:pt idx="29">
                  <c:v>0.41999999999999948</c:v>
                </c:pt>
                <c:pt idx="30">
                  <c:v>0.39999999999999947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C63-C64E-891B-14377B80D15F}"/>
            </c:ext>
          </c:extLst>
        </c:ser>
        <c:ser>
          <c:idx val="1"/>
          <c:order val="1"/>
          <c:tx>
            <c:strRef>
              <c:f>data!$D$1</c:f>
              <c:strCache>
                <c:ptCount val="1"/>
                <c:pt idx="0">
                  <c:v>Klimaatakkoord Parijs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val>
            <c:numRef>
              <c:f>data!$D$4:$D$34</c:f>
              <c:numCache>
                <c:formatCode>_(* #,##0.00_);_(* \(#,##0.00\);_(* "-"??_);_(@_)</c:formatCode>
                <c:ptCount val="31"/>
                <c:pt idx="0">
                  <c:v>1</c:v>
                </c:pt>
                <c:pt idx="1">
                  <c:v>0.93444444444444441</c:v>
                </c:pt>
                <c:pt idx="2">
                  <c:v>0.87111111111111117</c:v>
                </c:pt>
                <c:pt idx="3">
                  <c:v>0.81</c:v>
                </c:pt>
                <c:pt idx="4">
                  <c:v>0.75111111111111117</c:v>
                </c:pt>
                <c:pt idx="5">
                  <c:v>0.69444444444444453</c:v>
                </c:pt>
                <c:pt idx="6">
                  <c:v>0.64000000000000012</c:v>
                </c:pt>
                <c:pt idx="7">
                  <c:v>0.58777777777777784</c:v>
                </c:pt>
                <c:pt idx="8">
                  <c:v>0.53777777777777791</c:v>
                </c:pt>
                <c:pt idx="9">
                  <c:v>0.4900000000000001</c:v>
                </c:pt>
                <c:pt idx="10">
                  <c:v>0.44444444444444453</c:v>
                </c:pt>
                <c:pt idx="11">
                  <c:v>0.4011111111111112</c:v>
                </c:pt>
                <c:pt idx="12">
                  <c:v>0.3600000000000001</c:v>
                </c:pt>
                <c:pt idx="13">
                  <c:v>0.32111111111111124</c:v>
                </c:pt>
                <c:pt idx="14">
                  <c:v>0.28444444444444456</c:v>
                </c:pt>
                <c:pt idx="15">
                  <c:v>0.25000000000000011</c:v>
                </c:pt>
                <c:pt idx="16">
                  <c:v>0.21777777777777788</c:v>
                </c:pt>
                <c:pt idx="17">
                  <c:v>0.18777777777777788</c:v>
                </c:pt>
                <c:pt idx="18">
                  <c:v>0.16000000000000011</c:v>
                </c:pt>
                <c:pt idx="19">
                  <c:v>0.13444444444444456</c:v>
                </c:pt>
                <c:pt idx="20">
                  <c:v>0.11111111111111122</c:v>
                </c:pt>
                <c:pt idx="21">
                  <c:v>9.0000000000000094E-2</c:v>
                </c:pt>
                <c:pt idx="22">
                  <c:v>7.1111111111111194E-2</c:v>
                </c:pt>
                <c:pt idx="23">
                  <c:v>5.4444444444444524E-2</c:v>
                </c:pt>
                <c:pt idx="24">
                  <c:v>4.000000000000007E-2</c:v>
                </c:pt>
                <c:pt idx="25">
                  <c:v>2.7777777777777839E-2</c:v>
                </c:pt>
                <c:pt idx="26">
                  <c:v>1.777777777777783E-2</c:v>
                </c:pt>
                <c:pt idx="27">
                  <c:v>1.000000000000004E-2</c:v>
                </c:pt>
                <c:pt idx="28">
                  <c:v>4.4444444444444722E-3</c:v>
                </c:pt>
                <c:pt idx="29">
                  <c:v>1.111111111111125E-3</c:v>
                </c:pt>
                <c:pt idx="30">
                  <c:v>4.3333423748712807E-32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8C63-C64E-891B-14377B80D15F}"/>
            </c:ext>
          </c:extLst>
        </c:ser>
        <c:ser>
          <c:idx val="2"/>
          <c:order val="2"/>
          <c:tx>
            <c:strRef>
              <c:f>data!$C$1</c:f>
              <c:strCache>
                <c:ptCount val="1"/>
                <c:pt idx="0">
                  <c:v>IKZ</c:v>
                </c:pt>
              </c:strCache>
            </c:strRef>
          </c:tx>
          <c:spPr>
            <a:ln w="28575" cap="rnd">
              <a:solidFill>
                <a:schemeClr val="accent1"/>
              </a:solidFill>
              <a:prstDash val="dash"/>
              <a:round/>
            </a:ln>
            <a:effectLst/>
          </c:spPr>
          <c:marker>
            <c:symbol val="none"/>
          </c:marker>
          <c:val>
            <c:numRef>
              <c:f>data!$C$4:$C$34</c:f>
              <c:numCache>
                <c:formatCode>_(* #,##0.00_);_(* \(#,##0.00\);_(* "-"??_);_(@_)</c:formatCode>
                <c:ptCount val="31"/>
                <c:pt idx="0">
                  <c:v>1</c:v>
                </c:pt>
                <c:pt idx="1">
                  <c:v>0.87318641975308631</c:v>
                </c:pt>
                <c:pt idx="2">
                  <c:v>0.75883456790123471</c:v>
                </c:pt>
                <c:pt idx="3">
                  <c:v>0.65610000000000013</c:v>
                </c:pt>
                <c:pt idx="4">
                  <c:v>0.56416790123456795</c:v>
                </c:pt>
                <c:pt idx="5">
                  <c:v>0.48225308641975323</c:v>
                </c:pt>
                <c:pt idx="6">
                  <c:v>0.40960000000000019</c:v>
                </c:pt>
                <c:pt idx="7">
                  <c:v>0.3454827160493828</c:v>
                </c:pt>
                <c:pt idx="8">
                  <c:v>0.28920493827160509</c:v>
                </c:pt>
                <c:pt idx="9">
                  <c:v>0.24010000000000009</c:v>
                </c:pt>
                <c:pt idx="10">
                  <c:v>0.19753086419753094</c:v>
                </c:pt>
                <c:pt idx="11">
                  <c:v>0.16089012345679019</c:v>
                </c:pt>
                <c:pt idx="12">
                  <c:v>0.12960000000000008</c:v>
                </c:pt>
                <c:pt idx="13">
                  <c:v>0.10311234567901242</c:v>
                </c:pt>
                <c:pt idx="14">
                  <c:v>8.0908641975308698E-2</c:v>
                </c:pt>
                <c:pt idx="15">
                  <c:v>6.2500000000000056E-2</c:v>
                </c:pt>
                <c:pt idx="16">
                  <c:v>4.7427160493827204E-2</c:v>
                </c:pt>
                <c:pt idx="17">
                  <c:v>3.5260493827160531E-2</c:v>
                </c:pt>
                <c:pt idx="18">
                  <c:v>2.5600000000000036E-2</c:v>
                </c:pt>
                <c:pt idx="19">
                  <c:v>1.8075308641975339E-2</c:v>
                </c:pt>
                <c:pt idx="20">
                  <c:v>1.2345679012345703E-2</c:v>
                </c:pt>
                <c:pt idx="21">
                  <c:v>8.1000000000000169E-3</c:v>
                </c:pt>
                <c:pt idx="22">
                  <c:v>5.0567901234568023E-3</c:v>
                </c:pt>
                <c:pt idx="23">
                  <c:v>2.9641975308642063E-3</c:v>
                </c:pt>
                <c:pt idx="24">
                  <c:v>1.6000000000000057E-3</c:v>
                </c:pt>
                <c:pt idx="25">
                  <c:v>7.7160493827160836E-4</c:v>
                </c:pt>
                <c:pt idx="26">
                  <c:v>3.1604938271605123E-4</c:v>
                </c:pt>
                <c:pt idx="27">
                  <c:v>1.000000000000008E-4</c:v>
                </c:pt>
                <c:pt idx="28">
                  <c:v>1.9753086419753334E-5</c:v>
                </c:pt>
                <c:pt idx="29">
                  <c:v>1.2345679012345988E-6</c:v>
                </c:pt>
                <c:pt idx="30">
                  <c:v>1.8777856137855071E-63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8C63-C64E-891B-14377B80D1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486016"/>
        <c:axId val="82487552"/>
      </c:lineChart>
      <c:catAx>
        <c:axId val="82486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82487552"/>
        <c:crosses val="autoZero"/>
        <c:auto val="1"/>
        <c:lblAlgn val="ctr"/>
        <c:lblOffset val="100"/>
        <c:noMultiLvlLbl val="0"/>
      </c:catAx>
      <c:valAx>
        <c:axId val="82487552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nl-NL"/>
                  <a:t>schaalvan</a:t>
                </a:r>
                <a:r>
                  <a:rPr lang="nl-NL" baseline="0"/>
                  <a:t> 0 tot 1</a:t>
                </a:r>
                <a:endParaRPr lang="nl-NL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82486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NL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nl-NL"/>
              <a:t>Reductiedoel</a:t>
            </a:r>
            <a:r>
              <a:rPr lang="nl-NL" baseline="0"/>
              <a:t>  min {MKI en CO2-eq.}</a:t>
            </a:r>
            <a:endParaRPr lang="nl-NL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247968197139213"/>
          <c:y val="0.12557750611021171"/>
          <c:w val="0.86018702582757056"/>
          <c:h val="0.79087213027818903"/>
        </c:manualLayout>
      </c:layout>
      <c:lineChart>
        <c:grouping val="standard"/>
        <c:varyColors val="0"/>
        <c:ser>
          <c:idx val="0"/>
          <c:order val="0"/>
          <c:tx>
            <c:strRef>
              <c:f>data!$H$1</c:f>
              <c:strCache>
                <c:ptCount val="1"/>
                <c:pt idx="0">
                  <c:v>Autonome ontwikkeling</c:v>
                </c:pt>
              </c:strCache>
            </c:strRef>
          </c:tx>
          <c:spPr>
            <a:ln w="28575" cap="rnd">
              <a:solidFill>
                <a:schemeClr val="bg1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cat>
            <c:multiLvlStrRef>
              <c:f>data!$A$4:$B$34</c:f>
              <c:multiLvlStrCache>
                <c:ptCount val="31"/>
                <c:lvl>
                  <c:pt idx="0">
                    <c:v>2020</c:v>
                  </c:pt>
                  <c:pt idx="1">
                    <c:v>2021</c:v>
                  </c:pt>
                  <c:pt idx="2">
                    <c:v>2022</c:v>
                  </c:pt>
                  <c:pt idx="3">
                    <c:v>2023</c:v>
                  </c:pt>
                  <c:pt idx="4">
                    <c:v>2024</c:v>
                  </c:pt>
                  <c:pt idx="5">
                    <c:v>2025</c:v>
                  </c:pt>
                  <c:pt idx="6">
                    <c:v>2026</c:v>
                  </c:pt>
                  <c:pt idx="7">
                    <c:v>2027</c:v>
                  </c:pt>
                  <c:pt idx="8">
                    <c:v>2028</c:v>
                  </c:pt>
                  <c:pt idx="9">
                    <c:v>2029</c:v>
                  </c:pt>
                  <c:pt idx="10">
                    <c:v>2030</c:v>
                  </c:pt>
                  <c:pt idx="11">
                    <c:v>2031</c:v>
                  </c:pt>
                  <c:pt idx="12">
                    <c:v>2032</c:v>
                  </c:pt>
                  <c:pt idx="13">
                    <c:v>2033</c:v>
                  </c:pt>
                  <c:pt idx="14">
                    <c:v>2034</c:v>
                  </c:pt>
                  <c:pt idx="15">
                    <c:v>2035</c:v>
                  </c:pt>
                  <c:pt idx="16">
                    <c:v>2036</c:v>
                  </c:pt>
                  <c:pt idx="17">
                    <c:v>2037</c:v>
                  </c:pt>
                  <c:pt idx="18">
                    <c:v>2038</c:v>
                  </c:pt>
                  <c:pt idx="19">
                    <c:v>2039</c:v>
                  </c:pt>
                  <c:pt idx="20">
                    <c:v>2040</c:v>
                  </c:pt>
                  <c:pt idx="21">
                    <c:v>2041</c:v>
                  </c:pt>
                  <c:pt idx="22">
                    <c:v>2042</c:v>
                  </c:pt>
                  <c:pt idx="23">
                    <c:v>2043</c:v>
                  </c:pt>
                  <c:pt idx="24">
                    <c:v>2044</c:v>
                  </c:pt>
                  <c:pt idx="25">
                    <c:v>2045</c:v>
                  </c:pt>
                  <c:pt idx="26">
                    <c:v>2046</c:v>
                  </c:pt>
                  <c:pt idx="27">
                    <c:v>2047</c:v>
                  </c:pt>
                  <c:pt idx="28">
                    <c:v>2048</c:v>
                  </c:pt>
                  <c:pt idx="29">
                    <c:v>2049</c:v>
                  </c:pt>
                  <c:pt idx="30">
                    <c:v>2050</c:v>
                  </c:pt>
                </c:lvl>
                <c:lvl>
                  <c:pt idx="0">
                    <c:v>2020-2025</c:v>
                  </c:pt>
                  <c:pt idx="5">
                    <c:v>2025-2030</c:v>
                  </c:pt>
                  <c:pt idx="10">
                    <c:v>2030-2050</c:v>
                  </c:pt>
                </c:lvl>
              </c:multiLvlStrCache>
            </c:multiLvlStrRef>
          </c:cat>
          <c:val>
            <c:numRef>
              <c:f>data!$H$4:$H$34</c:f>
              <c:numCache>
                <c:formatCode>0.00</c:formatCode>
                <c:ptCount val="31"/>
                <c:pt idx="0" formatCode="General">
                  <c:v>1</c:v>
                </c:pt>
                <c:pt idx="1">
                  <c:v>0.98</c:v>
                </c:pt>
                <c:pt idx="2">
                  <c:v>0.96</c:v>
                </c:pt>
                <c:pt idx="3">
                  <c:v>0.94</c:v>
                </c:pt>
                <c:pt idx="4">
                  <c:v>0.91999999999999993</c:v>
                </c:pt>
                <c:pt idx="5">
                  <c:v>0.89999999999999991</c:v>
                </c:pt>
                <c:pt idx="6">
                  <c:v>0.87999999999999989</c:v>
                </c:pt>
                <c:pt idx="7">
                  <c:v>0.85999999999999988</c:v>
                </c:pt>
                <c:pt idx="8">
                  <c:v>0.83999999999999986</c:v>
                </c:pt>
                <c:pt idx="9">
                  <c:v>0.81999999999999984</c:v>
                </c:pt>
                <c:pt idx="10">
                  <c:v>0.79999999999999982</c:v>
                </c:pt>
                <c:pt idx="11">
                  <c:v>0.7799999999999998</c:v>
                </c:pt>
                <c:pt idx="12">
                  <c:v>0.75999999999999979</c:v>
                </c:pt>
                <c:pt idx="13">
                  <c:v>0.73999999999999977</c:v>
                </c:pt>
                <c:pt idx="14">
                  <c:v>0.71999999999999975</c:v>
                </c:pt>
                <c:pt idx="15">
                  <c:v>0.69999999999999973</c:v>
                </c:pt>
                <c:pt idx="16">
                  <c:v>0.67999999999999972</c:v>
                </c:pt>
                <c:pt idx="17">
                  <c:v>0.6599999999999997</c:v>
                </c:pt>
                <c:pt idx="18">
                  <c:v>0.63999999999999968</c:v>
                </c:pt>
                <c:pt idx="19">
                  <c:v>0.61999999999999966</c:v>
                </c:pt>
                <c:pt idx="20">
                  <c:v>0.59999999999999964</c:v>
                </c:pt>
                <c:pt idx="21">
                  <c:v>0.57999999999999963</c:v>
                </c:pt>
                <c:pt idx="22">
                  <c:v>0.55999999999999961</c:v>
                </c:pt>
                <c:pt idx="23">
                  <c:v>0.53999999999999959</c:v>
                </c:pt>
                <c:pt idx="24">
                  <c:v>0.51999999999999957</c:v>
                </c:pt>
                <c:pt idx="25">
                  <c:v>0.49999999999999956</c:v>
                </c:pt>
                <c:pt idx="26">
                  <c:v>0.47999999999999954</c:v>
                </c:pt>
                <c:pt idx="27">
                  <c:v>0.45999999999999952</c:v>
                </c:pt>
                <c:pt idx="28">
                  <c:v>0.4399999999999995</c:v>
                </c:pt>
                <c:pt idx="29">
                  <c:v>0.41999999999999948</c:v>
                </c:pt>
                <c:pt idx="30">
                  <c:v>0.39999999999999947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C63-C64E-891B-14377B80D15F}"/>
            </c:ext>
          </c:extLst>
        </c:ser>
        <c:ser>
          <c:idx val="1"/>
          <c:order val="1"/>
          <c:tx>
            <c:strRef>
              <c:f>data!$D$1</c:f>
              <c:strCache>
                <c:ptCount val="1"/>
                <c:pt idx="0">
                  <c:v>Klimaatakkoord Parijs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val>
            <c:numRef>
              <c:f>data!$D$4:$D$34</c:f>
              <c:numCache>
                <c:formatCode>_(* #,##0.00_);_(* \(#,##0.00\);_(* "-"??_);_(@_)</c:formatCode>
                <c:ptCount val="31"/>
                <c:pt idx="0">
                  <c:v>1</c:v>
                </c:pt>
                <c:pt idx="1">
                  <c:v>0.93444444444444441</c:v>
                </c:pt>
                <c:pt idx="2">
                  <c:v>0.87111111111111117</c:v>
                </c:pt>
                <c:pt idx="3">
                  <c:v>0.81</c:v>
                </c:pt>
                <c:pt idx="4">
                  <c:v>0.75111111111111117</c:v>
                </c:pt>
                <c:pt idx="5">
                  <c:v>0.69444444444444453</c:v>
                </c:pt>
                <c:pt idx="6">
                  <c:v>0.64000000000000012</c:v>
                </c:pt>
                <c:pt idx="7">
                  <c:v>0.58777777777777784</c:v>
                </c:pt>
                <c:pt idx="8">
                  <c:v>0.53777777777777791</c:v>
                </c:pt>
                <c:pt idx="9">
                  <c:v>0.4900000000000001</c:v>
                </c:pt>
                <c:pt idx="10">
                  <c:v>0.44444444444444453</c:v>
                </c:pt>
                <c:pt idx="11">
                  <c:v>0.4011111111111112</c:v>
                </c:pt>
                <c:pt idx="12">
                  <c:v>0.3600000000000001</c:v>
                </c:pt>
                <c:pt idx="13">
                  <c:v>0.32111111111111124</c:v>
                </c:pt>
                <c:pt idx="14">
                  <c:v>0.28444444444444456</c:v>
                </c:pt>
                <c:pt idx="15">
                  <c:v>0.25000000000000011</c:v>
                </c:pt>
                <c:pt idx="16">
                  <c:v>0.21777777777777788</c:v>
                </c:pt>
                <c:pt idx="17">
                  <c:v>0.18777777777777788</c:v>
                </c:pt>
                <c:pt idx="18">
                  <c:v>0.16000000000000011</c:v>
                </c:pt>
                <c:pt idx="19">
                  <c:v>0.13444444444444456</c:v>
                </c:pt>
                <c:pt idx="20">
                  <c:v>0.11111111111111122</c:v>
                </c:pt>
                <c:pt idx="21">
                  <c:v>9.0000000000000094E-2</c:v>
                </c:pt>
                <c:pt idx="22">
                  <c:v>7.1111111111111194E-2</c:v>
                </c:pt>
                <c:pt idx="23">
                  <c:v>5.4444444444444524E-2</c:v>
                </c:pt>
                <c:pt idx="24">
                  <c:v>4.000000000000007E-2</c:v>
                </c:pt>
                <c:pt idx="25">
                  <c:v>2.7777777777777839E-2</c:v>
                </c:pt>
                <c:pt idx="26">
                  <c:v>1.777777777777783E-2</c:v>
                </c:pt>
                <c:pt idx="27">
                  <c:v>1.000000000000004E-2</c:v>
                </c:pt>
                <c:pt idx="28">
                  <c:v>4.4444444444444722E-3</c:v>
                </c:pt>
                <c:pt idx="29">
                  <c:v>1.111111111111125E-3</c:v>
                </c:pt>
                <c:pt idx="30">
                  <c:v>4.3333423748712807E-32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8C63-C64E-891B-14377B80D15F}"/>
            </c:ext>
          </c:extLst>
        </c:ser>
        <c:ser>
          <c:idx val="2"/>
          <c:order val="2"/>
          <c:tx>
            <c:strRef>
              <c:f>data!$C$1</c:f>
              <c:strCache>
                <c:ptCount val="1"/>
                <c:pt idx="0">
                  <c:v>IKZ</c:v>
                </c:pt>
              </c:strCache>
            </c:strRef>
          </c:tx>
          <c:spPr>
            <a:ln w="28575" cap="rnd">
              <a:solidFill>
                <a:schemeClr val="accent1"/>
              </a:solidFill>
              <a:prstDash val="dash"/>
              <a:round/>
            </a:ln>
            <a:effectLst/>
          </c:spPr>
          <c:marker>
            <c:symbol val="none"/>
          </c:marker>
          <c:val>
            <c:numRef>
              <c:f>data!$C$4:$C$34</c:f>
              <c:numCache>
                <c:formatCode>_(* #,##0.00_);_(* \(#,##0.00\);_(* "-"??_);_(@_)</c:formatCode>
                <c:ptCount val="31"/>
                <c:pt idx="0">
                  <c:v>1</c:v>
                </c:pt>
                <c:pt idx="1">
                  <c:v>0.87318641975308631</c:v>
                </c:pt>
                <c:pt idx="2">
                  <c:v>0.75883456790123471</c:v>
                </c:pt>
                <c:pt idx="3">
                  <c:v>0.65610000000000013</c:v>
                </c:pt>
                <c:pt idx="4">
                  <c:v>0.56416790123456795</c:v>
                </c:pt>
                <c:pt idx="5">
                  <c:v>0.48225308641975323</c:v>
                </c:pt>
                <c:pt idx="6">
                  <c:v>0.40960000000000019</c:v>
                </c:pt>
                <c:pt idx="7">
                  <c:v>0.3454827160493828</c:v>
                </c:pt>
                <c:pt idx="8">
                  <c:v>0.28920493827160509</c:v>
                </c:pt>
                <c:pt idx="9">
                  <c:v>0.24010000000000009</c:v>
                </c:pt>
                <c:pt idx="10">
                  <c:v>0.19753086419753094</c:v>
                </c:pt>
                <c:pt idx="11">
                  <c:v>0.16089012345679019</c:v>
                </c:pt>
                <c:pt idx="12">
                  <c:v>0.12960000000000008</c:v>
                </c:pt>
                <c:pt idx="13">
                  <c:v>0.10311234567901242</c:v>
                </c:pt>
                <c:pt idx="14">
                  <c:v>8.0908641975308698E-2</c:v>
                </c:pt>
                <c:pt idx="15">
                  <c:v>6.2500000000000056E-2</c:v>
                </c:pt>
                <c:pt idx="16">
                  <c:v>4.7427160493827204E-2</c:v>
                </c:pt>
                <c:pt idx="17">
                  <c:v>3.5260493827160531E-2</c:v>
                </c:pt>
                <c:pt idx="18">
                  <c:v>2.5600000000000036E-2</c:v>
                </c:pt>
                <c:pt idx="19">
                  <c:v>1.8075308641975339E-2</c:v>
                </c:pt>
                <c:pt idx="20">
                  <c:v>1.2345679012345703E-2</c:v>
                </c:pt>
                <c:pt idx="21">
                  <c:v>8.1000000000000169E-3</c:v>
                </c:pt>
                <c:pt idx="22">
                  <c:v>5.0567901234568023E-3</c:v>
                </c:pt>
                <c:pt idx="23">
                  <c:v>2.9641975308642063E-3</c:v>
                </c:pt>
                <c:pt idx="24">
                  <c:v>1.6000000000000057E-3</c:v>
                </c:pt>
                <c:pt idx="25">
                  <c:v>7.7160493827160836E-4</c:v>
                </c:pt>
                <c:pt idx="26">
                  <c:v>3.1604938271605123E-4</c:v>
                </c:pt>
                <c:pt idx="27">
                  <c:v>1.000000000000008E-4</c:v>
                </c:pt>
                <c:pt idx="28">
                  <c:v>1.9753086419753334E-5</c:v>
                </c:pt>
                <c:pt idx="29">
                  <c:v>1.2345679012345988E-6</c:v>
                </c:pt>
                <c:pt idx="30">
                  <c:v>1.8777856137855071E-63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8C63-C64E-891B-14377B80D1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842752"/>
        <c:axId val="82844288"/>
      </c:lineChart>
      <c:catAx>
        <c:axId val="82842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82844288"/>
        <c:crosses val="autoZero"/>
        <c:auto val="1"/>
        <c:lblAlgn val="ctr"/>
        <c:lblOffset val="100"/>
        <c:noMultiLvlLbl val="0"/>
      </c:catAx>
      <c:valAx>
        <c:axId val="82844288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nl-NL"/>
                  <a:t>schaalvan</a:t>
                </a:r>
                <a:r>
                  <a:rPr lang="nl-NL" baseline="0"/>
                  <a:t> 0 tot 1</a:t>
                </a:r>
                <a:endParaRPr lang="nl-NL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828427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NL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nl-NL"/>
              <a:t>Reductiedoel</a:t>
            </a:r>
            <a:r>
              <a:rPr lang="nl-NL" baseline="0"/>
              <a:t>  min {MKI en CO2-eq.}</a:t>
            </a:r>
            <a:endParaRPr lang="nl-NL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247968197139213"/>
          <c:y val="0.12557750611021171"/>
          <c:w val="0.86018702582757056"/>
          <c:h val="0.79087213027818903"/>
        </c:manualLayout>
      </c:layout>
      <c:lineChart>
        <c:grouping val="standard"/>
        <c:varyColors val="0"/>
        <c:ser>
          <c:idx val="0"/>
          <c:order val="0"/>
          <c:tx>
            <c:strRef>
              <c:f>data!$H$1</c:f>
              <c:strCache>
                <c:ptCount val="1"/>
                <c:pt idx="0">
                  <c:v>Autonome ontwikkeling</c:v>
                </c:pt>
              </c:strCache>
            </c:strRef>
          </c:tx>
          <c:spPr>
            <a:ln w="28575" cap="rnd">
              <a:solidFill>
                <a:schemeClr val="bg1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cat>
            <c:multiLvlStrRef>
              <c:f>data!$A$4:$B$34</c:f>
              <c:multiLvlStrCache>
                <c:ptCount val="31"/>
                <c:lvl>
                  <c:pt idx="0">
                    <c:v>2020</c:v>
                  </c:pt>
                  <c:pt idx="1">
                    <c:v>2021</c:v>
                  </c:pt>
                  <c:pt idx="2">
                    <c:v>2022</c:v>
                  </c:pt>
                  <c:pt idx="3">
                    <c:v>2023</c:v>
                  </c:pt>
                  <c:pt idx="4">
                    <c:v>2024</c:v>
                  </c:pt>
                  <c:pt idx="5">
                    <c:v>2025</c:v>
                  </c:pt>
                  <c:pt idx="6">
                    <c:v>2026</c:v>
                  </c:pt>
                  <c:pt idx="7">
                    <c:v>2027</c:v>
                  </c:pt>
                  <c:pt idx="8">
                    <c:v>2028</c:v>
                  </c:pt>
                  <c:pt idx="9">
                    <c:v>2029</c:v>
                  </c:pt>
                  <c:pt idx="10">
                    <c:v>2030</c:v>
                  </c:pt>
                  <c:pt idx="11">
                    <c:v>2031</c:v>
                  </c:pt>
                  <c:pt idx="12">
                    <c:v>2032</c:v>
                  </c:pt>
                  <c:pt idx="13">
                    <c:v>2033</c:v>
                  </c:pt>
                  <c:pt idx="14">
                    <c:v>2034</c:v>
                  </c:pt>
                  <c:pt idx="15">
                    <c:v>2035</c:v>
                  </c:pt>
                  <c:pt idx="16">
                    <c:v>2036</c:v>
                  </c:pt>
                  <c:pt idx="17">
                    <c:v>2037</c:v>
                  </c:pt>
                  <c:pt idx="18">
                    <c:v>2038</c:v>
                  </c:pt>
                  <c:pt idx="19">
                    <c:v>2039</c:v>
                  </c:pt>
                  <c:pt idx="20">
                    <c:v>2040</c:v>
                  </c:pt>
                  <c:pt idx="21">
                    <c:v>2041</c:v>
                  </c:pt>
                  <c:pt idx="22">
                    <c:v>2042</c:v>
                  </c:pt>
                  <c:pt idx="23">
                    <c:v>2043</c:v>
                  </c:pt>
                  <c:pt idx="24">
                    <c:v>2044</c:v>
                  </c:pt>
                  <c:pt idx="25">
                    <c:v>2045</c:v>
                  </c:pt>
                  <c:pt idx="26">
                    <c:v>2046</c:v>
                  </c:pt>
                  <c:pt idx="27">
                    <c:v>2047</c:v>
                  </c:pt>
                  <c:pt idx="28">
                    <c:v>2048</c:v>
                  </c:pt>
                  <c:pt idx="29">
                    <c:v>2049</c:v>
                  </c:pt>
                  <c:pt idx="30">
                    <c:v>2050</c:v>
                  </c:pt>
                </c:lvl>
                <c:lvl>
                  <c:pt idx="0">
                    <c:v>2020-2025</c:v>
                  </c:pt>
                  <c:pt idx="5">
                    <c:v>2025-2030</c:v>
                  </c:pt>
                  <c:pt idx="10">
                    <c:v>2030-2050</c:v>
                  </c:pt>
                </c:lvl>
              </c:multiLvlStrCache>
            </c:multiLvlStrRef>
          </c:cat>
          <c:val>
            <c:numRef>
              <c:f>data!$H$4:$H$34</c:f>
              <c:numCache>
                <c:formatCode>0.00</c:formatCode>
                <c:ptCount val="31"/>
                <c:pt idx="0" formatCode="General">
                  <c:v>1</c:v>
                </c:pt>
                <c:pt idx="1">
                  <c:v>0.98</c:v>
                </c:pt>
                <c:pt idx="2">
                  <c:v>0.96</c:v>
                </c:pt>
                <c:pt idx="3">
                  <c:v>0.94</c:v>
                </c:pt>
                <c:pt idx="4">
                  <c:v>0.91999999999999993</c:v>
                </c:pt>
                <c:pt idx="5">
                  <c:v>0.89999999999999991</c:v>
                </c:pt>
                <c:pt idx="6">
                  <c:v>0.87999999999999989</c:v>
                </c:pt>
                <c:pt idx="7">
                  <c:v>0.85999999999999988</c:v>
                </c:pt>
                <c:pt idx="8">
                  <c:v>0.83999999999999986</c:v>
                </c:pt>
                <c:pt idx="9">
                  <c:v>0.81999999999999984</c:v>
                </c:pt>
                <c:pt idx="10">
                  <c:v>0.79999999999999982</c:v>
                </c:pt>
                <c:pt idx="11">
                  <c:v>0.7799999999999998</c:v>
                </c:pt>
                <c:pt idx="12">
                  <c:v>0.75999999999999979</c:v>
                </c:pt>
                <c:pt idx="13">
                  <c:v>0.73999999999999977</c:v>
                </c:pt>
                <c:pt idx="14">
                  <c:v>0.71999999999999975</c:v>
                </c:pt>
                <c:pt idx="15">
                  <c:v>0.69999999999999973</c:v>
                </c:pt>
                <c:pt idx="16">
                  <c:v>0.67999999999999972</c:v>
                </c:pt>
                <c:pt idx="17">
                  <c:v>0.6599999999999997</c:v>
                </c:pt>
                <c:pt idx="18">
                  <c:v>0.63999999999999968</c:v>
                </c:pt>
                <c:pt idx="19">
                  <c:v>0.61999999999999966</c:v>
                </c:pt>
                <c:pt idx="20">
                  <c:v>0.59999999999999964</c:v>
                </c:pt>
                <c:pt idx="21">
                  <c:v>0.57999999999999963</c:v>
                </c:pt>
                <c:pt idx="22">
                  <c:v>0.55999999999999961</c:v>
                </c:pt>
                <c:pt idx="23">
                  <c:v>0.53999999999999959</c:v>
                </c:pt>
                <c:pt idx="24">
                  <c:v>0.51999999999999957</c:v>
                </c:pt>
                <c:pt idx="25">
                  <c:v>0.49999999999999956</c:v>
                </c:pt>
                <c:pt idx="26">
                  <c:v>0.47999999999999954</c:v>
                </c:pt>
                <c:pt idx="27">
                  <c:v>0.45999999999999952</c:v>
                </c:pt>
                <c:pt idx="28">
                  <c:v>0.4399999999999995</c:v>
                </c:pt>
                <c:pt idx="29">
                  <c:v>0.41999999999999948</c:v>
                </c:pt>
                <c:pt idx="30">
                  <c:v>0.39999999999999947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C63-C64E-891B-14377B80D15F}"/>
            </c:ext>
          </c:extLst>
        </c:ser>
        <c:ser>
          <c:idx val="1"/>
          <c:order val="1"/>
          <c:tx>
            <c:strRef>
              <c:f>data!$D$1</c:f>
              <c:strCache>
                <c:ptCount val="1"/>
                <c:pt idx="0">
                  <c:v>Klimaatakkoord Parijs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val>
            <c:numRef>
              <c:f>data!$D$4:$D$34</c:f>
              <c:numCache>
                <c:formatCode>_(* #,##0.00_);_(* \(#,##0.00\);_(* "-"??_);_(@_)</c:formatCode>
                <c:ptCount val="31"/>
                <c:pt idx="0">
                  <c:v>1</c:v>
                </c:pt>
                <c:pt idx="1">
                  <c:v>0.93444444444444441</c:v>
                </c:pt>
                <c:pt idx="2">
                  <c:v>0.87111111111111117</c:v>
                </c:pt>
                <c:pt idx="3">
                  <c:v>0.81</c:v>
                </c:pt>
                <c:pt idx="4">
                  <c:v>0.75111111111111117</c:v>
                </c:pt>
                <c:pt idx="5">
                  <c:v>0.69444444444444453</c:v>
                </c:pt>
                <c:pt idx="6">
                  <c:v>0.64000000000000012</c:v>
                </c:pt>
                <c:pt idx="7">
                  <c:v>0.58777777777777784</c:v>
                </c:pt>
                <c:pt idx="8">
                  <c:v>0.53777777777777791</c:v>
                </c:pt>
                <c:pt idx="9">
                  <c:v>0.4900000000000001</c:v>
                </c:pt>
                <c:pt idx="10">
                  <c:v>0.44444444444444453</c:v>
                </c:pt>
                <c:pt idx="11">
                  <c:v>0.4011111111111112</c:v>
                </c:pt>
                <c:pt idx="12">
                  <c:v>0.3600000000000001</c:v>
                </c:pt>
                <c:pt idx="13">
                  <c:v>0.32111111111111124</c:v>
                </c:pt>
                <c:pt idx="14">
                  <c:v>0.28444444444444456</c:v>
                </c:pt>
                <c:pt idx="15">
                  <c:v>0.25000000000000011</c:v>
                </c:pt>
                <c:pt idx="16">
                  <c:v>0.21777777777777788</c:v>
                </c:pt>
                <c:pt idx="17">
                  <c:v>0.18777777777777788</c:v>
                </c:pt>
                <c:pt idx="18">
                  <c:v>0.16000000000000011</c:v>
                </c:pt>
                <c:pt idx="19">
                  <c:v>0.13444444444444456</c:v>
                </c:pt>
                <c:pt idx="20">
                  <c:v>0.11111111111111122</c:v>
                </c:pt>
                <c:pt idx="21">
                  <c:v>9.0000000000000094E-2</c:v>
                </c:pt>
                <c:pt idx="22">
                  <c:v>7.1111111111111194E-2</c:v>
                </c:pt>
                <c:pt idx="23">
                  <c:v>5.4444444444444524E-2</c:v>
                </c:pt>
                <c:pt idx="24">
                  <c:v>4.000000000000007E-2</c:v>
                </c:pt>
                <c:pt idx="25">
                  <c:v>2.7777777777777839E-2</c:v>
                </c:pt>
                <c:pt idx="26">
                  <c:v>1.777777777777783E-2</c:v>
                </c:pt>
                <c:pt idx="27">
                  <c:v>1.000000000000004E-2</c:v>
                </c:pt>
                <c:pt idx="28">
                  <c:v>4.4444444444444722E-3</c:v>
                </c:pt>
                <c:pt idx="29">
                  <c:v>1.111111111111125E-3</c:v>
                </c:pt>
                <c:pt idx="30">
                  <c:v>4.3333423748712807E-32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8C63-C64E-891B-14377B80D15F}"/>
            </c:ext>
          </c:extLst>
        </c:ser>
        <c:ser>
          <c:idx val="2"/>
          <c:order val="2"/>
          <c:tx>
            <c:strRef>
              <c:f>data!$C$1</c:f>
              <c:strCache>
                <c:ptCount val="1"/>
                <c:pt idx="0">
                  <c:v>IKZ</c:v>
                </c:pt>
              </c:strCache>
            </c:strRef>
          </c:tx>
          <c:spPr>
            <a:ln w="28575" cap="rnd">
              <a:solidFill>
                <a:schemeClr val="accent1"/>
              </a:solidFill>
              <a:prstDash val="dash"/>
              <a:round/>
            </a:ln>
            <a:effectLst/>
          </c:spPr>
          <c:marker>
            <c:symbol val="none"/>
          </c:marker>
          <c:val>
            <c:numRef>
              <c:f>data!$C$4:$C$34</c:f>
              <c:numCache>
                <c:formatCode>_(* #,##0.00_);_(* \(#,##0.00\);_(* "-"??_);_(@_)</c:formatCode>
                <c:ptCount val="31"/>
                <c:pt idx="0">
                  <c:v>1</c:v>
                </c:pt>
                <c:pt idx="1">
                  <c:v>0.87318641975308631</c:v>
                </c:pt>
                <c:pt idx="2">
                  <c:v>0.75883456790123471</c:v>
                </c:pt>
                <c:pt idx="3">
                  <c:v>0.65610000000000013</c:v>
                </c:pt>
                <c:pt idx="4">
                  <c:v>0.56416790123456795</c:v>
                </c:pt>
                <c:pt idx="5">
                  <c:v>0.48225308641975323</c:v>
                </c:pt>
                <c:pt idx="6">
                  <c:v>0.40960000000000019</c:v>
                </c:pt>
                <c:pt idx="7">
                  <c:v>0.3454827160493828</c:v>
                </c:pt>
                <c:pt idx="8">
                  <c:v>0.28920493827160509</c:v>
                </c:pt>
                <c:pt idx="9">
                  <c:v>0.24010000000000009</c:v>
                </c:pt>
                <c:pt idx="10">
                  <c:v>0.19753086419753094</c:v>
                </c:pt>
                <c:pt idx="11">
                  <c:v>0.16089012345679019</c:v>
                </c:pt>
                <c:pt idx="12">
                  <c:v>0.12960000000000008</c:v>
                </c:pt>
                <c:pt idx="13">
                  <c:v>0.10311234567901242</c:v>
                </c:pt>
                <c:pt idx="14">
                  <c:v>8.0908641975308698E-2</c:v>
                </c:pt>
                <c:pt idx="15">
                  <c:v>6.2500000000000056E-2</c:v>
                </c:pt>
                <c:pt idx="16">
                  <c:v>4.7427160493827204E-2</c:v>
                </c:pt>
                <c:pt idx="17">
                  <c:v>3.5260493827160531E-2</c:v>
                </c:pt>
                <c:pt idx="18">
                  <c:v>2.5600000000000036E-2</c:v>
                </c:pt>
                <c:pt idx="19">
                  <c:v>1.8075308641975339E-2</c:v>
                </c:pt>
                <c:pt idx="20">
                  <c:v>1.2345679012345703E-2</c:v>
                </c:pt>
                <c:pt idx="21">
                  <c:v>8.1000000000000169E-3</c:v>
                </c:pt>
                <c:pt idx="22">
                  <c:v>5.0567901234568023E-3</c:v>
                </c:pt>
                <c:pt idx="23">
                  <c:v>2.9641975308642063E-3</c:v>
                </c:pt>
                <c:pt idx="24">
                  <c:v>1.6000000000000057E-3</c:v>
                </c:pt>
                <c:pt idx="25">
                  <c:v>7.7160493827160836E-4</c:v>
                </c:pt>
                <c:pt idx="26">
                  <c:v>3.1604938271605123E-4</c:v>
                </c:pt>
                <c:pt idx="27">
                  <c:v>1.000000000000008E-4</c:v>
                </c:pt>
                <c:pt idx="28">
                  <c:v>1.9753086419753334E-5</c:v>
                </c:pt>
                <c:pt idx="29">
                  <c:v>1.2345679012345988E-6</c:v>
                </c:pt>
                <c:pt idx="30">
                  <c:v>1.8777856137855071E-63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8C63-C64E-891B-14377B80D1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1869184"/>
        <c:axId val="91870720"/>
      </c:lineChart>
      <c:catAx>
        <c:axId val="91869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91870720"/>
        <c:crosses val="autoZero"/>
        <c:auto val="1"/>
        <c:lblAlgn val="ctr"/>
        <c:lblOffset val="100"/>
        <c:noMultiLvlLbl val="0"/>
      </c:catAx>
      <c:valAx>
        <c:axId val="91870720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nl-NL"/>
                  <a:t>schaalvan</a:t>
                </a:r>
                <a:r>
                  <a:rPr lang="nl-NL" baseline="0"/>
                  <a:t> 0 tot 1</a:t>
                </a:r>
                <a:endParaRPr lang="nl-NL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918691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NL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nl-NL"/>
              <a:t>Reductiedoel</a:t>
            </a:r>
            <a:r>
              <a:rPr lang="nl-NL" baseline="0"/>
              <a:t>  min {MKI en CO2-eq.}</a:t>
            </a:r>
            <a:endParaRPr lang="nl-NL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247968197139213"/>
          <c:y val="0.12557750611021171"/>
          <c:w val="0.86018702582757056"/>
          <c:h val="0.79087213027818903"/>
        </c:manualLayout>
      </c:layout>
      <c:lineChart>
        <c:grouping val="standard"/>
        <c:varyColors val="0"/>
        <c:ser>
          <c:idx val="0"/>
          <c:order val="0"/>
          <c:tx>
            <c:strRef>
              <c:f>data!$H$1</c:f>
              <c:strCache>
                <c:ptCount val="1"/>
                <c:pt idx="0">
                  <c:v>Autonome ontwikkeling</c:v>
                </c:pt>
              </c:strCache>
            </c:strRef>
          </c:tx>
          <c:spPr>
            <a:ln w="28575" cap="rnd">
              <a:solidFill>
                <a:schemeClr val="bg1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cat>
            <c:multiLvlStrRef>
              <c:f>data!$A$4:$B$34</c:f>
              <c:multiLvlStrCache>
                <c:ptCount val="31"/>
                <c:lvl>
                  <c:pt idx="0">
                    <c:v>2020</c:v>
                  </c:pt>
                  <c:pt idx="1">
                    <c:v>2021</c:v>
                  </c:pt>
                  <c:pt idx="2">
                    <c:v>2022</c:v>
                  </c:pt>
                  <c:pt idx="3">
                    <c:v>2023</c:v>
                  </c:pt>
                  <c:pt idx="4">
                    <c:v>2024</c:v>
                  </c:pt>
                  <c:pt idx="5">
                    <c:v>2025</c:v>
                  </c:pt>
                  <c:pt idx="6">
                    <c:v>2026</c:v>
                  </c:pt>
                  <c:pt idx="7">
                    <c:v>2027</c:v>
                  </c:pt>
                  <c:pt idx="8">
                    <c:v>2028</c:v>
                  </c:pt>
                  <c:pt idx="9">
                    <c:v>2029</c:v>
                  </c:pt>
                  <c:pt idx="10">
                    <c:v>2030</c:v>
                  </c:pt>
                  <c:pt idx="11">
                    <c:v>2031</c:v>
                  </c:pt>
                  <c:pt idx="12">
                    <c:v>2032</c:v>
                  </c:pt>
                  <c:pt idx="13">
                    <c:v>2033</c:v>
                  </c:pt>
                  <c:pt idx="14">
                    <c:v>2034</c:v>
                  </c:pt>
                  <c:pt idx="15">
                    <c:v>2035</c:v>
                  </c:pt>
                  <c:pt idx="16">
                    <c:v>2036</c:v>
                  </c:pt>
                  <c:pt idx="17">
                    <c:v>2037</c:v>
                  </c:pt>
                  <c:pt idx="18">
                    <c:v>2038</c:v>
                  </c:pt>
                  <c:pt idx="19">
                    <c:v>2039</c:v>
                  </c:pt>
                  <c:pt idx="20">
                    <c:v>2040</c:v>
                  </c:pt>
                  <c:pt idx="21">
                    <c:v>2041</c:v>
                  </c:pt>
                  <c:pt idx="22">
                    <c:v>2042</c:v>
                  </c:pt>
                  <c:pt idx="23">
                    <c:v>2043</c:v>
                  </c:pt>
                  <c:pt idx="24">
                    <c:v>2044</c:v>
                  </c:pt>
                  <c:pt idx="25">
                    <c:v>2045</c:v>
                  </c:pt>
                  <c:pt idx="26">
                    <c:v>2046</c:v>
                  </c:pt>
                  <c:pt idx="27">
                    <c:v>2047</c:v>
                  </c:pt>
                  <c:pt idx="28">
                    <c:v>2048</c:v>
                  </c:pt>
                  <c:pt idx="29">
                    <c:v>2049</c:v>
                  </c:pt>
                  <c:pt idx="30">
                    <c:v>2050</c:v>
                  </c:pt>
                </c:lvl>
                <c:lvl>
                  <c:pt idx="0">
                    <c:v>2020-2025</c:v>
                  </c:pt>
                  <c:pt idx="5">
                    <c:v>2025-2030</c:v>
                  </c:pt>
                  <c:pt idx="10">
                    <c:v>2030-2050</c:v>
                  </c:pt>
                </c:lvl>
              </c:multiLvlStrCache>
            </c:multiLvlStrRef>
          </c:cat>
          <c:val>
            <c:numRef>
              <c:f>data!$H$4:$H$34</c:f>
              <c:numCache>
                <c:formatCode>0.00</c:formatCode>
                <c:ptCount val="31"/>
                <c:pt idx="0" formatCode="General">
                  <c:v>1</c:v>
                </c:pt>
                <c:pt idx="1">
                  <c:v>0.98</c:v>
                </c:pt>
                <c:pt idx="2">
                  <c:v>0.96</c:v>
                </c:pt>
                <c:pt idx="3">
                  <c:v>0.94</c:v>
                </c:pt>
                <c:pt idx="4">
                  <c:v>0.91999999999999993</c:v>
                </c:pt>
                <c:pt idx="5">
                  <c:v>0.89999999999999991</c:v>
                </c:pt>
                <c:pt idx="6">
                  <c:v>0.87999999999999989</c:v>
                </c:pt>
                <c:pt idx="7">
                  <c:v>0.85999999999999988</c:v>
                </c:pt>
                <c:pt idx="8">
                  <c:v>0.83999999999999986</c:v>
                </c:pt>
                <c:pt idx="9">
                  <c:v>0.81999999999999984</c:v>
                </c:pt>
                <c:pt idx="10">
                  <c:v>0.79999999999999982</c:v>
                </c:pt>
                <c:pt idx="11">
                  <c:v>0.7799999999999998</c:v>
                </c:pt>
                <c:pt idx="12">
                  <c:v>0.75999999999999979</c:v>
                </c:pt>
                <c:pt idx="13">
                  <c:v>0.73999999999999977</c:v>
                </c:pt>
                <c:pt idx="14">
                  <c:v>0.71999999999999975</c:v>
                </c:pt>
                <c:pt idx="15">
                  <c:v>0.69999999999999973</c:v>
                </c:pt>
                <c:pt idx="16">
                  <c:v>0.67999999999999972</c:v>
                </c:pt>
                <c:pt idx="17">
                  <c:v>0.6599999999999997</c:v>
                </c:pt>
                <c:pt idx="18">
                  <c:v>0.63999999999999968</c:v>
                </c:pt>
                <c:pt idx="19">
                  <c:v>0.61999999999999966</c:v>
                </c:pt>
                <c:pt idx="20">
                  <c:v>0.59999999999999964</c:v>
                </c:pt>
                <c:pt idx="21">
                  <c:v>0.57999999999999963</c:v>
                </c:pt>
                <c:pt idx="22">
                  <c:v>0.55999999999999961</c:v>
                </c:pt>
                <c:pt idx="23">
                  <c:v>0.53999999999999959</c:v>
                </c:pt>
                <c:pt idx="24">
                  <c:v>0.51999999999999957</c:v>
                </c:pt>
                <c:pt idx="25">
                  <c:v>0.49999999999999956</c:v>
                </c:pt>
                <c:pt idx="26">
                  <c:v>0.47999999999999954</c:v>
                </c:pt>
                <c:pt idx="27">
                  <c:v>0.45999999999999952</c:v>
                </c:pt>
                <c:pt idx="28">
                  <c:v>0.4399999999999995</c:v>
                </c:pt>
                <c:pt idx="29">
                  <c:v>0.41999999999999948</c:v>
                </c:pt>
                <c:pt idx="30">
                  <c:v>0.39999999999999947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C63-C64E-891B-14377B80D15F}"/>
            </c:ext>
          </c:extLst>
        </c:ser>
        <c:ser>
          <c:idx val="1"/>
          <c:order val="1"/>
          <c:tx>
            <c:strRef>
              <c:f>data!$D$1</c:f>
              <c:strCache>
                <c:ptCount val="1"/>
                <c:pt idx="0">
                  <c:v>Klimaatakkoord Parijs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val>
            <c:numRef>
              <c:f>data!$D$4:$D$34</c:f>
              <c:numCache>
                <c:formatCode>_(* #,##0.00_);_(* \(#,##0.00\);_(* "-"??_);_(@_)</c:formatCode>
                <c:ptCount val="31"/>
                <c:pt idx="0">
                  <c:v>1</c:v>
                </c:pt>
                <c:pt idx="1">
                  <c:v>0.93444444444444441</c:v>
                </c:pt>
                <c:pt idx="2">
                  <c:v>0.87111111111111117</c:v>
                </c:pt>
                <c:pt idx="3">
                  <c:v>0.81</c:v>
                </c:pt>
                <c:pt idx="4">
                  <c:v>0.75111111111111117</c:v>
                </c:pt>
                <c:pt idx="5">
                  <c:v>0.69444444444444453</c:v>
                </c:pt>
                <c:pt idx="6">
                  <c:v>0.64000000000000012</c:v>
                </c:pt>
                <c:pt idx="7">
                  <c:v>0.58777777777777784</c:v>
                </c:pt>
                <c:pt idx="8">
                  <c:v>0.53777777777777791</c:v>
                </c:pt>
                <c:pt idx="9">
                  <c:v>0.4900000000000001</c:v>
                </c:pt>
                <c:pt idx="10">
                  <c:v>0.44444444444444453</c:v>
                </c:pt>
                <c:pt idx="11">
                  <c:v>0.4011111111111112</c:v>
                </c:pt>
                <c:pt idx="12">
                  <c:v>0.3600000000000001</c:v>
                </c:pt>
                <c:pt idx="13">
                  <c:v>0.32111111111111124</c:v>
                </c:pt>
                <c:pt idx="14">
                  <c:v>0.28444444444444456</c:v>
                </c:pt>
                <c:pt idx="15">
                  <c:v>0.25000000000000011</c:v>
                </c:pt>
                <c:pt idx="16">
                  <c:v>0.21777777777777788</c:v>
                </c:pt>
                <c:pt idx="17">
                  <c:v>0.18777777777777788</c:v>
                </c:pt>
                <c:pt idx="18">
                  <c:v>0.16000000000000011</c:v>
                </c:pt>
                <c:pt idx="19">
                  <c:v>0.13444444444444456</c:v>
                </c:pt>
                <c:pt idx="20">
                  <c:v>0.11111111111111122</c:v>
                </c:pt>
                <c:pt idx="21">
                  <c:v>9.0000000000000094E-2</c:v>
                </c:pt>
                <c:pt idx="22">
                  <c:v>7.1111111111111194E-2</c:v>
                </c:pt>
                <c:pt idx="23">
                  <c:v>5.4444444444444524E-2</c:v>
                </c:pt>
                <c:pt idx="24">
                  <c:v>4.000000000000007E-2</c:v>
                </c:pt>
                <c:pt idx="25">
                  <c:v>2.7777777777777839E-2</c:v>
                </c:pt>
                <c:pt idx="26">
                  <c:v>1.777777777777783E-2</c:v>
                </c:pt>
                <c:pt idx="27">
                  <c:v>1.000000000000004E-2</c:v>
                </c:pt>
                <c:pt idx="28">
                  <c:v>4.4444444444444722E-3</c:v>
                </c:pt>
                <c:pt idx="29">
                  <c:v>1.111111111111125E-3</c:v>
                </c:pt>
                <c:pt idx="30">
                  <c:v>4.3333423748712807E-32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8C63-C64E-891B-14377B80D15F}"/>
            </c:ext>
          </c:extLst>
        </c:ser>
        <c:ser>
          <c:idx val="2"/>
          <c:order val="2"/>
          <c:tx>
            <c:strRef>
              <c:f>data!$C$1</c:f>
              <c:strCache>
                <c:ptCount val="1"/>
                <c:pt idx="0">
                  <c:v>IKZ</c:v>
                </c:pt>
              </c:strCache>
            </c:strRef>
          </c:tx>
          <c:spPr>
            <a:ln w="28575" cap="rnd">
              <a:solidFill>
                <a:schemeClr val="accent1"/>
              </a:solidFill>
              <a:prstDash val="dash"/>
              <a:round/>
            </a:ln>
            <a:effectLst/>
          </c:spPr>
          <c:marker>
            <c:symbol val="none"/>
          </c:marker>
          <c:val>
            <c:numRef>
              <c:f>data!$C$4:$C$34</c:f>
              <c:numCache>
                <c:formatCode>_(* #,##0.00_);_(* \(#,##0.00\);_(* "-"??_);_(@_)</c:formatCode>
                <c:ptCount val="31"/>
                <c:pt idx="0">
                  <c:v>1</c:v>
                </c:pt>
                <c:pt idx="1">
                  <c:v>0.87318641975308631</c:v>
                </c:pt>
                <c:pt idx="2">
                  <c:v>0.75883456790123471</c:v>
                </c:pt>
                <c:pt idx="3">
                  <c:v>0.65610000000000013</c:v>
                </c:pt>
                <c:pt idx="4">
                  <c:v>0.56416790123456795</c:v>
                </c:pt>
                <c:pt idx="5">
                  <c:v>0.48225308641975323</c:v>
                </c:pt>
                <c:pt idx="6">
                  <c:v>0.40960000000000019</c:v>
                </c:pt>
                <c:pt idx="7">
                  <c:v>0.3454827160493828</c:v>
                </c:pt>
                <c:pt idx="8">
                  <c:v>0.28920493827160509</c:v>
                </c:pt>
                <c:pt idx="9">
                  <c:v>0.24010000000000009</c:v>
                </c:pt>
                <c:pt idx="10">
                  <c:v>0.19753086419753094</c:v>
                </c:pt>
                <c:pt idx="11">
                  <c:v>0.16089012345679019</c:v>
                </c:pt>
                <c:pt idx="12">
                  <c:v>0.12960000000000008</c:v>
                </c:pt>
                <c:pt idx="13">
                  <c:v>0.10311234567901242</c:v>
                </c:pt>
                <c:pt idx="14">
                  <c:v>8.0908641975308698E-2</c:v>
                </c:pt>
                <c:pt idx="15">
                  <c:v>6.2500000000000056E-2</c:v>
                </c:pt>
                <c:pt idx="16">
                  <c:v>4.7427160493827204E-2</c:v>
                </c:pt>
                <c:pt idx="17">
                  <c:v>3.5260493827160531E-2</c:v>
                </c:pt>
                <c:pt idx="18">
                  <c:v>2.5600000000000036E-2</c:v>
                </c:pt>
                <c:pt idx="19">
                  <c:v>1.8075308641975339E-2</c:v>
                </c:pt>
                <c:pt idx="20">
                  <c:v>1.2345679012345703E-2</c:v>
                </c:pt>
                <c:pt idx="21">
                  <c:v>8.1000000000000169E-3</c:v>
                </c:pt>
                <c:pt idx="22">
                  <c:v>5.0567901234568023E-3</c:v>
                </c:pt>
                <c:pt idx="23">
                  <c:v>2.9641975308642063E-3</c:v>
                </c:pt>
                <c:pt idx="24">
                  <c:v>1.6000000000000057E-3</c:v>
                </c:pt>
                <c:pt idx="25">
                  <c:v>7.7160493827160836E-4</c:v>
                </c:pt>
                <c:pt idx="26">
                  <c:v>3.1604938271605123E-4</c:v>
                </c:pt>
                <c:pt idx="27">
                  <c:v>1.000000000000008E-4</c:v>
                </c:pt>
                <c:pt idx="28">
                  <c:v>1.9753086419753334E-5</c:v>
                </c:pt>
                <c:pt idx="29">
                  <c:v>1.2345679012345988E-6</c:v>
                </c:pt>
                <c:pt idx="30">
                  <c:v>1.8777856137855071E-63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8C63-C64E-891B-14377B80D1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2248320"/>
        <c:axId val="92262400"/>
      </c:lineChart>
      <c:catAx>
        <c:axId val="92248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92262400"/>
        <c:crosses val="autoZero"/>
        <c:auto val="1"/>
        <c:lblAlgn val="ctr"/>
        <c:lblOffset val="100"/>
        <c:noMultiLvlLbl val="0"/>
      </c:catAx>
      <c:valAx>
        <c:axId val="92262400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nl-NL"/>
                  <a:t>schaalvan</a:t>
                </a:r>
                <a:r>
                  <a:rPr lang="nl-NL" baseline="0"/>
                  <a:t> 0 tot 1</a:t>
                </a:r>
                <a:endParaRPr lang="nl-NL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922483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NL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0.13018</cdr:x>
      <cdr:y>0.15868</cdr:y>
    </cdr:from>
    <cdr:to>
      <cdr:x>0.14495</cdr:x>
      <cdr:y>0.18243</cdr:y>
    </cdr:to>
    <cdr:sp macro="" textlink="">
      <cdr:nvSpPr>
        <cdr:cNvPr id="2" name="Ovaal 1">
          <a:extLst xmlns:a="http://schemas.openxmlformats.org/drawingml/2006/main">
            <a:ext uri="{FF2B5EF4-FFF2-40B4-BE49-F238E27FC236}">
              <a16:creationId xmlns="" xmlns:a16="http://schemas.microsoft.com/office/drawing/2014/main" id="{DEF379FD-EAA4-4A4B-B678-636A796F667F}"/>
            </a:ext>
          </a:extLst>
        </cdr:cNvPr>
        <cdr:cNvSpPr/>
      </cdr:nvSpPr>
      <cdr:spPr>
        <a:xfrm xmlns:a="http://schemas.openxmlformats.org/drawingml/2006/main">
          <a:off x="1211086" y="962319"/>
          <a:ext cx="137474" cy="144021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nl-NL"/>
        </a:p>
      </cdr:txBody>
    </cdr:sp>
  </cdr:relSizeAnchor>
  <cdr:relSizeAnchor xmlns:cdr="http://schemas.openxmlformats.org/drawingml/2006/chartDrawing">
    <cdr:from>
      <cdr:x>0.15965</cdr:x>
      <cdr:y>0.26268</cdr:y>
    </cdr:from>
    <cdr:to>
      <cdr:x>0.17443</cdr:x>
      <cdr:y>0.28643</cdr:y>
    </cdr:to>
    <cdr:sp macro="" textlink="">
      <cdr:nvSpPr>
        <cdr:cNvPr id="12" name="Ovaal 11">
          <a:extLst xmlns:a="http://schemas.openxmlformats.org/drawingml/2006/main">
            <a:ext uri="{FF2B5EF4-FFF2-40B4-BE49-F238E27FC236}">
              <a16:creationId xmlns="" xmlns:a16="http://schemas.microsoft.com/office/drawing/2014/main" id="{8D1550DD-F98B-6B4C-8F6F-C52AD51AB4EC}"/>
            </a:ext>
          </a:extLst>
        </cdr:cNvPr>
        <cdr:cNvSpPr/>
      </cdr:nvSpPr>
      <cdr:spPr>
        <a:xfrm xmlns:a="http://schemas.openxmlformats.org/drawingml/2006/main">
          <a:off x="1486132" y="1594093"/>
          <a:ext cx="137587" cy="144127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nl-NL"/>
        </a:p>
      </cdr:txBody>
    </cdr:sp>
  </cdr:relSizeAnchor>
  <cdr:relSizeAnchor xmlns:cdr="http://schemas.openxmlformats.org/drawingml/2006/chartDrawing">
    <cdr:from>
      <cdr:x>0.13423</cdr:x>
      <cdr:y>0.31063</cdr:y>
    </cdr:from>
    <cdr:to>
      <cdr:x>0.14901</cdr:x>
      <cdr:y>0.33438</cdr:y>
    </cdr:to>
    <cdr:sp macro="" textlink="">
      <cdr:nvSpPr>
        <cdr:cNvPr id="16" name="Ovaal 15">
          <a:extLst xmlns:a="http://schemas.openxmlformats.org/drawingml/2006/main">
            <a:ext uri="{FF2B5EF4-FFF2-40B4-BE49-F238E27FC236}">
              <a16:creationId xmlns="" xmlns:a16="http://schemas.microsoft.com/office/drawing/2014/main" id="{BFD43FA0-DDCA-3A4E-B4DE-852E00A4A295}"/>
            </a:ext>
          </a:extLst>
        </cdr:cNvPr>
        <cdr:cNvSpPr/>
      </cdr:nvSpPr>
      <cdr:spPr>
        <a:xfrm xmlns:a="http://schemas.openxmlformats.org/drawingml/2006/main">
          <a:off x="1248790" y="1883790"/>
          <a:ext cx="137474" cy="144021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nl-NL"/>
        </a:p>
      </cdr:txBody>
    </cdr:sp>
  </cdr:relSizeAnchor>
  <cdr:relSizeAnchor xmlns:cdr="http://schemas.openxmlformats.org/drawingml/2006/chartDrawing">
    <cdr:from>
      <cdr:x>0.02041</cdr:x>
      <cdr:y>0.06096</cdr:y>
    </cdr:from>
    <cdr:to>
      <cdr:x>0.07741</cdr:x>
      <cdr:y>0.11493</cdr:y>
    </cdr:to>
    <cdr:sp macro="" textlink="">
      <cdr:nvSpPr>
        <cdr:cNvPr id="6" name="Lijntoelichting 1 5">
          <a:extLst xmlns:a="http://schemas.openxmlformats.org/drawingml/2006/main">
            <a:ext uri="{FF2B5EF4-FFF2-40B4-BE49-F238E27FC236}">
              <a16:creationId xmlns="" xmlns:a16="http://schemas.microsoft.com/office/drawing/2014/main" id="{C057809B-7CF0-264C-B052-10A60AD963FD}"/>
            </a:ext>
          </a:extLst>
        </cdr:cNvPr>
        <cdr:cNvSpPr/>
      </cdr:nvSpPr>
      <cdr:spPr>
        <a:xfrm xmlns:a="http://schemas.openxmlformats.org/drawingml/2006/main">
          <a:off x="189988" y="369957"/>
          <a:ext cx="530612" cy="327517"/>
        </a:xfrm>
        <a:prstGeom xmlns:a="http://schemas.openxmlformats.org/drawingml/2006/main" prst="borderCallout1">
          <a:avLst>
            <a:gd name="adj1" fmla="val 45464"/>
            <a:gd name="adj2" fmla="val 99771"/>
            <a:gd name="adj3" fmla="val 189375"/>
            <a:gd name="adj4" fmla="val 210127"/>
          </a:avLst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lIns="0" tIns="0" rIns="0" bIns="0"/>
        <a:lstStyle xmlns:a="http://schemas.openxmlformats.org/drawingml/2006/main"/>
        <a:p xmlns:a="http://schemas.openxmlformats.org/drawingml/2006/main">
          <a:pPr marL="0" indent="0" algn="ctr"/>
          <a:r>
            <a:rPr lang="nl-NL" sz="900" dirty="0">
              <a:solidFill>
                <a:schemeClr val="tx1"/>
              </a:solidFill>
              <a:latin typeface="+mn-lt"/>
              <a:ea typeface="+mn-ea"/>
              <a:cs typeface="+mn-cs"/>
            </a:rPr>
            <a:t>HVO 30</a:t>
          </a:r>
        </a:p>
        <a:p xmlns:a="http://schemas.openxmlformats.org/drawingml/2006/main">
          <a:pPr marL="0" indent="0" algn="ctr"/>
          <a:r>
            <a:rPr lang="nl-NL" sz="900" dirty="0">
              <a:solidFill>
                <a:schemeClr val="tx1"/>
              </a:solidFill>
              <a:latin typeface="+mn-lt"/>
              <a:ea typeface="+mn-ea"/>
              <a:cs typeface="+mn-cs"/>
            </a:rPr>
            <a:t>-6%,-18%</a:t>
          </a:r>
        </a:p>
      </cdr:txBody>
    </cdr:sp>
  </cdr:relSizeAnchor>
  <cdr:relSizeAnchor xmlns:cdr="http://schemas.openxmlformats.org/drawingml/2006/chartDrawing">
    <cdr:from>
      <cdr:x>0.02041</cdr:x>
      <cdr:y>0.23895</cdr:y>
    </cdr:from>
    <cdr:to>
      <cdr:x>0.07741</cdr:x>
      <cdr:y>0.29292</cdr:y>
    </cdr:to>
    <cdr:sp macro="" textlink="">
      <cdr:nvSpPr>
        <cdr:cNvPr id="18" name="Lijntoelichting 1 17">
          <a:extLst xmlns:a="http://schemas.openxmlformats.org/drawingml/2006/main">
            <a:ext uri="{FF2B5EF4-FFF2-40B4-BE49-F238E27FC236}">
              <a16:creationId xmlns="" xmlns:a16="http://schemas.microsoft.com/office/drawing/2014/main" id="{48F74C2E-578B-8646-85B1-57B049890D98}"/>
            </a:ext>
          </a:extLst>
        </cdr:cNvPr>
        <cdr:cNvSpPr/>
      </cdr:nvSpPr>
      <cdr:spPr>
        <a:xfrm xmlns:a="http://schemas.openxmlformats.org/drawingml/2006/main">
          <a:off x="189988" y="1450077"/>
          <a:ext cx="530612" cy="327518"/>
        </a:xfrm>
        <a:prstGeom xmlns:a="http://schemas.openxmlformats.org/drawingml/2006/main" prst="borderCallout1">
          <a:avLst>
            <a:gd name="adj1" fmla="val 45464"/>
            <a:gd name="adj2" fmla="val 99771"/>
            <a:gd name="adj3" fmla="val 142930"/>
            <a:gd name="adj4" fmla="val 220229"/>
          </a:avLst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lIns="0" tIns="0" rIns="0" bIns="0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indent="0" algn="ctr"/>
          <a:r>
            <a:rPr lang="nl-NL" sz="900" dirty="0">
              <a:solidFill>
                <a:schemeClr val="tx1"/>
              </a:solidFill>
              <a:latin typeface="+mn-lt"/>
              <a:ea typeface="+mn-ea"/>
              <a:cs typeface="+mn-cs"/>
            </a:rPr>
            <a:t>Bio-LNG</a:t>
          </a:r>
        </a:p>
        <a:p xmlns:a="http://schemas.openxmlformats.org/drawingml/2006/main">
          <a:pPr marL="0" indent="0" algn="ctr"/>
          <a:r>
            <a:rPr lang="nl-NL" sz="900" dirty="0">
              <a:solidFill>
                <a:schemeClr val="tx1"/>
              </a:solidFill>
              <a:latin typeface="+mn-lt"/>
              <a:ea typeface="+mn-ea"/>
              <a:cs typeface="+mn-cs"/>
            </a:rPr>
            <a:t>-25%,-25%</a:t>
          </a:r>
        </a:p>
      </cdr:txBody>
    </cdr:sp>
  </cdr:relSizeAnchor>
  <cdr:relSizeAnchor xmlns:cdr="http://schemas.openxmlformats.org/drawingml/2006/chartDrawing">
    <cdr:from>
      <cdr:x>0.02041</cdr:x>
      <cdr:y>0.16459</cdr:y>
    </cdr:from>
    <cdr:to>
      <cdr:x>0.07741</cdr:x>
      <cdr:y>0.21857</cdr:y>
    </cdr:to>
    <cdr:sp macro="" textlink="">
      <cdr:nvSpPr>
        <cdr:cNvPr id="20" name="Lijntoelichting 1 19">
          <a:extLst xmlns:a="http://schemas.openxmlformats.org/drawingml/2006/main">
            <a:ext uri="{FF2B5EF4-FFF2-40B4-BE49-F238E27FC236}">
              <a16:creationId xmlns="" xmlns:a16="http://schemas.microsoft.com/office/drawing/2014/main" id="{650D7E1E-7A76-6C42-A6FD-AAF64AC543C6}"/>
            </a:ext>
          </a:extLst>
        </cdr:cNvPr>
        <cdr:cNvSpPr/>
      </cdr:nvSpPr>
      <cdr:spPr>
        <a:xfrm xmlns:a="http://schemas.openxmlformats.org/drawingml/2006/main">
          <a:off x="189988" y="998802"/>
          <a:ext cx="530612" cy="327578"/>
        </a:xfrm>
        <a:prstGeom xmlns:a="http://schemas.openxmlformats.org/drawingml/2006/main" prst="borderCallout1">
          <a:avLst>
            <a:gd name="adj1" fmla="val 45464"/>
            <a:gd name="adj2" fmla="val 99771"/>
            <a:gd name="adj3" fmla="val 192170"/>
            <a:gd name="adj4" fmla="val 264673"/>
          </a:avLst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lIns="0" tIns="0" rIns="0" bIns="0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indent="0" algn="ctr"/>
          <a:r>
            <a:rPr lang="nl-NL" sz="900" dirty="0">
              <a:solidFill>
                <a:schemeClr val="tx1"/>
              </a:solidFill>
              <a:latin typeface="+mn-lt"/>
              <a:ea typeface="+mn-ea"/>
              <a:cs typeface="+mn-cs"/>
            </a:rPr>
            <a:t>HVO 50</a:t>
          </a:r>
        </a:p>
        <a:p xmlns:a="http://schemas.openxmlformats.org/drawingml/2006/main">
          <a:pPr marL="0" indent="0" algn="ctr"/>
          <a:r>
            <a:rPr lang="nl-NL" sz="900" dirty="0">
              <a:solidFill>
                <a:schemeClr val="tx1"/>
              </a:solidFill>
              <a:latin typeface="+mn-lt"/>
              <a:ea typeface="+mn-ea"/>
              <a:cs typeface="+mn-cs"/>
            </a:rPr>
            <a:t>-</a:t>
          </a:r>
          <a:r>
            <a:rPr lang="nl-NL" sz="900" dirty="0">
              <a:solidFill>
                <a:schemeClr val="tx1"/>
              </a:solidFill>
            </a:rPr>
            <a:t>19</a:t>
          </a:r>
          <a:r>
            <a:rPr lang="nl-NL" sz="900" dirty="0">
              <a:solidFill>
                <a:schemeClr val="tx1"/>
              </a:solidFill>
              <a:latin typeface="+mn-lt"/>
              <a:ea typeface="+mn-ea"/>
              <a:cs typeface="+mn-cs"/>
            </a:rPr>
            <a:t>%,-38%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0.13018</cdr:x>
      <cdr:y>0.15868</cdr:y>
    </cdr:from>
    <cdr:to>
      <cdr:x>0.14495</cdr:x>
      <cdr:y>0.18243</cdr:y>
    </cdr:to>
    <cdr:sp macro="" textlink="">
      <cdr:nvSpPr>
        <cdr:cNvPr id="2" name="Ovaal 1">
          <a:extLst xmlns:a="http://schemas.openxmlformats.org/drawingml/2006/main">
            <a:ext uri="{FF2B5EF4-FFF2-40B4-BE49-F238E27FC236}">
              <a16:creationId xmlns="" xmlns:a16="http://schemas.microsoft.com/office/drawing/2014/main" id="{DEF379FD-EAA4-4A4B-B678-636A796F667F}"/>
            </a:ext>
          </a:extLst>
        </cdr:cNvPr>
        <cdr:cNvSpPr/>
      </cdr:nvSpPr>
      <cdr:spPr>
        <a:xfrm xmlns:a="http://schemas.openxmlformats.org/drawingml/2006/main">
          <a:off x="1211086" y="962319"/>
          <a:ext cx="137474" cy="144021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nl-NL"/>
        </a:p>
      </cdr:txBody>
    </cdr:sp>
  </cdr:relSizeAnchor>
  <cdr:relSizeAnchor xmlns:cdr="http://schemas.openxmlformats.org/drawingml/2006/chartDrawing">
    <cdr:from>
      <cdr:x>0.15965</cdr:x>
      <cdr:y>0.26268</cdr:y>
    </cdr:from>
    <cdr:to>
      <cdr:x>0.17443</cdr:x>
      <cdr:y>0.28643</cdr:y>
    </cdr:to>
    <cdr:sp macro="" textlink="">
      <cdr:nvSpPr>
        <cdr:cNvPr id="12" name="Ovaal 11">
          <a:extLst xmlns:a="http://schemas.openxmlformats.org/drawingml/2006/main">
            <a:ext uri="{FF2B5EF4-FFF2-40B4-BE49-F238E27FC236}">
              <a16:creationId xmlns="" xmlns:a16="http://schemas.microsoft.com/office/drawing/2014/main" id="{8D1550DD-F98B-6B4C-8F6F-C52AD51AB4EC}"/>
            </a:ext>
          </a:extLst>
        </cdr:cNvPr>
        <cdr:cNvSpPr/>
      </cdr:nvSpPr>
      <cdr:spPr>
        <a:xfrm xmlns:a="http://schemas.openxmlformats.org/drawingml/2006/main">
          <a:off x="1486132" y="1594093"/>
          <a:ext cx="137587" cy="144127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nl-NL"/>
        </a:p>
      </cdr:txBody>
    </cdr:sp>
  </cdr:relSizeAnchor>
  <cdr:relSizeAnchor xmlns:cdr="http://schemas.openxmlformats.org/drawingml/2006/chartDrawing">
    <cdr:from>
      <cdr:x>0.13423</cdr:x>
      <cdr:y>0.31063</cdr:y>
    </cdr:from>
    <cdr:to>
      <cdr:x>0.14901</cdr:x>
      <cdr:y>0.33438</cdr:y>
    </cdr:to>
    <cdr:sp macro="" textlink="">
      <cdr:nvSpPr>
        <cdr:cNvPr id="16" name="Ovaal 15">
          <a:extLst xmlns:a="http://schemas.openxmlformats.org/drawingml/2006/main">
            <a:ext uri="{FF2B5EF4-FFF2-40B4-BE49-F238E27FC236}">
              <a16:creationId xmlns="" xmlns:a16="http://schemas.microsoft.com/office/drawing/2014/main" id="{BFD43FA0-DDCA-3A4E-B4DE-852E00A4A295}"/>
            </a:ext>
          </a:extLst>
        </cdr:cNvPr>
        <cdr:cNvSpPr/>
      </cdr:nvSpPr>
      <cdr:spPr>
        <a:xfrm xmlns:a="http://schemas.openxmlformats.org/drawingml/2006/main">
          <a:off x="1248790" y="1883790"/>
          <a:ext cx="137474" cy="144021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nl-NL"/>
        </a:p>
      </cdr:txBody>
    </cdr:sp>
  </cdr:relSizeAnchor>
  <cdr:relSizeAnchor xmlns:cdr="http://schemas.openxmlformats.org/drawingml/2006/chartDrawing">
    <cdr:from>
      <cdr:x>0.02041</cdr:x>
      <cdr:y>0.06096</cdr:y>
    </cdr:from>
    <cdr:to>
      <cdr:x>0.07741</cdr:x>
      <cdr:y>0.11493</cdr:y>
    </cdr:to>
    <cdr:sp macro="" textlink="">
      <cdr:nvSpPr>
        <cdr:cNvPr id="6" name="Lijntoelichting 1 5">
          <a:extLst xmlns:a="http://schemas.openxmlformats.org/drawingml/2006/main">
            <a:ext uri="{FF2B5EF4-FFF2-40B4-BE49-F238E27FC236}">
              <a16:creationId xmlns="" xmlns:a16="http://schemas.microsoft.com/office/drawing/2014/main" id="{C057809B-7CF0-264C-B052-10A60AD963FD}"/>
            </a:ext>
          </a:extLst>
        </cdr:cNvPr>
        <cdr:cNvSpPr/>
      </cdr:nvSpPr>
      <cdr:spPr>
        <a:xfrm xmlns:a="http://schemas.openxmlformats.org/drawingml/2006/main">
          <a:off x="189988" y="369957"/>
          <a:ext cx="530612" cy="327517"/>
        </a:xfrm>
        <a:prstGeom xmlns:a="http://schemas.openxmlformats.org/drawingml/2006/main" prst="borderCallout1">
          <a:avLst>
            <a:gd name="adj1" fmla="val 45464"/>
            <a:gd name="adj2" fmla="val 99771"/>
            <a:gd name="adj3" fmla="val 189375"/>
            <a:gd name="adj4" fmla="val 210127"/>
          </a:avLst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lIns="0" tIns="0" rIns="0" bIns="0"/>
        <a:lstStyle xmlns:a="http://schemas.openxmlformats.org/drawingml/2006/main"/>
        <a:p xmlns:a="http://schemas.openxmlformats.org/drawingml/2006/main">
          <a:pPr marL="0" indent="0" algn="ctr"/>
          <a:r>
            <a:rPr lang="nl-NL" sz="900" dirty="0">
              <a:solidFill>
                <a:schemeClr val="tx1"/>
              </a:solidFill>
              <a:latin typeface="+mn-lt"/>
              <a:ea typeface="+mn-ea"/>
              <a:cs typeface="+mn-cs"/>
            </a:rPr>
            <a:t>HVO 30</a:t>
          </a:r>
        </a:p>
        <a:p xmlns:a="http://schemas.openxmlformats.org/drawingml/2006/main">
          <a:pPr marL="0" indent="0" algn="ctr"/>
          <a:r>
            <a:rPr lang="nl-NL" sz="900" dirty="0">
              <a:solidFill>
                <a:schemeClr val="tx1"/>
              </a:solidFill>
              <a:latin typeface="+mn-lt"/>
              <a:ea typeface="+mn-ea"/>
              <a:cs typeface="+mn-cs"/>
            </a:rPr>
            <a:t>-6%</a:t>
          </a:r>
        </a:p>
      </cdr:txBody>
    </cdr:sp>
  </cdr:relSizeAnchor>
  <cdr:relSizeAnchor xmlns:cdr="http://schemas.openxmlformats.org/drawingml/2006/chartDrawing">
    <cdr:from>
      <cdr:x>0.02549</cdr:x>
      <cdr:y>0.23312</cdr:y>
    </cdr:from>
    <cdr:to>
      <cdr:x>0.08249</cdr:x>
      <cdr:y>0.28709</cdr:y>
    </cdr:to>
    <cdr:sp macro="" textlink="">
      <cdr:nvSpPr>
        <cdr:cNvPr id="18" name="Lijntoelichting 1 17">
          <a:extLst xmlns:a="http://schemas.openxmlformats.org/drawingml/2006/main">
            <a:ext uri="{FF2B5EF4-FFF2-40B4-BE49-F238E27FC236}">
              <a16:creationId xmlns="" xmlns:a16="http://schemas.microsoft.com/office/drawing/2014/main" id="{48F74C2E-578B-8646-85B1-57B049890D98}"/>
            </a:ext>
          </a:extLst>
        </cdr:cNvPr>
        <cdr:cNvSpPr/>
      </cdr:nvSpPr>
      <cdr:spPr>
        <a:xfrm xmlns:a="http://schemas.openxmlformats.org/drawingml/2006/main">
          <a:off x="237253" y="1414680"/>
          <a:ext cx="530612" cy="327518"/>
        </a:xfrm>
        <a:prstGeom xmlns:a="http://schemas.openxmlformats.org/drawingml/2006/main" prst="borderCallout1">
          <a:avLst>
            <a:gd name="adj1" fmla="val 45464"/>
            <a:gd name="adj2" fmla="val 99771"/>
            <a:gd name="adj3" fmla="val 142930"/>
            <a:gd name="adj4" fmla="val 220229"/>
          </a:avLst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lIns="0" tIns="0" rIns="0" bIns="0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indent="0" algn="ctr"/>
          <a:r>
            <a:rPr lang="nl-NL" sz="900" dirty="0">
              <a:solidFill>
                <a:schemeClr val="tx1"/>
              </a:solidFill>
              <a:latin typeface="+mn-lt"/>
              <a:ea typeface="+mn-ea"/>
              <a:cs typeface="+mn-cs"/>
            </a:rPr>
            <a:t>Bio-LNG</a:t>
          </a:r>
        </a:p>
        <a:p xmlns:a="http://schemas.openxmlformats.org/drawingml/2006/main">
          <a:pPr marL="0" indent="0" algn="ctr"/>
          <a:r>
            <a:rPr lang="nl-NL" sz="900" dirty="0">
              <a:solidFill>
                <a:schemeClr val="tx1"/>
              </a:solidFill>
              <a:latin typeface="+mn-lt"/>
              <a:ea typeface="+mn-ea"/>
              <a:cs typeface="+mn-cs"/>
            </a:rPr>
            <a:t>-25%</a:t>
          </a:r>
        </a:p>
      </cdr:txBody>
    </cdr:sp>
  </cdr:relSizeAnchor>
  <cdr:relSizeAnchor xmlns:cdr="http://schemas.openxmlformats.org/drawingml/2006/chartDrawing">
    <cdr:from>
      <cdr:x>0.02041</cdr:x>
      <cdr:y>0.16459</cdr:y>
    </cdr:from>
    <cdr:to>
      <cdr:x>0.07741</cdr:x>
      <cdr:y>0.21857</cdr:y>
    </cdr:to>
    <cdr:sp macro="" textlink="">
      <cdr:nvSpPr>
        <cdr:cNvPr id="20" name="Lijntoelichting 1 19">
          <a:extLst xmlns:a="http://schemas.openxmlformats.org/drawingml/2006/main">
            <a:ext uri="{FF2B5EF4-FFF2-40B4-BE49-F238E27FC236}">
              <a16:creationId xmlns="" xmlns:a16="http://schemas.microsoft.com/office/drawing/2014/main" id="{650D7E1E-7A76-6C42-A6FD-AAF64AC543C6}"/>
            </a:ext>
          </a:extLst>
        </cdr:cNvPr>
        <cdr:cNvSpPr/>
      </cdr:nvSpPr>
      <cdr:spPr>
        <a:xfrm xmlns:a="http://schemas.openxmlformats.org/drawingml/2006/main">
          <a:off x="189988" y="998802"/>
          <a:ext cx="530612" cy="327578"/>
        </a:xfrm>
        <a:prstGeom xmlns:a="http://schemas.openxmlformats.org/drawingml/2006/main" prst="borderCallout1">
          <a:avLst>
            <a:gd name="adj1" fmla="val 45464"/>
            <a:gd name="adj2" fmla="val 99771"/>
            <a:gd name="adj3" fmla="val 192170"/>
            <a:gd name="adj4" fmla="val 264673"/>
          </a:avLst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lIns="0" tIns="0" rIns="0" bIns="0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indent="0" algn="ctr"/>
          <a:r>
            <a:rPr lang="nl-NL" sz="900" dirty="0">
              <a:solidFill>
                <a:schemeClr val="tx1"/>
              </a:solidFill>
              <a:latin typeface="+mn-lt"/>
              <a:ea typeface="+mn-ea"/>
              <a:cs typeface="+mn-cs"/>
            </a:rPr>
            <a:t>HVO 50</a:t>
          </a:r>
        </a:p>
        <a:p xmlns:a="http://schemas.openxmlformats.org/drawingml/2006/main">
          <a:pPr marL="0" indent="0" algn="ctr"/>
          <a:r>
            <a:rPr lang="nl-NL" sz="900" dirty="0">
              <a:solidFill>
                <a:schemeClr val="tx1"/>
              </a:solidFill>
              <a:latin typeface="+mn-lt"/>
              <a:ea typeface="+mn-ea"/>
              <a:cs typeface="+mn-cs"/>
            </a:rPr>
            <a:t>-</a:t>
          </a:r>
          <a:r>
            <a:rPr lang="nl-NL" sz="900" dirty="0">
              <a:solidFill>
                <a:schemeClr val="tx1"/>
              </a:solidFill>
            </a:rPr>
            <a:t>19</a:t>
          </a:r>
          <a:r>
            <a:rPr lang="nl-NL" sz="900" dirty="0">
              <a:solidFill>
                <a:schemeClr val="tx1"/>
              </a:solidFill>
              <a:latin typeface="+mn-lt"/>
              <a:ea typeface="+mn-ea"/>
              <a:cs typeface="+mn-cs"/>
            </a:rPr>
            <a:t>%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0.13018</cdr:x>
      <cdr:y>0.15868</cdr:y>
    </cdr:from>
    <cdr:to>
      <cdr:x>0.14495</cdr:x>
      <cdr:y>0.18243</cdr:y>
    </cdr:to>
    <cdr:sp macro="" textlink="">
      <cdr:nvSpPr>
        <cdr:cNvPr id="2" name="Ovaal 1">
          <a:extLst xmlns:a="http://schemas.openxmlformats.org/drawingml/2006/main">
            <a:ext uri="{FF2B5EF4-FFF2-40B4-BE49-F238E27FC236}">
              <a16:creationId xmlns="" xmlns:a16="http://schemas.microsoft.com/office/drawing/2014/main" id="{DEF379FD-EAA4-4A4B-B678-636A796F667F}"/>
            </a:ext>
          </a:extLst>
        </cdr:cNvPr>
        <cdr:cNvSpPr/>
      </cdr:nvSpPr>
      <cdr:spPr>
        <a:xfrm xmlns:a="http://schemas.openxmlformats.org/drawingml/2006/main">
          <a:off x="1211086" y="962319"/>
          <a:ext cx="137474" cy="144021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nl-NL"/>
        </a:p>
      </cdr:txBody>
    </cdr:sp>
  </cdr:relSizeAnchor>
  <cdr:relSizeAnchor xmlns:cdr="http://schemas.openxmlformats.org/drawingml/2006/chartDrawing">
    <cdr:from>
      <cdr:x>0.15965</cdr:x>
      <cdr:y>0.26268</cdr:y>
    </cdr:from>
    <cdr:to>
      <cdr:x>0.17443</cdr:x>
      <cdr:y>0.28643</cdr:y>
    </cdr:to>
    <cdr:sp macro="" textlink="">
      <cdr:nvSpPr>
        <cdr:cNvPr id="12" name="Ovaal 11">
          <a:extLst xmlns:a="http://schemas.openxmlformats.org/drawingml/2006/main">
            <a:ext uri="{FF2B5EF4-FFF2-40B4-BE49-F238E27FC236}">
              <a16:creationId xmlns="" xmlns:a16="http://schemas.microsoft.com/office/drawing/2014/main" id="{8D1550DD-F98B-6B4C-8F6F-C52AD51AB4EC}"/>
            </a:ext>
          </a:extLst>
        </cdr:cNvPr>
        <cdr:cNvSpPr/>
      </cdr:nvSpPr>
      <cdr:spPr>
        <a:xfrm xmlns:a="http://schemas.openxmlformats.org/drawingml/2006/main">
          <a:off x="1486132" y="1594093"/>
          <a:ext cx="137587" cy="144127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nl-NL"/>
        </a:p>
      </cdr:txBody>
    </cdr:sp>
  </cdr:relSizeAnchor>
  <cdr:relSizeAnchor xmlns:cdr="http://schemas.openxmlformats.org/drawingml/2006/chartDrawing">
    <cdr:from>
      <cdr:x>0.13423</cdr:x>
      <cdr:y>0.31063</cdr:y>
    </cdr:from>
    <cdr:to>
      <cdr:x>0.14901</cdr:x>
      <cdr:y>0.33438</cdr:y>
    </cdr:to>
    <cdr:sp macro="" textlink="">
      <cdr:nvSpPr>
        <cdr:cNvPr id="16" name="Ovaal 15">
          <a:extLst xmlns:a="http://schemas.openxmlformats.org/drawingml/2006/main">
            <a:ext uri="{FF2B5EF4-FFF2-40B4-BE49-F238E27FC236}">
              <a16:creationId xmlns="" xmlns:a16="http://schemas.microsoft.com/office/drawing/2014/main" id="{BFD43FA0-DDCA-3A4E-B4DE-852E00A4A295}"/>
            </a:ext>
          </a:extLst>
        </cdr:cNvPr>
        <cdr:cNvSpPr/>
      </cdr:nvSpPr>
      <cdr:spPr>
        <a:xfrm xmlns:a="http://schemas.openxmlformats.org/drawingml/2006/main">
          <a:off x="1248790" y="1883790"/>
          <a:ext cx="137474" cy="144021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nl-NL"/>
        </a:p>
      </cdr:txBody>
    </cdr:sp>
  </cdr:relSizeAnchor>
  <cdr:relSizeAnchor xmlns:cdr="http://schemas.openxmlformats.org/drawingml/2006/chartDrawing">
    <cdr:from>
      <cdr:x>0.01196</cdr:x>
      <cdr:y>0.06261</cdr:y>
    </cdr:from>
    <cdr:to>
      <cdr:x>0.06896</cdr:x>
      <cdr:y>0.11658</cdr:y>
    </cdr:to>
    <cdr:sp macro="" textlink="">
      <cdr:nvSpPr>
        <cdr:cNvPr id="6" name="Lijntoelichting 1 5">
          <a:extLst xmlns:a="http://schemas.openxmlformats.org/drawingml/2006/main">
            <a:ext uri="{FF2B5EF4-FFF2-40B4-BE49-F238E27FC236}">
              <a16:creationId xmlns="" xmlns:a16="http://schemas.microsoft.com/office/drawing/2014/main" id="{C057809B-7CF0-264C-B052-10A60AD963FD}"/>
            </a:ext>
          </a:extLst>
        </cdr:cNvPr>
        <cdr:cNvSpPr/>
      </cdr:nvSpPr>
      <cdr:spPr>
        <a:xfrm xmlns:a="http://schemas.openxmlformats.org/drawingml/2006/main">
          <a:off x="111289" y="379691"/>
          <a:ext cx="530258" cy="327320"/>
        </a:xfrm>
        <a:prstGeom xmlns:a="http://schemas.openxmlformats.org/drawingml/2006/main" prst="borderCallout1">
          <a:avLst>
            <a:gd name="adj1" fmla="val 45464"/>
            <a:gd name="adj2" fmla="val 99771"/>
            <a:gd name="adj3" fmla="val 189375"/>
            <a:gd name="adj4" fmla="val 210127"/>
          </a:avLst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lIns="0" tIns="0" rIns="0" bIns="0"/>
        <a:lstStyle xmlns:a="http://schemas.openxmlformats.org/drawingml/2006/main"/>
        <a:p xmlns:a="http://schemas.openxmlformats.org/drawingml/2006/main">
          <a:pPr marL="0" indent="0" algn="ctr"/>
          <a:r>
            <a:rPr lang="nl-NL" sz="900">
              <a:solidFill>
                <a:schemeClr val="tx1"/>
              </a:solidFill>
              <a:latin typeface="+mn-lt"/>
              <a:ea typeface="+mn-ea"/>
              <a:cs typeface="+mn-cs"/>
            </a:rPr>
            <a:t>HVO 30</a:t>
          </a:r>
        </a:p>
        <a:p xmlns:a="http://schemas.openxmlformats.org/drawingml/2006/main">
          <a:pPr marL="0" indent="0" algn="ctr"/>
          <a:r>
            <a:rPr lang="nl-NL" sz="900">
              <a:solidFill>
                <a:schemeClr val="tx1"/>
              </a:solidFill>
              <a:latin typeface="+mn-lt"/>
              <a:ea typeface="+mn-ea"/>
              <a:cs typeface="+mn-cs"/>
            </a:rPr>
            <a:t>-6%</a:t>
          </a:r>
        </a:p>
      </cdr:txBody>
    </cdr:sp>
  </cdr:relSizeAnchor>
  <cdr:relSizeAnchor xmlns:cdr="http://schemas.openxmlformats.org/drawingml/2006/chartDrawing">
    <cdr:from>
      <cdr:x>0.00886</cdr:x>
      <cdr:y>0.23895</cdr:y>
    </cdr:from>
    <cdr:to>
      <cdr:x>0.06586</cdr:x>
      <cdr:y>0.29292</cdr:y>
    </cdr:to>
    <cdr:sp macro="" textlink="">
      <cdr:nvSpPr>
        <cdr:cNvPr id="18" name="Lijntoelichting 1 17">
          <a:extLst xmlns:a="http://schemas.openxmlformats.org/drawingml/2006/main">
            <a:ext uri="{FF2B5EF4-FFF2-40B4-BE49-F238E27FC236}">
              <a16:creationId xmlns="" xmlns:a16="http://schemas.microsoft.com/office/drawing/2014/main" id="{48F74C2E-578B-8646-85B1-57B049890D98}"/>
            </a:ext>
          </a:extLst>
        </cdr:cNvPr>
        <cdr:cNvSpPr/>
      </cdr:nvSpPr>
      <cdr:spPr>
        <a:xfrm xmlns:a="http://schemas.openxmlformats.org/drawingml/2006/main">
          <a:off x="82484" y="1450077"/>
          <a:ext cx="530612" cy="327518"/>
        </a:xfrm>
        <a:prstGeom xmlns:a="http://schemas.openxmlformats.org/drawingml/2006/main" prst="borderCallout1">
          <a:avLst>
            <a:gd name="adj1" fmla="val 45464"/>
            <a:gd name="adj2" fmla="val 99771"/>
            <a:gd name="adj3" fmla="val 142930"/>
            <a:gd name="adj4" fmla="val 220229"/>
          </a:avLst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lIns="0" tIns="0" rIns="0" bIns="0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indent="0" algn="ctr"/>
          <a:r>
            <a:rPr lang="nl-NL" sz="900" dirty="0">
              <a:solidFill>
                <a:schemeClr val="tx1"/>
              </a:solidFill>
              <a:latin typeface="+mn-lt"/>
              <a:ea typeface="+mn-ea"/>
              <a:cs typeface="+mn-cs"/>
            </a:rPr>
            <a:t>Bio-LNG</a:t>
          </a:r>
        </a:p>
        <a:p xmlns:a="http://schemas.openxmlformats.org/drawingml/2006/main">
          <a:pPr marL="0" indent="0" algn="ctr"/>
          <a:r>
            <a:rPr lang="nl-NL" sz="900" dirty="0">
              <a:solidFill>
                <a:schemeClr val="tx1"/>
              </a:solidFill>
              <a:latin typeface="+mn-lt"/>
              <a:ea typeface="+mn-ea"/>
              <a:cs typeface="+mn-cs"/>
            </a:rPr>
            <a:t>-25%</a:t>
          </a:r>
        </a:p>
      </cdr:txBody>
    </cdr:sp>
  </cdr:relSizeAnchor>
  <cdr:relSizeAnchor xmlns:cdr="http://schemas.openxmlformats.org/drawingml/2006/chartDrawing">
    <cdr:from>
      <cdr:x>0.01172</cdr:x>
      <cdr:y>0.16459</cdr:y>
    </cdr:from>
    <cdr:to>
      <cdr:x>0.06872</cdr:x>
      <cdr:y>0.21857</cdr:y>
    </cdr:to>
    <cdr:sp macro="" textlink="">
      <cdr:nvSpPr>
        <cdr:cNvPr id="20" name="Lijntoelichting 1 19">
          <a:extLst xmlns:a="http://schemas.openxmlformats.org/drawingml/2006/main">
            <a:ext uri="{FF2B5EF4-FFF2-40B4-BE49-F238E27FC236}">
              <a16:creationId xmlns="" xmlns:a16="http://schemas.microsoft.com/office/drawing/2014/main" id="{650D7E1E-7A76-6C42-A6FD-AAF64AC543C6}"/>
            </a:ext>
          </a:extLst>
        </cdr:cNvPr>
        <cdr:cNvSpPr/>
      </cdr:nvSpPr>
      <cdr:spPr>
        <a:xfrm xmlns:a="http://schemas.openxmlformats.org/drawingml/2006/main">
          <a:off x="109095" y="998802"/>
          <a:ext cx="530612" cy="327578"/>
        </a:xfrm>
        <a:prstGeom xmlns:a="http://schemas.openxmlformats.org/drawingml/2006/main" prst="borderCallout1">
          <a:avLst>
            <a:gd name="adj1" fmla="val 45464"/>
            <a:gd name="adj2" fmla="val 99771"/>
            <a:gd name="adj3" fmla="val 192170"/>
            <a:gd name="adj4" fmla="val 264673"/>
          </a:avLst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lIns="0" tIns="0" rIns="0" bIns="0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indent="0" algn="ctr"/>
          <a:r>
            <a:rPr lang="nl-NL" sz="900" dirty="0">
              <a:solidFill>
                <a:schemeClr val="tx1"/>
              </a:solidFill>
              <a:latin typeface="+mn-lt"/>
              <a:ea typeface="+mn-ea"/>
              <a:cs typeface="+mn-cs"/>
            </a:rPr>
            <a:t>HVO 50</a:t>
          </a:r>
        </a:p>
        <a:p xmlns:a="http://schemas.openxmlformats.org/drawingml/2006/main">
          <a:pPr marL="0" indent="0" algn="ctr"/>
          <a:r>
            <a:rPr lang="nl-NL" sz="900" dirty="0">
              <a:solidFill>
                <a:schemeClr val="tx1"/>
              </a:solidFill>
              <a:latin typeface="+mn-lt"/>
              <a:ea typeface="+mn-ea"/>
              <a:cs typeface="+mn-cs"/>
            </a:rPr>
            <a:t>-</a:t>
          </a:r>
          <a:r>
            <a:rPr lang="nl-NL" sz="900" dirty="0">
              <a:solidFill>
                <a:schemeClr val="tx1"/>
              </a:solidFill>
            </a:rPr>
            <a:t>19</a:t>
          </a:r>
          <a:r>
            <a:rPr lang="nl-NL" sz="900" dirty="0">
              <a:solidFill>
                <a:schemeClr val="tx1"/>
              </a:solidFill>
              <a:latin typeface="+mn-lt"/>
              <a:ea typeface="+mn-ea"/>
              <a:cs typeface="+mn-cs"/>
            </a:rPr>
            <a:t>%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0.13018</cdr:x>
      <cdr:y>0.15868</cdr:y>
    </cdr:from>
    <cdr:to>
      <cdr:x>0.14495</cdr:x>
      <cdr:y>0.18243</cdr:y>
    </cdr:to>
    <cdr:sp macro="" textlink="">
      <cdr:nvSpPr>
        <cdr:cNvPr id="2" name="Ovaal 1">
          <a:extLst xmlns:a="http://schemas.openxmlformats.org/drawingml/2006/main">
            <a:ext uri="{FF2B5EF4-FFF2-40B4-BE49-F238E27FC236}">
              <a16:creationId xmlns="" xmlns:a16="http://schemas.microsoft.com/office/drawing/2014/main" id="{DEF379FD-EAA4-4A4B-B678-636A796F667F}"/>
            </a:ext>
          </a:extLst>
        </cdr:cNvPr>
        <cdr:cNvSpPr/>
      </cdr:nvSpPr>
      <cdr:spPr>
        <a:xfrm xmlns:a="http://schemas.openxmlformats.org/drawingml/2006/main">
          <a:off x="1211086" y="962319"/>
          <a:ext cx="137474" cy="144021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nl-NL"/>
        </a:p>
      </cdr:txBody>
    </cdr:sp>
  </cdr:relSizeAnchor>
  <cdr:relSizeAnchor xmlns:cdr="http://schemas.openxmlformats.org/drawingml/2006/chartDrawing">
    <cdr:from>
      <cdr:x>0.15965</cdr:x>
      <cdr:y>0.26268</cdr:y>
    </cdr:from>
    <cdr:to>
      <cdr:x>0.17443</cdr:x>
      <cdr:y>0.28643</cdr:y>
    </cdr:to>
    <cdr:sp macro="" textlink="">
      <cdr:nvSpPr>
        <cdr:cNvPr id="12" name="Ovaal 11">
          <a:extLst xmlns:a="http://schemas.openxmlformats.org/drawingml/2006/main">
            <a:ext uri="{FF2B5EF4-FFF2-40B4-BE49-F238E27FC236}">
              <a16:creationId xmlns="" xmlns:a16="http://schemas.microsoft.com/office/drawing/2014/main" id="{8D1550DD-F98B-6B4C-8F6F-C52AD51AB4EC}"/>
            </a:ext>
          </a:extLst>
        </cdr:cNvPr>
        <cdr:cNvSpPr/>
      </cdr:nvSpPr>
      <cdr:spPr>
        <a:xfrm xmlns:a="http://schemas.openxmlformats.org/drawingml/2006/main">
          <a:off x="1486132" y="1594093"/>
          <a:ext cx="137587" cy="144127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nl-NL"/>
        </a:p>
      </cdr:txBody>
    </cdr:sp>
  </cdr:relSizeAnchor>
  <cdr:relSizeAnchor xmlns:cdr="http://schemas.openxmlformats.org/drawingml/2006/chartDrawing">
    <cdr:from>
      <cdr:x>0.13423</cdr:x>
      <cdr:y>0.31063</cdr:y>
    </cdr:from>
    <cdr:to>
      <cdr:x>0.14901</cdr:x>
      <cdr:y>0.33438</cdr:y>
    </cdr:to>
    <cdr:sp macro="" textlink="">
      <cdr:nvSpPr>
        <cdr:cNvPr id="16" name="Ovaal 15">
          <a:extLst xmlns:a="http://schemas.openxmlformats.org/drawingml/2006/main">
            <a:ext uri="{FF2B5EF4-FFF2-40B4-BE49-F238E27FC236}">
              <a16:creationId xmlns="" xmlns:a16="http://schemas.microsoft.com/office/drawing/2014/main" id="{BFD43FA0-DDCA-3A4E-B4DE-852E00A4A295}"/>
            </a:ext>
          </a:extLst>
        </cdr:cNvPr>
        <cdr:cNvSpPr/>
      </cdr:nvSpPr>
      <cdr:spPr>
        <a:xfrm xmlns:a="http://schemas.openxmlformats.org/drawingml/2006/main">
          <a:off x="1248790" y="1883790"/>
          <a:ext cx="137474" cy="144021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nl-NL"/>
        </a:p>
      </cdr:txBody>
    </cdr:sp>
  </cdr:relSizeAnchor>
  <cdr:relSizeAnchor xmlns:cdr="http://schemas.openxmlformats.org/drawingml/2006/chartDrawing">
    <cdr:from>
      <cdr:x>0.01196</cdr:x>
      <cdr:y>0.06261</cdr:y>
    </cdr:from>
    <cdr:to>
      <cdr:x>0.06896</cdr:x>
      <cdr:y>0.11658</cdr:y>
    </cdr:to>
    <cdr:sp macro="" textlink="">
      <cdr:nvSpPr>
        <cdr:cNvPr id="6" name="Lijntoelichting 1 5">
          <a:extLst xmlns:a="http://schemas.openxmlformats.org/drawingml/2006/main">
            <a:ext uri="{FF2B5EF4-FFF2-40B4-BE49-F238E27FC236}">
              <a16:creationId xmlns="" xmlns:a16="http://schemas.microsoft.com/office/drawing/2014/main" id="{C057809B-7CF0-264C-B052-10A60AD963FD}"/>
            </a:ext>
          </a:extLst>
        </cdr:cNvPr>
        <cdr:cNvSpPr/>
      </cdr:nvSpPr>
      <cdr:spPr>
        <a:xfrm xmlns:a="http://schemas.openxmlformats.org/drawingml/2006/main">
          <a:off x="111289" y="379691"/>
          <a:ext cx="530258" cy="327320"/>
        </a:xfrm>
        <a:prstGeom xmlns:a="http://schemas.openxmlformats.org/drawingml/2006/main" prst="borderCallout1">
          <a:avLst>
            <a:gd name="adj1" fmla="val 45464"/>
            <a:gd name="adj2" fmla="val 99771"/>
            <a:gd name="adj3" fmla="val 189375"/>
            <a:gd name="adj4" fmla="val 210127"/>
          </a:avLst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lIns="0" tIns="0" rIns="0" bIns="0"/>
        <a:lstStyle xmlns:a="http://schemas.openxmlformats.org/drawingml/2006/main"/>
        <a:p xmlns:a="http://schemas.openxmlformats.org/drawingml/2006/main">
          <a:pPr marL="0" indent="0" algn="ctr"/>
          <a:r>
            <a:rPr lang="nl-NL" sz="900">
              <a:solidFill>
                <a:schemeClr val="tx1"/>
              </a:solidFill>
              <a:latin typeface="+mn-lt"/>
              <a:ea typeface="+mn-ea"/>
              <a:cs typeface="+mn-cs"/>
            </a:rPr>
            <a:t>HVO 30</a:t>
          </a:r>
        </a:p>
        <a:p xmlns:a="http://schemas.openxmlformats.org/drawingml/2006/main">
          <a:pPr marL="0" indent="0" algn="ctr"/>
          <a:r>
            <a:rPr lang="nl-NL" sz="900">
              <a:solidFill>
                <a:schemeClr val="tx1"/>
              </a:solidFill>
              <a:latin typeface="+mn-lt"/>
              <a:ea typeface="+mn-ea"/>
              <a:cs typeface="+mn-cs"/>
            </a:rPr>
            <a:t>-6%</a:t>
          </a:r>
        </a:p>
      </cdr:txBody>
    </cdr:sp>
  </cdr:relSizeAnchor>
  <cdr:relSizeAnchor xmlns:cdr="http://schemas.openxmlformats.org/drawingml/2006/chartDrawing">
    <cdr:from>
      <cdr:x>0.00886</cdr:x>
      <cdr:y>0.23895</cdr:y>
    </cdr:from>
    <cdr:to>
      <cdr:x>0.06586</cdr:x>
      <cdr:y>0.29292</cdr:y>
    </cdr:to>
    <cdr:sp macro="" textlink="">
      <cdr:nvSpPr>
        <cdr:cNvPr id="18" name="Lijntoelichting 1 17">
          <a:extLst xmlns:a="http://schemas.openxmlformats.org/drawingml/2006/main">
            <a:ext uri="{FF2B5EF4-FFF2-40B4-BE49-F238E27FC236}">
              <a16:creationId xmlns="" xmlns:a16="http://schemas.microsoft.com/office/drawing/2014/main" id="{48F74C2E-578B-8646-85B1-57B049890D98}"/>
            </a:ext>
          </a:extLst>
        </cdr:cNvPr>
        <cdr:cNvSpPr/>
      </cdr:nvSpPr>
      <cdr:spPr>
        <a:xfrm xmlns:a="http://schemas.openxmlformats.org/drawingml/2006/main">
          <a:off x="82484" y="1450077"/>
          <a:ext cx="530612" cy="327518"/>
        </a:xfrm>
        <a:prstGeom xmlns:a="http://schemas.openxmlformats.org/drawingml/2006/main" prst="borderCallout1">
          <a:avLst>
            <a:gd name="adj1" fmla="val 45464"/>
            <a:gd name="adj2" fmla="val 99771"/>
            <a:gd name="adj3" fmla="val 142930"/>
            <a:gd name="adj4" fmla="val 220229"/>
          </a:avLst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lIns="0" tIns="0" rIns="0" bIns="0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indent="0" algn="ctr"/>
          <a:r>
            <a:rPr lang="nl-NL" sz="900" dirty="0">
              <a:solidFill>
                <a:schemeClr val="tx1"/>
              </a:solidFill>
              <a:latin typeface="+mn-lt"/>
              <a:ea typeface="+mn-ea"/>
              <a:cs typeface="+mn-cs"/>
            </a:rPr>
            <a:t>Bio-LNG</a:t>
          </a:r>
        </a:p>
        <a:p xmlns:a="http://schemas.openxmlformats.org/drawingml/2006/main">
          <a:pPr marL="0" indent="0" algn="ctr"/>
          <a:r>
            <a:rPr lang="nl-NL" sz="900" dirty="0">
              <a:solidFill>
                <a:schemeClr val="tx1"/>
              </a:solidFill>
              <a:latin typeface="+mn-lt"/>
              <a:ea typeface="+mn-ea"/>
              <a:cs typeface="+mn-cs"/>
            </a:rPr>
            <a:t>-25%</a:t>
          </a:r>
        </a:p>
      </cdr:txBody>
    </cdr:sp>
  </cdr:relSizeAnchor>
  <cdr:relSizeAnchor xmlns:cdr="http://schemas.openxmlformats.org/drawingml/2006/chartDrawing">
    <cdr:from>
      <cdr:x>0.01172</cdr:x>
      <cdr:y>0.16459</cdr:y>
    </cdr:from>
    <cdr:to>
      <cdr:x>0.06872</cdr:x>
      <cdr:y>0.21857</cdr:y>
    </cdr:to>
    <cdr:sp macro="" textlink="">
      <cdr:nvSpPr>
        <cdr:cNvPr id="20" name="Lijntoelichting 1 19">
          <a:extLst xmlns:a="http://schemas.openxmlformats.org/drawingml/2006/main">
            <a:ext uri="{FF2B5EF4-FFF2-40B4-BE49-F238E27FC236}">
              <a16:creationId xmlns="" xmlns:a16="http://schemas.microsoft.com/office/drawing/2014/main" id="{650D7E1E-7A76-6C42-A6FD-AAF64AC543C6}"/>
            </a:ext>
          </a:extLst>
        </cdr:cNvPr>
        <cdr:cNvSpPr/>
      </cdr:nvSpPr>
      <cdr:spPr>
        <a:xfrm xmlns:a="http://schemas.openxmlformats.org/drawingml/2006/main">
          <a:off x="109095" y="998802"/>
          <a:ext cx="530612" cy="327578"/>
        </a:xfrm>
        <a:prstGeom xmlns:a="http://schemas.openxmlformats.org/drawingml/2006/main" prst="borderCallout1">
          <a:avLst>
            <a:gd name="adj1" fmla="val 45464"/>
            <a:gd name="adj2" fmla="val 99771"/>
            <a:gd name="adj3" fmla="val 192170"/>
            <a:gd name="adj4" fmla="val 264673"/>
          </a:avLst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lIns="0" tIns="0" rIns="0" bIns="0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indent="0" algn="ctr"/>
          <a:r>
            <a:rPr lang="nl-NL" sz="900" dirty="0">
              <a:solidFill>
                <a:schemeClr val="tx1"/>
              </a:solidFill>
              <a:latin typeface="+mn-lt"/>
              <a:ea typeface="+mn-ea"/>
              <a:cs typeface="+mn-cs"/>
            </a:rPr>
            <a:t>HVO 50</a:t>
          </a:r>
        </a:p>
        <a:p xmlns:a="http://schemas.openxmlformats.org/drawingml/2006/main">
          <a:pPr marL="0" indent="0" algn="ctr"/>
          <a:r>
            <a:rPr lang="nl-NL" sz="900" dirty="0">
              <a:solidFill>
                <a:schemeClr val="tx1"/>
              </a:solidFill>
              <a:latin typeface="+mn-lt"/>
              <a:ea typeface="+mn-ea"/>
              <a:cs typeface="+mn-cs"/>
            </a:rPr>
            <a:t>-</a:t>
          </a:r>
          <a:r>
            <a:rPr lang="nl-NL" sz="900" dirty="0">
              <a:solidFill>
                <a:schemeClr val="tx1"/>
              </a:solidFill>
            </a:rPr>
            <a:t>19</a:t>
          </a:r>
          <a:r>
            <a:rPr lang="nl-NL" sz="900" dirty="0">
              <a:solidFill>
                <a:schemeClr val="tx1"/>
              </a:solidFill>
              <a:latin typeface="+mn-lt"/>
              <a:ea typeface="+mn-ea"/>
              <a:cs typeface="+mn-cs"/>
            </a:rPr>
            <a:t>%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0.13018</cdr:x>
      <cdr:y>0.15868</cdr:y>
    </cdr:from>
    <cdr:to>
      <cdr:x>0.14495</cdr:x>
      <cdr:y>0.18243</cdr:y>
    </cdr:to>
    <cdr:sp macro="" textlink="">
      <cdr:nvSpPr>
        <cdr:cNvPr id="2" name="Ovaal 1">
          <a:extLst xmlns:a="http://schemas.openxmlformats.org/drawingml/2006/main">
            <a:ext uri="{FF2B5EF4-FFF2-40B4-BE49-F238E27FC236}">
              <a16:creationId xmlns="" xmlns:a16="http://schemas.microsoft.com/office/drawing/2014/main" id="{DEF379FD-EAA4-4A4B-B678-636A796F667F}"/>
            </a:ext>
          </a:extLst>
        </cdr:cNvPr>
        <cdr:cNvSpPr/>
      </cdr:nvSpPr>
      <cdr:spPr>
        <a:xfrm xmlns:a="http://schemas.openxmlformats.org/drawingml/2006/main">
          <a:off x="1211086" y="962319"/>
          <a:ext cx="137474" cy="144021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nl-NL"/>
        </a:p>
      </cdr:txBody>
    </cdr:sp>
  </cdr:relSizeAnchor>
  <cdr:relSizeAnchor xmlns:cdr="http://schemas.openxmlformats.org/drawingml/2006/chartDrawing">
    <cdr:from>
      <cdr:x>0.15965</cdr:x>
      <cdr:y>0.26268</cdr:y>
    </cdr:from>
    <cdr:to>
      <cdr:x>0.17443</cdr:x>
      <cdr:y>0.28643</cdr:y>
    </cdr:to>
    <cdr:sp macro="" textlink="">
      <cdr:nvSpPr>
        <cdr:cNvPr id="12" name="Ovaal 11">
          <a:extLst xmlns:a="http://schemas.openxmlformats.org/drawingml/2006/main">
            <a:ext uri="{FF2B5EF4-FFF2-40B4-BE49-F238E27FC236}">
              <a16:creationId xmlns="" xmlns:a16="http://schemas.microsoft.com/office/drawing/2014/main" id="{8D1550DD-F98B-6B4C-8F6F-C52AD51AB4EC}"/>
            </a:ext>
          </a:extLst>
        </cdr:cNvPr>
        <cdr:cNvSpPr/>
      </cdr:nvSpPr>
      <cdr:spPr>
        <a:xfrm xmlns:a="http://schemas.openxmlformats.org/drawingml/2006/main">
          <a:off x="1486132" y="1594093"/>
          <a:ext cx="137587" cy="144127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nl-NL"/>
        </a:p>
      </cdr:txBody>
    </cdr:sp>
  </cdr:relSizeAnchor>
  <cdr:relSizeAnchor xmlns:cdr="http://schemas.openxmlformats.org/drawingml/2006/chartDrawing">
    <cdr:from>
      <cdr:x>0.13423</cdr:x>
      <cdr:y>0.31063</cdr:y>
    </cdr:from>
    <cdr:to>
      <cdr:x>0.14901</cdr:x>
      <cdr:y>0.33438</cdr:y>
    </cdr:to>
    <cdr:sp macro="" textlink="">
      <cdr:nvSpPr>
        <cdr:cNvPr id="16" name="Ovaal 15">
          <a:extLst xmlns:a="http://schemas.openxmlformats.org/drawingml/2006/main">
            <a:ext uri="{FF2B5EF4-FFF2-40B4-BE49-F238E27FC236}">
              <a16:creationId xmlns="" xmlns:a16="http://schemas.microsoft.com/office/drawing/2014/main" id="{BFD43FA0-DDCA-3A4E-B4DE-852E00A4A295}"/>
            </a:ext>
          </a:extLst>
        </cdr:cNvPr>
        <cdr:cNvSpPr/>
      </cdr:nvSpPr>
      <cdr:spPr>
        <a:xfrm xmlns:a="http://schemas.openxmlformats.org/drawingml/2006/main">
          <a:off x="1248790" y="1883790"/>
          <a:ext cx="137474" cy="144021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nl-NL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81612C-3BAF-4156-AFF8-5A4F4953F959}" type="datetimeFigureOut">
              <a:rPr lang="nl-NL" smtClean="0"/>
              <a:t>26-11-2018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61A431-9DF5-42A6-9F49-FE121D57F17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72328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61A431-9DF5-42A6-9F49-FE121D57F171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39491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7" name="Rectangle 189" descr="Bar_Right"/>
          <p:cNvSpPr>
            <a:spLocks noChangeArrowheads="1"/>
          </p:cNvSpPr>
          <p:nvPr/>
        </p:nvSpPr>
        <p:spPr bwMode="auto">
          <a:xfrm>
            <a:off x="4572000" y="0"/>
            <a:ext cx="4572000" cy="6858000"/>
          </a:xfrm>
          <a:prstGeom prst="rect">
            <a:avLst/>
          </a:prstGeom>
          <a:solidFill>
            <a:srgbClr val="F9E11E"/>
          </a:solidFill>
          <a:ln>
            <a:noFill/>
          </a:ln>
          <a:effectLst/>
          <a:extLst/>
        </p:spPr>
        <p:txBody>
          <a:bodyPr wrap="none" lIns="0" tIns="0" rIns="0" bIns="0" anchor="ctr"/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nl-NL" sz="2600">
              <a:solidFill>
                <a:srgbClr val="FFFFFF"/>
              </a:solidFill>
            </a:endParaRPr>
          </a:p>
        </p:txBody>
      </p:sp>
      <p:sp>
        <p:nvSpPr>
          <p:cNvPr id="7325" name="Rectangle 157"/>
          <p:cNvSpPr>
            <a:spLocks noChangeArrowheads="1"/>
          </p:cNvSpPr>
          <p:nvPr/>
        </p:nvSpPr>
        <p:spPr bwMode="auto">
          <a:xfrm>
            <a:off x="4933950" y="2474913"/>
            <a:ext cx="3598863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nl-NL" sz="2600">
              <a:solidFill>
                <a:srgbClr val="FFFFFF"/>
              </a:solidFill>
            </a:endParaRPr>
          </a:p>
        </p:txBody>
      </p:sp>
      <p:sp>
        <p:nvSpPr>
          <p:cNvPr id="7339" name="ZwarteBalk" hidden="1"/>
          <p:cNvSpPr>
            <a:spLocks noChangeArrowheads="1"/>
          </p:cNvSpPr>
          <p:nvPr/>
        </p:nvSpPr>
        <p:spPr bwMode="auto">
          <a:xfrm>
            <a:off x="8893175" y="0"/>
            <a:ext cx="250825" cy="6858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nl-NL" sz="2200">
              <a:solidFill>
                <a:srgbClr val="000000"/>
              </a:solidFill>
            </a:endParaRPr>
          </a:p>
        </p:txBody>
      </p:sp>
      <p:pic>
        <p:nvPicPr>
          <p:cNvPr id="7363" name="LogoLandmach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175"/>
            <a:ext cx="9143999" cy="1999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64" name="Rectangle 196"/>
          <p:cNvSpPr>
            <a:spLocks noGrp="1" noChangeArrowheads="1"/>
          </p:cNvSpPr>
          <p:nvPr>
            <p:ph type="ctrTitle"/>
          </p:nvPr>
        </p:nvSpPr>
        <p:spPr>
          <a:xfrm>
            <a:off x="5036400" y="2880000"/>
            <a:ext cx="3598863" cy="856800"/>
          </a:xfrm>
        </p:spPr>
        <p:txBody>
          <a:bodyPr lIns="0" tIns="0" rIns="0" bIns="0" anchor="b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nl-NL" noProof="0" dirty="0"/>
              <a:t>Klik om de stijl te </a:t>
            </a:r>
            <a:r>
              <a:rPr lang="nl-NL" noProof="0" dirty="0" err="1"/>
              <a:t>bewerken</a:t>
            </a:r>
            <a:endParaRPr lang="nl-NL" noProof="0" dirty="0"/>
          </a:p>
        </p:txBody>
      </p:sp>
      <p:sp>
        <p:nvSpPr>
          <p:cNvPr id="7374" name="Rectangle 206"/>
          <p:cNvSpPr>
            <a:spLocks noGrp="1" noChangeArrowheads="1"/>
          </p:cNvSpPr>
          <p:nvPr>
            <p:ph type="subTitle" idx="1"/>
          </p:nvPr>
        </p:nvSpPr>
        <p:spPr>
          <a:xfrm>
            <a:off x="5036400" y="3780000"/>
            <a:ext cx="3598863" cy="1753200"/>
          </a:xfrm>
        </p:spPr>
        <p:txBody>
          <a:bodyPr lIns="0" tIns="0" rIns="0" bIns="0"/>
          <a:lstStyle>
            <a:lvl1pPr marL="0" indent="0">
              <a:buNone/>
              <a:defRPr sz="1800">
                <a:solidFill>
                  <a:srgbClr val="007BC7"/>
                </a:solidFill>
              </a:defRPr>
            </a:lvl1pPr>
          </a:lstStyle>
          <a:p>
            <a:pPr lvl="0"/>
            <a:r>
              <a:rPr lang="nl-NL" noProof="0" dirty="0"/>
              <a:t>Klik om de </a:t>
            </a:r>
            <a:r>
              <a:rPr lang="nl-NL" noProof="0" dirty="0" err="1"/>
              <a:t>ondertitelstijl</a:t>
            </a:r>
            <a:r>
              <a:rPr lang="nl-NL" noProof="0" dirty="0"/>
              <a:t> van het model te bewerken</a:t>
            </a:r>
          </a:p>
        </p:txBody>
      </p:sp>
      <p:sp>
        <p:nvSpPr>
          <p:cNvPr id="18" name="Date Placeholder 1" descr="Date"/>
          <p:cNvSpPr>
            <a:spLocks noGrp="1"/>
          </p:cNvSpPr>
          <p:nvPr>
            <p:ph type="dt" sz="half" idx="2"/>
          </p:nvPr>
        </p:nvSpPr>
        <p:spPr>
          <a:xfrm>
            <a:off x="5036400" y="6516000"/>
            <a:ext cx="3931200" cy="208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280C2320-75A2-4BFB-BFD4-D99E2CFB0BA1}" type="datetime4">
              <a:rPr lang="nl-NL" smtClean="0">
                <a:solidFill>
                  <a:srgbClr val="000000"/>
                </a:solidFill>
              </a:rPr>
              <a:pPr/>
              <a:t>26 november 2018</a:t>
            </a:fld>
            <a:endParaRPr lang="nl-NL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843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dia met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68000" y="1295999"/>
            <a:ext cx="8402400" cy="400110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 dirty="0" err="1"/>
              <a:t>Klik</a:t>
            </a:r>
            <a:r>
              <a:rPr lang="nl-NL" noProof="0" dirty="0"/>
              <a:t> </a:t>
            </a:r>
            <a:r>
              <a:rPr lang="nl-NL" noProof="0" dirty="0" err="1"/>
              <a:t>om</a:t>
            </a:r>
            <a:r>
              <a:rPr lang="nl-NL" noProof="0" dirty="0"/>
              <a:t> </a:t>
            </a:r>
            <a:r>
              <a:rPr lang="nl-NL" noProof="0" dirty="0" err="1"/>
              <a:t>een</a:t>
            </a:r>
            <a:r>
              <a:rPr lang="nl-NL" noProof="0" dirty="0"/>
              <a:t> </a:t>
            </a:r>
            <a:r>
              <a:rPr lang="nl-NL" noProof="0" dirty="0" err="1"/>
              <a:t>titel</a:t>
            </a:r>
            <a:r>
              <a:rPr lang="nl-NL" noProof="0" dirty="0"/>
              <a:t> </a:t>
            </a:r>
            <a:r>
              <a:rPr lang="nl-NL" noProof="0" dirty="0" err="1"/>
              <a:t>te</a:t>
            </a:r>
            <a:r>
              <a:rPr lang="nl-NL" noProof="0" dirty="0"/>
              <a:t> </a:t>
            </a:r>
            <a:r>
              <a:rPr lang="nl-NL" noProof="0" dirty="0" err="1"/>
              <a:t>maken</a:t>
            </a:r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C50C4-6111-4CFC-A987-0ABBC6767E03}" type="datetime4">
              <a:rPr lang="nl-NL" smtClean="0">
                <a:solidFill>
                  <a:srgbClr val="000000"/>
                </a:solidFill>
              </a:rPr>
              <a:pPr/>
              <a:t>26 november 2018</a:t>
            </a:fld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11"/>
          </p:nvPr>
        </p:nvSpPr>
        <p:spPr>
          <a:xfrm>
            <a:off x="468313" y="2070000"/>
            <a:ext cx="8402400" cy="4140000"/>
          </a:xfrm>
        </p:spPr>
        <p:txBody>
          <a:bodyPr/>
          <a:lstStyle>
            <a:lvl4pPr marL="1274763" indent="-285750">
              <a:buFont typeface="Verdana" pitchFamily="34" charset="0"/>
              <a:buChar char="–"/>
              <a:defRPr sz="1800"/>
            </a:lvl4pPr>
            <a:lvl5pPr marL="1631950" indent="-285750">
              <a:buFont typeface="Verdana" pitchFamily="34" charset="0"/>
              <a:buChar char="»"/>
              <a:defRPr/>
            </a:lvl5pPr>
          </a:lstStyle>
          <a:p>
            <a:pPr lvl="0"/>
            <a:r>
              <a:rPr lang="nl-NL" noProof="0" dirty="0" err="1"/>
              <a:t>Klik</a:t>
            </a:r>
            <a:r>
              <a:rPr lang="nl-NL" noProof="0" dirty="0"/>
              <a:t> </a:t>
            </a:r>
            <a:r>
              <a:rPr lang="nl-NL" noProof="0" dirty="0" err="1"/>
              <a:t>om</a:t>
            </a:r>
            <a:r>
              <a:rPr lang="nl-NL" noProof="0" dirty="0"/>
              <a:t> de </a:t>
            </a:r>
            <a:r>
              <a:rPr lang="nl-NL" noProof="0" dirty="0" err="1"/>
              <a:t>modelstijlen</a:t>
            </a:r>
            <a:r>
              <a:rPr lang="nl-NL" noProof="0" dirty="0"/>
              <a:t> </a:t>
            </a:r>
            <a:r>
              <a:rPr lang="nl-NL" noProof="0" dirty="0" err="1"/>
              <a:t>te</a:t>
            </a:r>
            <a:r>
              <a:rPr lang="nl-NL" noProof="0" dirty="0"/>
              <a:t> </a:t>
            </a:r>
            <a:r>
              <a:rPr lang="nl-NL" noProof="0" dirty="0" err="1"/>
              <a:t>bewerken</a:t>
            </a:r>
            <a:endParaRPr lang="nl-NL" noProof="0" dirty="0"/>
          </a:p>
          <a:p>
            <a:pPr lvl="1"/>
            <a:r>
              <a:rPr lang="nl-NL" noProof="0" dirty="0" err="1"/>
              <a:t>Tweede</a:t>
            </a:r>
            <a:r>
              <a:rPr lang="nl-NL" noProof="0" dirty="0"/>
              <a:t> </a:t>
            </a:r>
            <a:r>
              <a:rPr lang="nl-NL" noProof="0" dirty="0" err="1"/>
              <a:t>niveau</a:t>
            </a:r>
            <a:endParaRPr lang="nl-NL" noProof="0" dirty="0"/>
          </a:p>
          <a:p>
            <a:pPr lvl="2"/>
            <a:r>
              <a:rPr lang="nl-NL" noProof="0" dirty="0" err="1"/>
              <a:t>Derde</a:t>
            </a:r>
            <a:r>
              <a:rPr lang="nl-NL" noProof="0" dirty="0"/>
              <a:t> </a:t>
            </a:r>
            <a:r>
              <a:rPr lang="nl-NL" noProof="0" dirty="0" err="1"/>
              <a:t>niveau</a:t>
            </a:r>
            <a:endParaRPr lang="nl-NL" noProof="0" dirty="0"/>
          </a:p>
          <a:p>
            <a:pPr lvl="3"/>
            <a:r>
              <a:rPr lang="nl-NL" noProof="0" dirty="0" err="1"/>
              <a:t>Vierde</a:t>
            </a:r>
            <a:r>
              <a:rPr lang="nl-NL" noProof="0" dirty="0"/>
              <a:t> </a:t>
            </a:r>
            <a:r>
              <a:rPr lang="nl-NL" noProof="0" dirty="0" err="1"/>
              <a:t>niveau</a:t>
            </a:r>
            <a:endParaRPr lang="nl-NL" noProof="0" dirty="0"/>
          </a:p>
          <a:p>
            <a:pPr lvl="4"/>
            <a:r>
              <a:rPr lang="nl-NL" noProof="0" dirty="0" err="1"/>
              <a:t>Vijfde</a:t>
            </a:r>
            <a:r>
              <a:rPr lang="nl-NL" noProof="0" dirty="0"/>
              <a:t> </a:t>
            </a:r>
            <a:r>
              <a:rPr lang="nl-NL" noProof="0" dirty="0" err="1"/>
              <a:t>niveau</a:t>
            </a:r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4233999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dia met 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000" y="1295999"/>
            <a:ext cx="8402400" cy="400110"/>
          </a:xfrm>
        </p:spPr>
        <p:txBody>
          <a:bodyPr/>
          <a:lstStyle/>
          <a:p>
            <a:r>
              <a:rPr lang="nl-NL" noProof="0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C9794-9C5C-42F2-9E39-CE455CEB717F}" type="datetime4">
              <a:rPr lang="nl-NL" smtClean="0">
                <a:solidFill>
                  <a:srgbClr val="000000"/>
                </a:solidFill>
              </a:rPr>
              <a:pPr/>
              <a:t>26 november 2018</a:t>
            </a:fld>
            <a:endParaRPr lang="nl-NL">
              <a:solidFill>
                <a:srgbClr val="000000"/>
              </a:solidFill>
            </a:endParaRPr>
          </a:p>
        </p:txBody>
      </p:sp>
      <p:sp>
        <p:nvSpPr>
          <p:cNvPr id="5" name="Tijdelijke aanduiding voor tabel 4"/>
          <p:cNvSpPr>
            <a:spLocks noGrp="1"/>
          </p:cNvSpPr>
          <p:nvPr>
            <p:ph type="tbl" sz="quarter" idx="11"/>
          </p:nvPr>
        </p:nvSpPr>
        <p:spPr>
          <a:xfrm>
            <a:off x="468000" y="2070000"/>
            <a:ext cx="8402400" cy="4140000"/>
          </a:xfrm>
        </p:spPr>
        <p:txBody>
          <a:bodyPr/>
          <a:lstStyle/>
          <a:p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36400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dia met 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000" y="1295999"/>
            <a:ext cx="8402400" cy="400110"/>
          </a:xfrm>
        </p:spPr>
        <p:txBody>
          <a:bodyPr/>
          <a:lstStyle/>
          <a:p>
            <a:r>
              <a:rPr lang="nl-NL" noProof="0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C0093-4A4B-4DD9-B58E-4BAFEC36246C}" type="datetime4">
              <a:rPr lang="nl-NL" smtClean="0">
                <a:solidFill>
                  <a:srgbClr val="000000"/>
                </a:solidFill>
              </a:rPr>
              <a:pPr/>
              <a:t>26 november 2018</a:t>
            </a:fld>
            <a:endParaRPr lang="nl-NL">
              <a:solidFill>
                <a:srgbClr val="000000"/>
              </a:solidFill>
            </a:endParaRPr>
          </a:p>
        </p:txBody>
      </p:sp>
      <p:sp>
        <p:nvSpPr>
          <p:cNvPr id="5" name="Tijdelijke aanduiding voor grafiek 4"/>
          <p:cNvSpPr>
            <a:spLocks noGrp="1"/>
          </p:cNvSpPr>
          <p:nvPr>
            <p:ph type="chart" sz="quarter" idx="11"/>
          </p:nvPr>
        </p:nvSpPr>
        <p:spPr>
          <a:xfrm>
            <a:off x="468313" y="2070000"/>
            <a:ext cx="8402400" cy="4140000"/>
          </a:xfrm>
        </p:spPr>
        <p:txBody>
          <a:bodyPr/>
          <a:lstStyle/>
          <a:p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3220711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dia met illustra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000" y="1295999"/>
            <a:ext cx="8402400" cy="400110"/>
          </a:xfrm>
        </p:spPr>
        <p:txBody>
          <a:bodyPr/>
          <a:lstStyle/>
          <a:p>
            <a:r>
              <a:rPr lang="nl-NL" noProof="0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0F331-B637-41B4-BC8E-65DB500ABD26}" type="datetime4">
              <a:rPr lang="nl-NL" smtClean="0">
                <a:solidFill>
                  <a:srgbClr val="000000"/>
                </a:solidFill>
              </a:rPr>
              <a:pPr/>
              <a:t>26 november 2018</a:t>
            </a:fld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5" name="Tijdelijke aanduiding voor illustratie 4"/>
          <p:cNvSpPr>
            <a:spLocks noGrp="1"/>
          </p:cNvSpPr>
          <p:nvPr>
            <p:ph type="clipArt" sz="quarter" idx="11"/>
          </p:nvPr>
        </p:nvSpPr>
        <p:spPr>
          <a:xfrm>
            <a:off x="468312" y="2070000"/>
            <a:ext cx="8402400" cy="4140000"/>
          </a:xfrm>
        </p:spPr>
        <p:txBody>
          <a:bodyPr/>
          <a:lstStyle/>
          <a:p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4042456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o not remove" hidden="1">
            <a:extLst>
              <a:ext uri="{FF2B5EF4-FFF2-40B4-BE49-F238E27FC236}">
                <a16:creationId xmlns="" xmlns:a16="http://schemas.microsoft.com/office/drawing/2014/main" id="{46408052-8EC7-479F-A9FD-6FCB4153F39B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9525" cy="12700"/>
          </a:xfrm>
          <a:prstGeom prst="octagon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="" xmlns:a16="http://schemas.microsoft.com/office/drawing/2014/main" id="{9E73AB75-8C58-473C-8862-ACE9B3EB8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="" xmlns:a16="http://schemas.microsoft.com/office/drawing/2014/main" id="{7B65A0C9-95F5-4C99-8278-B755E1274B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="" xmlns:a16="http://schemas.microsoft.com/office/drawing/2014/main" id="{700493E3-AD68-4646-9682-8D84A07F7E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B3887-7E26-4C08-BB25-D42B3DA92197}" type="datetimeFigureOut">
              <a:rPr lang="nl-NL" smtClean="0"/>
              <a:t>26-11-2018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="" xmlns:a16="http://schemas.microsoft.com/office/drawing/2014/main" id="{D911FEF3-3BD5-4AD3-8FA0-9AD962F46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="" xmlns:a16="http://schemas.microsoft.com/office/drawing/2014/main" id="{34A3DBEB-D80B-4709-B89D-9DD4AB254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D58AF05-4644-46F3-9A4B-839715CAEAF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69929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="" xmlns:a16="http://schemas.microsoft.com/office/drawing/2014/main" id="{A0F068EE-256B-4744-98B2-4408EAEBE7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4641" y="6370089"/>
            <a:ext cx="2057400" cy="365125"/>
          </a:xfrm>
          <a:prstGeom prst="rect">
            <a:avLst/>
          </a:prstGeom>
        </p:spPr>
        <p:txBody>
          <a:bodyPr/>
          <a:lstStyle/>
          <a:p>
            <a:fld id="{C1300D51-6FAA-5641-B607-9AD008AC4FAB}" type="datetimeFigureOut">
              <a:rPr lang="nl-NL" smtClean="0"/>
              <a:t>26-11-2018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="" xmlns:a16="http://schemas.microsoft.com/office/drawing/2014/main" id="{C489577A-8798-084A-8905-78188C20F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="" xmlns:a16="http://schemas.microsoft.com/office/drawing/2014/main" id="{91829A46-FECD-B24C-89B4-E560F42C5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049E5BBD-5B81-0843-B4B3-7A254E9870B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40821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" name="shpKleurvlakOnder" descr="Bar_Bottom"/>
          <p:cNvSpPr>
            <a:spLocks noChangeArrowheads="1"/>
          </p:cNvSpPr>
          <p:nvPr/>
        </p:nvSpPr>
        <p:spPr bwMode="auto">
          <a:xfrm>
            <a:off x="0" y="6318000"/>
            <a:ext cx="9144000" cy="539750"/>
          </a:xfrm>
          <a:prstGeom prst="rect">
            <a:avLst/>
          </a:prstGeom>
          <a:solidFill>
            <a:srgbClr val="F9E11E"/>
          </a:solidFill>
          <a:ln>
            <a:noFill/>
          </a:ln>
          <a:ex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nl-NL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70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000" y="2070000"/>
            <a:ext cx="8402400" cy="41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dirty="0" err="1"/>
              <a:t>Klik</a:t>
            </a:r>
            <a:r>
              <a:rPr lang="nl-NL" dirty="0"/>
              <a:t> </a:t>
            </a:r>
            <a:r>
              <a:rPr lang="nl-NL" dirty="0" err="1"/>
              <a:t>om</a:t>
            </a:r>
            <a:r>
              <a:rPr lang="nl-NL" dirty="0"/>
              <a:t> het </a:t>
            </a:r>
            <a:r>
              <a:rPr lang="nl-NL" dirty="0" err="1"/>
              <a:t>opmaakprofiel</a:t>
            </a:r>
            <a:r>
              <a:rPr lang="nl-NL" dirty="0"/>
              <a:t> van de </a:t>
            </a:r>
            <a:r>
              <a:rPr lang="nl-NL" dirty="0" err="1"/>
              <a:t>modeltekst</a:t>
            </a:r>
            <a:r>
              <a:rPr lang="nl-NL" dirty="0"/>
              <a:t> </a:t>
            </a:r>
            <a:r>
              <a:rPr lang="nl-NL" dirty="0" err="1"/>
              <a:t>te</a:t>
            </a:r>
            <a:r>
              <a:rPr lang="nl-NL" dirty="0"/>
              <a:t> </a:t>
            </a:r>
            <a:r>
              <a:rPr lang="nl-NL" dirty="0" err="1"/>
              <a:t>bewerken</a:t>
            </a:r>
            <a:endParaRPr lang="nl-NL" dirty="0"/>
          </a:p>
          <a:p>
            <a:pPr lvl="1"/>
            <a:r>
              <a:rPr lang="nl-NL" dirty="0"/>
              <a:t>Tweede </a:t>
            </a:r>
            <a:r>
              <a:rPr lang="nl-NL" dirty="0" err="1"/>
              <a:t>niveau</a:t>
            </a:r>
            <a:r>
              <a:rPr lang="nl-NL" dirty="0"/>
              <a:t> </a:t>
            </a:r>
          </a:p>
          <a:p>
            <a:pPr lvl="2"/>
            <a:r>
              <a:rPr lang="nl-NL" dirty="0" err="1"/>
              <a:t>Derde</a:t>
            </a:r>
            <a:r>
              <a:rPr lang="nl-NL" dirty="0"/>
              <a:t> niveau</a:t>
            </a:r>
          </a:p>
          <a:p>
            <a:pPr lvl="4"/>
            <a:r>
              <a:rPr lang="nl-NL" dirty="0"/>
              <a:t> Vierde niveau</a:t>
            </a:r>
          </a:p>
          <a:p>
            <a:pPr lvl="5"/>
            <a:r>
              <a:rPr lang="nl-NL" sz="1800" dirty="0"/>
              <a:t>Vijfde niveau</a:t>
            </a:r>
            <a:endParaRPr lang="nl-NL" dirty="0"/>
          </a:p>
        </p:txBody>
      </p:sp>
      <p:sp>
        <p:nvSpPr>
          <p:cNvPr id="1095" name="shpTekst" descr="Bar_Top"/>
          <p:cNvSpPr>
            <a:spLocks noChangeArrowheads="1"/>
          </p:cNvSpPr>
          <p:nvPr/>
        </p:nvSpPr>
        <p:spPr bwMode="auto">
          <a:xfrm>
            <a:off x="0" y="0"/>
            <a:ext cx="9144000" cy="1071563"/>
          </a:xfrm>
          <a:prstGeom prst="rect">
            <a:avLst/>
          </a:prstGeom>
          <a:solidFill>
            <a:srgbClr val="F9E11E"/>
          </a:solidFill>
          <a:ln>
            <a:noFill/>
          </a:ln>
          <a:ex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nl-NL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69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68000" y="1295999"/>
            <a:ext cx="84024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nl-NL" noProof="0" dirty="0"/>
          </a:p>
        </p:txBody>
      </p:sp>
      <p:sp>
        <p:nvSpPr>
          <p:cNvPr id="1099" name="shpKleurvlakBoven"/>
          <p:cNvSpPr>
            <a:spLocks noChangeArrowheads="1"/>
          </p:cNvSpPr>
          <p:nvPr/>
        </p:nvSpPr>
        <p:spPr bwMode="auto">
          <a:xfrm>
            <a:off x="5036400" y="6422400"/>
            <a:ext cx="3153600" cy="11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sz="1000" dirty="0">
                <a:solidFill>
                  <a:srgbClr val="000000"/>
                </a:solidFill>
                <a:cs typeface="Arial" charset="0"/>
              </a:rPr>
              <a:t>Rijkswaterstaat</a:t>
            </a:r>
          </a:p>
        </p:txBody>
      </p:sp>
      <p:sp>
        <p:nvSpPr>
          <p:cNvPr id="1100" name="shpBeeldmerk"/>
          <p:cNvSpPr>
            <a:spLocks noChangeArrowheads="1"/>
          </p:cNvSpPr>
          <p:nvPr/>
        </p:nvSpPr>
        <p:spPr bwMode="auto">
          <a:xfrm>
            <a:off x="468000" y="6613200"/>
            <a:ext cx="1904400" cy="11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DD62E13F-49FF-4F5B-8E2D-F997ACAF2D81}" type="slidenum">
              <a:rPr lang="nl-NL" sz="1000">
                <a:solidFill>
                  <a:srgbClr val="000000"/>
                </a:solidFill>
                <a:cs typeface="Arial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nl-NL" sz="10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113" name="ZwarteBalk" hidden="1"/>
          <p:cNvSpPr>
            <a:spLocks noChangeArrowheads="1"/>
          </p:cNvSpPr>
          <p:nvPr/>
        </p:nvSpPr>
        <p:spPr bwMode="auto">
          <a:xfrm>
            <a:off x="8893175" y="0"/>
            <a:ext cx="250825" cy="6858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nl-NL" sz="2200">
              <a:solidFill>
                <a:srgbClr val="000000"/>
              </a:solidFill>
            </a:endParaRPr>
          </a:p>
        </p:txBody>
      </p:sp>
      <p:pic>
        <p:nvPicPr>
          <p:cNvPr id="1121" name="LogoLandmacht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35463" y="5215"/>
            <a:ext cx="439737" cy="8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Date Placeholder 1" descr="Date"/>
          <p:cNvSpPr>
            <a:spLocks noGrp="1"/>
          </p:cNvSpPr>
          <p:nvPr>
            <p:ph type="dt" sz="half" idx="2"/>
          </p:nvPr>
        </p:nvSpPr>
        <p:spPr>
          <a:xfrm>
            <a:off x="7264800" y="6613200"/>
            <a:ext cx="1508400" cy="118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fld id="{FD24D097-F077-4471-B362-1F3C27F23621}" type="datetime4">
              <a:rPr lang="nl-NL" smtClean="0">
                <a:solidFill>
                  <a:srgbClr val="000000"/>
                </a:solidFill>
              </a:rPr>
              <a:pPr eaLnBrk="0" fontAlgn="base" hangingPunct="0">
                <a:spcBef>
                  <a:spcPct val="50000"/>
                </a:spcBef>
                <a:spcAft>
                  <a:spcPct val="0"/>
                </a:spcAft>
              </a:pPr>
              <a:t>26 november 2018</a:t>
            </a:fld>
            <a:endParaRPr lang="nl-NL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38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 baseline="0">
          <a:solidFill>
            <a:srgbClr val="007BC7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ts val="423"/>
        </a:spcBef>
        <a:spcAft>
          <a:spcPct val="0"/>
        </a:spcAft>
        <a:buFont typeface="Arial" pitchFamily="34" charset="0"/>
        <a:buChar char="•"/>
        <a:defRPr sz="1800">
          <a:solidFill>
            <a:srgbClr val="000000"/>
          </a:solidFill>
          <a:latin typeface="+mn-lt"/>
          <a:ea typeface="+mn-ea"/>
          <a:cs typeface="+mn-cs"/>
        </a:defRPr>
      </a:lvl1pPr>
      <a:lvl2pPr marL="741600" indent="-284400" algn="l" rtl="0" eaLnBrk="1" fontAlgn="base" hangingPunct="1">
        <a:spcBef>
          <a:spcPts val="423"/>
        </a:spcBef>
        <a:spcAft>
          <a:spcPct val="0"/>
        </a:spcAft>
        <a:buFont typeface="Verdana" pitchFamily="34" charset="0"/>
        <a:buChar char="–"/>
        <a:defRPr sz="1800">
          <a:solidFill>
            <a:srgbClr val="000000"/>
          </a:solidFill>
          <a:latin typeface="+mn-lt"/>
        </a:defRPr>
      </a:lvl2pPr>
      <a:lvl3pPr marL="965200" indent="-342900" algn="l" rtl="0" eaLnBrk="1" fontAlgn="base" hangingPunct="1">
        <a:spcBef>
          <a:spcPts val="423"/>
        </a:spcBef>
        <a:spcAft>
          <a:spcPct val="0"/>
        </a:spcAft>
        <a:buFont typeface="Arial" pitchFamily="34" charset="0"/>
        <a:buChar char="•"/>
        <a:defRPr sz="1800">
          <a:solidFill>
            <a:srgbClr val="000000"/>
          </a:solidFill>
          <a:latin typeface="+mn-lt"/>
        </a:defRPr>
      </a:lvl3pPr>
      <a:lvl4pPr marL="989013" indent="0" algn="l" rtl="0" eaLnBrk="1" fontAlgn="base" hangingPunct="1">
        <a:spcBef>
          <a:spcPct val="5000"/>
        </a:spcBef>
        <a:spcAft>
          <a:spcPct val="0"/>
        </a:spcAft>
        <a:buFont typeface="Verdana" pitchFamily="34" charset="0"/>
        <a:buNone/>
        <a:defRPr sz="2200">
          <a:solidFill>
            <a:srgbClr val="000000"/>
          </a:solidFill>
          <a:latin typeface="+mn-lt"/>
        </a:defRPr>
      </a:lvl4pPr>
      <a:lvl5pPr marL="1631950" indent="-285750" algn="l" rtl="0" eaLnBrk="1" fontAlgn="base" hangingPunct="1">
        <a:spcBef>
          <a:spcPts val="423"/>
        </a:spcBef>
        <a:spcAft>
          <a:spcPct val="0"/>
        </a:spcAft>
        <a:buFont typeface="Verdana" pitchFamily="34" charset="0"/>
        <a:buChar char="–"/>
        <a:defRPr sz="1800" baseline="0">
          <a:solidFill>
            <a:srgbClr val="000000"/>
          </a:solidFill>
          <a:latin typeface="+mn-lt"/>
        </a:defRPr>
      </a:lvl5pPr>
      <a:lvl6pPr marL="1803400" algn="l" rtl="0" eaLnBrk="1" fontAlgn="base" hangingPunct="1">
        <a:spcBef>
          <a:spcPts val="423"/>
        </a:spcBef>
        <a:spcAft>
          <a:spcPct val="0"/>
        </a:spcAft>
        <a:buFont typeface="Verdana" pitchFamily="34" charset="0"/>
        <a:buChar char="»"/>
        <a:defRPr sz="1800" baseline="0">
          <a:solidFill>
            <a:srgbClr val="000000"/>
          </a:solidFill>
          <a:latin typeface="+mn-lt"/>
        </a:defRPr>
      </a:lvl6pPr>
      <a:lvl7pPr marL="2260600" algn="l" rtl="0" eaLnBrk="1" fontAlgn="base" hangingPunct="1">
        <a:spcBef>
          <a:spcPct val="5000"/>
        </a:spcBef>
        <a:spcAft>
          <a:spcPct val="0"/>
        </a:spcAft>
        <a:buFont typeface="Verdana" pitchFamily="34" charset="0"/>
        <a:buChar char="»"/>
        <a:defRPr sz="2200">
          <a:solidFill>
            <a:srgbClr val="000000"/>
          </a:solidFill>
          <a:latin typeface="+mn-lt"/>
        </a:defRPr>
      </a:lvl7pPr>
      <a:lvl8pPr marL="2717800" algn="l" rtl="0" eaLnBrk="1" fontAlgn="base" hangingPunct="1">
        <a:spcBef>
          <a:spcPct val="5000"/>
        </a:spcBef>
        <a:spcAft>
          <a:spcPct val="0"/>
        </a:spcAft>
        <a:buFont typeface="Verdana" pitchFamily="34" charset="0"/>
        <a:buChar char="»"/>
        <a:defRPr sz="2200">
          <a:solidFill>
            <a:srgbClr val="000000"/>
          </a:solidFill>
          <a:latin typeface="+mn-lt"/>
        </a:defRPr>
      </a:lvl8pPr>
      <a:lvl9pPr marL="3175000" algn="l" rtl="0" eaLnBrk="1" fontAlgn="base" hangingPunct="1">
        <a:spcBef>
          <a:spcPct val="5000"/>
        </a:spcBef>
        <a:spcAft>
          <a:spcPct val="0"/>
        </a:spcAft>
        <a:buFont typeface="Verdana" pitchFamily="34" charset="0"/>
        <a:buChar char="»"/>
        <a:defRPr sz="2200">
          <a:solidFill>
            <a:srgbClr val="000000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932040" y="2276872"/>
            <a:ext cx="4211960" cy="2232248"/>
          </a:xfrm>
        </p:spPr>
        <p:txBody>
          <a:bodyPr/>
          <a:lstStyle/>
          <a:p>
            <a:r>
              <a:rPr lang="nl-NL" sz="2800" dirty="0"/>
              <a:t>Rekensessie t.b.v.</a:t>
            </a:r>
            <a:br>
              <a:rPr lang="nl-NL" sz="2800" dirty="0"/>
            </a:br>
            <a:r>
              <a:rPr lang="nl-NL" sz="2800" dirty="0"/>
              <a:t>Innovaties in de Kustlijnzorg</a:t>
            </a:r>
            <a:br>
              <a:rPr lang="nl-NL" sz="2800" dirty="0"/>
            </a:br>
            <a:r>
              <a:rPr lang="nl-NL" sz="2000" dirty="0">
                <a:solidFill>
                  <a:schemeClr val="accent1"/>
                </a:solidFill>
              </a:rPr>
              <a:t/>
            </a:r>
            <a:br>
              <a:rPr lang="nl-NL" sz="2000" dirty="0">
                <a:solidFill>
                  <a:schemeClr val="accent1"/>
                </a:solidFill>
              </a:rPr>
            </a:br>
            <a:r>
              <a:rPr lang="nl-NL" sz="2000" dirty="0">
                <a:solidFill>
                  <a:schemeClr val="accent1"/>
                </a:solidFill>
              </a:rPr>
              <a:t>Bijeenkomst </a:t>
            </a:r>
            <a:br>
              <a:rPr lang="nl-NL" sz="2000" dirty="0">
                <a:solidFill>
                  <a:schemeClr val="accent1"/>
                </a:solidFill>
              </a:rPr>
            </a:br>
            <a:r>
              <a:rPr lang="nl-NL" sz="2000" dirty="0" smtClean="0">
                <a:solidFill>
                  <a:schemeClr val="accent1"/>
                </a:solidFill>
              </a:rPr>
              <a:t>16 november 2018 </a:t>
            </a:r>
            <a:endParaRPr lang="nl-NL" sz="2000" dirty="0">
              <a:solidFill>
                <a:schemeClr val="accent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90" t="10666" r="25000" b="4952"/>
          <a:stretch/>
        </p:blipFill>
        <p:spPr bwMode="auto">
          <a:xfrm>
            <a:off x="-10198" y="1573921"/>
            <a:ext cx="4582197" cy="4807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05836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="" xmlns:a16="http://schemas.microsoft.com/office/drawing/2014/main" id="{1E61A614-A597-CF45-8690-66A45624E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74" y="260648"/>
            <a:ext cx="8402400" cy="615553"/>
          </a:xfrm>
        </p:spPr>
        <p:txBody>
          <a:bodyPr/>
          <a:lstStyle/>
          <a:p>
            <a:r>
              <a:rPr lang="nl-NL" sz="2000" dirty="0"/>
              <a:t>Parameter 2: </a:t>
            </a:r>
            <a:br>
              <a:rPr lang="nl-NL" sz="2000" dirty="0"/>
            </a:br>
            <a:r>
              <a:rPr lang="nl-NL" sz="2000" dirty="0"/>
              <a:t>MKI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="" xmlns:a16="http://schemas.microsoft.com/office/drawing/2014/main" id="{F08E858D-83E4-9C4F-9A1C-517FFFAD995B}"/>
              </a:ext>
            </a:extLst>
          </p:cNvPr>
          <p:cNvSpPr txBox="1"/>
          <p:nvPr/>
        </p:nvSpPr>
        <p:spPr>
          <a:xfrm>
            <a:off x="467544" y="1556792"/>
            <a:ext cx="840240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600" dirty="0"/>
              <a:t>Bron: </a:t>
            </a:r>
            <a:r>
              <a:rPr lang="nl-NL" sz="1600" dirty="0" err="1"/>
              <a:t>milieudatabase.nl</a:t>
            </a:r>
            <a:r>
              <a:rPr lang="nl-NL" sz="160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600" dirty="0"/>
              <a:t>Prijzen. schaduwprijs -&gt; preventiekosten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600" dirty="0"/>
              <a:t>Voor dit traject: uitgaan van onderstaande </a:t>
            </a:r>
          </a:p>
          <a:p>
            <a:pPr lvl="1"/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</p:txBody>
      </p:sp>
      <p:pic>
        <p:nvPicPr>
          <p:cNvPr id="7" name="Afbeelding 6" descr="Afbeelding met schermafbeelding&#10;&#10;&#10;&#10;Automatisch gegenereerde beschrijving">
            <a:extLst>
              <a:ext uri="{FF2B5EF4-FFF2-40B4-BE49-F238E27FC236}">
                <a16:creationId xmlns="" xmlns:a16="http://schemas.microsoft.com/office/drawing/2014/main" id="{22477F34-FCD5-7B44-BAC6-08D6B9A30C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068960"/>
            <a:ext cx="6372200" cy="2777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59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="" xmlns:a16="http://schemas.microsoft.com/office/drawing/2014/main" id="{1E61A614-A597-CF45-8690-66A45624E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74" y="260648"/>
            <a:ext cx="8402400" cy="615553"/>
          </a:xfrm>
        </p:spPr>
        <p:txBody>
          <a:bodyPr/>
          <a:lstStyle/>
          <a:p>
            <a:r>
              <a:rPr lang="nl-NL" sz="2000" dirty="0"/>
              <a:t>Basisinfo en parameters</a:t>
            </a:r>
            <a:br>
              <a:rPr lang="nl-NL" sz="2000" dirty="0"/>
            </a:br>
            <a:endParaRPr lang="nl-NL" sz="2000" dirty="0"/>
          </a:p>
        </p:txBody>
      </p:sp>
      <p:sp>
        <p:nvSpPr>
          <p:cNvPr id="8" name="Tekstvak 7">
            <a:extLst>
              <a:ext uri="{FF2B5EF4-FFF2-40B4-BE49-F238E27FC236}">
                <a16:creationId xmlns="" xmlns:a16="http://schemas.microsoft.com/office/drawing/2014/main" id="{21697F43-700E-DE47-988A-35F668B587D5}"/>
              </a:ext>
            </a:extLst>
          </p:cNvPr>
          <p:cNvSpPr txBox="1"/>
          <p:nvPr/>
        </p:nvSpPr>
        <p:spPr>
          <a:xfrm>
            <a:off x="467544" y="1556792"/>
            <a:ext cx="840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600" dirty="0"/>
              <a:t>Van milieuprofielen naar referentiewerk met eenheden per m</a:t>
            </a:r>
            <a:r>
              <a:rPr lang="nl-NL" sz="1600" baseline="30000" dirty="0"/>
              <a:t>3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</p:txBody>
      </p:sp>
      <p:sp>
        <p:nvSpPr>
          <p:cNvPr id="9" name="Vijfhoek 8">
            <a:extLst>
              <a:ext uri="{FF2B5EF4-FFF2-40B4-BE49-F238E27FC236}">
                <a16:creationId xmlns="" xmlns:a16="http://schemas.microsoft.com/office/drawing/2014/main" id="{4923DEB3-FE9E-8246-8C2E-025180BA5C96}"/>
              </a:ext>
            </a:extLst>
          </p:cNvPr>
          <p:cNvSpPr/>
          <p:nvPr/>
        </p:nvSpPr>
        <p:spPr bwMode="auto">
          <a:xfrm>
            <a:off x="8865971" y="2699562"/>
            <a:ext cx="360809" cy="2414925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highlight>
                <a:srgbClr val="0000FF"/>
              </a:highlight>
              <a:latin typeface="Verdana" pitchFamily="34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="" xmlns:a16="http://schemas.microsoft.com/office/drawing/2014/main" id="{6F9A2DA4-A317-AD4E-A86B-8FA1AD8D49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673" y="2670259"/>
            <a:ext cx="8350654" cy="2592289"/>
          </a:xfrm>
          <a:prstGeom prst="rect">
            <a:avLst/>
          </a:prstGeom>
        </p:spPr>
      </p:pic>
      <p:cxnSp>
        <p:nvCxnSpPr>
          <p:cNvPr id="5" name="Rechte verbindingslijn 4">
            <a:extLst>
              <a:ext uri="{FF2B5EF4-FFF2-40B4-BE49-F238E27FC236}">
                <a16:creationId xmlns="" xmlns:a16="http://schemas.microsoft.com/office/drawing/2014/main" id="{4FE7ADF3-9F7A-AD4F-B00E-B94AD8283267}"/>
              </a:ext>
            </a:extLst>
          </p:cNvPr>
          <p:cNvCxnSpPr>
            <a:cxnSpLocks/>
          </p:cNvCxnSpPr>
          <p:nvPr/>
        </p:nvCxnSpPr>
        <p:spPr bwMode="auto">
          <a:xfrm>
            <a:off x="8820472" y="1916832"/>
            <a:ext cx="0" cy="3960440"/>
          </a:xfrm>
          <a:prstGeom prst="line">
            <a:avLst/>
          </a:prstGeom>
          <a:noFill/>
          <a:ln w="28575" cap="flat" cmpd="sng" algn="ctr">
            <a:solidFill>
              <a:schemeClr val="accent4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64020885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="" xmlns:a16="http://schemas.microsoft.com/office/drawing/2014/main" id="{1E61A614-A597-CF45-8690-66A45624E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74" y="260648"/>
            <a:ext cx="8402400" cy="615553"/>
          </a:xfrm>
        </p:spPr>
        <p:txBody>
          <a:bodyPr/>
          <a:lstStyle/>
          <a:p>
            <a:r>
              <a:rPr lang="nl-NL" sz="2000" dirty="0"/>
              <a:t>Basisinfo en parameters</a:t>
            </a:r>
            <a:br>
              <a:rPr lang="nl-NL" sz="2000" dirty="0"/>
            </a:br>
            <a:endParaRPr lang="nl-NL" sz="2000" dirty="0"/>
          </a:p>
        </p:txBody>
      </p:sp>
      <p:pic>
        <p:nvPicPr>
          <p:cNvPr id="4" name="Afbeelding 3">
            <a:extLst>
              <a:ext uri="{FF2B5EF4-FFF2-40B4-BE49-F238E27FC236}">
                <a16:creationId xmlns="" xmlns:a16="http://schemas.microsoft.com/office/drawing/2014/main" id="{C9FDC90A-B673-8847-AE8B-9A3F94B6A0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029" y="2636912"/>
            <a:ext cx="7467178" cy="2510064"/>
          </a:xfrm>
          <a:prstGeom prst="rect">
            <a:avLst/>
          </a:prstGeom>
        </p:spPr>
      </p:pic>
      <p:sp>
        <p:nvSpPr>
          <p:cNvPr id="5" name="Vijfhoek 4">
            <a:extLst>
              <a:ext uri="{FF2B5EF4-FFF2-40B4-BE49-F238E27FC236}">
                <a16:creationId xmlns="" xmlns:a16="http://schemas.microsoft.com/office/drawing/2014/main" id="{0A2E4CCA-F9C8-A547-B6CB-99B0D2F7B921}"/>
              </a:ext>
            </a:extLst>
          </p:cNvPr>
          <p:cNvSpPr/>
          <p:nvPr/>
        </p:nvSpPr>
        <p:spPr bwMode="auto">
          <a:xfrm>
            <a:off x="107503" y="2636912"/>
            <a:ext cx="360809" cy="2510064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highlight>
                <a:srgbClr val="0000FF"/>
              </a:highlight>
              <a:latin typeface="Verdana" pitchFamily="34" charset="0"/>
            </a:endParaRPr>
          </a:p>
        </p:txBody>
      </p:sp>
      <p:cxnSp>
        <p:nvCxnSpPr>
          <p:cNvPr id="6" name="Rechte verbindingslijn 5">
            <a:extLst>
              <a:ext uri="{FF2B5EF4-FFF2-40B4-BE49-F238E27FC236}">
                <a16:creationId xmlns="" xmlns:a16="http://schemas.microsoft.com/office/drawing/2014/main" id="{04D403DE-BEC3-324C-9A46-597B8F1ABDB1}"/>
              </a:ext>
            </a:extLst>
          </p:cNvPr>
          <p:cNvCxnSpPr>
            <a:cxnSpLocks/>
          </p:cNvCxnSpPr>
          <p:nvPr/>
        </p:nvCxnSpPr>
        <p:spPr bwMode="auto">
          <a:xfrm>
            <a:off x="3131840" y="1988840"/>
            <a:ext cx="0" cy="3960440"/>
          </a:xfrm>
          <a:prstGeom prst="line">
            <a:avLst/>
          </a:prstGeom>
          <a:noFill/>
          <a:ln w="28575" cap="flat" cmpd="sng" algn="ctr">
            <a:solidFill>
              <a:schemeClr val="accent4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934725656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="" xmlns:a16="http://schemas.microsoft.com/office/drawing/2014/main" id="{1E61A614-A597-CF45-8690-66A45624E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404664"/>
            <a:ext cx="8402400" cy="615553"/>
          </a:xfrm>
        </p:spPr>
        <p:txBody>
          <a:bodyPr/>
          <a:lstStyle/>
          <a:p>
            <a:r>
              <a:rPr lang="nl-NL" sz="2000" dirty="0"/>
              <a:t>Parameters en beoordelings-</a:t>
            </a:r>
            <a:br>
              <a:rPr lang="nl-NL" sz="2000" dirty="0"/>
            </a:br>
            <a:r>
              <a:rPr lang="nl-NL" sz="2000" dirty="0"/>
              <a:t>criteria</a:t>
            </a:r>
          </a:p>
        </p:txBody>
      </p:sp>
      <p:graphicFrame>
        <p:nvGraphicFramePr>
          <p:cNvPr id="4" name="Tabel 3">
            <a:extLst>
              <a:ext uri="{FF2B5EF4-FFF2-40B4-BE49-F238E27FC236}">
                <a16:creationId xmlns="" xmlns:a16="http://schemas.microsoft.com/office/drawing/2014/main" id="{D4456784-8665-2E47-9684-9ED47530687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67680" y="2620274"/>
          <a:ext cx="3199930" cy="17470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99930">
                  <a:extLst>
                    <a:ext uri="{9D8B030D-6E8A-4147-A177-3AD203B41FA5}">
                      <a16:colId xmlns="" xmlns:a16="http://schemas.microsoft.com/office/drawing/2014/main" val="3212397159"/>
                    </a:ext>
                  </a:extLst>
                </a:gridCol>
              </a:tblGrid>
              <a:tr h="547581">
                <a:tc>
                  <a:txBody>
                    <a:bodyPr/>
                    <a:lstStyle/>
                    <a:p>
                      <a:r>
                        <a:rPr lang="nl-NL" sz="1500" dirty="0"/>
                        <a:t>Parameters</a:t>
                      </a:r>
                    </a:p>
                    <a:p>
                      <a:endParaRPr lang="nl-NL" sz="1500" dirty="0"/>
                    </a:p>
                  </a:txBody>
                  <a:tcPr marL="78226" marR="78226" marT="39113" marB="39113"/>
                </a:tc>
                <a:extLst>
                  <a:ext uri="{0D108BD9-81ED-4DB2-BD59-A6C34878D82A}">
                    <a16:rowId xmlns="" xmlns:a16="http://schemas.microsoft.com/office/drawing/2014/main" val="1464464128"/>
                  </a:ext>
                </a:extLst>
              </a:tr>
              <a:tr h="599731">
                <a:tc>
                  <a:txBody>
                    <a:bodyPr/>
                    <a:lstStyle/>
                    <a:p>
                      <a:r>
                        <a:rPr lang="nl-NL" sz="1700" b="1" dirty="0"/>
                        <a:t>(Geëgaliseerde) kosten</a:t>
                      </a:r>
                    </a:p>
                    <a:p>
                      <a:endParaRPr lang="nl-NL" sz="1700" b="1" dirty="0"/>
                    </a:p>
                  </a:txBody>
                  <a:tcPr marL="78226" marR="78226" marT="39113" marB="39113"/>
                </a:tc>
                <a:extLst>
                  <a:ext uri="{0D108BD9-81ED-4DB2-BD59-A6C34878D82A}">
                    <a16:rowId xmlns="" xmlns:a16="http://schemas.microsoft.com/office/drawing/2014/main" val="1807346402"/>
                  </a:ext>
                </a:extLst>
              </a:tr>
              <a:tr h="599731">
                <a:tc>
                  <a:txBody>
                    <a:bodyPr/>
                    <a:lstStyle/>
                    <a:p>
                      <a:r>
                        <a:rPr lang="nl-NL" sz="1700" b="1" dirty="0"/>
                        <a:t>MKI</a:t>
                      </a:r>
                    </a:p>
                    <a:p>
                      <a:endParaRPr lang="nl-NL" sz="1700" b="1" dirty="0"/>
                    </a:p>
                  </a:txBody>
                  <a:tcPr marL="78226" marR="78226" marT="39113" marB="39113"/>
                </a:tc>
                <a:extLst>
                  <a:ext uri="{0D108BD9-81ED-4DB2-BD59-A6C34878D82A}">
                    <a16:rowId xmlns="" xmlns:a16="http://schemas.microsoft.com/office/drawing/2014/main" val="2163943225"/>
                  </a:ext>
                </a:extLst>
              </a:tr>
            </a:tbl>
          </a:graphicData>
        </a:graphic>
      </p:graphicFrame>
      <p:graphicFrame>
        <p:nvGraphicFramePr>
          <p:cNvPr id="5" name="Tabel 4">
            <a:extLst>
              <a:ext uri="{FF2B5EF4-FFF2-40B4-BE49-F238E27FC236}">
                <a16:creationId xmlns="" xmlns:a16="http://schemas.microsoft.com/office/drawing/2014/main" id="{ED82E7C8-4F71-A54E-84C2-05BE143E07F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040387" y="2620274"/>
          <a:ext cx="3199930" cy="17470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99930">
                  <a:extLst>
                    <a:ext uri="{9D8B030D-6E8A-4147-A177-3AD203B41FA5}">
                      <a16:colId xmlns="" xmlns:a16="http://schemas.microsoft.com/office/drawing/2014/main" val="3212397159"/>
                    </a:ext>
                  </a:extLst>
                </a:gridCol>
              </a:tblGrid>
              <a:tr h="547581">
                <a:tc>
                  <a:txBody>
                    <a:bodyPr/>
                    <a:lstStyle/>
                    <a:p>
                      <a:r>
                        <a:rPr lang="nl-NL" sz="1500" dirty="0"/>
                        <a:t>Beoordelingscriteria</a:t>
                      </a:r>
                    </a:p>
                    <a:p>
                      <a:endParaRPr lang="nl-NL" sz="1500" dirty="0"/>
                    </a:p>
                  </a:txBody>
                  <a:tcPr marL="78226" marR="78226" marT="39113" marB="39113"/>
                </a:tc>
                <a:extLst>
                  <a:ext uri="{0D108BD9-81ED-4DB2-BD59-A6C34878D82A}">
                    <a16:rowId xmlns="" xmlns:a16="http://schemas.microsoft.com/office/drawing/2014/main" val="1464464128"/>
                  </a:ext>
                </a:extLst>
              </a:tr>
              <a:tr h="599731">
                <a:tc>
                  <a:txBody>
                    <a:bodyPr/>
                    <a:lstStyle/>
                    <a:p>
                      <a:r>
                        <a:rPr lang="nl-NL" sz="1700" b="1" dirty="0"/>
                        <a:t>Milieuprestatie</a:t>
                      </a:r>
                    </a:p>
                    <a:p>
                      <a:endParaRPr lang="nl-NL" sz="1700" b="1" dirty="0"/>
                    </a:p>
                  </a:txBody>
                  <a:tcPr marL="78226" marR="78226" marT="39113" marB="39113"/>
                </a:tc>
                <a:extLst>
                  <a:ext uri="{0D108BD9-81ED-4DB2-BD59-A6C34878D82A}">
                    <a16:rowId xmlns="" xmlns:a16="http://schemas.microsoft.com/office/drawing/2014/main" val="1807346402"/>
                  </a:ext>
                </a:extLst>
              </a:tr>
              <a:tr h="599731">
                <a:tc>
                  <a:txBody>
                    <a:bodyPr/>
                    <a:lstStyle/>
                    <a:p>
                      <a:r>
                        <a:rPr lang="nl-NL" sz="1700" b="1" dirty="0"/>
                        <a:t>Kosteneffectiviteit</a:t>
                      </a:r>
                    </a:p>
                    <a:p>
                      <a:endParaRPr lang="nl-NL" sz="1700" b="1" dirty="0"/>
                    </a:p>
                  </a:txBody>
                  <a:tcPr marL="78226" marR="78226" marT="39113" marB="39113"/>
                </a:tc>
                <a:extLst>
                  <a:ext uri="{0D108BD9-81ED-4DB2-BD59-A6C34878D82A}">
                    <a16:rowId xmlns="" xmlns:a16="http://schemas.microsoft.com/office/drawing/2014/main" val="2163943225"/>
                  </a:ext>
                </a:extLst>
              </a:tr>
            </a:tbl>
          </a:graphicData>
        </a:graphic>
      </p:graphicFrame>
      <p:cxnSp>
        <p:nvCxnSpPr>
          <p:cNvPr id="6" name="Rechte verbindingslijn met pijl 5">
            <a:extLst>
              <a:ext uri="{FF2B5EF4-FFF2-40B4-BE49-F238E27FC236}">
                <a16:creationId xmlns="" xmlns:a16="http://schemas.microsoft.com/office/drawing/2014/main" id="{BCC14C16-1CF2-964F-B599-036B3BB62C4A}"/>
              </a:ext>
            </a:extLst>
          </p:cNvPr>
          <p:cNvCxnSpPr/>
          <p:nvPr/>
        </p:nvCxnSpPr>
        <p:spPr>
          <a:xfrm>
            <a:off x="3911290" y="3532908"/>
            <a:ext cx="886027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Pijl omlaag 1">
            <a:extLst>
              <a:ext uri="{FF2B5EF4-FFF2-40B4-BE49-F238E27FC236}">
                <a16:creationId xmlns="" xmlns:a16="http://schemas.microsoft.com/office/drawing/2014/main" id="{263D8E04-17B0-7840-9349-24FC2E816EAB}"/>
              </a:ext>
            </a:extLst>
          </p:cNvPr>
          <p:cNvSpPr/>
          <p:nvPr/>
        </p:nvSpPr>
        <p:spPr bwMode="auto">
          <a:xfrm>
            <a:off x="6228184" y="1557338"/>
            <a:ext cx="576064" cy="86355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highlight>
                <a:srgbClr val="0000FF"/>
              </a:highlight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621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="" xmlns:a16="http://schemas.microsoft.com/office/drawing/2014/main" id="{1E61A614-A597-CF45-8690-66A45624E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74" y="260648"/>
            <a:ext cx="8402400" cy="615553"/>
          </a:xfrm>
        </p:spPr>
        <p:txBody>
          <a:bodyPr/>
          <a:lstStyle/>
          <a:p>
            <a:r>
              <a:rPr lang="nl-NL" sz="2000" dirty="0"/>
              <a:t>BC 1: Milieuprestatie</a:t>
            </a:r>
            <a:br>
              <a:rPr lang="nl-NL" sz="2000" dirty="0"/>
            </a:br>
            <a:endParaRPr lang="nl-NL" sz="2000" dirty="0"/>
          </a:p>
        </p:txBody>
      </p:sp>
      <p:pic>
        <p:nvPicPr>
          <p:cNvPr id="2" name="Afbeelding 1">
            <a:extLst>
              <a:ext uri="{FF2B5EF4-FFF2-40B4-BE49-F238E27FC236}">
                <a16:creationId xmlns="" xmlns:a16="http://schemas.microsoft.com/office/drawing/2014/main" id="{C4C0E20C-A5B4-3444-9773-55631587FC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2141567"/>
            <a:ext cx="6876256" cy="3190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5402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="" xmlns:a16="http://schemas.microsoft.com/office/drawing/2014/main" id="{AA4E28A1-3DDF-4A47-8E29-D21998142F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764704"/>
            <a:ext cx="7500177" cy="553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3874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="" xmlns:a16="http://schemas.microsoft.com/office/drawing/2014/main" id="{1E61A614-A597-CF45-8690-66A45624E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74" y="260648"/>
            <a:ext cx="8402400" cy="615553"/>
          </a:xfrm>
        </p:spPr>
        <p:txBody>
          <a:bodyPr/>
          <a:lstStyle/>
          <a:p>
            <a:r>
              <a:rPr lang="nl-NL" sz="2000" dirty="0"/>
              <a:t>BC 1: Milieuprestatie</a:t>
            </a:r>
            <a:br>
              <a:rPr lang="nl-NL" sz="2000" dirty="0"/>
            </a:br>
            <a:endParaRPr lang="nl-NL" sz="2000" dirty="0"/>
          </a:p>
        </p:txBody>
      </p:sp>
      <p:sp>
        <p:nvSpPr>
          <p:cNvPr id="5" name="Tekstvak 4">
            <a:extLst>
              <a:ext uri="{FF2B5EF4-FFF2-40B4-BE49-F238E27FC236}">
                <a16:creationId xmlns="" xmlns:a16="http://schemas.microsoft.com/office/drawing/2014/main" id="{2FFA6800-8A39-4B44-9ED9-33EB62CBFD01}"/>
              </a:ext>
            </a:extLst>
          </p:cNvPr>
          <p:cNvSpPr txBox="1"/>
          <p:nvPr/>
        </p:nvSpPr>
        <p:spPr>
          <a:xfrm>
            <a:off x="467544" y="1556792"/>
            <a:ext cx="8402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600" dirty="0"/>
              <a:t>Dit is allemaal MKI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600" dirty="0"/>
              <a:t>Ontkomen er niet aan om ook doelen te stellen m.b.t. Broeikasgassen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600" dirty="0"/>
              <a:t>Te meten m.b.v. MKI/</a:t>
            </a:r>
            <a:r>
              <a:rPr lang="nl-NL" sz="1600" dirty="0" err="1"/>
              <a:t>Dubocalc</a:t>
            </a:r>
            <a:r>
              <a:rPr lang="nl-NL" sz="1600" dirty="0"/>
              <a:t>.</a:t>
            </a:r>
          </a:p>
          <a:p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600" dirty="0"/>
              <a:t>In termen van CO2-eq.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600" dirty="0"/>
              <a:t>Substantiële reductie</a:t>
            </a:r>
          </a:p>
          <a:p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hthoek 1">
                <a:extLst>
                  <a:ext uri="{FF2B5EF4-FFF2-40B4-BE49-F238E27FC236}">
                    <a16:creationId xmlns="" xmlns:a16="http://schemas.microsoft.com/office/drawing/2014/main" id="{CB8EE985-7B0A-C84C-AE49-C87D7DC84F90}"/>
                  </a:ext>
                </a:extLst>
              </p:cNvPr>
              <p:cNvSpPr/>
              <p:nvPr/>
            </p:nvSpPr>
            <p:spPr>
              <a:xfrm>
                <a:off x="996558" y="3421173"/>
                <a:ext cx="7488832" cy="7101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i="1" smtClean="0">
                          <a:latin typeface="Cambria Math" panose="02040503050406030204" pitchFamily="18" charset="0"/>
                        </a:rPr>
                        <m:t>𝐷𝑜𝑒𝑙𝑠𝑡𝑒𝑙𝑙𝑖𝑛𝑔</m:t>
                      </m:r>
                      <m:r>
                        <a:rPr lang="nl-NL" i="0">
                          <a:latin typeface="Cambria Math" panose="02040503050406030204" pitchFamily="18" charset="0"/>
                        </a:rPr>
                        <m:t>= </m:t>
                      </m:r>
                      <m:d>
                        <m:dPr>
                          <m:begChr m:val="{"/>
                          <m:endChr m:val=""/>
                          <m:ctrlPr>
                            <a:rPr lang="nl-NL" i="1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m:rPr>
                                  <m:sty m:val="p"/>
                                </m:rPr>
                                <a:rPr lang="nl-NL" b="0" i="0" smtClean="0">
                                  <a:latin typeface="Cambria Math" panose="02040503050406030204" pitchFamily="18" charset="0"/>
                                </a:rPr>
                                <m:t>substantiele</m:t>
                              </m:r>
                              <m:r>
                                <a:rPr lang="nl-NL" i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nl-NL" i="0">
                                  <a:latin typeface="Cambria Math" panose="02040503050406030204" pitchFamily="18" charset="0"/>
                                </a:rPr>
                                <m:t>reductie</m:t>
                              </m:r>
                              <m:r>
                                <a:rPr lang="nl-NL" i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nl-NL" b="0" i="0" smtClean="0">
                                  <a:latin typeface="Cambria Math" panose="02040503050406030204" pitchFamily="18" charset="0"/>
                                </a:rPr>
                                <m:t>MKI</m:t>
                              </m:r>
                            </m:e>
                            <m:e>
                              <m:r>
                                <a:rPr lang="nl-NL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m:rPr>
                                  <m:sty m:val="p"/>
                                </m:rPr>
                                <a:rPr lang="nl-NL" b="0" i="0" smtClean="0">
                                  <a:latin typeface="Cambria Math" panose="02040503050406030204" pitchFamily="18" charset="0"/>
                                </a:rPr>
                                <m:t>substantiele</m:t>
                              </m:r>
                              <m:r>
                                <a:rPr lang="nl-NL" b="0" i="0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nl-NL" i="0">
                                  <a:latin typeface="Cambria Math" panose="02040503050406030204" pitchFamily="18" charset="0"/>
                                </a:rPr>
                                <m:t>reductie</m:t>
                              </m:r>
                              <m:r>
                                <a:rPr lang="nl-NL" i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nl-NL" i="0">
                                  <a:latin typeface="Cambria Math" panose="02040503050406030204" pitchFamily="18" charset="0"/>
                                </a:rPr>
                                <m:t>broeikasgassen</m:t>
                              </m:r>
                            </m:e>
                          </m:eqArr>
                        </m:e>
                      </m:d>
                      <m:r>
                        <a:rPr lang="nl-NL" i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nl-NL" dirty="0"/>
              </a:p>
            </p:txBody>
          </p:sp>
        </mc:Choice>
        <mc:Fallback xmlns="">
          <p:sp>
            <p:nvSpPr>
              <p:cNvPr id="2" name="Rechthoek 1">
                <a:extLst>
                  <a:ext uri="{FF2B5EF4-FFF2-40B4-BE49-F238E27FC236}">
                    <a16:creationId xmlns:a16="http://schemas.microsoft.com/office/drawing/2014/main" id="{CB8EE985-7B0A-C84C-AE49-C87D7DC84F9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6558" y="3421173"/>
                <a:ext cx="7488832" cy="710194"/>
              </a:xfrm>
              <a:prstGeom prst="rect">
                <a:avLst/>
              </a:prstGeom>
              <a:blipFill>
                <a:blip r:embed="rId2"/>
                <a:stretch>
                  <a:fillRect t="-189474" b="-277193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22702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="" xmlns:a16="http://schemas.microsoft.com/office/drawing/2014/main" id="{08ECD40D-8C32-0B4B-8255-67A3134C87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5365"/>
            <a:ext cx="9144000" cy="5967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0056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="" xmlns:a16="http://schemas.microsoft.com/office/drawing/2014/main" id="{08ECD40D-8C32-0B4B-8255-67A3134C87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5365"/>
            <a:ext cx="9144000" cy="5967270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="" xmlns:a16="http://schemas.microsoft.com/office/drawing/2014/main" id="{C1007D05-3E37-BF44-AEF2-2C7319F107B4}"/>
              </a:ext>
            </a:extLst>
          </p:cNvPr>
          <p:cNvSpPr/>
          <p:nvPr/>
        </p:nvSpPr>
        <p:spPr>
          <a:xfrm>
            <a:off x="3059832" y="445365"/>
            <a:ext cx="3096344" cy="391347"/>
          </a:xfrm>
          <a:prstGeom prst="rect">
            <a:avLst/>
          </a:prstGeom>
          <a:solidFill>
            <a:srgbClr val="FFFF0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03248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="" xmlns:a16="http://schemas.microsoft.com/office/drawing/2014/main" id="{08ECD40D-8C32-0B4B-8255-67A3134C87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5365"/>
            <a:ext cx="9144000" cy="5967270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="" xmlns:a16="http://schemas.microsoft.com/office/drawing/2014/main" id="{C1007D05-3E37-BF44-AEF2-2C7319F107B4}"/>
              </a:ext>
            </a:extLst>
          </p:cNvPr>
          <p:cNvSpPr/>
          <p:nvPr/>
        </p:nvSpPr>
        <p:spPr>
          <a:xfrm>
            <a:off x="1115616" y="5949280"/>
            <a:ext cx="7848872" cy="391346"/>
          </a:xfrm>
          <a:prstGeom prst="rect">
            <a:avLst/>
          </a:prstGeom>
          <a:solidFill>
            <a:srgbClr val="FFFF0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18075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1DF1533E-2E4C-4006-9A2E-F3C72F4067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131094"/>
            <a:ext cx="7886700" cy="994172"/>
          </a:xfrm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US" dirty="0" err="1"/>
              <a:t>Programma</a:t>
            </a:r>
            <a:endParaRPr lang="en-US" dirty="0"/>
          </a:p>
        </p:txBody>
      </p:sp>
      <p:graphicFrame>
        <p:nvGraphicFramePr>
          <p:cNvPr id="4" name="Tijdelijke aanduiding voor inhoud 3">
            <a:extLst>
              <a:ext uri="{FF2B5EF4-FFF2-40B4-BE49-F238E27FC236}">
                <a16:creationId xmlns="" xmlns:a16="http://schemas.microsoft.com/office/drawing/2014/main" id="{4D9AC1D6-455C-4C78-AA72-56A213B2A8A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2160073"/>
              </p:ext>
            </p:extLst>
          </p:nvPr>
        </p:nvGraphicFramePr>
        <p:xfrm>
          <a:off x="643412" y="2226469"/>
          <a:ext cx="8033044" cy="3263508"/>
        </p:xfrm>
        <a:graphic>
          <a:graphicData uri="http://schemas.openxmlformats.org/drawingml/2006/table">
            <a:tbl>
              <a:tblPr lastCol="1" bandRow="1">
                <a:tableStyleId>{5FD0F851-EC5A-4D38-B0AD-8093EC10F338}</a:tableStyleId>
              </a:tblPr>
              <a:tblGrid>
                <a:gridCol w="1525761">
                  <a:extLst>
                    <a:ext uri="{9D8B030D-6E8A-4147-A177-3AD203B41FA5}">
                      <a16:colId xmlns="" xmlns:a16="http://schemas.microsoft.com/office/drawing/2014/main" val="2834373877"/>
                    </a:ext>
                  </a:extLst>
                </a:gridCol>
                <a:gridCol w="6507283">
                  <a:extLst>
                    <a:ext uri="{9D8B030D-6E8A-4147-A177-3AD203B41FA5}">
                      <a16:colId xmlns="" xmlns:a16="http://schemas.microsoft.com/office/drawing/2014/main" val="3004603710"/>
                    </a:ext>
                  </a:extLst>
                </a:gridCol>
              </a:tblGrid>
              <a:tr h="36261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  <a:latin typeface="+mj-lt"/>
                        </a:rPr>
                        <a:t>9.00</a:t>
                      </a:r>
                      <a:endParaRPr lang="nl-NL" sz="11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3620" marR="86172" marT="86172" marB="86172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nl-NL" sz="11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Opening </a:t>
                      </a:r>
                      <a:r>
                        <a:rPr lang="nl-NL" sz="11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en welkom</a:t>
                      </a:r>
                      <a:endParaRPr lang="nl-NL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116341191"/>
                  </a:ext>
                </a:extLst>
              </a:tr>
              <a:tr h="36261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  <a:latin typeface="+mj-lt"/>
                        </a:rPr>
                        <a:t>9.10</a:t>
                      </a:r>
                      <a:endParaRPr lang="nl-NL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3620" marR="86172" marT="86172" marB="86172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nl-NL" sz="11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Doel en programma bijeenkomst</a:t>
                      </a:r>
                      <a:endParaRPr lang="nl-NL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228754528"/>
                  </a:ext>
                </a:extLst>
              </a:tr>
              <a:tr h="36261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+mj-lt"/>
                        </a:rPr>
                        <a:t>9.15</a:t>
                      </a:r>
                      <a:endParaRPr lang="nl-NL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3620" marR="86172" marT="86172" marB="86172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nl-NL" sz="11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Presentatie TNO (kosteneffectiviteit en MKI-waarden voor meerdere varianten)</a:t>
                      </a:r>
                      <a:endParaRPr lang="nl-NL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762356954"/>
                  </a:ext>
                </a:extLst>
              </a:tr>
              <a:tr h="36261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+mj-lt"/>
                        </a:rPr>
                        <a:t>9.30</a:t>
                      </a:r>
                      <a:endParaRPr lang="nl-NL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3620" marR="86172" marT="86172" marB="86172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nl-NL" sz="11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Toelichting beoordelingskader en rekenmodel</a:t>
                      </a:r>
                      <a:endParaRPr lang="nl-NL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574617576"/>
                  </a:ext>
                </a:extLst>
              </a:tr>
              <a:tr h="36261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+mj-lt"/>
                        </a:rPr>
                        <a:t>9.45</a:t>
                      </a:r>
                      <a:endParaRPr lang="nl-NL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3620" marR="86172" marT="86172" marB="86172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nl-NL" sz="11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Rekenronde 1 – </a:t>
                      </a:r>
                      <a:r>
                        <a:rPr lang="nl-NL" sz="1100" dirty="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try</a:t>
                      </a:r>
                      <a:r>
                        <a:rPr lang="nl-NL" sz="11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 out, nadruk op model</a:t>
                      </a:r>
                      <a:endParaRPr lang="nl-NL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960880212"/>
                  </a:ext>
                </a:extLst>
              </a:tr>
              <a:tr h="36261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+mj-lt"/>
                        </a:rPr>
                        <a:t>10.30</a:t>
                      </a:r>
                      <a:endParaRPr lang="nl-NL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3620" marR="86172" marT="86172" marB="86172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nl-NL" sz="11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Pauze</a:t>
                      </a:r>
                      <a:endParaRPr lang="nl-NL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746808674"/>
                  </a:ext>
                </a:extLst>
              </a:tr>
              <a:tr h="36261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+mj-lt"/>
                        </a:rPr>
                        <a:t>10.45</a:t>
                      </a:r>
                      <a:endParaRPr lang="nl-NL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3620" marR="86172" marT="86172" marB="86172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nl-NL" sz="11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Rekenronde 2 – cases, nadruk op data</a:t>
                      </a:r>
                      <a:endParaRPr lang="nl-NL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090513816"/>
                  </a:ext>
                </a:extLst>
              </a:tr>
              <a:tr h="36261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+mj-lt"/>
                        </a:rPr>
                        <a:t>11.30</a:t>
                      </a:r>
                      <a:endParaRPr lang="nl-NL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3620" marR="86172" marT="86172" marB="86172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nl-NL" sz="11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Inventariseren verbeterpunten</a:t>
                      </a:r>
                      <a:endParaRPr lang="nl-NL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570651664"/>
                  </a:ext>
                </a:extLst>
              </a:tr>
              <a:tr h="36261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+mj-lt"/>
                        </a:rPr>
                        <a:t>12.00</a:t>
                      </a:r>
                      <a:endParaRPr lang="nl-NL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3620" marR="86172" marT="86172" marB="86172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nl-NL" sz="11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Afsluiting</a:t>
                      </a:r>
                      <a:endParaRPr lang="nl-NL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5282987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40362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="" xmlns:a16="http://schemas.microsoft.com/office/drawing/2014/main" id="{08ECD40D-8C32-0B4B-8255-67A3134C87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5365"/>
            <a:ext cx="9144000" cy="5967270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="" xmlns:a16="http://schemas.microsoft.com/office/drawing/2014/main" id="{C1007D05-3E37-BF44-AEF2-2C7319F107B4}"/>
              </a:ext>
            </a:extLst>
          </p:cNvPr>
          <p:cNvSpPr/>
          <p:nvPr/>
        </p:nvSpPr>
        <p:spPr>
          <a:xfrm rot="16200000">
            <a:off x="-20859" y="3341339"/>
            <a:ext cx="1656184" cy="391346"/>
          </a:xfrm>
          <a:prstGeom prst="rect">
            <a:avLst/>
          </a:prstGeom>
          <a:solidFill>
            <a:srgbClr val="FFFF0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986836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="" xmlns:a16="http://schemas.microsoft.com/office/drawing/2014/main" id="{08ECD40D-8C32-0B4B-8255-67A3134C87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5365"/>
            <a:ext cx="9144000" cy="5967270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="" xmlns:a16="http://schemas.microsoft.com/office/drawing/2014/main" id="{C1007D05-3E37-BF44-AEF2-2C7319F107B4}"/>
              </a:ext>
            </a:extLst>
          </p:cNvPr>
          <p:cNvSpPr/>
          <p:nvPr/>
        </p:nvSpPr>
        <p:spPr>
          <a:xfrm>
            <a:off x="3743908" y="836712"/>
            <a:ext cx="1656184" cy="288032"/>
          </a:xfrm>
          <a:prstGeom prst="rect">
            <a:avLst/>
          </a:prstGeom>
          <a:solidFill>
            <a:srgbClr val="FFFF0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688583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="" xmlns:a16="http://schemas.microsoft.com/office/drawing/2014/main" id="{3B03E093-F5BA-E74C-B93A-3EAAE0C231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5365"/>
            <a:ext cx="9144000" cy="5967270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="" xmlns:a16="http://schemas.microsoft.com/office/drawing/2014/main" id="{DEC31425-6088-4545-9B3A-D9F2C93101A4}"/>
              </a:ext>
            </a:extLst>
          </p:cNvPr>
          <p:cNvSpPr/>
          <p:nvPr/>
        </p:nvSpPr>
        <p:spPr>
          <a:xfrm>
            <a:off x="4576693" y="764704"/>
            <a:ext cx="1656184" cy="288032"/>
          </a:xfrm>
          <a:prstGeom prst="rect">
            <a:avLst/>
          </a:prstGeom>
          <a:solidFill>
            <a:srgbClr val="FFFF0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404798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="" xmlns:a16="http://schemas.microsoft.com/office/drawing/2014/main" id="{3A31F827-CFDC-0946-85B7-A7F3602805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5365"/>
            <a:ext cx="9144000" cy="5967270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="" xmlns:a16="http://schemas.microsoft.com/office/drawing/2014/main" id="{3E8094B7-A0B0-3E47-A4B4-5E4713143816}"/>
              </a:ext>
            </a:extLst>
          </p:cNvPr>
          <p:cNvSpPr/>
          <p:nvPr/>
        </p:nvSpPr>
        <p:spPr>
          <a:xfrm>
            <a:off x="5724128" y="764704"/>
            <a:ext cx="936104" cy="288032"/>
          </a:xfrm>
          <a:prstGeom prst="rect">
            <a:avLst/>
          </a:prstGeom>
          <a:solidFill>
            <a:srgbClr val="FFFF0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356746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afiek 2">
            <a:extLst>
              <a:ext uri="{FF2B5EF4-FFF2-40B4-BE49-F238E27FC236}">
                <a16:creationId xmlns="" xmlns:a16="http://schemas.microsoft.com/office/drawing/2014/main" id="{B45E58D7-F6E9-0A4D-B4DA-C2D5E9BC07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860594"/>
              </p:ext>
            </p:extLst>
          </p:nvPr>
        </p:nvGraphicFramePr>
        <p:xfrm>
          <a:off x="-82484" y="404664"/>
          <a:ext cx="9308969" cy="60685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117064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afiek 2">
            <a:extLst>
              <a:ext uri="{FF2B5EF4-FFF2-40B4-BE49-F238E27FC236}">
                <a16:creationId xmlns="" xmlns:a16="http://schemas.microsoft.com/office/drawing/2014/main" id="{B45E58D7-F6E9-0A4D-B4DA-C2D5E9BC07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7654580"/>
              </p:ext>
            </p:extLst>
          </p:nvPr>
        </p:nvGraphicFramePr>
        <p:xfrm>
          <a:off x="-108520" y="394747"/>
          <a:ext cx="9308969" cy="60685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Vrije vorm 1">
            <a:extLst>
              <a:ext uri="{FF2B5EF4-FFF2-40B4-BE49-F238E27FC236}">
                <a16:creationId xmlns="" xmlns:a16="http://schemas.microsoft.com/office/drawing/2014/main" id="{3696E1CF-9ACD-C24D-91CB-C0283E8F1C1A}"/>
              </a:ext>
            </a:extLst>
          </p:cNvPr>
          <p:cNvSpPr/>
          <p:nvPr/>
        </p:nvSpPr>
        <p:spPr>
          <a:xfrm>
            <a:off x="1108129" y="1146875"/>
            <a:ext cx="705173" cy="1325105"/>
          </a:xfrm>
          <a:custGeom>
            <a:avLst/>
            <a:gdLst>
              <a:gd name="connsiteX0" fmla="*/ 7749 w 705173"/>
              <a:gd name="connsiteY0" fmla="*/ 0 h 1325105"/>
              <a:gd name="connsiteX1" fmla="*/ 0 w 705173"/>
              <a:gd name="connsiteY1" fmla="*/ 1317356 h 1325105"/>
              <a:gd name="connsiteX2" fmla="*/ 705173 w 705173"/>
              <a:gd name="connsiteY2" fmla="*/ 1325105 h 1325105"/>
              <a:gd name="connsiteX3" fmla="*/ 92990 w 705173"/>
              <a:gd name="connsiteY3" fmla="*/ 15498 h 1325105"/>
              <a:gd name="connsiteX4" fmla="*/ 7749 w 705173"/>
              <a:gd name="connsiteY4" fmla="*/ 0 h 1325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5173" h="1325105">
                <a:moveTo>
                  <a:pt x="7749" y="0"/>
                </a:moveTo>
                <a:lnTo>
                  <a:pt x="0" y="1317356"/>
                </a:lnTo>
                <a:lnTo>
                  <a:pt x="705173" y="1325105"/>
                </a:lnTo>
                <a:lnTo>
                  <a:pt x="92990" y="15498"/>
                </a:lnTo>
                <a:lnTo>
                  <a:pt x="7749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  <a:alpha val="48000"/>
            </a:schemeClr>
          </a:solidFill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37498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afiek 2">
            <a:extLst>
              <a:ext uri="{FF2B5EF4-FFF2-40B4-BE49-F238E27FC236}">
                <a16:creationId xmlns="" xmlns:a16="http://schemas.microsoft.com/office/drawing/2014/main" id="{B45E58D7-F6E9-0A4D-B4DA-C2D5E9BC0743}"/>
              </a:ext>
            </a:extLst>
          </p:cNvPr>
          <p:cNvGraphicFramePr>
            <a:graphicFrameLocks noGrp="1"/>
          </p:cNvGraphicFramePr>
          <p:nvPr/>
        </p:nvGraphicFramePr>
        <p:xfrm>
          <a:off x="-82484" y="394747"/>
          <a:ext cx="9308969" cy="60685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Vrije vorm 1">
            <a:extLst>
              <a:ext uri="{FF2B5EF4-FFF2-40B4-BE49-F238E27FC236}">
                <a16:creationId xmlns="" xmlns:a16="http://schemas.microsoft.com/office/drawing/2014/main" id="{3696E1CF-9ACD-C24D-91CB-C0283E8F1C1A}"/>
              </a:ext>
            </a:extLst>
          </p:cNvPr>
          <p:cNvSpPr/>
          <p:nvPr/>
        </p:nvSpPr>
        <p:spPr>
          <a:xfrm>
            <a:off x="1108129" y="1146875"/>
            <a:ext cx="705173" cy="1325105"/>
          </a:xfrm>
          <a:custGeom>
            <a:avLst/>
            <a:gdLst>
              <a:gd name="connsiteX0" fmla="*/ 7749 w 705173"/>
              <a:gd name="connsiteY0" fmla="*/ 0 h 1325105"/>
              <a:gd name="connsiteX1" fmla="*/ 0 w 705173"/>
              <a:gd name="connsiteY1" fmla="*/ 1317356 h 1325105"/>
              <a:gd name="connsiteX2" fmla="*/ 705173 w 705173"/>
              <a:gd name="connsiteY2" fmla="*/ 1325105 h 1325105"/>
              <a:gd name="connsiteX3" fmla="*/ 92990 w 705173"/>
              <a:gd name="connsiteY3" fmla="*/ 15498 h 1325105"/>
              <a:gd name="connsiteX4" fmla="*/ 7749 w 705173"/>
              <a:gd name="connsiteY4" fmla="*/ 0 h 1325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5173" h="1325105">
                <a:moveTo>
                  <a:pt x="7749" y="0"/>
                </a:moveTo>
                <a:lnTo>
                  <a:pt x="0" y="1317356"/>
                </a:lnTo>
                <a:lnTo>
                  <a:pt x="705173" y="1325105"/>
                </a:lnTo>
                <a:lnTo>
                  <a:pt x="92990" y="15498"/>
                </a:lnTo>
                <a:lnTo>
                  <a:pt x="7749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  <a:alpha val="48000"/>
            </a:schemeClr>
          </a:solidFill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Vrije vorm 3">
            <a:extLst>
              <a:ext uri="{FF2B5EF4-FFF2-40B4-BE49-F238E27FC236}">
                <a16:creationId xmlns="" xmlns:a16="http://schemas.microsoft.com/office/drawing/2014/main" id="{73788AA9-C5B6-2648-92CD-0C50B68174DA}"/>
              </a:ext>
            </a:extLst>
          </p:cNvPr>
          <p:cNvSpPr/>
          <p:nvPr/>
        </p:nvSpPr>
        <p:spPr>
          <a:xfrm>
            <a:off x="1782305" y="2495227"/>
            <a:ext cx="2038027" cy="2541722"/>
          </a:xfrm>
          <a:custGeom>
            <a:avLst/>
            <a:gdLst>
              <a:gd name="connsiteX0" fmla="*/ 7749 w 2038027"/>
              <a:gd name="connsiteY0" fmla="*/ 0 h 2541722"/>
              <a:gd name="connsiteX1" fmla="*/ 0 w 2038027"/>
              <a:gd name="connsiteY1" fmla="*/ 2541722 h 2541722"/>
              <a:gd name="connsiteX2" fmla="*/ 2038027 w 2038027"/>
              <a:gd name="connsiteY2" fmla="*/ 2533973 h 2541722"/>
              <a:gd name="connsiteX3" fmla="*/ 1410346 w 2038027"/>
              <a:gd name="connsiteY3" fmla="*/ 2030278 h 2541722"/>
              <a:gd name="connsiteX4" fmla="*/ 875654 w 2038027"/>
              <a:gd name="connsiteY4" fmla="*/ 1418095 h 2541722"/>
              <a:gd name="connsiteX5" fmla="*/ 309966 w 2038027"/>
              <a:gd name="connsiteY5" fmla="*/ 565688 h 2541722"/>
              <a:gd name="connsiteX6" fmla="*/ 7749 w 2038027"/>
              <a:gd name="connsiteY6" fmla="*/ 0 h 2541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38027" h="2541722">
                <a:moveTo>
                  <a:pt x="7749" y="0"/>
                </a:moveTo>
                <a:lnTo>
                  <a:pt x="0" y="2541722"/>
                </a:lnTo>
                <a:lnTo>
                  <a:pt x="2038027" y="2533973"/>
                </a:lnTo>
                <a:lnTo>
                  <a:pt x="1410346" y="2030278"/>
                </a:lnTo>
                <a:lnTo>
                  <a:pt x="875654" y="1418095"/>
                </a:lnTo>
                <a:lnTo>
                  <a:pt x="309966" y="565688"/>
                </a:lnTo>
                <a:lnTo>
                  <a:pt x="7749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  <a:alpha val="48000"/>
            </a:schemeClr>
          </a:solidFill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87567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afiek 2">
            <a:extLst>
              <a:ext uri="{FF2B5EF4-FFF2-40B4-BE49-F238E27FC236}">
                <a16:creationId xmlns="" xmlns:a16="http://schemas.microsoft.com/office/drawing/2014/main" id="{B45E58D7-F6E9-0A4D-B4DA-C2D5E9BC0743}"/>
              </a:ext>
            </a:extLst>
          </p:cNvPr>
          <p:cNvGraphicFramePr>
            <a:graphicFrameLocks noGrp="1"/>
          </p:cNvGraphicFramePr>
          <p:nvPr/>
        </p:nvGraphicFramePr>
        <p:xfrm>
          <a:off x="-82484" y="394747"/>
          <a:ext cx="9308969" cy="60685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Vrije vorm 1">
            <a:extLst>
              <a:ext uri="{FF2B5EF4-FFF2-40B4-BE49-F238E27FC236}">
                <a16:creationId xmlns="" xmlns:a16="http://schemas.microsoft.com/office/drawing/2014/main" id="{3696E1CF-9ACD-C24D-91CB-C0283E8F1C1A}"/>
              </a:ext>
            </a:extLst>
          </p:cNvPr>
          <p:cNvSpPr/>
          <p:nvPr/>
        </p:nvSpPr>
        <p:spPr>
          <a:xfrm>
            <a:off x="1108129" y="1146875"/>
            <a:ext cx="705173" cy="1325105"/>
          </a:xfrm>
          <a:custGeom>
            <a:avLst/>
            <a:gdLst>
              <a:gd name="connsiteX0" fmla="*/ 7749 w 705173"/>
              <a:gd name="connsiteY0" fmla="*/ 0 h 1325105"/>
              <a:gd name="connsiteX1" fmla="*/ 0 w 705173"/>
              <a:gd name="connsiteY1" fmla="*/ 1317356 h 1325105"/>
              <a:gd name="connsiteX2" fmla="*/ 705173 w 705173"/>
              <a:gd name="connsiteY2" fmla="*/ 1325105 h 1325105"/>
              <a:gd name="connsiteX3" fmla="*/ 92990 w 705173"/>
              <a:gd name="connsiteY3" fmla="*/ 15498 h 1325105"/>
              <a:gd name="connsiteX4" fmla="*/ 7749 w 705173"/>
              <a:gd name="connsiteY4" fmla="*/ 0 h 1325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5173" h="1325105">
                <a:moveTo>
                  <a:pt x="7749" y="0"/>
                </a:moveTo>
                <a:lnTo>
                  <a:pt x="0" y="1317356"/>
                </a:lnTo>
                <a:lnTo>
                  <a:pt x="705173" y="1325105"/>
                </a:lnTo>
                <a:lnTo>
                  <a:pt x="92990" y="15498"/>
                </a:lnTo>
                <a:lnTo>
                  <a:pt x="7749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  <a:alpha val="48000"/>
            </a:schemeClr>
          </a:solidFill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Vrije vorm 3">
            <a:extLst>
              <a:ext uri="{FF2B5EF4-FFF2-40B4-BE49-F238E27FC236}">
                <a16:creationId xmlns="" xmlns:a16="http://schemas.microsoft.com/office/drawing/2014/main" id="{73788AA9-C5B6-2648-92CD-0C50B68174DA}"/>
              </a:ext>
            </a:extLst>
          </p:cNvPr>
          <p:cNvSpPr/>
          <p:nvPr/>
        </p:nvSpPr>
        <p:spPr>
          <a:xfrm>
            <a:off x="1782305" y="2495227"/>
            <a:ext cx="2038027" cy="2541722"/>
          </a:xfrm>
          <a:custGeom>
            <a:avLst/>
            <a:gdLst>
              <a:gd name="connsiteX0" fmla="*/ 7749 w 2038027"/>
              <a:gd name="connsiteY0" fmla="*/ 0 h 2541722"/>
              <a:gd name="connsiteX1" fmla="*/ 0 w 2038027"/>
              <a:gd name="connsiteY1" fmla="*/ 2541722 h 2541722"/>
              <a:gd name="connsiteX2" fmla="*/ 2038027 w 2038027"/>
              <a:gd name="connsiteY2" fmla="*/ 2533973 h 2541722"/>
              <a:gd name="connsiteX3" fmla="*/ 1410346 w 2038027"/>
              <a:gd name="connsiteY3" fmla="*/ 2030278 h 2541722"/>
              <a:gd name="connsiteX4" fmla="*/ 875654 w 2038027"/>
              <a:gd name="connsiteY4" fmla="*/ 1418095 h 2541722"/>
              <a:gd name="connsiteX5" fmla="*/ 309966 w 2038027"/>
              <a:gd name="connsiteY5" fmla="*/ 565688 h 2541722"/>
              <a:gd name="connsiteX6" fmla="*/ 7749 w 2038027"/>
              <a:gd name="connsiteY6" fmla="*/ 0 h 2541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38027" h="2541722">
                <a:moveTo>
                  <a:pt x="7749" y="0"/>
                </a:moveTo>
                <a:lnTo>
                  <a:pt x="0" y="2541722"/>
                </a:lnTo>
                <a:lnTo>
                  <a:pt x="2038027" y="2533973"/>
                </a:lnTo>
                <a:lnTo>
                  <a:pt x="1410346" y="2030278"/>
                </a:lnTo>
                <a:lnTo>
                  <a:pt x="875654" y="1418095"/>
                </a:lnTo>
                <a:lnTo>
                  <a:pt x="309966" y="565688"/>
                </a:lnTo>
                <a:lnTo>
                  <a:pt x="7749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  <a:alpha val="48000"/>
            </a:schemeClr>
          </a:solidFill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al 4">
            <a:extLst>
              <a:ext uri="{FF2B5EF4-FFF2-40B4-BE49-F238E27FC236}">
                <a16:creationId xmlns="" xmlns:a16="http://schemas.microsoft.com/office/drawing/2014/main" id="{12C9F5CE-3294-BE47-82A9-5C259C51F5D2}"/>
              </a:ext>
            </a:extLst>
          </p:cNvPr>
          <p:cNvSpPr/>
          <p:nvPr/>
        </p:nvSpPr>
        <p:spPr>
          <a:xfrm>
            <a:off x="1996753" y="3442298"/>
            <a:ext cx="137587" cy="1441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/>
          </a:p>
        </p:txBody>
      </p:sp>
      <p:sp>
        <p:nvSpPr>
          <p:cNvPr id="6" name="Ovaal 5">
            <a:extLst>
              <a:ext uri="{FF2B5EF4-FFF2-40B4-BE49-F238E27FC236}">
                <a16:creationId xmlns="" xmlns:a16="http://schemas.microsoft.com/office/drawing/2014/main" id="{97EAE6AD-EE10-254D-A344-3A192FF3B1BC}"/>
              </a:ext>
            </a:extLst>
          </p:cNvPr>
          <p:cNvSpPr/>
          <p:nvPr/>
        </p:nvSpPr>
        <p:spPr>
          <a:xfrm>
            <a:off x="2843808" y="4704221"/>
            <a:ext cx="137587" cy="1441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/>
          </a:p>
        </p:txBody>
      </p:sp>
      <p:sp>
        <p:nvSpPr>
          <p:cNvPr id="7" name="Ovaal 6">
            <a:extLst>
              <a:ext uri="{FF2B5EF4-FFF2-40B4-BE49-F238E27FC236}">
                <a16:creationId xmlns="" xmlns:a16="http://schemas.microsoft.com/office/drawing/2014/main" id="{2F863FD0-7D27-9E4E-887D-C060A881B040}"/>
              </a:ext>
            </a:extLst>
          </p:cNvPr>
          <p:cNvSpPr/>
          <p:nvPr/>
        </p:nvSpPr>
        <p:spPr>
          <a:xfrm>
            <a:off x="2134340" y="4416133"/>
            <a:ext cx="137587" cy="1441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/>
          </a:p>
        </p:txBody>
      </p:sp>
      <p:sp>
        <p:nvSpPr>
          <p:cNvPr id="8" name="Ovaal 7">
            <a:extLst>
              <a:ext uri="{FF2B5EF4-FFF2-40B4-BE49-F238E27FC236}">
                <a16:creationId xmlns="" xmlns:a16="http://schemas.microsoft.com/office/drawing/2014/main" id="{D8183B70-46B2-1147-A551-F1072623B99C}"/>
              </a:ext>
            </a:extLst>
          </p:cNvPr>
          <p:cNvSpPr/>
          <p:nvPr/>
        </p:nvSpPr>
        <p:spPr>
          <a:xfrm>
            <a:off x="2339752" y="4099255"/>
            <a:ext cx="137587" cy="1441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9332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rije vorm 3">
            <a:extLst>
              <a:ext uri="{FF2B5EF4-FFF2-40B4-BE49-F238E27FC236}">
                <a16:creationId xmlns="" xmlns:a16="http://schemas.microsoft.com/office/drawing/2014/main" id="{73788AA9-C5B6-2648-92CD-0C50B68174DA}"/>
              </a:ext>
            </a:extLst>
          </p:cNvPr>
          <p:cNvSpPr/>
          <p:nvPr/>
        </p:nvSpPr>
        <p:spPr>
          <a:xfrm>
            <a:off x="1782305" y="2495227"/>
            <a:ext cx="2038027" cy="2541722"/>
          </a:xfrm>
          <a:custGeom>
            <a:avLst/>
            <a:gdLst>
              <a:gd name="connsiteX0" fmla="*/ 7749 w 2038027"/>
              <a:gd name="connsiteY0" fmla="*/ 0 h 2541722"/>
              <a:gd name="connsiteX1" fmla="*/ 0 w 2038027"/>
              <a:gd name="connsiteY1" fmla="*/ 2541722 h 2541722"/>
              <a:gd name="connsiteX2" fmla="*/ 2038027 w 2038027"/>
              <a:gd name="connsiteY2" fmla="*/ 2533973 h 2541722"/>
              <a:gd name="connsiteX3" fmla="*/ 1410346 w 2038027"/>
              <a:gd name="connsiteY3" fmla="*/ 2030278 h 2541722"/>
              <a:gd name="connsiteX4" fmla="*/ 875654 w 2038027"/>
              <a:gd name="connsiteY4" fmla="*/ 1418095 h 2541722"/>
              <a:gd name="connsiteX5" fmla="*/ 309966 w 2038027"/>
              <a:gd name="connsiteY5" fmla="*/ 565688 h 2541722"/>
              <a:gd name="connsiteX6" fmla="*/ 7749 w 2038027"/>
              <a:gd name="connsiteY6" fmla="*/ 0 h 2541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38027" h="2541722">
                <a:moveTo>
                  <a:pt x="7749" y="0"/>
                </a:moveTo>
                <a:lnTo>
                  <a:pt x="0" y="2541722"/>
                </a:lnTo>
                <a:lnTo>
                  <a:pt x="2038027" y="2533973"/>
                </a:lnTo>
                <a:lnTo>
                  <a:pt x="1410346" y="2030278"/>
                </a:lnTo>
                <a:lnTo>
                  <a:pt x="875654" y="1418095"/>
                </a:lnTo>
                <a:lnTo>
                  <a:pt x="309966" y="565688"/>
                </a:lnTo>
                <a:lnTo>
                  <a:pt x="7749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  <a:alpha val="48000"/>
            </a:schemeClr>
          </a:solidFill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Vrije vorm 1">
            <a:extLst>
              <a:ext uri="{FF2B5EF4-FFF2-40B4-BE49-F238E27FC236}">
                <a16:creationId xmlns="" xmlns:a16="http://schemas.microsoft.com/office/drawing/2014/main" id="{3696E1CF-9ACD-C24D-91CB-C0283E8F1C1A}"/>
              </a:ext>
            </a:extLst>
          </p:cNvPr>
          <p:cNvSpPr/>
          <p:nvPr/>
        </p:nvSpPr>
        <p:spPr>
          <a:xfrm>
            <a:off x="1108129" y="1146875"/>
            <a:ext cx="705173" cy="1325105"/>
          </a:xfrm>
          <a:custGeom>
            <a:avLst/>
            <a:gdLst>
              <a:gd name="connsiteX0" fmla="*/ 7749 w 705173"/>
              <a:gd name="connsiteY0" fmla="*/ 0 h 1325105"/>
              <a:gd name="connsiteX1" fmla="*/ 0 w 705173"/>
              <a:gd name="connsiteY1" fmla="*/ 1317356 h 1325105"/>
              <a:gd name="connsiteX2" fmla="*/ 705173 w 705173"/>
              <a:gd name="connsiteY2" fmla="*/ 1325105 h 1325105"/>
              <a:gd name="connsiteX3" fmla="*/ 92990 w 705173"/>
              <a:gd name="connsiteY3" fmla="*/ 15498 h 1325105"/>
              <a:gd name="connsiteX4" fmla="*/ 7749 w 705173"/>
              <a:gd name="connsiteY4" fmla="*/ 0 h 1325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5173" h="1325105">
                <a:moveTo>
                  <a:pt x="7749" y="0"/>
                </a:moveTo>
                <a:lnTo>
                  <a:pt x="0" y="1317356"/>
                </a:lnTo>
                <a:lnTo>
                  <a:pt x="705173" y="1325105"/>
                </a:lnTo>
                <a:lnTo>
                  <a:pt x="92990" y="15498"/>
                </a:lnTo>
                <a:lnTo>
                  <a:pt x="7749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  <a:alpha val="48000"/>
            </a:schemeClr>
          </a:solidFill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aphicFrame>
        <p:nvGraphicFramePr>
          <p:cNvPr id="3" name="Grafiek 2">
            <a:extLst>
              <a:ext uri="{FF2B5EF4-FFF2-40B4-BE49-F238E27FC236}">
                <a16:creationId xmlns="" xmlns:a16="http://schemas.microsoft.com/office/drawing/2014/main" id="{B45E58D7-F6E9-0A4D-B4DA-C2D5E9BC07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3291728"/>
              </p:ext>
            </p:extLst>
          </p:nvPr>
        </p:nvGraphicFramePr>
        <p:xfrm>
          <a:off x="-82484" y="394747"/>
          <a:ext cx="9308969" cy="60685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Ovaal 4">
            <a:extLst>
              <a:ext uri="{FF2B5EF4-FFF2-40B4-BE49-F238E27FC236}">
                <a16:creationId xmlns="" xmlns:a16="http://schemas.microsoft.com/office/drawing/2014/main" id="{12C9F5CE-3294-BE47-82A9-5C259C51F5D2}"/>
              </a:ext>
            </a:extLst>
          </p:cNvPr>
          <p:cNvSpPr/>
          <p:nvPr/>
        </p:nvSpPr>
        <p:spPr>
          <a:xfrm>
            <a:off x="1996753" y="3442298"/>
            <a:ext cx="137587" cy="1441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/>
          </a:p>
        </p:txBody>
      </p:sp>
      <p:sp>
        <p:nvSpPr>
          <p:cNvPr id="6" name="Ovaal 5">
            <a:extLst>
              <a:ext uri="{FF2B5EF4-FFF2-40B4-BE49-F238E27FC236}">
                <a16:creationId xmlns="" xmlns:a16="http://schemas.microsoft.com/office/drawing/2014/main" id="{97EAE6AD-EE10-254D-A344-3A192FF3B1BC}"/>
              </a:ext>
            </a:extLst>
          </p:cNvPr>
          <p:cNvSpPr/>
          <p:nvPr/>
        </p:nvSpPr>
        <p:spPr>
          <a:xfrm>
            <a:off x="2843808" y="4704221"/>
            <a:ext cx="137587" cy="1441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/>
          </a:p>
        </p:txBody>
      </p:sp>
      <p:sp>
        <p:nvSpPr>
          <p:cNvPr id="7" name="Ovaal 6">
            <a:extLst>
              <a:ext uri="{FF2B5EF4-FFF2-40B4-BE49-F238E27FC236}">
                <a16:creationId xmlns="" xmlns:a16="http://schemas.microsoft.com/office/drawing/2014/main" id="{2F863FD0-7D27-9E4E-887D-C060A881B040}"/>
              </a:ext>
            </a:extLst>
          </p:cNvPr>
          <p:cNvSpPr/>
          <p:nvPr/>
        </p:nvSpPr>
        <p:spPr>
          <a:xfrm>
            <a:off x="2134340" y="4416133"/>
            <a:ext cx="137587" cy="1441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/>
          </a:p>
        </p:txBody>
      </p:sp>
      <p:sp>
        <p:nvSpPr>
          <p:cNvPr id="8" name="Ovaal 7">
            <a:extLst>
              <a:ext uri="{FF2B5EF4-FFF2-40B4-BE49-F238E27FC236}">
                <a16:creationId xmlns="" xmlns:a16="http://schemas.microsoft.com/office/drawing/2014/main" id="{D8183B70-46B2-1147-A551-F1072623B99C}"/>
              </a:ext>
            </a:extLst>
          </p:cNvPr>
          <p:cNvSpPr/>
          <p:nvPr/>
        </p:nvSpPr>
        <p:spPr>
          <a:xfrm>
            <a:off x="2339752" y="4099255"/>
            <a:ext cx="137587" cy="1441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/>
          </a:p>
        </p:txBody>
      </p:sp>
      <p:sp>
        <p:nvSpPr>
          <p:cNvPr id="9" name="Ovaal 8">
            <a:extLst>
              <a:ext uri="{FF2B5EF4-FFF2-40B4-BE49-F238E27FC236}">
                <a16:creationId xmlns="" xmlns:a16="http://schemas.microsoft.com/office/drawing/2014/main" id="{1E45A6A6-A106-994A-845E-BE241660C069}"/>
              </a:ext>
            </a:extLst>
          </p:cNvPr>
          <p:cNvSpPr/>
          <p:nvPr/>
        </p:nvSpPr>
        <p:spPr>
          <a:xfrm>
            <a:off x="1043608" y="2564904"/>
            <a:ext cx="2882394" cy="2763217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Gestreepte pijl rechts 9">
            <a:extLst>
              <a:ext uri="{FF2B5EF4-FFF2-40B4-BE49-F238E27FC236}">
                <a16:creationId xmlns="" xmlns:a16="http://schemas.microsoft.com/office/drawing/2014/main" id="{624C4C72-75A5-DF47-BFC6-06005B9EAA19}"/>
              </a:ext>
            </a:extLst>
          </p:cNvPr>
          <p:cNvSpPr/>
          <p:nvPr/>
        </p:nvSpPr>
        <p:spPr>
          <a:xfrm rot="3283593">
            <a:off x="922249" y="1980005"/>
            <a:ext cx="864096" cy="360040"/>
          </a:xfrm>
          <a:prstGeom prst="stripedRightArrow">
            <a:avLst/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ekstvak 10">
            <a:extLst>
              <a:ext uri="{FF2B5EF4-FFF2-40B4-BE49-F238E27FC236}">
                <a16:creationId xmlns="" xmlns:a16="http://schemas.microsoft.com/office/drawing/2014/main" id="{EA08ED9C-EC8A-F449-BD8E-9102F5EB80F3}"/>
              </a:ext>
            </a:extLst>
          </p:cNvPr>
          <p:cNvSpPr txBox="1"/>
          <p:nvPr/>
        </p:nvSpPr>
        <p:spPr>
          <a:xfrm rot="20819967">
            <a:off x="1496318" y="1248144"/>
            <a:ext cx="26304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highlight>
                  <a:srgbClr val="FFFF00"/>
                </a:highlight>
              </a:rPr>
              <a:t>Dit is de beweging die we </a:t>
            </a:r>
          </a:p>
          <a:p>
            <a:r>
              <a:rPr lang="nl-NL" dirty="0">
                <a:highlight>
                  <a:srgbClr val="FFFF00"/>
                </a:highlight>
              </a:rPr>
              <a:t>met IKZ willen maken</a:t>
            </a:r>
          </a:p>
        </p:txBody>
      </p:sp>
    </p:spTree>
    <p:extLst>
      <p:ext uri="{BB962C8B-B14F-4D97-AF65-F5344CB8AC3E}">
        <p14:creationId xmlns:p14="http://schemas.microsoft.com/office/powerpoint/2010/main" val="38197778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="" xmlns:a16="http://schemas.microsoft.com/office/drawing/2014/main" id="{1E61A614-A597-CF45-8690-66A45624E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245789"/>
            <a:ext cx="8402400" cy="923330"/>
          </a:xfrm>
        </p:spPr>
        <p:txBody>
          <a:bodyPr/>
          <a:lstStyle/>
          <a:p>
            <a:r>
              <a:rPr lang="nl-NL" sz="2000" dirty="0"/>
              <a:t>BC 2: Kosteneffectiviteit</a:t>
            </a:r>
            <a:br>
              <a:rPr lang="nl-NL" sz="2000" dirty="0"/>
            </a:br>
            <a:r>
              <a:rPr lang="nl-NL" sz="2000" dirty="0"/>
              <a:t>van de milieuprestatie</a:t>
            </a:r>
            <a:br>
              <a:rPr lang="nl-NL" sz="2000" dirty="0"/>
            </a:br>
            <a:endParaRPr lang="nl-NL" sz="2000" dirty="0"/>
          </a:p>
        </p:txBody>
      </p:sp>
      <p:pic>
        <p:nvPicPr>
          <p:cNvPr id="7" name="Afbeelding 6" descr="Afbeelding met schermafbeelding&#10;&#10;&#10;&#10;Automatisch gegenereerde beschrijving">
            <a:extLst>
              <a:ext uri="{FF2B5EF4-FFF2-40B4-BE49-F238E27FC236}">
                <a16:creationId xmlns="" xmlns:a16="http://schemas.microsoft.com/office/drawing/2014/main" id="{721A67E5-D54F-A34C-8C32-C2A11A0A82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141566"/>
            <a:ext cx="8283090" cy="3087633"/>
          </a:xfrm>
          <a:prstGeom prst="rect">
            <a:avLst/>
          </a:prstGeom>
        </p:spPr>
      </p:pic>
      <p:sp>
        <p:nvSpPr>
          <p:cNvPr id="8" name="Vrije vorm 7">
            <a:extLst>
              <a:ext uri="{FF2B5EF4-FFF2-40B4-BE49-F238E27FC236}">
                <a16:creationId xmlns="" xmlns:a16="http://schemas.microsoft.com/office/drawing/2014/main" id="{B11ACF0B-4CEE-C045-B492-BC35E2863F47}"/>
              </a:ext>
            </a:extLst>
          </p:cNvPr>
          <p:cNvSpPr/>
          <p:nvPr/>
        </p:nvSpPr>
        <p:spPr bwMode="auto">
          <a:xfrm>
            <a:off x="5868144" y="1988840"/>
            <a:ext cx="2977869" cy="3811348"/>
          </a:xfrm>
          <a:custGeom>
            <a:avLst/>
            <a:gdLst>
              <a:gd name="connsiteX0" fmla="*/ 8092 w 2977869"/>
              <a:gd name="connsiteY0" fmla="*/ 145656 h 3811348"/>
              <a:gd name="connsiteX1" fmla="*/ 129473 w 2977869"/>
              <a:gd name="connsiteY1" fmla="*/ 3811348 h 3811348"/>
              <a:gd name="connsiteX2" fmla="*/ 2977869 w 2977869"/>
              <a:gd name="connsiteY2" fmla="*/ 3754704 h 3811348"/>
              <a:gd name="connsiteX3" fmla="*/ 2832213 w 2977869"/>
              <a:gd name="connsiteY3" fmla="*/ 0 h 3811348"/>
              <a:gd name="connsiteX4" fmla="*/ 0 w 2977869"/>
              <a:gd name="connsiteY4" fmla="*/ 89012 h 3811348"/>
              <a:gd name="connsiteX5" fmla="*/ 8092 w 2977869"/>
              <a:gd name="connsiteY5" fmla="*/ 145656 h 3811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77869" h="3811348">
                <a:moveTo>
                  <a:pt x="8092" y="145656"/>
                </a:moveTo>
                <a:lnTo>
                  <a:pt x="129473" y="3811348"/>
                </a:lnTo>
                <a:lnTo>
                  <a:pt x="2977869" y="3754704"/>
                </a:lnTo>
                <a:lnTo>
                  <a:pt x="2832213" y="0"/>
                </a:lnTo>
                <a:lnTo>
                  <a:pt x="0" y="89012"/>
                </a:lnTo>
                <a:lnTo>
                  <a:pt x="8092" y="145656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  <a:ex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nl-NL" sz="2200" dirty="0">
                <a:solidFill>
                  <a:schemeClr val="bg1">
                    <a:lumMod val="75000"/>
                  </a:schemeClr>
                </a:solidFill>
                <a:latin typeface="Verdana" pitchFamily="34" charset="0"/>
              </a:rPr>
              <a:t>A4</a:t>
            </a:r>
            <a:endParaRPr kumimoji="0" lang="nl-NL" sz="2200" b="0" i="0" u="none" strike="noStrike" cap="none" normalizeH="0" baseline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94165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BBF0D024-0167-FD40-AFF2-46FDAB0F04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794" y="188640"/>
            <a:ext cx="8402400" cy="615553"/>
          </a:xfrm>
        </p:spPr>
        <p:txBody>
          <a:bodyPr/>
          <a:lstStyle/>
          <a:p>
            <a:r>
              <a:rPr lang="nl-NL" sz="2000" dirty="0"/>
              <a:t>Beoordelingskader </a:t>
            </a:r>
            <a:br>
              <a:rPr lang="nl-NL" sz="2000" dirty="0"/>
            </a:br>
            <a:r>
              <a:rPr lang="nl-NL" sz="2000" dirty="0"/>
              <a:t>voor een innovatievoorstel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="" xmlns:a16="http://schemas.microsoft.com/office/drawing/2014/main" id="{156F514C-36D4-9D4B-A263-B71AA3BCAEC0}"/>
              </a:ext>
            </a:extLst>
          </p:cNvPr>
          <p:cNvSpPr txBox="1"/>
          <p:nvPr/>
        </p:nvSpPr>
        <p:spPr>
          <a:xfrm>
            <a:off x="484942" y="1569260"/>
            <a:ext cx="8402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600" dirty="0"/>
              <a:t>Hoe innovaties met elkaar </a:t>
            </a:r>
            <a:r>
              <a:rPr lang="nl-NL" sz="1600" u="sng" dirty="0"/>
              <a:t>vergelijken</a:t>
            </a:r>
            <a:r>
              <a:rPr lang="nl-NL" sz="1600" dirty="0"/>
              <a:t>? (beoordelen)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600" dirty="0"/>
              <a:t>Sinds vorige keer: Milieuprofielen TNO beschikbaar.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600" dirty="0"/>
              <a:t>Vertaalslag van milieuprofielen per ton brandstof naar m</a:t>
            </a:r>
            <a:r>
              <a:rPr lang="nl-NL" sz="1600" baseline="30000" dirty="0"/>
              <a:t>3</a:t>
            </a:r>
            <a:r>
              <a:rPr lang="nl-NL" sz="1600" dirty="0"/>
              <a:t> zand in een werk.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600" dirty="0"/>
              <a:t>Met als doel om straks innovaties te kunnen beoordelen.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</p:txBody>
      </p:sp>
    </p:spTree>
    <p:extLst>
      <p:ext uri="{BB962C8B-B14F-4D97-AF65-F5344CB8AC3E}">
        <p14:creationId xmlns:p14="http://schemas.microsoft.com/office/powerpoint/2010/main" val="2055536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="" xmlns:a16="http://schemas.microsoft.com/office/drawing/2014/main" id="{DA74DC1A-134D-7445-A01C-7366878892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5064"/>
            <a:ext cx="9144000" cy="5962936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="" xmlns:a16="http://schemas.microsoft.com/office/drawing/2014/main" id="{F93D60AB-0FA5-3E49-A8B9-3C9442986FA1}"/>
              </a:ext>
            </a:extLst>
          </p:cNvPr>
          <p:cNvSpPr txBox="1"/>
          <p:nvPr/>
        </p:nvSpPr>
        <p:spPr>
          <a:xfrm>
            <a:off x="3563888" y="260648"/>
            <a:ext cx="1474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Euro’s per m3</a:t>
            </a:r>
          </a:p>
        </p:txBody>
      </p:sp>
    </p:spTree>
    <p:extLst>
      <p:ext uri="{BB962C8B-B14F-4D97-AF65-F5344CB8AC3E}">
        <p14:creationId xmlns:p14="http://schemas.microsoft.com/office/powerpoint/2010/main" val="34049014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="" xmlns:a16="http://schemas.microsoft.com/office/drawing/2014/main" id="{1D64EA5D-419D-CE49-BCCE-59AF263E94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5064"/>
            <a:ext cx="9144000" cy="5962936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="" xmlns:a16="http://schemas.microsoft.com/office/drawing/2014/main" id="{4A319257-606D-3C4E-9EA4-A0DF60A87A07}"/>
              </a:ext>
            </a:extLst>
          </p:cNvPr>
          <p:cNvSpPr txBox="1"/>
          <p:nvPr/>
        </p:nvSpPr>
        <p:spPr>
          <a:xfrm>
            <a:off x="3779912" y="260648"/>
            <a:ext cx="1369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Procentueel </a:t>
            </a:r>
          </a:p>
        </p:txBody>
      </p:sp>
    </p:spTree>
    <p:extLst>
      <p:ext uri="{BB962C8B-B14F-4D97-AF65-F5344CB8AC3E}">
        <p14:creationId xmlns:p14="http://schemas.microsoft.com/office/powerpoint/2010/main" val="2665529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="" xmlns:a16="http://schemas.microsoft.com/office/drawing/2014/main" id="{1E61A614-A597-CF45-8690-66A45624E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810" y="214792"/>
            <a:ext cx="8402400" cy="923330"/>
          </a:xfrm>
        </p:spPr>
        <p:txBody>
          <a:bodyPr/>
          <a:lstStyle/>
          <a:p>
            <a:r>
              <a:rPr lang="nl-NL" sz="2000" dirty="0"/>
              <a:t>BC 2: Kosteneffectiviteit</a:t>
            </a:r>
            <a:br>
              <a:rPr lang="nl-NL" sz="2000" dirty="0"/>
            </a:br>
            <a:r>
              <a:rPr lang="nl-NL" sz="2000" dirty="0"/>
              <a:t>van de milieuprestatie</a:t>
            </a:r>
            <a:br>
              <a:rPr lang="nl-NL" sz="2000" dirty="0"/>
            </a:br>
            <a:endParaRPr lang="nl-NL" sz="2000" dirty="0"/>
          </a:p>
        </p:txBody>
      </p:sp>
      <p:pic>
        <p:nvPicPr>
          <p:cNvPr id="7" name="Afbeelding 6" descr="Afbeelding met schermafbeelding&#10;&#10;&#10;&#10;Automatisch gegenereerde beschrijving">
            <a:extLst>
              <a:ext uri="{FF2B5EF4-FFF2-40B4-BE49-F238E27FC236}">
                <a16:creationId xmlns="" xmlns:a16="http://schemas.microsoft.com/office/drawing/2014/main" id="{721A67E5-D54F-A34C-8C32-C2A11A0A82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141566"/>
            <a:ext cx="8283090" cy="3087633"/>
          </a:xfrm>
          <a:prstGeom prst="rect">
            <a:avLst/>
          </a:prstGeom>
        </p:spPr>
      </p:pic>
      <p:sp>
        <p:nvSpPr>
          <p:cNvPr id="8" name="Vrije vorm 7">
            <a:extLst>
              <a:ext uri="{FF2B5EF4-FFF2-40B4-BE49-F238E27FC236}">
                <a16:creationId xmlns="" xmlns:a16="http://schemas.microsoft.com/office/drawing/2014/main" id="{B11ACF0B-4CEE-C045-B492-BC35E2863F47}"/>
              </a:ext>
            </a:extLst>
          </p:cNvPr>
          <p:cNvSpPr/>
          <p:nvPr/>
        </p:nvSpPr>
        <p:spPr bwMode="auto">
          <a:xfrm>
            <a:off x="5806329" y="1988840"/>
            <a:ext cx="2977869" cy="3811348"/>
          </a:xfrm>
          <a:custGeom>
            <a:avLst/>
            <a:gdLst>
              <a:gd name="connsiteX0" fmla="*/ 8092 w 2977869"/>
              <a:gd name="connsiteY0" fmla="*/ 145656 h 3811348"/>
              <a:gd name="connsiteX1" fmla="*/ 129473 w 2977869"/>
              <a:gd name="connsiteY1" fmla="*/ 3811348 h 3811348"/>
              <a:gd name="connsiteX2" fmla="*/ 2977869 w 2977869"/>
              <a:gd name="connsiteY2" fmla="*/ 3754704 h 3811348"/>
              <a:gd name="connsiteX3" fmla="*/ 2832213 w 2977869"/>
              <a:gd name="connsiteY3" fmla="*/ 0 h 3811348"/>
              <a:gd name="connsiteX4" fmla="*/ 0 w 2977869"/>
              <a:gd name="connsiteY4" fmla="*/ 89012 h 3811348"/>
              <a:gd name="connsiteX5" fmla="*/ 8092 w 2977869"/>
              <a:gd name="connsiteY5" fmla="*/ 145656 h 3811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77869" h="3811348">
                <a:moveTo>
                  <a:pt x="8092" y="145656"/>
                </a:moveTo>
                <a:lnTo>
                  <a:pt x="129473" y="3811348"/>
                </a:lnTo>
                <a:lnTo>
                  <a:pt x="2977869" y="3754704"/>
                </a:lnTo>
                <a:lnTo>
                  <a:pt x="2832213" y="0"/>
                </a:lnTo>
                <a:lnTo>
                  <a:pt x="0" y="89012"/>
                </a:lnTo>
                <a:lnTo>
                  <a:pt x="8092" y="145656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  <a:ex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246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="" xmlns:a16="http://schemas.microsoft.com/office/drawing/2014/main" id="{E298DAC0-E104-954C-AF31-745E24AEB3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5365"/>
            <a:ext cx="9144000" cy="5967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8993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="" xmlns:a16="http://schemas.microsoft.com/office/drawing/2014/main" id="{3492E9F0-1070-6546-816F-C9BD194933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7532"/>
            <a:ext cx="9144000" cy="5962936"/>
          </a:xfrm>
          <a:prstGeom prst="rect">
            <a:avLst/>
          </a:prstGeom>
        </p:spPr>
      </p:pic>
      <p:sp>
        <p:nvSpPr>
          <p:cNvPr id="3" name="Toelichting met pijl omlaag 2">
            <a:extLst>
              <a:ext uri="{FF2B5EF4-FFF2-40B4-BE49-F238E27FC236}">
                <a16:creationId xmlns="" xmlns:a16="http://schemas.microsoft.com/office/drawing/2014/main" id="{D6A288E8-4E3F-A34B-801F-4FF75209FEAF}"/>
              </a:ext>
            </a:extLst>
          </p:cNvPr>
          <p:cNvSpPr/>
          <p:nvPr/>
        </p:nvSpPr>
        <p:spPr bwMode="auto">
          <a:xfrm>
            <a:off x="5004048" y="1557338"/>
            <a:ext cx="1872208" cy="1295598"/>
          </a:xfrm>
          <a:prstGeom prst="downArrowCallout">
            <a:avLst>
              <a:gd name="adj1" fmla="val 13133"/>
              <a:gd name="adj2" fmla="val 25000"/>
              <a:gd name="adj3" fmla="val 25000"/>
              <a:gd name="adj4" fmla="val 64977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nl-NL" sz="1200" dirty="0">
                <a:latin typeface="Verdana" pitchFamily="34" charset="0"/>
              </a:rPr>
              <a:t>dit betekent dat 1 MKI punt verbetering bij HVO50, 2,04 Euro kost (per m</a:t>
            </a:r>
            <a:r>
              <a:rPr lang="nl-NL" sz="1200" baseline="30000" dirty="0">
                <a:latin typeface="Verdana" pitchFamily="34" charset="0"/>
              </a:rPr>
              <a:t>3</a:t>
            </a:r>
            <a:r>
              <a:rPr lang="nl-NL" sz="1200" dirty="0">
                <a:latin typeface="Verdana" pitchFamily="34" charset="0"/>
              </a:rPr>
              <a:t>)</a:t>
            </a:r>
            <a:endParaRPr kumimoji="0" lang="nl-NL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5985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="" xmlns:a16="http://schemas.microsoft.com/office/drawing/2014/main" id="{1E61A614-A597-CF45-8690-66A45624E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810" y="214792"/>
            <a:ext cx="8402400" cy="923330"/>
          </a:xfrm>
        </p:spPr>
        <p:txBody>
          <a:bodyPr/>
          <a:lstStyle/>
          <a:p>
            <a:r>
              <a:rPr lang="nl-NL" sz="2000" dirty="0"/>
              <a:t>BC 2: Kosteneffectiviteit</a:t>
            </a:r>
            <a:br>
              <a:rPr lang="nl-NL" sz="2000" dirty="0"/>
            </a:br>
            <a:r>
              <a:rPr lang="nl-NL" sz="2000" dirty="0"/>
              <a:t>van de milieuprestatie</a:t>
            </a:r>
            <a:br>
              <a:rPr lang="nl-NL" sz="2000" dirty="0"/>
            </a:br>
            <a:endParaRPr lang="nl-NL" sz="2000" dirty="0"/>
          </a:p>
        </p:txBody>
      </p:sp>
      <p:sp>
        <p:nvSpPr>
          <p:cNvPr id="6" name="Tekstvak 5">
            <a:extLst>
              <a:ext uri="{FF2B5EF4-FFF2-40B4-BE49-F238E27FC236}">
                <a16:creationId xmlns="" xmlns:a16="http://schemas.microsoft.com/office/drawing/2014/main" id="{6F860CEE-08D6-CE44-AC3A-60F4671BF7EC}"/>
              </a:ext>
            </a:extLst>
          </p:cNvPr>
          <p:cNvSpPr txBox="1"/>
          <p:nvPr/>
        </p:nvSpPr>
        <p:spPr>
          <a:xfrm>
            <a:off x="467544" y="1556792"/>
            <a:ext cx="8402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600" dirty="0"/>
              <a:t>Vragen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600" dirty="0"/>
              <a:t>Opmerkingen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600" dirty="0"/>
              <a:t>Discussie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600" dirty="0"/>
              <a:t>Referentiewerk </a:t>
            </a:r>
          </a:p>
          <a:p>
            <a:pPr lvl="1"/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</p:txBody>
      </p:sp>
    </p:spTree>
    <p:extLst>
      <p:ext uri="{BB962C8B-B14F-4D97-AF65-F5344CB8AC3E}">
        <p14:creationId xmlns:p14="http://schemas.microsoft.com/office/powerpoint/2010/main" val="4011038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="" xmlns:a16="http://schemas.microsoft.com/office/drawing/2014/main" id="{1E61A614-A597-CF45-8690-66A45624E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404664"/>
            <a:ext cx="8402400" cy="307777"/>
          </a:xfrm>
        </p:spPr>
        <p:txBody>
          <a:bodyPr/>
          <a:lstStyle/>
          <a:p>
            <a:r>
              <a:rPr lang="nl-NL" sz="2000" dirty="0"/>
              <a:t>Definitie referentiewerk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="" xmlns:a16="http://schemas.microsoft.com/office/drawing/2014/main" id="{59AEA650-C6BB-BA42-B2FA-745F717413F5}"/>
              </a:ext>
            </a:extLst>
          </p:cNvPr>
          <p:cNvSpPr txBox="1"/>
          <p:nvPr/>
        </p:nvSpPr>
        <p:spPr>
          <a:xfrm>
            <a:off x="467544" y="1556792"/>
            <a:ext cx="8402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600" dirty="0"/>
              <a:t>= Hypothetisch werk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600" dirty="0"/>
              <a:t>Strandsuppletie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600" dirty="0"/>
              <a:t>Gebruik makend van een sleephopperzuiger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600" dirty="0"/>
              <a:t>Volume van 6.000 m</a:t>
            </a:r>
            <a:r>
              <a:rPr lang="nl-NL" sz="1600" baseline="30000" dirty="0"/>
              <a:t>3</a:t>
            </a:r>
            <a:r>
              <a:rPr lang="nl-NL" sz="1600" dirty="0"/>
              <a:t> per cyclus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600" dirty="0"/>
              <a:t>Vaarafstand van 24 km per cyclus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600" dirty="0"/>
              <a:t>Vaarduur van 5 uur per cyclus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600" dirty="0"/>
              <a:t>Een werk van in totaal 500.000 m3</a:t>
            </a:r>
          </a:p>
          <a:p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</p:txBody>
      </p:sp>
    </p:spTree>
    <p:extLst>
      <p:ext uri="{BB962C8B-B14F-4D97-AF65-F5344CB8AC3E}">
        <p14:creationId xmlns:p14="http://schemas.microsoft.com/office/powerpoint/2010/main" val="3954979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="" xmlns:a16="http://schemas.microsoft.com/office/drawing/2014/main" id="{1E61A614-A597-CF45-8690-66A45624E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404664"/>
            <a:ext cx="8402400" cy="307777"/>
          </a:xfrm>
        </p:spPr>
        <p:txBody>
          <a:bodyPr/>
          <a:lstStyle/>
          <a:p>
            <a:r>
              <a:rPr lang="nl-NL" sz="2000" dirty="0"/>
              <a:t>Definitie referentiewerk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="" xmlns:a16="http://schemas.microsoft.com/office/drawing/2014/main" id="{59AEA650-C6BB-BA42-B2FA-745F717413F5}"/>
              </a:ext>
            </a:extLst>
          </p:cNvPr>
          <p:cNvSpPr txBox="1"/>
          <p:nvPr/>
        </p:nvSpPr>
        <p:spPr>
          <a:xfrm>
            <a:off x="467544" y="1556792"/>
            <a:ext cx="840240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dirty="0"/>
              <a:t>Innovators kunnen: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600" dirty="0"/>
              <a:t>Een afwijking in de hoeveelheid aanhouden als hun oplossing daar beter op is in gericht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600" dirty="0"/>
              <a:t>Een deeloplossing aanbieden (een deel van de keten)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600" dirty="0"/>
              <a:t>Dan graag onderbouwen – waarom en wat het verschil is t.o.v. het referentiewerk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600" dirty="0"/>
              <a:t>Uiteindelijk alles naar m</a:t>
            </a:r>
            <a:r>
              <a:rPr lang="nl-NL" sz="1600" baseline="30000" dirty="0"/>
              <a:t>3</a:t>
            </a:r>
            <a:r>
              <a:rPr lang="nl-NL" sz="1600" dirty="0"/>
              <a:t>’s terugrekenen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</p:txBody>
      </p:sp>
    </p:spTree>
    <p:extLst>
      <p:ext uri="{BB962C8B-B14F-4D97-AF65-F5344CB8AC3E}">
        <p14:creationId xmlns:p14="http://schemas.microsoft.com/office/powerpoint/2010/main" val="1987872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="" xmlns:a16="http://schemas.microsoft.com/office/drawing/2014/main" id="{1E61A614-A597-CF45-8690-66A45624E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404664"/>
            <a:ext cx="8402400" cy="615553"/>
          </a:xfrm>
        </p:spPr>
        <p:txBody>
          <a:bodyPr/>
          <a:lstStyle/>
          <a:p>
            <a:r>
              <a:rPr lang="nl-NL" sz="2000" dirty="0"/>
              <a:t>Parameters en beoordelings-</a:t>
            </a:r>
            <a:br>
              <a:rPr lang="nl-NL" sz="2000" dirty="0"/>
            </a:br>
            <a:r>
              <a:rPr lang="nl-NL" sz="2000" dirty="0"/>
              <a:t>criteria</a:t>
            </a:r>
          </a:p>
        </p:txBody>
      </p:sp>
      <p:graphicFrame>
        <p:nvGraphicFramePr>
          <p:cNvPr id="4" name="Tabel 3">
            <a:extLst>
              <a:ext uri="{FF2B5EF4-FFF2-40B4-BE49-F238E27FC236}">
                <a16:creationId xmlns="" xmlns:a16="http://schemas.microsoft.com/office/drawing/2014/main" id="{D4456784-8665-2E47-9684-9ED4753068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3173089"/>
              </p:ext>
            </p:extLst>
          </p:nvPr>
        </p:nvGraphicFramePr>
        <p:xfrm>
          <a:off x="567680" y="2620274"/>
          <a:ext cx="3199930" cy="17470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99930">
                  <a:extLst>
                    <a:ext uri="{9D8B030D-6E8A-4147-A177-3AD203B41FA5}">
                      <a16:colId xmlns="" xmlns:a16="http://schemas.microsoft.com/office/drawing/2014/main" val="3212397159"/>
                    </a:ext>
                  </a:extLst>
                </a:gridCol>
              </a:tblGrid>
              <a:tr h="547581">
                <a:tc>
                  <a:txBody>
                    <a:bodyPr/>
                    <a:lstStyle/>
                    <a:p>
                      <a:r>
                        <a:rPr lang="nl-NL" sz="1500" dirty="0"/>
                        <a:t>Parameters</a:t>
                      </a:r>
                    </a:p>
                    <a:p>
                      <a:endParaRPr lang="nl-NL" sz="1500" dirty="0"/>
                    </a:p>
                  </a:txBody>
                  <a:tcPr marL="78226" marR="78226" marT="39113" marB="39113"/>
                </a:tc>
                <a:extLst>
                  <a:ext uri="{0D108BD9-81ED-4DB2-BD59-A6C34878D82A}">
                    <a16:rowId xmlns="" xmlns:a16="http://schemas.microsoft.com/office/drawing/2014/main" val="1464464128"/>
                  </a:ext>
                </a:extLst>
              </a:tr>
              <a:tr h="599731">
                <a:tc>
                  <a:txBody>
                    <a:bodyPr/>
                    <a:lstStyle/>
                    <a:p>
                      <a:r>
                        <a:rPr lang="nl-NL" sz="1700" b="1" dirty="0"/>
                        <a:t>(Geëgaliseerde) kosten</a:t>
                      </a:r>
                    </a:p>
                    <a:p>
                      <a:endParaRPr lang="nl-NL" sz="1700" b="1" dirty="0"/>
                    </a:p>
                  </a:txBody>
                  <a:tcPr marL="78226" marR="78226" marT="39113" marB="39113"/>
                </a:tc>
                <a:extLst>
                  <a:ext uri="{0D108BD9-81ED-4DB2-BD59-A6C34878D82A}">
                    <a16:rowId xmlns="" xmlns:a16="http://schemas.microsoft.com/office/drawing/2014/main" val="1807346402"/>
                  </a:ext>
                </a:extLst>
              </a:tr>
              <a:tr h="599731">
                <a:tc>
                  <a:txBody>
                    <a:bodyPr/>
                    <a:lstStyle/>
                    <a:p>
                      <a:r>
                        <a:rPr lang="nl-NL" sz="1700" b="1" dirty="0"/>
                        <a:t>MKI</a:t>
                      </a:r>
                    </a:p>
                    <a:p>
                      <a:endParaRPr lang="nl-NL" sz="1700" b="1" dirty="0"/>
                    </a:p>
                  </a:txBody>
                  <a:tcPr marL="78226" marR="78226" marT="39113" marB="39113"/>
                </a:tc>
                <a:extLst>
                  <a:ext uri="{0D108BD9-81ED-4DB2-BD59-A6C34878D82A}">
                    <a16:rowId xmlns="" xmlns:a16="http://schemas.microsoft.com/office/drawing/2014/main" val="2163943225"/>
                  </a:ext>
                </a:extLst>
              </a:tr>
            </a:tbl>
          </a:graphicData>
        </a:graphic>
      </p:graphicFrame>
      <p:graphicFrame>
        <p:nvGraphicFramePr>
          <p:cNvPr id="5" name="Tabel 4">
            <a:extLst>
              <a:ext uri="{FF2B5EF4-FFF2-40B4-BE49-F238E27FC236}">
                <a16:creationId xmlns="" xmlns:a16="http://schemas.microsoft.com/office/drawing/2014/main" id="{ED82E7C8-4F71-A54E-84C2-05BE143E07F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040387" y="2620274"/>
          <a:ext cx="3199930" cy="17470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99930">
                  <a:extLst>
                    <a:ext uri="{9D8B030D-6E8A-4147-A177-3AD203B41FA5}">
                      <a16:colId xmlns="" xmlns:a16="http://schemas.microsoft.com/office/drawing/2014/main" val="3212397159"/>
                    </a:ext>
                  </a:extLst>
                </a:gridCol>
              </a:tblGrid>
              <a:tr h="547581">
                <a:tc>
                  <a:txBody>
                    <a:bodyPr/>
                    <a:lstStyle/>
                    <a:p>
                      <a:r>
                        <a:rPr lang="nl-NL" sz="1500" dirty="0"/>
                        <a:t>Beoordelingscriteria</a:t>
                      </a:r>
                    </a:p>
                    <a:p>
                      <a:endParaRPr lang="nl-NL" sz="1500" dirty="0"/>
                    </a:p>
                  </a:txBody>
                  <a:tcPr marL="78226" marR="78226" marT="39113" marB="39113"/>
                </a:tc>
                <a:extLst>
                  <a:ext uri="{0D108BD9-81ED-4DB2-BD59-A6C34878D82A}">
                    <a16:rowId xmlns="" xmlns:a16="http://schemas.microsoft.com/office/drawing/2014/main" val="1464464128"/>
                  </a:ext>
                </a:extLst>
              </a:tr>
              <a:tr h="599731">
                <a:tc>
                  <a:txBody>
                    <a:bodyPr/>
                    <a:lstStyle/>
                    <a:p>
                      <a:r>
                        <a:rPr lang="nl-NL" sz="1700" b="1" dirty="0"/>
                        <a:t>Milieuprestatie</a:t>
                      </a:r>
                    </a:p>
                    <a:p>
                      <a:endParaRPr lang="nl-NL" sz="1700" b="1" dirty="0"/>
                    </a:p>
                  </a:txBody>
                  <a:tcPr marL="78226" marR="78226" marT="39113" marB="39113"/>
                </a:tc>
                <a:extLst>
                  <a:ext uri="{0D108BD9-81ED-4DB2-BD59-A6C34878D82A}">
                    <a16:rowId xmlns="" xmlns:a16="http://schemas.microsoft.com/office/drawing/2014/main" val="1807346402"/>
                  </a:ext>
                </a:extLst>
              </a:tr>
              <a:tr h="599731">
                <a:tc>
                  <a:txBody>
                    <a:bodyPr/>
                    <a:lstStyle/>
                    <a:p>
                      <a:r>
                        <a:rPr lang="nl-NL" sz="1700" b="1" dirty="0"/>
                        <a:t>Kosteneffectiviteit</a:t>
                      </a:r>
                    </a:p>
                    <a:p>
                      <a:endParaRPr lang="nl-NL" sz="1700" b="1" dirty="0"/>
                    </a:p>
                  </a:txBody>
                  <a:tcPr marL="78226" marR="78226" marT="39113" marB="39113"/>
                </a:tc>
                <a:extLst>
                  <a:ext uri="{0D108BD9-81ED-4DB2-BD59-A6C34878D82A}">
                    <a16:rowId xmlns="" xmlns:a16="http://schemas.microsoft.com/office/drawing/2014/main" val="2163943225"/>
                  </a:ext>
                </a:extLst>
              </a:tr>
            </a:tbl>
          </a:graphicData>
        </a:graphic>
      </p:graphicFrame>
      <p:cxnSp>
        <p:nvCxnSpPr>
          <p:cNvPr id="6" name="Rechte verbindingslijn met pijl 5">
            <a:extLst>
              <a:ext uri="{FF2B5EF4-FFF2-40B4-BE49-F238E27FC236}">
                <a16:creationId xmlns="" xmlns:a16="http://schemas.microsoft.com/office/drawing/2014/main" id="{BCC14C16-1CF2-964F-B599-036B3BB62C4A}"/>
              </a:ext>
            </a:extLst>
          </p:cNvPr>
          <p:cNvCxnSpPr/>
          <p:nvPr/>
        </p:nvCxnSpPr>
        <p:spPr>
          <a:xfrm>
            <a:off x="3911290" y="3532908"/>
            <a:ext cx="886027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Pijl omlaag 1">
            <a:extLst>
              <a:ext uri="{FF2B5EF4-FFF2-40B4-BE49-F238E27FC236}">
                <a16:creationId xmlns="" xmlns:a16="http://schemas.microsoft.com/office/drawing/2014/main" id="{263D8E04-17B0-7840-9349-24FC2E816EAB}"/>
              </a:ext>
            </a:extLst>
          </p:cNvPr>
          <p:cNvSpPr/>
          <p:nvPr/>
        </p:nvSpPr>
        <p:spPr bwMode="auto">
          <a:xfrm>
            <a:off x="1835696" y="1557338"/>
            <a:ext cx="576064" cy="86355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highlight>
                <a:srgbClr val="0000FF"/>
              </a:highlight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2736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="" xmlns:a16="http://schemas.microsoft.com/office/drawing/2014/main" id="{1E61A614-A597-CF45-8690-66A45624E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74" y="260648"/>
            <a:ext cx="8402400" cy="615553"/>
          </a:xfrm>
        </p:spPr>
        <p:txBody>
          <a:bodyPr/>
          <a:lstStyle/>
          <a:p>
            <a:r>
              <a:rPr lang="nl-NL" sz="2000" dirty="0"/>
              <a:t>Parameter 1: </a:t>
            </a:r>
            <a:br>
              <a:rPr lang="nl-NL" sz="2000" dirty="0"/>
            </a:br>
            <a:r>
              <a:rPr lang="nl-NL" sz="2000" dirty="0"/>
              <a:t>geëgaliseerde kosten </a:t>
            </a:r>
          </a:p>
        </p:txBody>
      </p:sp>
      <p:pic>
        <p:nvPicPr>
          <p:cNvPr id="4" name="Afbeelding 3" descr="Afbeelding met schermafbeelding&#10;&#10;&#10;&#10;Automatisch gegenereerde beschrijving">
            <a:extLst>
              <a:ext uri="{FF2B5EF4-FFF2-40B4-BE49-F238E27FC236}">
                <a16:creationId xmlns="" xmlns:a16="http://schemas.microsoft.com/office/drawing/2014/main" id="{8054E77B-02DF-C440-84E7-4562177974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9" y="1412776"/>
            <a:ext cx="9144000" cy="4680857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="" xmlns:a16="http://schemas.microsoft.com/office/drawing/2014/main" id="{9877C48F-81C6-3E48-B6BB-7789200B16A6}"/>
              </a:ext>
            </a:extLst>
          </p:cNvPr>
          <p:cNvSpPr txBox="1"/>
          <p:nvPr/>
        </p:nvSpPr>
        <p:spPr>
          <a:xfrm>
            <a:off x="435569" y="1043444"/>
            <a:ext cx="5332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We proberen te komen tot vergelijkbaarheid</a:t>
            </a:r>
          </a:p>
        </p:txBody>
      </p:sp>
    </p:spTree>
    <p:extLst>
      <p:ext uri="{BB962C8B-B14F-4D97-AF65-F5344CB8AC3E}">
        <p14:creationId xmlns:p14="http://schemas.microsoft.com/office/powerpoint/2010/main" val="3169753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="" xmlns:a16="http://schemas.microsoft.com/office/drawing/2014/main" id="{1E61A614-A597-CF45-8690-66A45624E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74" y="260648"/>
            <a:ext cx="8402400" cy="615553"/>
          </a:xfrm>
        </p:spPr>
        <p:txBody>
          <a:bodyPr/>
          <a:lstStyle/>
          <a:p>
            <a:r>
              <a:rPr lang="nl-NL" sz="2000" dirty="0"/>
              <a:t>Parameter 1: </a:t>
            </a:r>
            <a:br>
              <a:rPr lang="nl-NL" sz="2000" dirty="0"/>
            </a:br>
            <a:r>
              <a:rPr lang="nl-NL" sz="2000" dirty="0"/>
              <a:t>geëgaliseerde kosten 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="" xmlns:a16="http://schemas.microsoft.com/office/drawing/2014/main" id="{F08E858D-83E4-9C4F-9A1C-517FFFAD995B}"/>
              </a:ext>
            </a:extLst>
          </p:cNvPr>
          <p:cNvSpPr txBox="1"/>
          <p:nvPr/>
        </p:nvSpPr>
        <p:spPr>
          <a:xfrm>
            <a:off x="467544" y="1556792"/>
            <a:ext cx="84024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600" dirty="0"/>
              <a:t>Eigen berekeningswijze is mogelijk mits: transparant en kostprijs per m</a:t>
            </a:r>
            <a:r>
              <a:rPr lang="nl-NL" sz="1600" baseline="30000" dirty="0"/>
              <a:t>3</a:t>
            </a:r>
            <a:r>
              <a:rPr lang="nl-NL" sz="1600" dirty="0"/>
              <a:t>.</a:t>
            </a:r>
          </a:p>
          <a:p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600" dirty="0"/>
              <a:t>Ontwikkelingskosten van een innovatievoorstel: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NL" sz="1600" dirty="0"/>
              <a:t>Meenemen in de geëgaliseerde kosten met een bijpassende economische levensduur en afschrijving, bezetting en kostprijsberekening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NL" sz="1600" dirty="0"/>
              <a:t>Dit is zo gedaan voor een goede vergelijking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NL" sz="1600" dirty="0"/>
              <a:t>Dit is niet gezegd dat er geen afspraken gemaakt kunnen worden over de betaling of verdeling van ontwikkelingskosten met RWS. = andere vraag</a:t>
            </a:r>
          </a:p>
          <a:p>
            <a:pPr lvl="1"/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</p:txBody>
      </p:sp>
    </p:spTree>
    <p:extLst>
      <p:ext uri="{BB962C8B-B14F-4D97-AF65-F5344CB8AC3E}">
        <p14:creationId xmlns:p14="http://schemas.microsoft.com/office/powerpoint/2010/main" val="2235713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="" xmlns:a16="http://schemas.microsoft.com/office/drawing/2014/main" id="{1E61A614-A597-CF45-8690-66A45624E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74" y="260648"/>
            <a:ext cx="8402400" cy="615553"/>
          </a:xfrm>
        </p:spPr>
        <p:txBody>
          <a:bodyPr/>
          <a:lstStyle/>
          <a:p>
            <a:r>
              <a:rPr lang="nl-NL" sz="2000" dirty="0"/>
              <a:t>Parameter 2: </a:t>
            </a:r>
            <a:br>
              <a:rPr lang="nl-NL" sz="2000" dirty="0"/>
            </a:br>
            <a:r>
              <a:rPr lang="nl-NL" sz="2000" dirty="0"/>
              <a:t>MKI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="" xmlns:a16="http://schemas.microsoft.com/office/drawing/2014/main" id="{F08E858D-83E4-9C4F-9A1C-517FFFAD995B}"/>
              </a:ext>
            </a:extLst>
          </p:cNvPr>
          <p:cNvSpPr txBox="1"/>
          <p:nvPr/>
        </p:nvSpPr>
        <p:spPr>
          <a:xfrm>
            <a:off x="467544" y="1556792"/>
            <a:ext cx="84024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600" dirty="0"/>
              <a:t>A t/m 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600" dirty="0"/>
              <a:t>Indien geen </a:t>
            </a:r>
            <a:r>
              <a:rPr lang="nl-NL" sz="1600" dirty="0" err="1"/>
              <a:t>milieu-effect</a:t>
            </a:r>
            <a:r>
              <a:rPr lang="nl-NL" sz="1600" dirty="0"/>
              <a:t>, dan nul in vullen</a:t>
            </a:r>
          </a:p>
          <a:p>
            <a:pPr lvl="1"/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600" dirty="0"/>
          </a:p>
        </p:txBody>
      </p:sp>
      <p:pic>
        <p:nvPicPr>
          <p:cNvPr id="4" name="Picture 2">
            <a:extLst>
              <a:ext uri="{FF2B5EF4-FFF2-40B4-BE49-F238E27FC236}">
                <a16:creationId xmlns="" xmlns:a16="http://schemas.microsoft.com/office/drawing/2014/main" id="{BEB488B4-A0B4-3549-A4D1-F5B0478CE4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43"/>
          <a:stretch>
            <a:fillRect/>
          </a:stretch>
        </p:blipFill>
        <p:spPr bwMode="auto">
          <a:xfrm>
            <a:off x="20884" y="2924944"/>
            <a:ext cx="7658100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="" xmlns:a16="http://schemas.microsoft.com/office/drawing/2014/main" id="{B5CB3989-FDCB-E446-88EA-EBDCBC5883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49" t="4182"/>
          <a:stretch>
            <a:fillRect/>
          </a:stretch>
        </p:blipFill>
        <p:spPr bwMode="auto">
          <a:xfrm>
            <a:off x="7674222" y="2823344"/>
            <a:ext cx="1485900" cy="316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0257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heme/theme1.xml><?xml version="1.0" encoding="utf-8"?>
<a:theme xmlns:a="http://schemas.openxmlformats.org/drawingml/2006/main" name="Rijkswaterstaat">
  <a:themeElements>
    <a:clrScheme name="landmachtNL1 1">
      <a:dk1>
        <a:srgbClr val="000000"/>
      </a:dk1>
      <a:lt1>
        <a:srgbClr val="FFFFFF"/>
      </a:lt1>
      <a:dk2>
        <a:srgbClr val="E17000"/>
      </a:dk2>
      <a:lt2>
        <a:srgbClr val="9ACCD4"/>
      </a:lt2>
      <a:accent1>
        <a:srgbClr val="2494C5"/>
      </a:accent1>
      <a:accent2>
        <a:srgbClr val="9ACCD4"/>
      </a:accent2>
      <a:accent3>
        <a:srgbClr val="FFFFFF"/>
      </a:accent3>
      <a:accent4>
        <a:srgbClr val="000000"/>
      </a:accent4>
      <a:accent5>
        <a:srgbClr val="ACC8DF"/>
      </a:accent5>
      <a:accent6>
        <a:srgbClr val="8BB9C0"/>
      </a:accent6>
      <a:hlink>
        <a:srgbClr val="004228"/>
      </a:hlink>
      <a:folHlink>
        <a:srgbClr val="E17000"/>
      </a:folHlink>
    </a:clrScheme>
    <a:fontScheme name="landmachtNL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b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b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landmachtNL1 1">
        <a:dk1>
          <a:srgbClr val="000000"/>
        </a:dk1>
        <a:lt1>
          <a:srgbClr val="FFFFFF"/>
        </a:lt1>
        <a:dk2>
          <a:srgbClr val="E17000"/>
        </a:dk2>
        <a:lt2>
          <a:srgbClr val="9ACCD4"/>
        </a:lt2>
        <a:accent1>
          <a:srgbClr val="2494C5"/>
        </a:accent1>
        <a:accent2>
          <a:srgbClr val="9ACCD4"/>
        </a:accent2>
        <a:accent3>
          <a:srgbClr val="FFFFFF"/>
        </a:accent3>
        <a:accent4>
          <a:srgbClr val="000000"/>
        </a:accent4>
        <a:accent5>
          <a:srgbClr val="ACC8DF"/>
        </a:accent5>
        <a:accent6>
          <a:srgbClr val="8BB9C0"/>
        </a:accent6>
        <a:hlink>
          <a:srgbClr val="004228"/>
        </a:hlink>
        <a:folHlink>
          <a:srgbClr val="E17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1048</TotalTime>
  <Words>542</Words>
  <Application>Microsoft Office PowerPoint</Application>
  <PresentationFormat>Diavoorstelling (4:3)</PresentationFormat>
  <Paragraphs>188</Paragraphs>
  <Slides>35</Slides>
  <Notes>1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35</vt:i4>
      </vt:variant>
    </vt:vector>
  </HeadingPairs>
  <TitlesOfParts>
    <vt:vector size="36" baseType="lpstr">
      <vt:lpstr>Rijkswaterstaat</vt:lpstr>
      <vt:lpstr>Rekensessie t.b.v. Innovaties in de Kustlijnzorg  Bijeenkomst  16 november 2018 </vt:lpstr>
      <vt:lpstr>Programma</vt:lpstr>
      <vt:lpstr>Beoordelingskader  voor een innovatievoorstel</vt:lpstr>
      <vt:lpstr>Definitie referentiewerk</vt:lpstr>
      <vt:lpstr>Definitie referentiewerk</vt:lpstr>
      <vt:lpstr>Parameters en beoordelings- criteria</vt:lpstr>
      <vt:lpstr>Parameter 1:  geëgaliseerde kosten </vt:lpstr>
      <vt:lpstr>Parameter 1:  geëgaliseerde kosten </vt:lpstr>
      <vt:lpstr>Parameter 2:  MKI</vt:lpstr>
      <vt:lpstr>Parameter 2:  MKI</vt:lpstr>
      <vt:lpstr>Basisinfo en parameters </vt:lpstr>
      <vt:lpstr>Basisinfo en parameters </vt:lpstr>
      <vt:lpstr>Parameters en beoordelings- criteria</vt:lpstr>
      <vt:lpstr>BC 1: Milieuprestatie </vt:lpstr>
      <vt:lpstr>PowerPoint-presentatie</vt:lpstr>
      <vt:lpstr>BC 1: Milieuprestatie 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BC 2: Kosteneffectiviteit van de milieuprestatie </vt:lpstr>
      <vt:lpstr>PowerPoint-presentatie</vt:lpstr>
      <vt:lpstr>PowerPoint-presentatie</vt:lpstr>
      <vt:lpstr>BC 2: Kosteneffectiviteit van de milieuprestatie </vt:lpstr>
      <vt:lpstr>PowerPoint-presentatie</vt:lpstr>
      <vt:lpstr>PowerPoint-presentatie</vt:lpstr>
      <vt:lpstr>BC 2: Kosteneffectiviteit van de milieuprestatie </vt:lpstr>
    </vt:vector>
  </TitlesOfParts>
  <Company>Rijkswaterstaat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Boeters, Rene (ZD)</dc:creator>
  <cp:lastModifiedBy>Drenth, Eize (GPO)</cp:lastModifiedBy>
  <cp:revision>81</cp:revision>
  <dcterms:created xsi:type="dcterms:W3CDTF">2017-11-08T08:39:26Z</dcterms:created>
  <dcterms:modified xsi:type="dcterms:W3CDTF">2018-11-26T13:06:06Z</dcterms:modified>
</cp:coreProperties>
</file>