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2" r:id="rId2"/>
  </p:sldMasterIdLst>
  <p:notesMasterIdLst>
    <p:notesMasterId r:id="rId26"/>
  </p:notesMasterIdLst>
  <p:handoutMasterIdLst>
    <p:handoutMasterId r:id="rId27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>
    <p:extLst/>
  </p:cmAuthor>
  <p:cmAuthor id="1" name="Arnout Drenthel" initials="AD" lastIdx="1" clrIdx="0">
    <p:extLst/>
  </p:cmAuthor>
  <p:cmAuthor id="8" name="Arnout Drenthel" initials="AD [8]" lastIdx="1" clrIdx="7">
    <p:extLst/>
  </p:cmAuthor>
  <p:cmAuthor id="2" name="Arnout Drenthel" initials="AD [2]" lastIdx="1" clrIdx="1">
    <p:extLst/>
  </p:cmAuthor>
  <p:cmAuthor id="9" name="Arnout Drenthel" initials="AD [9]" lastIdx="1" clrIdx="8">
    <p:extLst/>
  </p:cmAuthor>
  <p:cmAuthor id="3" name="Arnout Drenthel" initials="AD [3]" lastIdx="1" clrIdx="2">
    <p:extLst/>
  </p:cmAuthor>
  <p:cmAuthor id="4" name="Arnout Drenthel" initials="AD [4]" lastIdx="1" clrIdx="3">
    <p:extLst/>
  </p:cmAuthor>
  <p:cmAuthor id="5" name="Arnout Drenthel" initials="AD [5]" lastIdx="1" clrIdx="4">
    <p:extLst/>
  </p:cmAuthor>
  <p:cmAuthor id="6" name="Arnout Drenthel" initials="AD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2B1E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32" autoAdjust="0"/>
    <p:restoredTop sz="94363" autoAdjust="0"/>
  </p:normalViewPr>
  <p:slideViewPr>
    <p:cSldViewPr snapToGrid="0">
      <p:cViewPr>
        <p:scale>
          <a:sx n="100" d="100"/>
          <a:sy n="100" d="100"/>
        </p:scale>
        <p:origin x="-109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310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8-5-2018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8-5-2018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29633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88111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Eventuele voettekst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5624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 smtClean="0"/>
          </a:p>
          <a:p>
            <a:pPr marL="167850" indent="-167850">
              <a:buFontTx/>
              <a:buChar char="-"/>
            </a:pP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Eventuele voettekst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6092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79145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Eventuele voettekst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0617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Eventuele voettekst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0617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Eventuele voettekst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0253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Eventuele voettekst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0253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Eventuele voettekst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206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Eventuele voettekst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20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0163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Eventuele voettekst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4411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95198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Eventuele voettekst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4411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Eventuele voettekst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4411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321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7783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7838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Eventuele voettekst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471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Eventuele voettekst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223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0089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Eventuele voettekst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206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2403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xmlns="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4914000" y="3657600"/>
            <a:ext cx="3753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4914000" y="5486401"/>
            <a:ext cx="3753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4914000" y="2120417"/>
            <a:ext cx="3753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xmlns="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14000" y="5808476"/>
            <a:ext cx="3753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xmlns="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xmlns="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8286300" y="6528572"/>
            <a:ext cx="3834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10" name="LogoLandmacht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0" y="1175"/>
            <a:ext cx="9130078" cy="199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xmlns="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9144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xmlns="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xmlns="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9144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9144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xmlns="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xmlns="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382214" y="2286000"/>
            <a:ext cx="3286727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382214" y="3079487"/>
            <a:ext cx="3286727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382214" y="3845506"/>
            <a:ext cx="3286727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919401" y="2361344"/>
            <a:ext cx="405902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919401" y="3147360"/>
            <a:ext cx="405902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919401" y="3920850"/>
            <a:ext cx="405902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xmlns="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500" y="3050453"/>
            <a:ext cx="3748266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xmlns="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xmlns="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xmlns="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7" name="Rectangle 189" descr="Bar_Right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F9E11E"/>
          </a:solidFill>
          <a:ln>
            <a:noFill/>
          </a:ln>
          <a:effectLst/>
          <a:extLst/>
        </p:spPr>
        <p:txBody>
          <a:bodyPr wrap="none" lIns="0" tIns="0" rIns="0" bIns="0" anchor="ctr"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nl-NL" sz="2600">
              <a:solidFill>
                <a:srgbClr val="FFFFFF"/>
              </a:solidFill>
            </a:endParaRPr>
          </a:p>
        </p:txBody>
      </p:sp>
      <p:sp>
        <p:nvSpPr>
          <p:cNvPr id="7325" name="Rectangle 157"/>
          <p:cNvSpPr>
            <a:spLocks noChangeArrowheads="1"/>
          </p:cNvSpPr>
          <p:nvPr/>
        </p:nvSpPr>
        <p:spPr bwMode="auto">
          <a:xfrm>
            <a:off x="4933950" y="2474913"/>
            <a:ext cx="359886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nl-NL" sz="2600">
              <a:solidFill>
                <a:srgbClr val="FFFFFF"/>
              </a:solidFill>
            </a:endParaRPr>
          </a:p>
        </p:txBody>
      </p:sp>
      <p:sp>
        <p:nvSpPr>
          <p:cNvPr id="7339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nl-NL" sz="2200">
              <a:solidFill>
                <a:srgbClr val="000000"/>
              </a:solidFill>
            </a:endParaRPr>
          </a:p>
        </p:txBody>
      </p:sp>
      <p:pic>
        <p:nvPicPr>
          <p:cNvPr id="7363" name="LogoLandma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175"/>
            <a:ext cx="9143999" cy="199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5036400" y="2880000"/>
            <a:ext cx="3598863" cy="856800"/>
          </a:xfrm>
        </p:spPr>
        <p:txBody>
          <a:bodyPr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smtClean="0"/>
              <a:t>Klik om de stijl te bewerken</a:t>
            </a:r>
            <a:endParaRPr lang="nl-NL" noProof="0" dirty="0" smtClean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5036400" y="3780000"/>
            <a:ext cx="3598863" cy="1753200"/>
          </a:xfrm>
        </p:spPr>
        <p:txBody>
          <a:bodyPr lIns="0" tIns="0" rIns="0" bIns="0"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smtClean="0"/>
              <a:t>Klik om de ondertitelstijl van het model te bewerken</a:t>
            </a:r>
            <a:endParaRPr lang="nl-NL" noProof="0" dirty="0" smtClean="0"/>
          </a:p>
        </p:txBody>
      </p:sp>
      <p:sp>
        <p:nvSpPr>
          <p:cNvPr id="18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5036400" y="6516000"/>
            <a:ext cx="3931200" cy="20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748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000" y="1295999"/>
            <a:ext cx="84024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 smtClean="0"/>
              <a:t>Klik</a:t>
            </a:r>
            <a:r>
              <a:rPr lang="nl-NL" noProof="0" dirty="0" smtClean="0"/>
              <a:t> </a:t>
            </a:r>
            <a:r>
              <a:rPr lang="nl-NL" noProof="0" dirty="0" err="1" smtClean="0"/>
              <a:t>om</a:t>
            </a:r>
            <a:r>
              <a:rPr lang="nl-NL" noProof="0" dirty="0" smtClean="0"/>
              <a:t> </a:t>
            </a:r>
            <a:r>
              <a:rPr lang="nl-NL" noProof="0" dirty="0" err="1" smtClean="0"/>
              <a:t>een</a:t>
            </a:r>
            <a:r>
              <a:rPr lang="nl-NL" noProof="0" dirty="0" smtClean="0"/>
              <a:t> </a:t>
            </a:r>
            <a:r>
              <a:rPr lang="nl-NL" noProof="0" dirty="0" err="1" smtClean="0"/>
              <a:t>titel</a:t>
            </a:r>
            <a:r>
              <a:rPr lang="nl-NL" noProof="0" dirty="0" smtClean="0"/>
              <a:t> </a:t>
            </a:r>
            <a:r>
              <a:rPr lang="nl-NL" noProof="0" dirty="0" err="1" smtClean="0"/>
              <a:t>te</a:t>
            </a:r>
            <a:r>
              <a:rPr lang="nl-NL" noProof="0" dirty="0" smtClean="0"/>
              <a:t> </a:t>
            </a:r>
            <a:r>
              <a:rPr lang="nl-NL" noProof="0" dirty="0" err="1" smtClean="0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917356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>
              <a:solidFill>
                <a:srgbClr val="000000"/>
              </a:solidFill>
            </a:endParaRPr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468000" y="2070000"/>
            <a:ext cx="8402400" cy="4140000"/>
          </a:xfrm>
        </p:spPr>
        <p:txBody>
          <a:bodyPr/>
          <a:lstStyle/>
          <a:p>
            <a:r>
              <a:rPr lang="nl-NL" noProof="0" smtClean="0"/>
              <a:t>Klik op het pictogram als u een tabel wilt toevoegen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20117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>
              <a:solidFill>
                <a:srgbClr val="000000"/>
              </a:solidFill>
            </a:endParaRPr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/>
          <a:p>
            <a:r>
              <a:rPr lang="nl-NL" noProof="0" smtClean="0"/>
              <a:t>Klik op het pictogram als u een grafiek wilt toevoegen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41521349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468312" y="2070000"/>
            <a:ext cx="8402400" cy="4140000"/>
          </a:xfrm>
        </p:spPr>
        <p:txBody>
          <a:bodyPr/>
          <a:lstStyle/>
          <a:p>
            <a:r>
              <a:rPr lang="nl-NL" noProof="0" smtClean="0"/>
              <a:t>Klik op het pictogram als u een illustratie wilt toevoegen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5479223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xmlns="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nl-NL" sz="2200">
              <a:solidFill>
                <a:srgbClr val="FFFFFF"/>
              </a:solidFill>
            </a:endParaRPr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4914000" y="3657600"/>
            <a:ext cx="3753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4914000" y="5486401"/>
            <a:ext cx="3753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4914000" y="2120417"/>
            <a:ext cx="3753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xmlns="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14000" y="5808476"/>
            <a:ext cx="3753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xmlns="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xmlns="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8286300" y="6528572"/>
            <a:ext cx="383400" cy="183600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fld id="{6C93B359-CF0D-4389-949E-16A33FCBB3EC}" type="slidenum">
              <a:rPr lang="nl-NL" sz="2200" smtClean="0">
                <a:solidFill>
                  <a:srgbClr val="000000"/>
                </a:solidFill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t>‹nr.›</a:t>
            </a:fld>
            <a:endParaRPr lang="nl-NL" sz="2200" dirty="0">
              <a:solidFill>
                <a:srgbClr val="000000"/>
              </a:solidFill>
            </a:endParaRPr>
          </a:p>
        </p:txBody>
      </p:sp>
      <p:pic>
        <p:nvPicPr>
          <p:cNvPr id="10" name="LogoLandmacht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0" y="1175"/>
            <a:ext cx="9130078" cy="199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005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4"/>
            <a:ext cx="9144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76250" y="1879601"/>
            <a:ext cx="8192691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476250" y="3749487"/>
            <a:ext cx="8193882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xmlns="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xmlns="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xmlns="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2501" y="5486401"/>
            <a:ext cx="3753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xmlns="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2500" y="5808476"/>
            <a:ext cx="3753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xmlns="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xmlns="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4572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xmlns="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149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xmlns="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14000" y="3657601"/>
            <a:ext cx="3753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xmlns="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4000" y="2120417"/>
            <a:ext cx="3753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xmlns="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14000" y="5486401"/>
            <a:ext cx="3753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xmlns="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14000" y="5808476"/>
            <a:ext cx="3753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xmlns="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xmlns="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2500" y="2350800"/>
            <a:ext cx="81918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xmlns="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xmlns="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xmlns="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72500" y="2350800"/>
            <a:ext cx="375285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14000" y="2350800"/>
            <a:ext cx="37584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xmlns="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xmlns="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xmlns="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4914000" y="2350799"/>
            <a:ext cx="3753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xmlns="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xmlns="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14000" y="1281950"/>
            <a:ext cx="3753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xmlns="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149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472500" y="1052514"/>
            <a:ext cx="8192691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472500" y="5298141"/>
            <a:ext cx="8192691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xmlns="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xmlns="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4914000" y="1052513"/>
            <a:ext cx="3753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xmlns="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500" y="3039154"/>
            <a:ext cx="375285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xmlns="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0636227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4914000" y="2350800"/>
            <a:ext cx="3753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xmlns="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xmlns="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14000" y="1281950"/>
            <a:ext cx="3753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xmlns="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149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xmlns="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2500" y="1281950"/>
            <a:ext cx="81999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2500" y="2349499"/>
            <a:ext cx="81999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xmlns="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86300" y="6528572"/>
            <a:ext cx="3834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xmlns="" id="{1113A800-9FFB-4505-9B39-BBE671EBBBE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689" r:id="rId7"/>
    <p:sldLayoutId id="2147483730" r:id="rId8"/>
    <p:sldLayoutId id="2147483729" r:id="rId9"/>
    <p:sldLayoutId id="2147483716" r:id="rId10"/>
    <p:sldLayoutId id="2147483667" r:id="rId11"/>
    <p:sldLayoutId id="214748372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000"/>
            <a:ext cx="9144000" cy="539750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000" y="2070000"/>
            <a:ext cx="8402400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 smtClean="0"/>
              <a:t>Klik</a:t>
            </a:r>
            <a:r>
              <a:rPr lang="nl-NL" dirty="0" smtClean="0"/>
              <a:t> </a:t>
            </a:r>
            <a:r>
              <a:rPr lang="nl-NL" dirty="0" err="1" smtClean="0"/>
              <a:t>om</a:t>
            </a:r>
            <a:r>
              <a:rPr lang="nl-NL" dirty="0" smtClean="0"/>
              <a:t> het </a:t>
            </a:r>
            <a:r>
              <a:rPr lang="nl-NL" dirty="0" err="1" smtClean="0"/>
              <a:t>opmaakprofiel</a:t>
            </a:r>
            <a:r>
              <a:rPr lang="nl-NL" dirty="0" smtClean="0"/>
              <a:t> van de </a:t>
            </a:r>
            <a:r>
              <a:rPr lang="nl-NL" dirty="0" err="1" smtClean="0"/>
              <a:t>modeltekst</a:t>
            </a:r>
            <a:r>
              <a:rPr lang="nl-NL" dirty="0" smtClean="0"/>
              <a:t> </a:t>
            </a:r>
            <a:r>
              <a:rPr lang="nl-NL" dirty="0" err="1" smtClean="0"/>
              <a:t>te</a:t>
            </a:r>
            <a:r>
              <a:rPr lang="nl-NL" dirty="0" smtClean="0"/>
              <a:t> </a:t>
            </a:r>
            <a:r>
              <a:rPr lang="nl-NL" dirty="0" err="1" smtClean="0"/>
              <a:t>bewerken</a:t>
            </a:r>
            <a:endParaRPr lang="nl-NL" dirty="0" smtClean="0"/>
          </a:p>
          <a:p>
            <a:pPr lvl="1"/>
            <a:r>
              <a:rPr lang="nl-NL" dirty="0" smtClean="0"/>
              <a:t>Tweede </a:t>
            </a:r>
            <a:r>
              <a:rPr lang="nl-NL" dirty="0" err="1" smtClean="0"/>
              <a:t>niveau</a:t>
            </a:r>
            <a:r>
              <a:rPr lang="nl-NL" dirty="0" smtClean="0"/>
              <a:t> </a:t>
            </a:r>
          </a:p>
          <a:p>
            <a:pPr lvl="2"/>
            <a:r>
              <a:rPr lang="nl-NL" dirty="0" err="1" smtClean="0"/>
              <a:t>Derde</a:t>
            </a:r>
            <a:r>
              <a:rPr lang="nl-NL" dirty="0" smtClean="0"/>
              <a:t> niveau</a:t>
            </a:r>
          </a:p>
          <a:p>
            <a:pPr lvl="4"/>
            <a:r>
              <a:rPr lang="nl-NL" dirty="0" smtClean="0"/>
              <a:t> Vierde niveau</a:t>
            </a:r>
          </a:p>
          <a:p>
            <a:pPr lvl="5"/>
            <a:r>
              <a:rPr lang="nl-NL" sz="1800" dirty="0" smtClean="0"/>
              <a:t>Vijfde niveau</a:t>
            </a:r>
            <a:endParaRPr lang="nl-NL" dirty="0" smtClean="0"/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68000" y="1295999"/>
            <a:ext cx="8402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noProof="0" dirty="0" smtClean="0"/>
          </a:p>
        </p:txBody>
      </p:sp>
      <p:sp>
        <p:nvSpPr>
          <p:cNvPr id="1099" name="shpKleurvlakBoven"/>
          <p:cNvSpPr>
            <a:spLocks noChangeArrowheads="1"/>
          </p:cNvSpPr>
          <p:nvPr/>
        </p:nvSpPr>
        <p:spPr bwMode="auto">
          <a:xfrm>
            <a:off x="5036400" y="6422400"/>
            <a:ext cx="3153600" cy="11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sz="1000" dirty="0" smtClean="0">
                <a:solidFill>
                  <a:srgbClr val="000000"/>
                </a:solidFill>
                <a:cs typeface="Arial" charset="0"/>
              </a:rPr>
              <a:t>Rijkswaterstaat</a:t>
            </a:r>
            <a:endParaRPr lang="nl-NL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00" name="shpBeeldmerk"/>
          <p:cNvSpPr>
            <a:spLocks noChangeArrowheads="1"/>
          </p:cNvSpPr>
          <p:nvPr/>
        </p:nvSpPr>
        <p:spPr bwMode="auto">
          <a:xfrm>
            <a:off x="468000" y="6613200"/>
            <a:ext cx="1904400" cy="11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DD62E13F-49FF-4F5B-8E2D-F997ACAF2D81}" type="slidenum">
              <a:rPr lang="nl-NL" sz="1000">
                <a:solidFill>
                  <a:srgbClr val="000000"/>
                </a:solidFill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09" name="TitelSlide2"/>
          <p:cNvSpPr txBox="1">
            <a:spLocks noChangeArrowheads="1"/>
          </p:cNvSpPr>
          <p:nvPr/>
        </p:nvSpPr>
        <p:spPr bwMode="auto">
          <a:xfrm>
            <a:off x="5036400" y="6613200"/>
            <a:ext cx="2415600" cy="11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eaLnBrk="0" fontAlgn="base" hangingPunct="0">
              <a:spcAft>
                <a:spcPct val="0"/>
              </a:spcAft>
            </a:pPr>
            <a:r>
              <a:rPr lang="nl-NL" sz="1000" dirty="0" err="1" smtClean="0">
                <a:solidFill>
                  <a:srgbClr val="000000"/>
                </a:solidFill>
              </a:rPr>
              <a:t>Informatiebijeenkomst</a:t>
            </a:r>
            <a:endParaRPr lang="nl-NL" sz="1000" dirty="0">
              <a:solidFill>
                <a:srgbClr val="000000"/>
              </a:solidFill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nl-NL" sz="2200">
              <a:solidFill>
                <a:srgbClr val="000000"/>
              </a:solidFill>
            </a:endParaRPr>
          </a:p>
        </p:txBody>
      </p:sp>
      <p:pic>
        <p:nvPicPr>
          <p:cNvPr id="1121" name="LogoLandmacht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5463" y="5215"/>
            <a:ext cx="439737" cy="8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7264800" y="6613200"/>
            <a:ext cx="1508400" cy="11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nl-NL" smtClean="0">
                <a:solidFill>
                  <a:srgbClr val="000000"/>
                </a:solidFill>
              </a:rPr>
              <a:t>3 mei 2018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2" name="shpKleurvlakBoven"/>
          <p:cNvSpPr>
            <a:spLocks noChangeArrowheads="1"/>
          </p:cNvSpPr>
          <p:nvPr/>
        </p:nvSpPr>
        <p:spPr bwMode="auto">
          <a:xfrm>
            <a:off x="826428" y="6656400"/>
            <a:ext cx="3027600" cy="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sz="650" cap="all" dirty="0" smtClean="0">
                <a:solidFill>
                  <a:srgbClr val="000000"/>
                </a:solidFill>
                <a:cs typeface="Arial" charset="0"/>
              </a:rPr>
              <a:t>RWS Informatie -</a:t>
            </a:r>
            <a:endParaRPr lang="nl-NL" sz="650" cap="all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101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aseline="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  <a:ea typeface="+mn-ea"/>
          <a:cs typeface="+mn-cs"/>
        </a:defRPr>
      </a:lvl1pPr>
      <a:lvl2pPr marL="741600" indent="-284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3pPr>
      <a:lvl4pPr marL="989013" indent="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None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 baseline="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nderned.nl/e-gids/veelgestelde-vragen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hyperlink" Target="mailto:servicedesk@TenderNed.nl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>
          <a:xfrm>
            <a:off x="4810125" y="3657601"/>
            <a:ext cx="3971925" cy="1428750"/>
          </a:xfrm>
        </p:spPr>
        <p:txBody>
          <a:bodyPr>
            <a:normAutofit/>
          </a:bodyPr>
          <a:lstStyle/>
          <a:p>
            <a:r>
              <a:rPr lang="nl-NL" sz="1900" dirty="0">
                <a:solidFill>
                  <a:schemeClr val="tx1"/>
                </a:solidFill>
              </a:rPr>
              <a:t>Perceel II: Aanschaf en onderhoud van instrumenten voor het meten van waterkwaliteit en overige dienstverlening </a:t>
            </a:r>
            <a:r>
              <a:rPr lang="nl-NL" sz="1900" dirty="0" err="1">
                <a:solidFill>
                  <a:schemeClr val="tx1"/>
                </a:solidFill>
              </a:rPr>
              <a:t>tbv</a:t>
            </a:r>
            <a:r>
              <a:rPr lang="nl-NL" sz="1900" dirty="0">
                <a:solidFill>
                  <a:schemeClr val="tx1"/>
                </a:solidFill>
              </a:rPr>
              <a:t> Binnenwater</a:t>
            </a:r>
          </a:p>
          <a:p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4800600" y="2120417"/>
            <a:ext cx="3866400" cy="1403350"/>
          </a:xfrm>
        </p:spPr>
        <p:txBody>
          <a:bodyPr>
            <a:normAutofit/>
          </a:bodyPr>
          <a:lstStyle/>
          <a:p>
            <a:r>
              <a:rPr lang="nl-NL" sz="2600" dirty="0"/>
              <a:t>Informatiebijeenkomst</a:t>
            </a:r>
            <a:endParaRPr lang="nl-NL" sz="260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5"/>
          </p:nvPr>
        </p:nvSpPr>
        <p:spPr>
          <a:xfrm>
            <a:off x="7038974" y="5808476"/>
            <a:ext cx="1628025" cy="345651"/>
          </a:xfrm>
        </p:spPr>
        <p:txBody>
          <a:bodyPr/>
          <a:lstStyle/>
          <a:p>
            <a:r>
              <a:rPr lang="nl-NL" dirty="0"/>
              <a:t>7 mei 2018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8" y="1945199"/>
            <a:ext cx="4527662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23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dirty="0" smtClean="0"/>
              <a:t>4. Meting van waterkwaliteit bij Rijkswaterstaat 2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>
                <a:solidFill>
                  <a:srgbClr val="000000"/>
                </a:solidFill>
              </a:rPr>
              <a:t>7</a:t>
            </a:r>
            <a:r>
              <a:rPr lang="nl-NL" dirty="0" smtClean="0">
                <a:solidFill>
                  <a:srgbClr val="000000"/>
                </a:solidFill>
              </a:rPr>
              <a:t> mei 2018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Eigen metingen met in-situ sensoren: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Afdeling Mobiel Meten:</a:t>
            </a:r>
          </a:p>
          <a:p>
            <a:pPr lvl="1"/>
            <a:r>
              <a:rPr lang="nl-NL" dirty="0" smtClean="0"/>
              <a:t>Schepen</a:t>
            </a:r>
          </a:p>
          <a:p>
            <a:pPr lvl="1"/>
            <a:r>
              <a:rPr lang="nl-NL" dirty="0" smtClean="0"/>
              <a:t>Handmetingen</a:t>
            </a:r>
          </a:p>
          <a:p>
            <a:pPr lvl="1"/>
            <a:endParaRPr lang="nl-NL" dirty="0" smtClean="0"/>
          </a:p>
          <a:p>
            <a:r>
              <a:rPr lang="nl-NL" dirty="0" smtClean="0"/>
              <a:t>Afdeling Lab:</a:t>
            </a:r>
          </a:p>
          <a:p>
            <a:pPr lvl="1"/>
            <a:r>
              <a:rPr lang="nl-NL" dirty="0" smtClean="0"/>
              <a:t>Meetpontons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0886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dirty="0"/>
              <a:t>4</a:t>
            </a:r>
            <a:r>
              <a:rPr lang="nl-NL" dirty="0" smtClean="0"/>
              <a:t>. Organisatie meten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>
                <a:solidFill>
                  <a:srgbClr val="000000"/>
                </a:solidFill>
              </a:rPr>
              <a:t>7</a:t>
            </a:r>
            <a:r>
              <a:rPr lang="nl-NL" dirty="0" smtClean="0">
                <a:solidFill>
                  <a:srgbClr val="000000"/>
                </a:solidFill>
              </a:rPr>
              <a:t> mei 2018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b="1" dirty="0" smtClean="0"/>
              <a:t>Er zijn binnen RWS diverse rollen</a:t>
            </a:r>
          </a:p>
          <a:p>
            <a:pPr marL="457200" lvl="1" indent="0">
              <a:buNone/>
            </a:pPr>
            <a:r>
              <a:rPr lang="nl-NL" dirty="0" smtClean="0"/>
              <a:t>Door </a:t>
            </a:r>
            <a:r>
              <a:rPr lang="nl-NL" dirty="0"/>
              <a:t>heel RWS:</a:t>
            </a:r>
            <a:endParaRPr lang="nl-NL" dirty="0" smtClean="0"/>
          </a:p>
          <a:p>
            <a:pPr lvl="1"/>
            <a:r>
              <a:rPr lang="nl-NL" dirty="0" smtClean="0"/>
              <a:t>Gebruikers van informatie</a:t>
            </a:r>
          </a:p>
          <a:p>
            <a:pPr lvl="1"/>
            <a:endParaRPr lang="nl-NL" dirty="0"/>
          </a:p>
          <a:p>
            <a:pPr marL="457200" lvl="1" indent="0">
              <a:buNone/>
            </a:pPr>
            <a:r>
              <a:rPr lang="nl-NL" dirty="0" smtClean="0"/>
              <a:t>Bij afdeling Mobiel Meten:</a:t>
            </a:r>
          </a:p>
          <a:p>
            <a:pPr lvl="1"/>
            <a:r>
              <a:rPr lang="nl-NL" dirty="0" smtClean="0"/>
              <a:t>Planner</a:t>
            </a:r>
          </a:p>
          <a:p>
            <a:pPr lvl="1"/>
            <a:r>
              <a:rPr lang="nl-NL" dirty="0" err="1" smtClean="0"/>
              <a:t>Inwinner</a:t>
            </a:r>
            <a:endParaRPr lang="nl-NL" dirty="0" smtClean="0"/>
          </a:p>
          <a:p>
            <a:pPr lvl="1"/>
            <a:r>
              <a:rPr lang="nl-NL" dirty="0" smtClean="0"/>
              <a:t>Supportmedewerker</a:t>
            </a:r>
          </a:p>
          <a:p>
            <a:pPr marL="457200" lvl="1" indent="0">
              <a:buNone/>
            </a:pPr>
            <a:endParaRPr lang="nl-NL" dirty="0" smtClean="0"/>
          </a:p>
          <a:p>
            <a:pPr marL="457200" lvl="1" indent="0">
              <a:buNone/>
            </a:pPr>
            <a:r>
              <a:rPr lang="nl-NL" dirty="0" smtClean="0"/>
              <a:t>Bij team Instrumenten:</a:t>
            </a:r>
          </a:p>
          <a:p>
            <a:pPr lvl="1"/>
            <a:r>
              <a:rPr lang="nl-NL" dirty="0" smtClean="0">
                <a:solidFill>
                  <a:schemeClr val="tx1"/>
                </a:solidFill>
              </a:rPr>
              <a:t>Huidige b</a:t>
            </a:r>
            <a:r>
              <a:rPr lang="nl-NL" dirty="0" smtClean="0"/>
              <a:t>eheerder centrale voorraad en uitleningen</a:t>
            </a:r>
          </a:p>
          <a:p>
            <a:pPr lvl="1"/>
            <a:r>
              <a:rPr lang="nl-NL" dirty="0" smtClean="0"/>
              <a:t>Eigendom </a:t>
            </a:r>
          </a:p>
          <a:p>
            <a:pPr lvl="1"/>
            <a:r>
              <a:rPr lang="nl-NL" dirty="0" smtClean="0"/>
              <a:t>Contractbegeleider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5573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dirty="0" smtClean="0"/>
              <a:t>5. RWS-doelen voor deze aanbesteding	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Vernieuwing van een aantal huidige instrumentsoorten</a:t>
            </a:r>
          </a:p>
          <a:p>
            <a:r>
              <a:rPr lang="nl-NL" dirty="0" smtClean="0"/>
              <a:t>Afname </a:t>
            </a:r>
            <a:r>
              <a:rPr lang="nl-NL" dirty="0"/>
              <a:t>aantal contracten / </a:t>
            </a:r>
            <a:r>
              <a:rPr lang="nl-NL" dirty="0" smtClean="0"/>
              <a:t>instrumentsoorten</a:t>
            </a:r>
          </a:p>
          <a:p>
            <a:r>
              <a:rPr lang="nl-NL" dirty="0" smtClean="0"/>
              <a:t>Optimaliseren standaardisatie </a:t>
            </a:r>
            <a:r>
              <a:rPr lang="nl-NL" dirty="0" err="1" smtClean="0"/>
              <a:t>tbv</a:t>
            </a:r>
            <a:r>
              <a:rPr lang="nl-NL" dirty="0" smtClean="0"/>
              <a:t> beperkte reserves en flexibiliteit</a:t>
            </a:r>
          </a:p>
          <a:p>
            <a:endParaRPr lang="nl-NL" dirty="0"/>
          </a:p>
          <a:p>
            <a:r>
              <a:rPr lang="nl-NL" dirty="0" smtClean="0"/>
              <a:t>Verder uitbesteden van voorraden en opslag</a:t>
            </a:r>
          </a:p>
          <a:p>
            <a:r>
              <a:rPr lang="nl-NL" dirty="0" smtClean="0"/>
              <a:t>Verder uitbesteden van activabeheer en uitleenadministratie</a:t>
            </a:r>
          </a:p>
          <a:p>
            <a:endParaRPr lang="nl-NL" dirty="0"/>
          </a:p>
          <a:p>
            <a:r>
              <a:rPr lang="nl-NL" dirty="0" smtClean="0"/>
              <a:t>Kwaliteitsborging op afstand: minder operationeel controleren en vertrouwen op kwaliteitssysteem van opdrachtnemer</a:t>
            </a:r>
          </a:p>
          <a:p>
            <a:pPr lvl="1"/>
            <a:endParaRPr lang="nl-NL" dirty="0" smtClean="0"/>
          </a:p>
          <a:p>
            <a:pPr lvl="1"/>
            <a:endParaRPr lang="nl-NL" dirty="0" smtClean="0"/>
          </a:p>
          <a:p>
            <a:pPr marL="0" indent="0">
              <a:buNone/>
            </a:pPr>
            <a:endParaRPr lang="nl-NL" dirty="0" smtClean="0">
              <a:solidFill>
                <a:schemeClr val="tx1"/>
              </a:solidFill>
            </a:endParaRPr>
          </a:p>
          <a:p>
            <a:pPr marL="0" lvl="1" indent="0">
              <a:lnSpc>
                <a:spcPct val="200000"/>
              </a:lnSpc>
              <a:buNone/>
            </a:pP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>
                <a:solidFill>
                  <a:srgbClr val="000000"/>
                </a:solidFill>
              </a:rPr>
              <a:t>7</a:t>
            </a:r>
            <a:r>
              <a:rPr lang="nl-NL" dirty="0" smtClean="0">
                <a:solidFill>
                  <a:srgbClr val="000000"/>
                </a:solidFill>
              </a:rPr>
              <a:t>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29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6. Scope aanbesteding			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1"/>
            <a:r>
              <a:rPr lang="nl-NL" dirty="0" smtClean="0"/>
              <a:t>Levering instrumenten + onderdelen en accessoires</a:t>
            </a:r>
          </a:p>
          <a:p>
            <a:pPr lvl="1"/>
            <a:r>
              <a:rPr lang="nl-NL" dirty="0" smtClean="0"/>
              <a:t>Onderhoud (</a:t>
            </a:r>
            <a:r>
              <a:rPr lang="nl-NL" dirty="0"/>
              <a:t>kalibratie </a:t>
            </a:r>
            <a:r>
              <a:rPr lang="nl-NL" dirty="0" smtClean="0"/>
              <a:t>/ preventief / correctief)</a:t>
            </a:r>
          </a:p>
          <a:p>
            <a:pPr lvl="1"/>
            <a:r>
              <a:rPr lang="nl-NL" dirty="0" smtClean="0"/>
              <a:t>Incidentele ondersteuning bij gebruik</a:t>
            </a:r>
          </a:p>
          <a:p>
            <a:pPr lvl="1"/>
            <a:r>
              <a:rPr lang="nl-NL" dirty="0" smtClean="0"/>
              <a:t>Opslag en transport</a:t>
            </a:r>
          </a:p>
          <a:p>
            <a:pPr lvl="1"/>
            <a:r>
              <a:rPr lang="nl-NL" dirty="0" smtClean="0"/>
              <a:t>Activabeheer</a:t>
            </a:r>
          </a:p>
          <a:p>
            <a:pPr lvl="1"/>
            <a:r>
              <a:rPr lang="nl-NL" dirty="0" smtClean="0"/>
              <a:t>Gebruikersloket</a:t>
            </a:r>
            <a:endParaRPr lang="nl-NL" dirty="0"/>
          </a:p>
          <a:p>
            <a:pPr lvl="1"/>
            <a:endParaRPr lang="nl-NL" dirty="0" smtClean="0"/>
          </a:p>
          <a:p>
            <a:pPr lvl="1"/>
            <a:endParaRPr lang="nl-NL" dirty="0" smtClean="0"/>
          </a:p>
          <a:p>
            <a:pPr lvl="1"/>
            <a:endParaRPr lang="nl-NL" dirty="0" smtClean="0"/>
          </a:p>
          <a:p>
            <a:pPr marL="0" indent="0">
              <a:buNone/>
            </a:pPr>
            <a:endParaRPr lang="nl-NL" dirty="0" smtClean="0">
              <a:solidFill>
                <a:schemeClr val="tx1"/>
              </a:solidFill>
            </a:endParaRPr>
          </a:p>
          <a:p>
            <a:pPr marL="0" lvl="1" indent="0">
              <a:lnSpc>
                <a:spcPct val="200000"/>
              </a:lnSpc>
              <a:buNone/>
            </a:pP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>
                <a:solidFill>
                  <a:srgbClr val="000000"/>
                </a:solidFill>
              </a:rPr>
              <a:t>7</a:t>
            </a:r>
            <a:r>
              <a:rPr lang="nl-NL" dirty="0" smtClean="0">
                <a:solidFill>
                  <a:srgbClr val="000000"/>
                </a:solidFill>
              </a:rPr>
              <a:t>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89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dirty="0" smtClean="0"/>
              <a:t>7. Technische eisen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nl-NL" altLang="nl-NL" dirty="0" smtClean="0"/>
              <a:t>Systeemvariant: een toepassing met eigen kenmerken </a:t>
            </a:r>
          </a:p>
          <a:p>
            <a:pPr marL="457200" lvl="1" indent="0">
              <a:buNone/>
            </a:pPr>
            <a:endParaRPr lang="nl-NL" altLang="nl-NL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nl-NL" altLang="nl-NL" dirty="0" smtClean="0">
                <a:solidFill>
                  <a:schemeClr val="tx1"/>
                </a:solidFill>
              </a:rPr>
              <a:t>Systeem: een samenstelling die de systeemvariant volledig invult</a:t>
            </a:r>
          </a:p>
          <a:p>
            <a:pPr marL="457200" lvl="1" indent="0">
              <a:buNone/>
            </a:pPr>
            <a:endParaRPr lang="nl-NL" altLang="nl-NL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nl-NL" altLang="nl-NL" dirty="0" smtClean="0">
                <a:solidFill>
                  <a:schemeClr val="tx1"/>
                </a:solidFill>
              </a:rPr>
              <a:t>Systeemtype: oplossing, soms in meerdere systeemvarianten</a:t>
            </a:r>
          </a:p>
          <a:p>
            <a:pPr marL="457200" lvl="1" indent="0">
              <a:buNone/>
            </a:pPr>
            <a:endParaRPr lang="nl-NL" altLang="nl-NL" dirty="0" smtClean="0"/>
          </a:p>
          <a:p>
            <a:pPr marL="457200" lvl="1" indent="0">
              <a:buNone/>
            </a:pPr>
            <a:endParaRPr lang="nl-NL" altLang="nl-NL" dirty="0">
              <a:solidFill>
                <a:schemeClr val="tx1"/>
              </a:solidFill>
            </a:endParaRPr>
          </a:p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>
                <a:solidFill>
                  <a:srgbClr val="000000"/>
                </a:solidFill>
              </a:rPr>
              <a:t>7</a:t>
            </a:r>
            <a:r>
              <a:rPr lang="nl-NL" dirty="0" smtClean="0">
                <a:solidFill>
                  <a:srgbClr val="000000"/>
                </a:solidFill>
              </a:rPr>
              <a:t>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70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7. Technische eisen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nl-NL" altLang="nl-NL" dirty="0" smtClean="0"/>
              <a:t>Breedte van gevraagde systeemvarianten </a:t>
            </a:r>
          </a:p>
          <a:p>
            <a:pPr marL="457200" lvl="1" indent="0">
              <a:buNone/>
            </a:pPr>
            <a:endParaRPr lang="nl-NL" altLang="nl-NL" dirty="0" smtClean="0"/>
          </a:p>
          <a:p>
            <a:pPr lvl="1">
              <a:buFontTx/>
              <a:buChar char="-"/>
            </a:pPr>
            <a:r>
              <a:rPr lang="nl-NL" altLang="nl-NL" dirty="0" smtClean="0"/>
              <a:t>Een aantal </a:t>
            </a:r>
            <a:r>
              <a:rPr lang="nl-NL" altLang="nl-NL" dirty="0" err="1" smtClean="0"/>
              <a:t>realtime</a:t>
            </a:r>
            <a:r>
              <a:rPr lang="nl-NL" altLang="nl-NL" dirty="0" smtClean="0"/>
              <a:t> ingewonnen meetvissen</a:t>
            </a:r>
          </a:p>
          <a:p>
            <a:pPr lvl="1">
              <a:buFontTx/>
              <a:buChar char="-"/>
            </a:pPr>
            <a:r>
              <a:rPr lang="nl-NL" altLang="nl-NL" dirty="0" smtClean="0"/>
              <a:t>Vaste opstelling in </a:t>
            </a:r>
            <a:r>
              <a:rPr lang="nl-NL" altLang="nl-NL" dirty="0" err="1" smtClean="0"/>
              <a:t>realtime</a:t>
            </a:r>
            <a:r>
              <a:rPr lang="nl-NL" altLang="nl-NL" dirty="0" smtClean="0"/>
              <a:t> doorstroomsysteem</a:t>
            </a:r>
          </a:p>
          <a:p>
            <a:pPr lvl="1">
              <a:buFontTx/>
              <a:buChar char="-"/>
            </a:pPr>
            <a:r>
              <a:rPr lang="nl-NL" altLang="nl-NL" dirty="0" smtClean="0"/>
              <a:t>Autonome projectmetingen (o.a. onderwaterframes)</a:t>
            </a:r>
          </a:p>
          <a:p>
            <a:pPr lvl="1">
              <a:buFontTx/>
              <a:buChar char="-"/>
            </a:pPr>
            <a:r>
              <a:rPr lang="nl-NL" altLang="nl-NL" dirty="0" smtClean="0"/>
              <a:t>Handmetingen multiparameter (vanaf de wal of kleine boot)</a:t>
            </a:r>
          </a:p>
          <a:p>
            <a:pPr lvl="1">
              <a:buFontTx/>
              <a:buChar char="-"/>
            </a:pPr>
            <a:r>
              <a:rPr lang="nl-NL" altLang="nl-NL" dirty="0" smtClean="0"/>
              <a:t>Temperatuurmetingen (diverse gebruikers)</a:t>
            </a:r>
          </a:p>
          <a:p>
            <a:pPr lvl="1">
              <a:buFontTx/>
              <a:buChar char="-"/>
            </a:pPr>
            <a:r>
              <a:rPr lang="nl-NL" altLang="nl-NL" dirty="0" err="1" smtClean="0"/>
              <a:t>Lichtintensiteitmetingen</a:t>
            </a:r>
            <a:r>
              <a:rPr lang="nl-NL" altLang="nl-NL" dirty="0" smtClean="0"/>
              <a:t> (met de hand of in </a:t>
            </a:r>
            <a:r>
              <a:rPr lang="nl-NL" altLang="nl-NL" dirty="0" err="1" smtClean="0"/>
              <a:t>realtime</a:t>
            </a:r>
            <a:r>
              <a:rPr lang="nl-NL" altLang="nl-NL" dirty="0" smtClean="0"/>
              <a:t> systeem)</a:t>
            </a:r>
          </a:p>
          <a:p>
            <a:pPr marL="457200" lvl="1" indent="0">
              <a:buNone/>
            </a:pPr>
            <a:endParaRPr lang="nl-NL" altLang="nl-NL" dirty="0"/>
          </a:p>
          <a:p>
            <a:pPr marL="457200" lvl="1" indent="0">
              <a:buNone/>
            </a:pPr>
            <a:r>
              <a:rPr lang="nl-NL" altLang="nl-NL" dirty="0" smtClean="0"/>
              <a:t>ON levert gehele oplossing als compleet werkend systeem: </a:t>
            </a:r>
          </a:p>
          <a:p>
            <a:pPr marL="457200" lvl="1" indent="0">
              <a:buNone/>
            </a:pPr>
            <a:r>
              <a:rPr lang="nl-NL" altLang="nl-NL" dirty="0" smtClean="0"/>
              <a:t>let goed op de aangegeven scope in VSE</a:t>
            </a:r>
          </a:p>
          <a:p>
            <a:pPr marL="457200" lvl="1" indent="0">
              <a:buNone/>
            </a:pPr>
            <a:endParaRPr lang="nl-NL" altLang="nl-NL" dirty="0">
              <a:solidFill>
                <a:schemeClr val="tx1"/>
              </a:solidFill>
            </a:endParaRPr>
          </a:p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>
                <a:solidFill>
                  <a:srgbClr val="000000"/>
                </a:solidFill>
              </a:rPr>
              <a:t>7</a:t>
            </a:r>
            <a:r>
              <a:rPr lang="nl-NL" dirty="0" smtClean="0">
                <a:solidFill>
                  <a:srgbClr val="000000"/>
                </a:solidFill>
              </a:rPr>
              <a:t>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90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dirty="0" smtClean="0"/>
              <a:t>7. Technische eisen					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457200" lvl="1" indent="0">
              <a:buNone/>
            </a:pPr>
            <a:endParaRPr lang="nl-NL" altLang="nl-NL" dirty="0" smtClean="0"/>
          </a:p>
          <a:p>
            <a:pPr marL="457200" lvl="1" indent="0">
              <a:buNone/>
            </a:pPr>
            <a:r>
              <a:rPr lang="nl-NL" altLang="nl-NL" dirty="0" smtClean="0"/>
              <a:t>Gewenst product:</a:t>
            </a:r>
          </a:p>
          <a:p>
            <a:pPr lvl="1">
              <a:buFontTx/>
              <a:buChar char="-"/>
            </a:pPr>
            <a:r>
              <a:rPr lang="nl-NL" altLang="nl-NL" dirty="0" smtClean="0"/>
              <a:t>Bruikbaar voor diverse mensen onder veldomstandigheden</a:t>
            </a:r>
          </a:p>
          <a:p>
            <a:pPr lvl="1">
              <a:buFontTx/>
              <a:buChar char="-"/>
            </a:pPr>
            <a:r>
              <a:rPr lang="nl-NL" altLang="nl-NL" dirty="0" smtClean="0"/>
              <a:t>Nauwkeurigheden cf. onze opdrachtgevers</a:t>
            </a:r>
          </a:p>
          <a:p>
            <a:pPr lvl="1">
              <a:buFontTx/>
              <a:buChar char="-"/>
            </a:pPr>
            <a:r>
              <a:rPr lang="nl-NL" altLang="nl-NL" dirty="0" err="1" smtClean="0"/>
              <a:t>Reponstijd</a:t>
            </a:r>
            <a:r>
              <a:rPr lang="nl-NL" altLang="nl-NL" dirty="0" smtClean="0"/>
              <a:t> bepaalt soms de duur van meetcampagnes</a:t>
            </a:r>
          </a:p>
          <a:p>
            <a:pPr marL="457200" lvl="1" indent="0">
              <a:buNone/>
            </a:pPr>
            <a:endParaRPr lang="nl-NL" altLang="nl-NL" dirty="0" smtClean="0"/>
          </a:p>
          <a:p>
            <a:pPr marL="457200" lvl="1" indent="0">
              <a:buNone/>
            </a:pPr>
            <a:r>
              <a:rPr lang="nl-NL" altLang="nl-NL" dirty="0" smtClean="0"/>
              <a:t>Meerwaarde: </a:t>
            </a:r>
          </a:p>
          <a:p>
            <a:pPr lvl="1">
              <a:buFontTx/>
              <a:buChar char="-"/>
            </a:pPr>
            <a:r>
              <a:rPr lang="nl-NL" altLang="nl-NL" dirty="0" smtClean="0"/>
              <a:t>Standaardisatie</a:t>
            </a:r>
          </a:p>
          <a:p>
            <a:pPr lvl="1">
              <a:buFontTx/>
              <a:buChar char="-"/>
            </a:pPr>
            <a:r>
              <a:rPr lang="nl-NL" altLang="nl-NL" dirty="0" smtClean="0"/>
              <a:t>Gebruiksgeschiktheid</a:t>
            </a:r>
          </a:p>
          <a:p>
            <a:pPr lvl="1">
              <a:buFontTx/>
              <a:buChar char="-"/>
            </a:pPr>
            <a:r>
              <a:rPr lang="nl-NL" altLang="nl-NL" dirty="0"/>
              <a:t>N</a:t>
            </a:r>
            <a:r>
              <a:rPr lang="nl-NL" altLang="nl-NL" dirty="0" smtClean="0"/>
              <a:t>ieuwe combinaties of mogelijkheden</a:t>
            </a:r>
          </a:p>
          <a:p>
            <a:pPr lvl="1">
              <a:buFontTx/>
              <a:buChar char="-"/>
            </a:pPr>
            <a:endParaRPr lang="nl-NL" altLang="nl-NL" dirty="0" smtClean="0"/>
          </a:p>
          <a:p>
            <a:pPr lvl="1">
              <a:buFontTx/>
              <a:buChar char="-"/>
            </a:pPr>
            <a:endParaRPr lang="nl-NL" altLang="nl-NL" dirty="0" smtClean="0"/>
          </a:p>
          <a:p>
            <a:pPr marL="457200" lvl="1" indent="0">
              <a:buNone/>
            </a:pPr>
            <a:endParaRPr lang="nl-NL" altLang="nl-NL" dirty="0"/>
          </a:p>
          <a:p>
            <a:pPr marL="457200" lvl="1" indent="0">
              <a:buNone/>
            </a:pPr>
            <a:endParaRPr lang="nl-NL" altLang="nl-NL" dirty="0">
              <a:solidFill>
                <a:schemeClr val="tx1"/>
              </a:solidFill>
            </a:endParaRPr>
          </a:p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>
                <a:solidFill>
                  <a:srgbClr val="000000"/>
                </a:solidFill>
              </a:rPr>
              <a:t>7</a:t>
            </a:r>
            <a:r>
              <a:rPr lang="nl-NL" dirty="0" smtClean="0">
                <a:solidFill>
                  <a:srgbClr val="000000"/>
                </a:solidFill>
              </a:rPr>
              <a:t>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86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7. Technische eisen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nl-NL" altLang="nl-NL" dirty="0" smtClean="0"/>
              <a:t>Leeswijzer VSE: </a:t>
            </a:r>
            <a:r>
              <a:rPr lang="nl-NL" altLang="nl-NL" dirty="0"/>
              <a:t>i</a:t>
            </a:r>
            <a:r>
              <a:rPr lang="nl-NL" altLang="nl-NL" dirty="0" smtClean="0"/>
              <a:t>n elk geval ‘aan </a:t>
            </a:r>
            <a:r>
              <a:rPr lang="nl-NL" altLang="nl-NL" dirty="0"/>
              <a:t>alle eisen voldoen’</a:t>
            </a:r>
          </a:p>
          <a:p>
            <a:pPr marL="457200" lvl="1" indent="0">
              <a:buNone/>
            </a:pPr>
            <a:endParaRPr lang="nl-NL" altLang="nl-NL" dirty="0" smtClean="0"/>
          </a:p>
          <a:p>
            <a:pPr marL="457200" lvl="1" indent="0">
              <a:buNone/>
            </a:pPr>
            <a:r>
              <a:rPr lang="nl-NL" altLang="nl-NL" dirty="0" smtClean="0"/>
              <a:t>Hulpmiddel hierbij: </a:t>
            </a:r>
          </a:p>
          <a:p>
            <a:pPr lvl="1">
              <a:buFontTx/>
              <a:buChar char="-"/>
            </a:pPr>
            <a:r>
              <a:rPr lang="nl-NL" altLang="nl-NL" dirty="0" smtClean="0"/>
              <a:t>Eisen steeds generiek en dan per systeemvariant</a:t>
            </a:r>
          </a:p>
          <a:p>
            <a:pPr lvl="1">
              <a:buFontTx/>
              <a:buChar char="-"/>
            </a:pPr>
            <a:r>
              <a:rPr lang="nl-NL" altLang="nl-NL" dirty="0" smtClean="0"/>
              <a:t>Geclusterd in functionele groepen</a:t>
            </a:r>
          </a:p>
          <a:p>
            <a:pPr lvl="1">
              <a:buFontTx/>
              <a:buChar char="-"/>
            </a:pPr>
            <a:r>
              <a:rPr lang="nl-NL" altLang="nl-NL" dirty="0" smtClean="0"/>
              <a:t>Onderliggende eisen / bovenliggende eisen</a:t>
            </a:r>
          </a:p>
          <a:p>
            <a:pPr lvl="1">
              <a:buFontTx/>
              <a:buChar char="-"/>
            </a:pPr>
            <a:endParaRPr lang="nl-NL" altLang="nl-NL" dirty="0" smtClean="0"/>
          </a:p>
          <a:p>
            <a:pPr marL="457200" lvl="1" indent="0">
              <a:buNone/>
            </a:pPr>
            <a:endParaRPr lang="nl-NL" altLang="nl-NL" dirty="0" smtClean="0"/>
          </a:p>
          <a:p>
            <a:pPr lvl="1">
              <a:buFontTx/>
              <a:buChar char="-"/>
            </a:pPr>
            <a:endParaRPr lang="nl-NL" altLang="nl-NL" dirty="0" smtClean="0"/>
          </a:p>
          <a:p>
            <a:pPr lvl="1">
              <a:buFontTx/>
              <a:buChar char="-"/>
            </a:pPr>
            <a:endParaRPr lang="nl-NL" altLang="nl-NL" dirty="0" smtClean="0"/>
          </a:p>
          <a:p>
            <a:pPr marL="457200" lvl="1" indent="0">
              <a:buNone/>
            </a:pPr>
            <a:endParaRPr lang="nl-NL" altLang="nl-NL" dirty="0"/>
          </a:p>
          <a:p>
            <a:pPr marL="457200" lvl="1" indent="0">
              <a:buNone/>
            </a:pPr>
            <a:endParaRPr lang="nl-NL" altLang="nl-NL" dirty="0">
              <a:solidFill>
                <a:schemeClr val="tx1"/>
              </a:solidFill>
            </a:endParaRPr>
          </a:p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>
                <a:solidFill>
                  <a:srgbClr val="000000"/>
                </a:solidFill>
              </a:rPr>
              <a:t>7</a:t>
            </a:r>
            <a:r>
              <a:rPr lang="nl-NL" dirty="0" smtClean="0">
                <a:solidFill>
                  <a:srgbClr val="000000"/>
                </a:solidFill>
              </a:rPr>
              <a:t>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67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dirty="0" smtClean="0"/>
              <a:t>8. Diensten: Onderhoud en Logistiek	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>
                <a:solidFill>
                  <a:srgbClr val="000000"/>
                </a:solidFill>
              </a:rPr>
              <a:t>7</a:t>
            </a:r>
            <a:r>
              <a:rPr lang="nl-NL" dirty="0" smtClean="0">
                <a:solidFill>
                  <a:srgbClr val="000000"/>
                </a:solidFill>
              </a:rPr>
              <a:t> mei 2018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Preventief en correctief Onderhoud</a:t>
            </a:r>
          </a:p>
          <a:p>
            <a:r>
              <a:rPr lang="nl-NL" dirty="0" smtClean="0"/>
              <a:t>Ondersteuning bij gebruik</a:t>
            </a:r>
          </a:p>
          <a:p>
            <a:r>
              <a:rPr lang="nl-NL" dirty="0" smtClean="0"/>
              <a:t>Opslag en transport</a:t>
            </a:r>
          </a:p>
          <a:p>
            <a:endParaRPr lang="nl-NL" dirty="0" smtClean="0"/>
          </a:p>
          <a:p>
            <a:pPr marL="457200" lvl="1" indent="0">
              <a:buNone/>
            </a:pPr>
            <a:endParaRPr lang="nl-NL" dirty="0" smtClean="0"/>
          </a:p>
          <a:p>
            <a:pPr marL="457200" lvl="1" indent="0">
              <a:buNone/>
            </a:pPr>
            <a:endParaRPr lang="nl-NL" dirty="0"/>
          </a:p>
          <a:p>
            <a:pPr marL="457200" lvl="1" indent="0">
              <a:buNone/>
            </a:pPr>
            <a:endParaRPr lang="nl-NL" dirty="0" smtClean="0"/>
          </a:p>
          <a:p>
            <a:pPr marL="58500" indent="0">
              <a:buNone/>
            </a:pPr>
            <a:r>
              <a:rPr lang="nl-NL" dirty="0" smtClean="0"/>
              <a:t>Meerwaarde: beschikbaarheid maximaal </a:t>
            </a:r>
          </a:p>
          <a:p>
            <a:pPr marL="622300" lvl="2" indent="0">
              <a:buNone/>
            </a:pPr>
            <a:endParaRPr lang="nl-NL" dirty="0" smtClean="0"/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2053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dirty="0" smtClean="0"/>
              <a:t>8. Diensten: Activabeheer en gebruikersloket	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>
                <a:solidFill>
                  <a:srgbClr val="000000"/>
                </a:solidFill>
              </a:rPr>
              <a:t>7</a:t>
            </a:r>
            <a:r>
              <a:rPr lang="nl-NL" dirty="0" smtClean="0">
                <a:solidFill>
                  <a:srgbClr val="000000"/>
                </a:solidFill>
              </a:rPr>
              <a:t> mei 2018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Er zijn meerdere </a:t>
            </a:r>
            <a:r>
              <a:rPr lang="nl-NL" dirty="0"/>
              <a:t>relaties tussen </a:t>
            </a:r>
            <a:r>
              <a:rPr lang="nl-NL" dirty="0" smtClean="0"/>
              <a:t>Opdrachtnemer </a:t>
            </a:r>
            <a:r>
              <a:rPr lang="nl-NL" dirty="0"/>
              <a:t>en </a:t>
            </a:r>
            <a:r>
              <a:rPr lang="nl-NL" dirty="0" smtClean="0"/>
              <a:t>RWS</a:t>
            </a:r>
            <a:endParaRPr lang="nl-NL" dirty="0"/>
          </a:p>
          <a:p>
            <a:pPr lvl="1"/>
            <a:r>
              <a:rPr lang="nl-NL" dirty="0"/>
              <a:t>Gebruiker</a:t>
            </a:r>
          </a:p>
          <a:p>
            <a:pPr lvl="1"/>
            <a:r>
              <a:rPr lang="nl-NL" dirty="0"/>
              <a:t>Opdrachtgever</a:t>
            </a:r>
          </a:p>
          <a:p>
            <a:pPr lvl="1"/>
            <a:r>
              <a:rPr lang="nl-NL" dirty="0"/>
              <a:t>Eigenaar</a:t>
            </a:r>
          </a:p>
          <a:p>
            <a:pPr marL="0" indent="0">
              <a:buNone/>
            </a:pPr>
            <a:r>
              <a:rPr lang="nl-NL" dirty="0" smtClean="0"/>
              <a:t> </a:t>
            </a:r>
          </a:p>
          <a:p>
            <a:r>
              <a:rPr lang="nl-NL" dirty="0"/>
              <a:t>Opdrachtnemer komt in het operationele proces van RWS, </a:t>
            </a:r>
            <a:r>
              <a:rPr lang="nl-NL" dirty="0" err="1"/>
              <a:t>oa</a:t>
            </a:r>
            <a:endParaRPr lang="nl-NL" dirty="0"/>
          </a:p>
          <a:p>
            <a:pPr lvl="1"/>
            <a:r>
              <a:rPr lang="nl-NL" dirty="0"/>
              <a:t>verantwoordelijkheid goed huisvaderschap</a:t>
            </a:r>
          </a:p>
          <a:p>
            <a:pPr lvl="1"/>
            <a:r>
              <a:rPr lang="nl-NL" dirty="0"/>
              <a:t>verantwoordelijkheid registratieplichten</a:t>
            </a:r>
          </a:p>
          <a:p>
            <a:pPr lvl="1"/>
            <a:r>
              <a:rPr lang="nl-NL" dirty="0" smtClean="0"/>
              <a:t>rapportages </a:t>
            </a:r>
            <a:r>
              <a:rPr lang="nl-NL" dirty="0" err="1" smtClean="0"/>
              <a:t>tbv</a:t>
            </a:r>
            <a:r>
              <a:rPr lang="nl-NL" dirty="0" smtClean="0"/>
              <a:t> CM, TM, investeringen </a:t>
            </a:r>
            <a:r>
              <a:rPr lang="nl-NL" dirty="0" err="1" smtClean="0"/>
              <a:t>etc</a:t>
            </a: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Meerwaarde: wanneer het activabeheer en gebruikersloket de gebruikers en beheerder beter ondersteunen en </a:t>
            </a:r>
            <a:r>
              <a:rPr lang="nl-NL" dirty="0" err="1" smtClean="0"/>
              <a:t>ontzorgen</a:t>
            </a:r>
            <a:r>
              <a:rPr lang="nl-NL" dirty="0" smtClean="0"/>
              <a:t>.</a:t>
            </a:r>
          </a:p>
          <a:p>
            <a:pPr marL="622300" lvl="2" indent="0">
              <a:buNone/>
            </a:pPr>
            <a:endParaRPr lang="nl-NL" dirty="0" smtClean="0"/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5747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AGENDA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3375224"/>
          </a:xfrm>
        </p:spPr>
        <p:txBody>
          <a:bodyPr/>
          <a:lstStyle/>
          <a:p>
            <a:pPr>
              <a:buFont typeface="Arial" pitchFamily="34" charset="0"/>
              <a:buAutoNum type="arabicPeriod"/>
            </a:pPr>
            <a:r>
              <a:rPr lang="nl-NL" sz="1600" dirty="0">
                <a:solidFill>
                  <a:schemeClr val="tx1"/>
                </a:solidFill>
              </a:rPr>
              <a:t>Korte voorstelronde </a:t>
            </a:r>
          </a:p>
          <a:p>
            <a:pPr>
              <a:buFont typeface="Arial" pitchFamily="34" charset="0"/>
              <a:buAutoNum type="arabicPeriod"/>
            </a:pPr>
            <a:r>
              <a:rPr lang="nl-NL" sz="1600" dirty="0">
                <a:solidFill>
                  <a:schemeClr val="tx1"/>
                </a:solidFill>
              </a:rPr>
              <a:t>Doel en Spelregels </a:t>
            </a:r>
            <a:r>
              <a:rPr lang="nl-NL" sz="1600" dirty="0" smtClean="0">
                <a:solidFill>
                  <a:schemeClr val="tx1"/>
                </a:solidFill>
              </a:rPr>
              <a:t>Informatiebijeenkomst</a:t>
            </a:r>
          </a:p>
          <a:p>
            <a:pPr>
              <a:buFont typeface="+mj-lt"/>
              <a:buAutoNum type="arabicPeriod"/>
            </a:pPr>
            <a:r>
              <a:rPr lang="nl-NL" sz="1600" dirty="0" smtClean="0">
                <a:solidFill>
                  <a:schemeClr val="tx1"/>
                </a:solidFill>
              </a:rPr>
              <a:t>Procedure aanbesteding</a:t>
            </a:r>
          </a:p>
          <a:p>
            <a:pPr lvl="1"/>
            <a:r>
              <a:rPr lang="nl-NL" sz="1600" dirty="0" err="1" smtClean="0">
                <a:solidFill>
                  <a:schemeClr val="tx1"/>
                </a:solidFill>
              </a:rPr>
              <a:t>TenderNed</a:t>
            </a:r>
            <a:r>
              <a:rPr lang="nl-NL" sz="1600" dirty="0" smtClean="0">
                <a:solidFill>
                  <a:schemeClr val="tx1"/>
                </a:solidFill>
              </a:rPr>
              <a:t> </a:t>
            </a:r>
            <a:r>
              <a:rPr lang="nl-NL" sz="1600" dirty="0">
                <a:solidFill>
                  <a:schemeClr val="tx1"/>
                </a:solidFill>
              </a:rPr>
              <a:t>en Digitale </a:t>
            </a:r>
            <a:r>
              <a:rPr lang="nl-NL" sz="1600" dirty="0" smtClean="0">
                <a:solidFill>
                  <a:schemeClr val="tx1"/>
                </a:solidFill>
              </a:rPr>
              <a:t>ondertekening</a:t>
            </a:r>
          </a:p>
          <a:p>
            <a:pPr lvl="1"/>
            <a:r>
              <a:rPr lang="nl-NL" sz="1600" dirty="0">
                <a:solidFill>
                  <a:schemeClr val="tx1"/>
                </a:solidFill>
              </a:rPr>
              <a:t>Planning</a:t>
            </a:r>
          </a:p>
          <a:p>
            <a:pPr>
              <a:buFont typeface="+mj-lt"/>
              <a:buAutoNum type="arabicPeriod"/>
            </a:pPr>
            <a:r>
              <a:rPr lang="nl-NL" sz="1600" dirty="0" smtClean="0">
                <a:solidFill>
                  <a:schemeClr val="tx1"/>
                </a:solidFill>
              </a:rPr>
              <a:t>Rijkswaterstaat en het meten</a:t>
            </a:r>
          </a:p>
          <a:p>
            <a:pPr>
              <a:buFont typeface="+mj-lt"/>
              <a:buAutoNum type="arabicPeriod"/>
            </a:pPr>
            <a:r>
              <a:rPr lang="nl-NL" sz="1600" dirty="0" smtClean="0">
                <a:solidFill>
                  <a:schemeClr val="tx1"/>
                </a:solidFill>
              </a:rPr>
              <a:t>Doelen achter deze aanbesteding</a:t>
            </a:r>
          </a:p>
          <a:p>
            <a:pPr>
              <a:buFont typeface="+mj-lt"/>
              <a:buAutoNum type="arabicPeriod"/>
            </a:pPr>
            <a:r>
              <a:rPr lang="nl-NL" sz="1600" dirty="0" smtClean="0">
                <a:solidFill>
                  <a:schemeClr val="tx1"/>
                </a:solidFill>
              </a:rPr>
              <a:t>Scope aanbesteding</a:t>
            </a:r>
          </a:p>
          <a:p>
            <a:pPr>
              <a:buFont typeface="+mj-lt"/>
              <a:buAutoNum type="arabicPeriod"/>
            </a:pPr>
            <a:r>
              <a:rPr lang="nl-NL" sz="1600" dirty="0" smtClean="0">
                <a:solidFill>
                  <a:schemeClr val="tx1"/>
                </a:solidFill>
              </a:rPr>
              <a:t>Technische varianten/eisen</a:t>
            </a:r>
          </a:p>
          <a:p>
            <a:pPr>
              <a:buFont typeface="+mj-lt"/>
              <a:buAutoNum type="arabicPeriod"/>
            </a:pPr>
            <a:r>
              <a:rPr lang="nl-NL" sz="1600" dirty="0" smtClean="0">
                <a:solidFill>
                  <a:schemeClr val="tx1"/>
                </a:solidFill>
              </a:rPr>
              <a:t>Diensten</a:t>
            </a:r>
          </a:p>
          <a:p>
            <a:pPr>
              <a:buFont typeface="+mj-lt"/>
              <a:buAutoNum type="arabicPeriod"/>
            </a:pPr>
            <a:r>
              <a:rPr lang="nl-NL" sz="1600" dirty="0" smtClean="0">
                <a:solidFill>
                  <a:schemeClr val="tx1"/>
                </a:solidFill>
              </a:rPr>
              <a:t>Contract </a:t>
            </a:r>
            <a:r>
              <a:rPr lang="nl-NL" sz="1600" dirty="0">
                <a:solidFill>
                  <a:schemeClr val="tx1"/>
                </a:solidFill>
              </a:rPr>
              <a:t>en </a:t>
            </a:r>
            <a:r>
              <a:rPr lang="nl-NL" sz="1600" dirty="0" smtClean="0">
                <a:solidFill>
                  <a:schemeClr val="tx1"/>
                </a:solidFill>
              </a:rPr>
              <a:t>contractbeheersing			</a:t>
            </a:r>
          </a:p>
          <a:p>
            <a:pPr>
              <a:buFont typeface="+mj-lt"/>
              <a:buAutoNum type="arabicPeriod"/>
            </a:pPr>
            <a:r>
              <a:rPr lang="nl-NL" sz="1600" dirty="0" smtClean="0">
                <a:solidFill>
                  <a:schemeClr val="tx1"/>
                </a:solidFill>
              </a:rPr>
              <a:t>Afsluiting</a:t>
            </a:r>
            <a:endParaRPr lang="nl-NL" sz="1600" dirty="0">
              <a:solidFill>
                <a:schemeClr val="tx1"/>
              </a:solidFill>
            </a:endParaRPr>
          </a:p>
          <a:p>
            <a:pPr>
              <a:buFont typeface="+mj-lt"/>
              <a:buAutoNum type="arabicPeriod"/>
            </a:pPr>
            <a:endParaRPr lang="nl-NL" sz="1400" dirty="0" smtClean="0">
              <a:solidFill>
                <a:srgbClr val="0070C0"/>
              </a:solidFill>
            </a:endParaRPr>
          </a:p>
          <a:p>
            <a:pPr>
              <a:buFont typeface="+mj-lt"/>
              <a:buAutoNum type="arabicPeriod"/>
            </a:pPr>
            <a:endParaRPr lang="nl-NL" sz="1400" dirty="0">
              <a:solidFill>
                <a:srgbClr val="0070C0"/>
              </a:solidFill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 smtClean="0">
                <a:solidFill>
                  <a:srgbClr val="000000"/>
                </a:solidFill>
              </a:rPr>
              <a:t>7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1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altLang="nl-NL" dirty="0" smtClean="0"/>
              <a:t>9. Contractduur 					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altLang="nl-NL" dirty="0" smtClean="0"/>
              <a:t>Contractduur en verlengingen</a:t>
            </a:r>
          </a:p>
          <a:p>
            <a:pPr lvl="1"/>
            <a:r>
              <a:rPr lang="nl-NL" altLang="nl-NL" dirty="0" smtClean="0"/>
              <a:t>Initieel Levering en diensten 7 jaar + 3 jaar (eenzijdig)</a:t>
            </a:r>
          </a:p>
          <a:p>
            <a:pPr lvl="1"/>
            <a:r>
              <a:rPr lang="nl-NL" altLang="nl-NL" dirty="0" smtClean="0"/>
              <a:t>Daarna Diensten 3 x 2 jaar (tweezijdig)</a:t>
            </a:r>
          </a:p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>
                <a:solidFill>
                  <a:srgbClr val="000000"/>
                </a:solidFill>
              </a:rPr>
              <a:t>7</a:t>
            </a:r>
            <a:r>
              <a:rPr lang="nl-NL" dirty="0" smtClean="0">
                <a:solidFill>
                  <a:srgbClr val="000000"/>
                </a:solidFill>
              </a:rPr>
              <a:t>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30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altLang="nl-NL" dirty="0" smtClean="0"/>
              <a:t>9. Contractbeheersing en Kwaliteitsborging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7544" y="1916832"/>
            <a:ext cx="8402400" cy="4140000"/>
          </a:xfrm>
        </p:spPr>
        <p:txBody>
          <a:bodyPr/>
          <a:lstStyle/>
          <a:p>
            <a:r>
              <a:rPr lang="nl-NL" altLang="nl-NL" dirty="0" smtClean="0"/>
              <a:t>Eisen Kwaliteitsborging</a:t>
            </a:r>
          </a:p>
          <a:p>
            <a:pPr lvl="1"/>
            <a:r>
              <a:rPr lang="nl-NL" altLang="nl-NL" dirty="0" smtClean="0"/>
              <a:t>De leverancier van de systemen -&gt; ISO gecertificeerd of gelijkwaardig</a:t>
            </a:r>
          </a:p>
          <a:p>
            <a:pPr lvl="1"/>
            <a:r>
              <a:rPr lang="nl-NL" altLang="nl-NL" dirty="0" smtClean="0"/>
              <a:t>Inschrijver / leverancier diensten -&gt; toont in Project Kwaliteit Plan (PKP) hoe processen worden ingericht en kwaliteit geborgd</a:t>
            </a:r>
            <a:br>
              <a:rPr lang="nl-NL" altLang="nl-NL" dirty="0" smtClean="0"/>
            </a:br>
            <a:endParaRPr lang="nl-NL" altLang="nl-NL" dirty="0" smtClean="0"/>
          </a:p>
          <a:p>
            <a:r>
              <a:rPr lang="nl-NL" altLang="nl-NL" dirty="0" smtClean="0"/>
              <a:t>Sturing via kwaliteitsborging</a:t>
            </a:r>
          </a:p>
          <a:p>
            <a:pPr lvl="1"/>
            <a:r>
              <a:rPr lang="nl-NL" altLang="nl-NL" dirty="0" smtClean="0"/>
              <a:t>Opdrachtgever zoveel mogelijk op afstand</a:t>
            </a:r>
          </a:p>
          <a:p>
            <a:pPr lvl="1"/>
            <a:r>
              <a:rPr lang="nl-NL" altLang="nl-NL" dirty="0" smtClean="0"/>
              <a:t>PKP en procesbeschrijving EMVI geeft opdrachtgever vertrouwen in het eindresultaat</a:t>
            </a:r>
          </a:p>
          <a:p>
            <a:pPr lvl="1"/>
            <a:r>
              <a:rPr lang="nl-NL" altLang="nl-NL" dirty="0" smtClean="0"/>
              <a:t>PKP geeft handvatten voor toetsing op het proces gedurende de looptijd van het contract </a:t>
            </a:r>
            <a:r>
              <a:rPr lang="nl-NL" altLang="nl-NL" dirty="0" err="1" smtClean="0"/>
              <a:t>ipv</a:t>
            </a:r>
            <a:r>
              <a:rPr lang="nl-NL" altLang="nl-NL" dirty="0" smtClean="0"/>
              <a:t> veel losse productcontroles 		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>
                <a:solidFill>
                  <a:srgbClr val="000000"/>
                </a:solidFill>
              </a:rPr>
              <a:t>7</a:t>
            </a:r>
            <a:r>
              <a:rPr lang="nl-NL" dirty="0" smtClean="0">
                <a:solidFill>
                  <a:srgbClr val="000000"/>
                </a:solidFill>
              </a:rPr>
              <a:t>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94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altLang="nl-NL" dirty="0" smtClean="0"/>
              <a:t>9. Contractbeheersing				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468313" y="1772816"/>
            <a:ext cx="8402400" cy="4437184"/>
          </a:xfrm>
        </p:spPr>
        <p:txBody>
          <a:bodyPr/>
          <a:lstStyle/>
          <a:p>
            <a:pPr marL="0" indent="0">
              <a:buNone/>
            </a:pPr>
            <a:r>
              <a:rPr lang="nl-NL" altLang="nl-NL" dirty="0" smtClean="0"/>
              <a:t>Doelstelling: Contractbeheersing zoveel mogelijk op afstand, zo simpel mogelijk voor Opdrachtgever om zo waar mogelijk tijd te besparen.</a:t>
            </a:r>
          </a:p>
          <a:p>
            <a:pPr marL="0" indent="0">
              <a:buNone/>
            </a:pPr>
            <a:endParaRPr lang="nl-NL" altLang="nl-NL" dirty="0" smtClean="0"/>
          </a:p>
          <a:p>
            <a:pPr marL="0" indent="0">
              <a:buNone/>
            </a:pPr>
            <a:r>
              <a:rPr lang="nl-NL" altLang="nl-NL" dirty="0" smtClean="0"/>
              <a:t>Verschillende verrekeningen:</a:t>
            </a:r>
          </a:p>
          <a:p>
            <a:r>
              <a:rPr lang="nl-NL" altLang="nl-NL" dirty="0" smtClean="0"/>
              <a:t>Levering systemen</a:t>
            </a:r>
          </a:p>
          <a:p>
            <a:pPr lvl="1"/>
            <a:r>
              <a:rPr lang="nl-NL" altLang="nl-NL" dirty="0" smtClean="0"/>
              <a:t>Na levering en afleverdocument gelijk factuur</a:t>
            </a:r>
          </a:p>
          <a:p>
            <a:r>
              <a:rPr lang="nl-NL" altLang="nl-NL" dirty="0" smtClean="0"/>
              <a:t>Diensten per beurt </a:t>
            </a:r>
          </a:p>
          <a:p>
            <a:pPr lvl="1"/>
            <a:r>
              <a:rPr lang="nl-NL" altLang="nl-NL" dirty="0" smtClean="0"/>
              <a:t>Vaste onderliggende stukprijzen (PO/ uurloon/ stukprijs prijslijst)</a:t>
            </a:r>
          </a:p>
          <a:p>
            <a:pPr lvl="1"/>
            <a:r>
              <a:rPr lang="nl-NL" altLang="nl-NL" dirty="0" smtClean="0"/>
              <a:t>Op activiteitenrapportage per kwartaal</a:t>
            </a:r>
          </a:p>
          <a:p>
            <a:pPr lvl="1"/>
            <a:r>
              <a:rPr lang="nl-NL" altLang="nl-NL" dirty="0" smtClean="0"/>
              <a:t>Facturering na acceptatie activiteitenrapportage</a:t>
            </a:r>
          </a:p>
          <a:p>
            <a:r>
              <a:rPr lang="nl-NL" altLang="nl-NL" dirty="0" smtClean="0"/>
              <a:t>Diensten jaarlevering</a:t>
            </a:r>
          </a:p>
          <a:p>
            <a:pPr lvl="1"/>
            <a:r>
              <a:rPr lang="nl-NL" altLang="nl-NL" dirty="0" smtClean="0"/>
              <a:t>Vast jaartarief</a:t>
            </a:r>
          </a:p>
          <a:p>
            <a:pPr lvl="1"/>
            <a:r>
              <a:rPr lang="nl-NL" altLang="nl-NL" dirty="0" smtClean="0"/>
              <a:t>Jaartarief verdeeld over de activiteitenrapportages</a:t>
            </a:r>
          </a:p>
          <a:p>
            <a:pPr lvl="1"/>
            <a:r>
              <a:rPr lang="nl-NL" altLang="nl-NL" dirty="0" smtClean="0"/>
              <a:t>Facturering na acceptatie activiteitenrapportage</a:t>
            </a:r>
          </a:p>
          <a:p>
            <a:pPr lvl="1"/>
            <a:endParaRPr lang="nl-NL" altLang="nl-NL" dirty="0" smtClean="0"/>
          </a:p>
          <a:p>
            <a:endParaRPr lang="nl-NL" altLang="nl-NL" dirty="0" smtClean="0"/>
          </a:p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>
                <a:solidFill>
                  <a:srgbClr val="000000"/>
                </a:solidFill>
              </a:rPr>
              <a:t>7</a:t>
            </a:r>
            <a:r>
              <a:rPr lang="nl-NL" dirty="0" smtClean="0">
                <a:solidFill>
                  <a:srgbClr val="000000"/>
                </a:solidFill>
              </a:rPr>
              <a:t>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59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10. Afsluiting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Vragen?</a:t>
            </a:r>
          </a:p>
          <a:p>
            <a:pPr>
              <a:defRPr/>
            </a:pPr>
            <a:r>
              <a:rPr lang="nl-NL" dirty="0"/>
              <a:t>Dank voor uw komst</a:t>
            </a:r>
          </a:p>
          <a:p>
            <a:pPr>
              <a:defRPr/>
            </a:pPr>
            <a:r>
              <a:rPr lang="nl-NL" dirty="0"/>
              <a:t>Succes met het </a:t>
            </a:r>
            <a:r>
              <a:rPr lang="nl-NL" dirty="0" smtClean="0"/>
              <a:t>opstellen </a:t>
            </a:r>
            <a:r>
              <a:rPr lang="nl-NL" dirty="0"/>
              <a:t>van de inschrijving </a:t>
            </a:r>
          </a:p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>
                <a:solidFill>
                  <a:srgbClr val="000000"/>
                </a:solidFill>
              </a:rPr>
              <a:t>7</a:t>
            </a:r>
            <a:r>
              <a:rPr lang="nl-NL" dirty="0" smtClean="0">
                <a:solidFill>
                  <a:srgbClr val="000000"/>
                </a:solidFill>
              </a:rPr>
              <a:t>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34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Voorstelronde CIV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Ciska Smeets 			Projectmanager</a:t>
            </a:r>
          </a:p>
          <a:p>
            <a:r>
              <a:rPr lang="nl-NL" dirty="0" smtClean="0"/>
              <a:t>Martijn Andernach			Technisch manager</a:t>
            </a:r>
          </a:p>
          <a:p>
            <a:r>
              <a:rPr lang="nl-NL" dirty="0" smtClean="0"/>
              <a:t>Alfred v.d. Werf			Inkoopadviseur</a:t>
            </a:r>
          </a:p>
          <a:p>
            <a:r>
              <a:rPr lang="nl-NL" dirty="0" smtClean="0"/>
              <a:t>Marc Hartogs			Technisch adviseur</a:t>
            </a:r>
          </a:p>
          <a:p>
            <a:r>
              <a:rPr lang="nl-NL" dirty="0" smtClean="0"/>
              <a:t>Tom Spaargaren			</a:t>
            </a:r>
            <a:r>
              <a:rPr lang="nl-NL" dirty="0" err="1" smtClean="0"/>
              <a:t>Specificeerder</a:t>
            </a:r>
            <a:endParaRPr lang="nl-NL" dirty="0" smtClean="0"/>
          </a:p>
          <a:p>
            <a:r>
              <a:rPr lang="nl-NL" dirty="0" smtClean="0"/>
              <a:t>Constantijn Kappelhof		Contractbegeleider</a:t>
            </a:r>
          </a:p>
          <a:p>
            <a:r>
              <a:rPr lang="nl-NL" dirty="0" smtClean="0"/>
              <a:t>Orçun Külcü</a:t>
            </a:r>
            <a:r>
              <a:rPr lang="nl-NL" dirty="0"/>
              <a:t>	</a:t>
            </a:r>
            <a:r>
              <a:rPr lang="nl-NL" dirty="0" smtClean="0"/>
              <a:t>			Contractmanager</a:t>
            </a:r>
          </a:p>
          <a:p>
            <a:pPr marL="0" indent="0">
              <a:buNone/>
            </a:pPr>
            <a:endParaRPr lang="nl-NL" dirty="0" smtClean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>
                <a:solidFill>
                  <a:srgbClr val="000000"/>
                </a:solidFill>
              </a:rPr>
              <a:t>7</a:t>
            </a:r>
            <a:r>
              <a:rPr lang="nl-NL" dirty="0" smtClean="0">
                <a:solidFill>
                  <a:srgbClr val="000000"/>
                </a:solidFill>
              </a:rPr>
              <a:t>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04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2. Informatiebijeenkomst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88900" indent="0">
              <a:lnSpc>
                <a:spcPct val="80000"/>
              </a:lnSpc>
              <a:buNone/>
              <a:defRPr/>
            </a:pPr>
            <a:r>
              <a:rPr lang="nl-NL" altLang="nl-NL" sz="2000" b="1" dirty="0"/>
              <a:t>1. Doel Informatiebijeenkomst</a:t>
            </a:r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sz="2000" dirty="0"/>
              <a:t>Informatie over inkoopvoorwaarden en planning</a:t>
            </a:r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sz="2000" dirty="0"/>
              <a:t>Verhelderen aanbestedingsstukken</a:t>
            </a:r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sz="2000" dirty="0"/>
              <a:t>Toelichting scope werk</a:t>
            </a:r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sz="2000" dirty="0"/>
              <a:t>Evt. vragen beantwoorden</a:t>
            </a:r>
          </a:p>
          <a:p>
            <a:pPr marL="88900" indent="0">
              <a:lnSpc>
                <a:spcPct val="80000"/>
              </a:lnSpc>
              <a:buNone/>
              <a:defRPr/>
            </a:pPr>
            <a:endParaRPr lang="nl-NL" altLang="nl-NL" sz="2000" b="1" dirty="0"/>
          </a:p>
          <a:p>
            <a:pPr marL="88900" indent="0">
              <a:lnSpc>
                <a:spcPct val="80000"/>
              </a:lnSpc>
              <a:buNone/>
              <a:defRPr/>
            </a:pPr>
            <a:r>
              <a:rPr lang="nl-NL" altLang="nl-NL" sz="2000" b="1" dirty="0"/>
              <a:t>2. Spelregels bij deze Informatiebijeenkomst</a:t>
            </a:r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sz="2000" dirty="0" smtClean="0"/>
              <a:t>Vragen worden nu voorlopig beantwoord </a:t>
            </a:r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sz="2000" dirty="0" smtClean="0"/>
              <a:t>Geen rechten aan mondelinge antwoord ontlenen</a:t>
            </a:r>
            <a:endParaRPr lang="nl-NL" altLang="nl-NL" sz="2000" dirty="0"/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sz="2000" dirty="0" smtClean="0"/>
              <a:t>Antwoorden definitief via Tenderned</a:t>
            </a:r>
            <a:endParaRPr lang="nl-NL" altLang="nl-NL" sz="2000" dirty="0"/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sz="2000" dirty="0" smtClean="0"/>
              <a:t>Verduidelijking maar geen discussie</a:t>
            </a:r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r>
              <a:rPr lang="nl-NL" altLang="nl-NL" sz="2000" dirty="0" smtClean="0"/>
              <a:t>Alle vragen worden onderdeel </a:t>
            </a:r>
            <a:r>
              <a:rPr lang="nl-NL" altLang="nl-NL" sz="2000" dirty="0" err="1" smtClean="0"/>
              <a:t>NvI</a:t>
            </a:r>
            <a:endParaRPr lang="nl-NL" altLang="nl-NL" sz="2000" dirty="0" smtClean="0"/>
          </a:p>
          <a:p>
            <a:pPr marL="774700" lvl="1">
              <a:lnSpc>
                <a:spcPct val="80000"/>
              </a:lnSpc>
              <a:buFontTx/>
              <a:buChar char="-"/>
              <a:defRPr/>
            </a:pP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 smtClean="0">
                <a:solidFill>
                  <a:srgbClr val="000000"/>
                </a:solidFill>
              </a:rPr>
              <a:t>7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93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 Procedure aanbesteding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>
                <a:solidFill>
                  <a:srgbClr val="000000"/>
                </a:solidFill>
              </a:rPr>
              <a:t>7</a:t>
            </a:r>
            <a:r>
              <a:rPr lang="nl-NL" dirty="0" smtClean="0">
                <a:solidFill>
                  <a:srgbClr val="000000"/>
                </a:solidFill>
              </a:rPr>
              <a:t> mei 2018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Marktconsultatie (</a:t>
            </a:r>
            <a:r>
              <a:rPr lang="nl-NL" dirty="0" smtClean="0"/>
              <a:t>14 april 2017)</a:t>
            </a:r>
            <a:endParaRPr lang="nl-NL" dirty="0"/>
          </a:p>
          <a:p>
            <a:pPr lvl="2"/>
            <a:r>
              <a:rPr lang="nl-NL" sz="1600" dirty="0" smtClean="0"/>
              <a:t>Input </a:t>
            </a:r>
            <a:r>
              <a:rPr lang="nl-NL" sz="1600" dirty="0"/>
              <a:t>aanbestedingsstrategie, EA documenten krijgen</a:t>
            </a:r>
          </a:p>
          <a:p>
            <a:pPr lvl="2"/>
            <a:r>
              <a:rPr lang="nl-NL" sz="1600" dirty="0"/>
              <a:t>Markt vroeg betrekken/informeren/interesse peilen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/>
              <a:t>Inkoopvoorwaarden, regels en beleid</a:t>
            </a:r>
          </a:p>
          <a:p>
            <a:pPr lvl="2"/>
            <a:r>
              <a:rPr lang="nl-NL" sz="1600" dirty="0"/>
              <a:t>Europese Aanbesteding</a:t>
            </a:r>
          </a:p>
          <a:p>
            <a:pPr lvl="2"/>
            <a:r>
              <a:rPr lang="nl-NL" sz="1600" dirty="0"/>
              <a:t>Openbare procedure volgens de aanbestedingswet 2012</a:t>
            </a:r>
          </a:p>
          <a:p>
            <a:pPr lvl="2"/>
            <a:r>
              <a:rPr lang="nl-NL" sz="1600" dirty="0" smtClean="0"/>
              <a:t>Hoofdvoorwaarden ARVODI</a:t>
            </a:r>
            <a:endParaRPr lang="nl-NL" sz="1600" dirty="0"/>
          </a:p>
          <a:p>
            <a:pPr lvl="2"/>
            <a:r>
              <a:rPr lang="nl-NL" sz="1600" dirty="0" smtClean="0"/>
              <a:t>Dienstverleningsovereenkomst met leveringselementen</a:t>
            </a:r>
          </a:p>
          <a:p>
            <a:pPr lvl="2"/>
            <a:r>
              <a:rPr lang="nl-NL" sz="1600" dirty="0" smtClean="0"/>
              <a:t>2 percelen </a:t>
            </a:r>
            <a:endParaRPr lang="nl-NL" sz="1600" dirty="0"/>
          </a:p>
          <a:p>
            <a:pPr lvl="2"/>
            <a:r>
              <a:rPr lang="nl-NL" sz="1600" dirty="0" smtClean="0"/>
              <a:t>Communicatie uitsluitend via </a:t>
            </a:r>
            <a:r>
              <a:rPr lang="nl-NL" sz="1600" u="sng" dirty="0" err="1" smtClean="0"/>
              <a:t>Tenderned</a:t>
            </a:r>
            <a:endParaRPr lang="nl-NL" sz="1600" u="sng" dirty="0" smtClean="0"/>
          </a:p>
          <a:p>
            <a:pPr lvl="2"/>
            <a:r>
              <a:rPr lang="nl-NL" sz="1600" dirty="0" smtClean="0"/>
              <a:t>Inschrijving</a:t>
            </a:r>
          </a:p>
          <a:p>
            <a:pPr lvl="2"/>
            <a:r>
              <a:rPr lang="nl-NL" sz="1600" dirty="0" smtClean="0"/>
              <a:t>Gebruik formats, zorg voor compleetheid, stel een vraag</a:t>
            </a:r>
          </a:p>
          <a:p>
            <a:pPr lvl="2"/>
            <a:r>
              <a:rPr lang="nl-NL" sz="1600" dirty="0"/>
              <a:t>Indienen offerte met </a:t>
            </a:r>
            <a:r>
              <a:rPr lang="nl-NL" sz="1600" u="sng" dirty="0"/>
              <a:t>digitale </a:t>
            </a:r>
            <a:r>
              <a:rPr lang="nl-NL" sz="1600" u="sng" dirty="0" smtClean="0"/>
              <a:t>handtekening</a:t>
            </a:r>
            <a:endParaRPr lang="nl-NL" sz="1600" u="sng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4915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 </a:t>
            </a:r>
            <a:r>
              <a:rPr lang="nl-NL" dirty="0" err="1" smtClean="0"/>
              <a:t>TenderNed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 smtClean="0"/>
              <a:t>Gebruik Tenderned is verplicht</a:t>
            </a:r>
          </a:p>
          <a:p>
            <a:pPr>
              <a:defRPr/>
            </a:pPr>
            <a:r>
              <a:rPr lang="nl-NL" dirty="0" smtClean="0"/>
              <a:t>Heeft </a:t>
            </a:r>
            <a:r>
              <a:rPr lang="nl-NL" dirty="0">
                <a:solidFill>
                  <a:schemeClr val="tx1"/>
                </a:solidFill>
              </a:rPr>
              <a:t>u een vraag over het gebruik van </a:t>
            </a:r>
            <a:r>
              <a:rPr lang="nl-NL" dirty="0" err="1">
                <a:solidFill>
                  <a:schemeClr val="tx1"/>
                </a:solidFill>
              </a:rPr>
              <a:t>TenderNed</a:t>
            </a:r>
            <a:r>
              <a:rPr lang="nl-NL" dirty="0">
                <a:solidFill>
                  <a:schemeClr val="tx1"/>
                </a:solidFill>
              </a:rPr>
              <a:t>? Bekijk dan eerst de </a:t>
            </a:r>
            <a:r>
              <a:rPr lang="nl-NL" dirty="0" err="1">
                <a:solidFill>
                  <a:schemeClr val="tx1"/>
                </a:solidFill>
                <a:hlinkClick r:id="rId3" tooltip="Veelgestelde vragen"/>
              </a:rPr>
              <a:t>veelgestelde</a:t>
            </a:r>
            <a:r>
              <a:rPr lang="nl-NL" dirty="0">
                <a:solidFill>
                  <a:schemeClr val="tx1"/>
                </a:solidFill>
                <a:hlinkClick r:id="rId3" tooltip="Veelgestelde vragen"/>
              </a:rPr>
              <a:t> vragen</a:t>
            </a:r>
            <a:r>
              <a:rPr lang="nl-NL" dirty="0">
                <a:solidFill>
                  <a:schemeClr val="tx1"/>
                </a:solidFill>
              </a:rPr>
              <a:t>. </a:t>
            </a:r>
          </a:p>
          <a:p>
            <a:pPr>
              <a:defRPr/>
            </a:pPr>
            <a:r>
              <a:rPr lang="nl-NL" dirty="0">
                <a:solidFill>
                  <a:schemeClr val="tx1"/>
                </a:solidFill>
              </a:rPr>
              <a:t>De </a:t>
            </a:r>
            <a:r>
              <a:rPr lang="nl-NL" dirty="0" err="1">
                <a:solidFill>
                  <a:schemeClr val="tx1"/>
                </a:solidFill>
              </a:rPr>
              <a:t>servicedesk</a:t>
            </a:r>
            <a:r>
              <a:rPr lang="nl-NL" dirty="0">
                <a:solidFill>
                  <a:schemeClr val="tx1"/>
                </a:solidFill>
              </a:rPr>
              <a:t> is bereikbaar </a:t>
            </a:r>
            <a:r>
              <a:rPr lang="nl-NL" dirty="0"/>
              <a:t>op werkdagen van 08.30 tot 17.00 uur via het gratis nummer 0800-8363376 of </a:t>
            </a:r>
            <a:r>
              <a:rPr lang="nl-NL" dirty="0">
                <a:hlinkClick r:id="rId4"/>
              </a:rPr>
              <a:t>servicedesk@TenderNed.nl</a:t>
            </a:r>
            <a:r>
              <a:rPr lang="nl-NL" dirty="0"/>
              <a:t>.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>
          <a:xfrm>
            <a:off x="7164288" y="6597352"/>
            <a:ext cx="1508400" cy="118800"/>
          </a:xfrm>
        </p:spPr>
        <p:txBody>
          <a:bodyPr/>
          <a:lstStyle/>
          <a:p>
            <a:r>
              <a:rPr lang="nl-NL" dirty="0">
                <a:solidFill>
                  <a:srgbClr val="000000"/>
                </a:solidFill>
              </a:rPr>
              <a:t>7</a:t>
            </a:r>
            <a:r>
              <a:rPr lang="nl-NL" dirty="0" smtClean="0">
                <a:solidFill>
                  <a:srgbClr val="000000"/>
                </a:solidFill>
              </a:rPr>
              <a:t> mei 2018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52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 Digitale </a:t>
            </a:r>
            <a:r>
              <a:rPr lang="nl-NL" dirty="0"/>
              <a:t>ondertekening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>
                <a:solidFill>
                  <a:srgbClr val="000000"/>
                </a:solidFill>
              </a:rPr>
              <a:t>7</a:t>
            </a:r>
            <a:r>
              <a:rPr lang="nl-NL" dirty="0" smtClean="0">
                <a:solidFill>
                  <a:srgbClr val="000000"/>
                </a:solidFill>
              </a:rPr>
              <a:t> mei 2018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altLang="nl-NL" dirty="0"/>
              <a:t>Ondertekening door een rechtsgeldig vertegenwoordiger van inschrijver middels een gekwalificeerde elektronische handtekening (</a:t>
            </a:r>
            <a:r>
              <a:rPr lang="nl-NL" altLang="nl-NL" dirty="0" err="1" smtClean="0"/>
              <a:t>PKIoverheid</a:t>
            </a:r>
            <a:r>
              <a:rPr lang="nl-NL" altLang="nl-NL" dirty="0" smtClean="0"/>
              <a:t> </a:t>
            </a:r>
            <a:r>
              <a:rPr lang="nl-NL" altLang="nl-NL" dirty="0"/>
              <a:t>certificaat of EU </a:t>
            </a:r>
            <a:r>
              <a:rPr lang="nl-NL" altLang="nl-NL" dirty="0" err="1"/>
              <a:t>Qualified</a:t>
            </a:r>
            <a:r>
              <a:rPr lang="nl-NL" altLang="nl-NL" dirty="0"/>
              <a:t> certificaat).</a:t>
            </a:r>
          </a:p>
          <a:p>
            <a:r>
              <a:rPr lang="nl-NL" altLang="nl-NL" dirty="0"/>
              <a:t>Gekwalificeerde elektronische handtekening nodig voor:</a:t>
            </a:r>
          </a:p>
          <a:p>
            <a:pPr lvl="1"/>
            <a:r>
              <a:rPr lang="nl-NL" altLang="nl-NL" dirty="0"/>
              <a:t>Aanbiedingsbrief</a:t>
            </a:r>
          </a:p>
          <a:p>
            <a:pPr lvl="1"/>
            <a:r>
              <a:rPr lang="nl-NL" altLang="nl-NL" dirty="0"/>
              <a:t>Uniforme Europees Aanbestedingsdocument (UEA)</a:t>
            </a:r>
          </a:p>
          <a:p>
            <a:pPr lvl="1"/>
            <a:r>
              <a:rPr lang="nl-NL" altLang="nl-NL" dirty="0"/>
              <a:t>Verklaring Sociale voorwaarden</a:t>
            </a:r>
          </a:p>
          <a:p>
            <a:pPr lvl="1"/>
            <a:r>
              <a:rPr lang="nl-NL" altLang="nl-NL" dirty="0"/>
              <a:t>Financiële aanbieding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231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dirty="0" smtClean="0"/>
              <a:t>3. Planning						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>
                <a:solidFill>
                  <a:srgbClr val="000000"/>
                </a:solidFill>
              </a:rPr>
              <a:t>7</a:t>
            </a:r>
            <a:r>
              <a:rPr lang="nl-NL" dirty="0" smtClean="0">
                <a:solidFill>
                  <a:srgbClr val="000000"/>
                </a:solidFill>
              </a:rPr>
              <a:t> mei 2018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07-05-2018</a:t>
            </a:r>
            <a:r>
              <a:rPr lang="nl-NL" dirty="0"/>
              <a:t>		Dag van </a:t>
            </a:r>
            <a:r>
              <a:rPr lang="nl-NL" dirty="0" smtClean="0"/>
              <a:t>Inlichtingen</a:t>
            </a:r>
            <a:endParaRPr lang="nl-NL" dirty="0"/>
          </a:p>
          <a:p>
            <a:r>
              <a:rPr lang="nl-NL" dirty="0"/>
              <a:t>04-06-2018 		Deadline indienen </a:t>
            </a:r>
            <a:r>
              <a:rPr lang="nl-NL" dirty="0" smtClean="0"/>
              <a:t>vragen (17:00 uur)</a:t>
            </a:r>
            <a:endParaRPr lang="nl-NL" dirty="0"/>
          </a:p>
          <a:p>
            <a:r>
              <a:rPr lang="nl-NL" dirty="0"/>
              <a:t>11-06-2018		Publicatie Nota van Inlichtingen</a:t>
            </a:r>
          </a:p>
          <a:p>
            <a:r>
              <a:rPr lang="nl-NL" dirty="0" smtClean="0"/>
              <a:t>22-06-2018 </a:t>
            </a:r>
            <a:r>
              <a:rPr lang="nl-NL" dirty="0"/>
              <a:t>		Deadline indienen offerte (14:00 uur)</a:t>
            </a:r>
          </a:p>
          <a:p>
            <a:r>
              <a:rPr lang="nl-NL" dirty="0"/>
              <a:t>22-06-2018 </a:t>
            </a:r>
            <a:r>
              <a:rPr lang="nl-NL" dirty="0" err="1"/>
              <a:t>tm</a:t>
            </a:r>
            <a:r>
              <a:rPr lang="nl-NL" dirty="0"/>
              <a:t> 	Beoordeling</a:t>
            </a:r>
          </a:p>
          <a:p>
            <a:pPr marL="0" indent="0">
              <a:buNone/>
            </a:pPr>
            <a:r>
              <a:rPr lang="nl-NL" dirty="0"/>
              <a:t>    13-07-2018 			</a:t>
            </a:r>
          </a:p>
          <a:p>
            <a:r>
              <a:rPr lang="nl-NL" dirty="0"/>
              <a:t>10-08-2018		Voorlopige gunning</a:t>
            </a:r>
          </a:p>
          <a:p>
            <a:r>
              <a:rPr lang="nl-NL" dirty="0"/>
              <a:t>20 dagen		Alcatelperiode</a:t>
            </a:r>
          </a:p>
          <a:p>
            <a:r>
              <a:rPr lang="nl-NL" dirty="0" smtClean="0"/>
              <a:t>31-08-2018	</a:t>
            </a:r>
            <a:r>
              <a:rPr lang="nl-NL" dirty="0"/>
              <a:t>	</a:t>
            </a:r>
            <a:r>
              <a:rPr lang="nl-NL" dirty="0" smtClean="0"/>
              <a:t>Ingang contract</a:t>
            </a:r>
          </a:p>
          <a:p>
            <a:r>
              <a:rPr lang="nl-NL" dirty="0" smtClean="0"/>
              <a:t>eind 2018		Eerste bestellingen binnen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761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dirty="0" smtClean="0"/>
              <a:t>4. Meting van waterkwaliteit bij Rijkswaterstaat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>
                <a:solidFill>
                  <a:srgbClr val="000000"/>
                </a:solidFill>
              </a:rPr>
              <a:t>7</a:t>
            </a:r>
            <a:r>
              <a:rPr lang="nl-NL" dirty="0" smtClean="0">
                <a:solidFill>
                  <a:srgbClr val="000000"/>
                </a:solidFill>
              </a:rPr>
              <a:t> mei 2018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Informatie over de waterkwaliteit gebruikt Rijkswaterstaat </a:t>
            </a:r>
            <a:r>
              <a:rPr lang="nl-NL" dirty="0" err="1" smtClean="0"/>
              <a:t>oa</a:t>
            </a:r>
            <a:r>
              <a:rPr lang="nl-NL" dirty="0" smtClean="0"/>
              <a:t> voor:</a:t>
            </a:r>
          </a:p>
          <a:p>
            <a:pPr lvl="1"/>
            <a:r>
              <a:rPr lang="nl-NL" dirty="0" smtClean="0"/>
              <a:t>kaderrichtlijnen en internationale richtlijnen</a:t>
            </a:r>
          </a:p>
          <a:p>
            <a:pPr lvl="1"/>
            <a:r>
              <a:rPr lang="nl-NL" dirty="0" smtClean="0"/>
              <a:t>watermanagement</a:t>
            </a:r>
          </a:p>
          <a:p>
            <a:pPr lvl="1"/>
            <a:r>
              <a:rPr lang="nl-NL" dirty="0" smtClean="0"/>
              <a:t>bepaling </a:t>
            </a:r>
            <a:r>
              <a:rPr lang="nl-NL" dirty="0"/>
              <a:t>van </a:t>
            </a:r>
            <a:r>
              <a:rPr lang="nl-NL" dirty="0" smtClean="0"/>
              <a:t>zwemwaterkwaliteit</a:t>
            </a:r>
          </a:p>
          <a:p>
            <a:pPr lvl="1"/>
            <a:r>
              <a:rPr lang="nl-NL" dirty="0" smtClean="0"/>
              <a:t>zoutindringing </a:t>
            </a:r>
          </a:p>
          <a:p>
            <a:pPr lvl="1"/>
            <a:r>
              <a:rPr lang="nl-NL" dirty="0" smtClean="0"/>
              <a:t>handhavingstaken</a:t>
            </a:r>
          </a:p>
          <a:p>
            <a:endParaRPr lang="nl-NL" dirty="0" smtClean="0"/>
          </a:p>
          <a:p>
            <a:r>
              <a:rPr lang="nl-NL" dirty="0" smtClean="0"/>
              <a:t>Informatie wordt deels ingekocht, deels zelf gemeten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7012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e RWS 16X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WS presentatie 16x9 NL.potx" id="{8488AE73-9A9E-406B-A442-A55021AEC5A3}" vid="{D98C7100-7CFA-4104-B0D7-513294810D4F}"/>
    </a:ext>
  </a:extLst>
</a:theme>
</file>

<file path=ppt/theme/theme2.xml><?xml version="1.0" encoding="utf-8"?>
<a:theme xmlns:a="http://schemas.openxmlformats.org/drawingml/2006/main" name="Presentatie Informatiebijeenkomst Water v0.1 PcII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solidFill>
            <a:schemeClr val="tx1"/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rtlCol="0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>
          <a:solidFill>
            <a:schemeClr val="tx1"/>
          </a:solidFill>
          <a:tailEnd type="arrow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</Template>
  <TotalTime>22</TotalTime>
  <Words>933</Words>
  <Application>Microsoft Office PowerPoint</Application>
  <PresentationFormat>Diavoorstelling (4:3)</PresentationFormat>
  <Paragraphs>293</Paragraphs>
  <Slides>23</Slides>
  <Notes>23</Notes>
  <HiddenSlides>0</HiddenSlides>
  <MMClips>0</MMClips>
  <ScaleCrop>false</ScaleCrop>
  <HeadingPairs>
    <vt:vector size="4" baseType="variant">
      <vt:variant>
        <vt:lpstr>Thema</vt:lpstr>
      </vt:variant>
      <vt:variant>
        <vt:i4>2</vt:i4>
      </vt:variant>
      <vt:variant>
        <vt:lpstr>Diatitels</vt:lpstr>
      </vt:variant>
      <vt:variant>
        <vt:i4>23</vt:i4>
      </vt:variant>
    </vt:vector>
  </HeadingPairs>
  <TitlesOfParts>
    <vt:vector size="25" baseType="lpstr">
      <vt:lpstr>Presentatie RWS 16X9 NL</vt:lpstr>
      <vt:lpstr>Presentatie Informatiebijeenkomst Water v0.1 PcII</vt:lpstr>
      <vt:lpstr>Informatiebijeenkomst</vt:lpstr>
      <vt:lpstr>AGENDA</vt:lpstr>
      <vt:lpstr>Voorstelronde CIV</vt:lpstr>
      <vt:lpstr>2. Informatiebijeenkomst</vt:lpstr>
      <vt:lpstr>3. Procedure aanbesteding</vt:lpstr>
      <vt:lpstr>3. TenderNed</vt:lpstr>
      <vt:lpstr>3. Digitale ondertekening</vt:lpstr>
      <vt:lpstr>3. Planning      </vt:lpstr>
      <vt:lpstr>4. Meting van waterkwaliteit bij Rijkswaterstaat</vt:lpstr>
      <vt:lpstr>4. Meting van waterkwaliteit bij Rijkswaterstaat 2</vt:lpstr>
      <vt:lpstr>4. Organisatie meten</vt:lpstr>
      <vt:lpstr>5. RWS-doelen voor deze aanbesteding </vt:lpstr>
      <vt:lpstr>6. Scope aanbesteding   </vt:lpstr>
      <vt:lpstr>7. Technische eisen</vt:lpstr>
      <vt:lpstr>7. Technische eisen</vt:lpstr>
      <vt:lpstr>7. Technische eisen     </vt:lpstr>
      <vt:lpstr>7. Technische eisen</vt:lpstr>
      <vt:lpstr>8. Diensten: Onderhoud en Logistiek </vt:lpstr>
      <vt:lpstr>8. Diensten: Activabeheer en gebruikersloket </vt:lpstr>
      <vt:lpstr>9. Contractduur      </vt:lpstr>
      <vt:lpstr>9. Contractbeheersing en Kwaliteitsborging</vt:lpstr>
      <vt:lpstr>9. Contractbeheersing    </vt:lpstr>
      <vt:lpstr>10. Afsluiting</vt:lpstr>
    </vt:vector>
  </TitlesOfParts>
  <Company>Rijkswaterstaat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Verstraeten, Arno (CIV)</dc:creator>
  <dc:description>Template by Orange Pepper_x000d_
2018</dc:description>
  <cp:lastModifiedBy>Werf, Alfred van der (CIV)</cp:lastModifiedBy>
  <cp:revision>4</cp:revision>
  <dcterms:created xsi:type="dcterms:W3CDTF">2018-04-16T08:21:44Z</dcterms:created>
  <dcterms:modified xsi:type="dcterms:W3CDTF">2018-05-08T11:49:06Z</dcterms:modified>
</cp:coreProperties>
</file>