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2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2" autoAdjust="0"/>
    <p:restoredTop sz="94363" autoAdjust="0"/>
  </p:normalViewPr>
  <p:slideViewPr>
    <p:cSldViewPr snapToGrid="0">
      <p:cViewPr>
        <p:scale>
          <a:sx n="100" d="100"/>
          <a:sy n="100" d="100"/>
        </p:scale>
        <p:origin x="-1140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8-5-2018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8-5-2018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731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562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609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67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61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132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41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333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2776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672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916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71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23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2361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206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603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xmlns="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0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xmlns="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xmlns="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8286300" y="6528572"/>
            <a:ext cx="3834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10" name="LogoLandmach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xmlns="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9144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xmlns="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xmlns="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9144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9144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xmlns="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382214" y="2286000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82214" y="3079487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382214" y="3845506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919401" y="2361344"/>
            <a:ext cx="405902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919401" y="3147360"/>
            <a:ext cx="405902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919401" y="3920850"/>
            <a:ext cx="405902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3050453"/>
            <a:ext cx="3748266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xmlns="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xmlns="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xmlns="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600">
              <a:solidFill>
                <a:srgbClr val="FFFFFF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2600">
              <a:solidFill>
                <a:srgbClr val="FFFFFF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75"/>
            <a:ext cx="9143999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 smtClean="0"/>
              <a:t>Klik om de stijl te </a:t>
            </a:r>
            <a:r>
              <a:rPr lang="nl-NL" noProof="0" dirty="0" err="1" smtClean="0"/>
              <a:t>bewerken</a:t>
            </a:r>
            <a:endParaRPr lang="nl-NL" noProof="0" dirty="0" smtClean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 smtClean="0"/>
              <a:t>Klik om de </a:t>
            </a:r>
            <a:r>
              <a:rPr lang="nl-NL" noProof="0" dirty="0" err="1" smtClean="0"/>
              <a:t>ondertitelstijl</a:t>
            </a:r>
            <a:r>
              <a:rPr lang="nl-NL" noProof="0" dirty="0" smtClean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965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992776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>
              <a:solidFill>
                <a:srgbClr val="000000"/>
              </a:solidFill>
            </a:endParaRP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498752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>
              <a:solidFill>
                <a:srgbClr val="000000"/>
              </a:solidFill>
            </a:endParaRPr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296546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5756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=""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FFFFFF"/>
              </a:solidFill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0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=""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=""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=""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8286300" y="6528572"/>
            <a:ext cx="383400" cy="183600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6C93B359-CF0D-4389-949E-16A33FCBB3EC}" type="slidenum">
              <a:rPr lang="nl-NL" sz="2200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‹nr.›</a:t>
            </a:fld>
            <a:endParaRPr lang="nl-NL" sz="2200" dirty="0">
              <a:solidFill>
                <a:srgbClr val="000000"/>
              </a:solidFill>
            </a:endParaRPr>
          </a:p>
        </p:txBody>
      </p:sp>
      <p:pic>
        <p:nvPicPr>
          <p:cNvPr id="10" name="LogoLandmach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49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4"/>
            <a:ext cx="9144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6250" y="1879601"/>
            <a:ext cx="8192691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6250" y="3749487"/>
            <a:ext cx="8193882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xmlns="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xmlns="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xmlns="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2501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xmlns="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5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xmlns="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xmlns="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xmlns="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1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xmlns="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xmlns="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xmlns="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xmlns="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xmlns="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xmlns="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72500" y="2350800"/>
            <a:ext cx="375285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4000" y="2350800"/>
            <a:ext cx="37584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xmlns="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xmlns="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4914000" y="2350799"/>
            <a:ext cx="3753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xmlns="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xmlns="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xmlns="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472500" y="1052514"/>
            <a:ext cx="8192691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2500" y="5298141"/>
            <a:ext cx="8192691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xmlns="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xmlns="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4914000" y="1052513"/>
            <a:ext cx="3753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3039154"/>
            <a:ext cx="375285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xmlns="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4914000" y="2350800"/>
            <a:ext cx="3753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xmlns="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xmlns="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xmlns="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xmlns="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2500" y="1281950"/>
            <a:ext cx="81999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2500" y="2349499"/>
            <a:ext cx="81999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6300" y="6528572"/>
            <a:ext cx="3834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36400" y="6422400"/>
            <a:ext cx="31536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00" dirty="0" smtClean="0">
                <a:solidFill>
                  <a:srgbClr val="000000"/>
                </a:solidFill>
                <a:cs typeface="Arial" charset="0"/>
              </a:rPr>
              <a:t>Rijkswaterstaat</a:t>
            </a: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68000" y="6613200"/>
            <a:ext cx="19044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eaLnBrk="0" fontAlgn="base" hangingPunct="0">
              <a:spcAft>
                <a:spcPct val="0"/>
              </a:spcAft>
            </a:pPr>
            <a:r>
              <a:rPr lang="nl-NL" sz="1000" dirty="0" err="1" smtClean="0">
                <a:solidFill>
                  <a:srgbClr val="000000"/>
                </a:solidFill>
              </a:rPr>
              <a:t>Informatiebijeenkomst</a:t>
            </a:r>
            <a:endParaRPr lang="nl-NL" sz="1000" dirty="0">
              <a:solidFill>
                <a:srgbClr val="000000"/>
              </a:solidFill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648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826428" y="66564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650" cap="all" dirty="0" smtClean="0">
                <a:solidFill>
                  <a:srgbClr val="000000"/>
                </a:solidFill>
                <a:cs typeface="Arial" charset="0"/>
              </a:rPr>
              <a:t>RWS Informatie -</a:t>
            </a:r>
            <a:endParaRPr lang="nl-NL" sz="650" cap="all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2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derned.nl/e-gids/veelgestelde-vrag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servicedesk@TenderNed.n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1900" dirty="0">
                <a:solidFill>
                  <a:schemeClr val="tx1"/>
                </a:solidFill>
              </a:rPr>
              <a:t>Perceel I: Aanschaf en onderhoud van instrumenten voor het meten van waterkwaliteit en overige dienstverlening </a:t>
            </a:r>
            <a:r>
              <a:rPr lang="nl-NL" sz="1900" dirty="0" err="1">
                <a:solidFill>
                  <a:schemeClr val="tx1"/>
                </a:solidFill>
              </a:rPr>
              <a:t>tbv</a:t>
            </a:r>
            <a:r>
              <a:rPr lang="nl-NL" sz="1900" dirty="0">
                <a:solidFill>
                  <a:schemeClr val="tx1"/>
                </a:solidFill>
              </a:rPr>
              <a:t> Noordzee</a:t>
            </a:r>
          </a:p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4791075" y="2120417"/>
            <a:ext cx="3875925" cy="1403350"/>
          </a:xfrm>
        </p:spPr>
        <p:txBody>
          <a:bodyPr>
            <a:normAutofit/>
          </a:bodyPr>
          <a:lstStyle/>
          <a:p>
            <a:r>
              <a:rPr lang="nl-NL" sz="2600" dirty="0"/>
              <a:t>Informatiebijeenkomst</a:t>
            </a:r>
            <a:endParaRPr lang="nl-NL" sz="26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7191374" y="5808476"/>
            <a:ext cx="1475625" cy="345651"/>
          </a:xfrm>
        </p:spPr>
        <p:txBody>
          <a:bodyPr/>
          <a:lstStyle/>
          <a:p>
            <a:r>
              <a:rPr lang="nl-NL" dirty="0"/>
              <a:t>3 mei 2018</a:t>
            </a:r>
          </a:p>
          <a:p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" y="1945199"/>
            <a:ext cx="452766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6. Organisatie meten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/>
              <a:t>Er zijn binnen RWS diverse rollen</a:t>
            </a:r>
          </a:p>
          <a:p>
            <a:pPr marL="457200" lvl="1" indent="0">
              <a:buNone/>
            </a:pPr>
            <a:r>
              <a:rPr lang="nl-NL" dirty="0" smtClean="0"/>
              <a:t>Door </a:t>
            </a:r>
            <a:r>
              <a:rPr lang="nl-NL" dirty="0"/>
              <a:t>heel RWS:</a:t>
            </a:r>
            <a:endParaRPr lang="nl-NL" dirty="0" smtClean="0"/>
          </a:p>
          <a:p>
            <a:pPr lvl="1"/>
            <a:r>
              <a:rPr lang="nl-NL" dirty="0" smtClean="0"/>
              <a:t>Gebruikers van informatie</a:t>
            </a:r>
          </a:p>
          <a:p>
            <a:pPr lvl="1"/>
            <a:endParaRPr lang="nl-NL" dirty="0"/>
          </a:p>
          <a:p>
            <a:pPr marL="457200" lvl="1" indent="0">
              <a:buNone/>
            </a:pPr>
            <a:r>
              <a:rPr lang="nl-NL" dirty="0" smtClean="0"/>
              <a:t>Bij afdeling Mobiel Meten:</a:t>
            </a:r>
          </a:p>
          <a:p>
            <a:pPr lvl="1"/>
            <a:r>
              <a:rPr lang="nl-NL" dirty="0" smtClean="0"/>
              <a:t>Planner</a:t>
            </a:r>
          </a:p>
          <a:p>
            <a:pPr lvl="1"/>
            <a:r>
              <a:rPr lang="nl-NL" dirty="0" err="1" smtClean="0"/>
              <a:t>Inwinner</a:t>
            </a:r>
            <a:endParaRPr lang="nl-NL" dirty="0" smtClean="0"/>
          </a:p>
          <a:p>
            <a:pPr lvl="1"/>
            <a:r>
              <a:rPr lang="nl-NL" dirty="0" smtClean="0"/>
              <a:t>Supportmedewerker</a:t>
            </a:r>
          </a:p>
          <a:p>
            <a:pPr marL="457200" lvl="1" indent="0">
              <a:buNone/>
            </a:pPr>
            <a:endParaRPr lang="nl-NL" dirty="0" smtClean="0"/>
          </a:p>
          <a:p>
            <a:pPr marL="457200" lvl="1" indent="0">
              <a:buNone/>
            </a:pPr>
            <a:r>
              <a:rPr lang="nl-NL" dirty="0" smtClean="0"/>
              <a:t>Bij team Instrumenten:</a:t>
            </a:r>
          </a:p>
          <a:p>
            <a:pPr lvl="1"/>
            <a:r>
              <a:rPr lang="nl-NL" dirty="0" smtClean="0"/>
              <a:t>Beheerder centrale voorraad en uitleningen</a:t>
            </a:r>
          </a:p>
          <a:p>
            <a:pPr lvl="1"/>
            <a:r>
              <a:rPr lang="nl-NL" dirty="0" smtClean="0"/>
              <a:t>Eigendom </a:t>
            </a:r>
          </a:p>
          <a:p>
            <a:pPr lvl="1"/>
            <a:r>
              <a:rPr lang="nl-NL" dirty="0" smtClean="0"/>
              <a:t>Contractbegeleider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5316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/>
              <a:t>7</a:t>
            </a:r>
            <a:r>
              <a:rPr lang="nl-NL" dirty="0" smtClean="0"/>
              <a:t>. RWS-doelen voor deze aanbesteding	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Continuïteit inzet huidige </a:t>
            </a:r>
            <a:r>
              <a:rPr lang="nl-NL" dirty="0" err="1" smtClean="0"/>
              <a:t>Seabird</a:t>
            </a:r>
            <a:r>
              <a:rPr lang="nl-NL" dirty="0" smtClean="0"/>
              <a:t>-apparatuur voor Noordzee</a:t>
            </a:r>
          </a:p>
          <a:p>
            <a:pPr lvl="2"/>
            <a:endParaRPr lang="nl-NL" dirty="0" smtClean="0"/>
          </a:p>
          <a:p>
            <a:r>
              <a:rPr lang="nl-NL" dirty="0" smtClean="0"/>
              <a:t>Betrouwbare ondersteuning bij het gebruik</a:t>
            </a:r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marL="0" indent="0">
              <a:buNone/>
            </a:pPr>
            <a:endParaRPr lang="nl-NL" dirty="0" smtClean="0">
              <a:solidFill>
                <a:schemeClr val="tx1"/>
              </a:solidFill>
            </a:endParaRPr>
          </a:p>
          <a:p>
            <a:pPr marL="0" lvl="1" indent="0">
              <a:lnSpc>
                <a:spcPct val="200000"/>
              </a:lnSpc>
              <a:buNone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436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7</a:t>
            </a:r>
            <a:r>
              <a:rPr lang="nl-NL" dirty="0" smtClean="0"/>
              <a:t>. Scope aanbesteding			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nl-NL" dirty="0" smtClean="0"/>
              <a:t>Onderhoud (</a:t>
            </a:r>
            <a:r>
              <a:rPr lang="nl-NL" dirty="0"/>
              <a:t>kalibratie </a:t>
            </a:r>
            <a:r>
              <a:rPr lang="nl-NL" dirty="0" smtClean="0"/>
              <a:t>/ preventief / correctief)</a:t>
            </a:r>
          </a:p>
          <a:p>
            <a:pPr lvl="1"/>
            <a:endParaRPr lang="nl-NL" dirty="0" smtClean="0"/>
          </a:p>
          <a:p>
            <a:pPr lvl="1"/>
            <a:r>
              <a:rPr lang="nl-NL" dirty="0"/>
              <a:t>Levering vervangende instrumenten, onderdelen en accessoires</a:t>
            </a:r>
          </a:p>
          <a:p>
            <a:pPr lvl="3"/>
            <a:r>
              <a:rPr lang="nl-NL" dirty="0" smtClean="0"/>
              <a:t>Gebruikte onderdelen </a:t>
            </a:r>
            <a:r>
              <a:rPr lang="nl-NL" dirty="0" err="1" smtClean="0"/>
              <a:t>Seabird</a:t>
            </a:r>
            <a:r>
              <a:rPr lang="nl-NL" dirty="0" smtClean="0"/>
              <a:t> of gelijkwaardig</a:t>
            </a:r>
          </a:p>
          <a:p>
            <a:pPr lvl="1"/>
            <a:endParaRPr lang="nl-NL" dirty="0" smtClean="0"/>
          </a:p>
          <a:p>
            <a:pPr lvl="1"/>
            <a:r>
              <a:rPr lang="nl-NL" dirty="0" smtClean="0"/>
              <a:t>Incidentele ondersteuning bij gebruik</a:t>
            </a:r>
          </a:p>
          <a:p>
            <a:pPr lvl="1"/>
            <a:endParaRPr lang="nl-NL" dirty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marL="0" indent="0">
              <a:buNone/>
            </a:pPr>
            <a:endParaRPr lang="nl-NL" dirty="0" smtClean="0">
              <a:solidFill>
                <a:schemeClr val="tx1"/>
              </a:solidFill>
            </a:endParaRPr>
          </a:p>
          <a:p>
            <a:pPr marL="0" lvl="1" indent="0">
              <a:lnSpc>
                <a:spcPct val="200000"/>
              </a:lnSpc>
              <a:buNone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262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/>
              <a:t>8</a:t>
            </a:r>
            <a:r>
              <a:rPr lang="nl-NL" dirty="0" smtClean="0"/>
              <a:t>. Technische scope 		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58500" indent="0">
              <a:buNone/>
            </a:pPr>
            <a:r>
              <a:rPr lang="nl-NL" altLang="nl-NL" dirty="0" smtClean="0"/>
              <a:t>Huidige inzet:</a:t>
            </a:r>
          </a:p>
          <a:p>
            <a:pPr lvl="1"/>
            <a:r>
              <a:rPr lang="nl-NL" altLang="nl-NL" dirty="0" smtClean="0"/>
              <a:t>2 x sampler (meetschepen </a:t>
            </a:r>
            <a:r>
              <a:rPr lang="nl-NL" altLang="nl-NL" dirty="0" err="1" smtClean="0"/>
              <a:t>Arca</a:t>
            </a:r>
            <a:r>
              <a:rPr lang="nl-NL" altLang="nl-NL" dirty="0" smtClean="0"/>
              <a:t> en </a:t>
            </a:r>
            <a:r>
              <a:rPr lang="nl-NL" altLang="nl-NL" dirty="0" err="1" smtClean="0"/>
              <a:t>Zirfaea</a:t>
            </a:r>
            <a:r>
              <a:rPr lang="nl-NL" altLang="nl-NL" dirty="0" smtClean="0"/>
              <a:t>)</a:t>
            </a:r>
          </a:p>
          <a:p>
            <a:pPr lvl="1"/>
            <a:r>
              <a:rPr lang="nl-NL" altLang="nl-NL" dirty="0" smtClean="0"/>
              <a:t>1 x </a:t>
            </a:r>
            <a:r>
              <a:rPr lang="nl-NL" altLang="nl-NL" dirty="0" err="1" smtClean="0"/>
              <a:t>meetvis</a:t>
            </a:r>
            <a:r>
              <a:rPr lang="nl-NL" altLang="nl-NL" dirty="0" smtClean="0"/>
              <a:t> (meetschip </a:t>
            </a:r>
            <a:r>
              <a:rPr lang="nl-NL" altLang="nl-NL" dirty="0" err="1" smtClean="0"/>
              <a:t>Zirfaea</a:t>
            </a:r>
            <a:r>
              <a:rPr lang="nl-NL" altLang="nl-NL" dirty="0" smtClean="0"/>
              <a:t>)</a:t>
            </a:r>
          </a:p>
          <a:p>
            <a:pPr lvl="1"/>
            <a:endParaRPr lang="nl-NL" altLang="nl-NL" dirty="0"/>
          </a:p>
          <a:p>
            <a:pPr marL="58500" indent="0">
              <a:buNone/>
            </a:pPr>
            <a:r>
              <a:rPr lang="nl-NL" altLang="nl-NL" dirty="0" smtClean="0"/>
              <a:t>Levering en onderhoud betreft specifiek benoemde </a:t>
            </a:r>
            <a:r>
              <a:rPr lang="nl-NL" altLang="nl-NL" dirty="0" err="1" smtClean="0"/>
              <a:t>Seabird</a:t>
            </a:r>
            <a:r>
              <a:rPr lang="nl-NL" altLang="nl-NL" dirty="0" smtClean="0"/>
              <a:t>-items</a:t>
            </a:r>
          </a:p>
          <a:p>
            <a:pPr marL="58500" indent="0">
              <a:buNone/>
            </a:pPr>
            <a:endParaRPr lang="nl-NL" altLang="nl-NL" dirty="0" smtClean="0"/>
          </a:p>
          <a:p>
            <a:pPr marL="58500" indent="0">
              <a:buNone/>
            </a:pPr>
            <a:r>
              <a:rPr lang="nl-NL" altLang="nl-NL" dirty="0" smtClean="0"/>
              <a:t>Meerwaarde in extra mogelijkheden</a:t>
            </a:r>
            <a:endParaRPr lang="nl-NL" altLang="nl-NL" dirty="0"/>
          </a:p>
          <a:p>
            <a:pPr lvl="1"/>
            <a:endParaRPr lang="nl-NL" altLang="nl-NL" dirty="0" smtClean="0"/>
          </a:p>
          <a:p>
            <a:pPr marL="457200" lvl="1" indent="0">
              <a:buNone/>
            </a:pPr>
            <a:endParaRPr lang="nl-NL" altLang="nl-NL" dirty="0" smtClean="0"/>
          </a:p>
          <a:p>
            <a:pPr marL="457200" lvl="1" indent="0">
              <a:buNone/>
            </a:pPr>
            <a:endParaRPr lang="nl-NL" altLang="nl-NL" sz="1000" dirty="0" smtClean="0"/>
          </a:p>
          <a:p>
            <a:pPr marL="457200" lvl="1" indent="0">
              <a:buNone/>
            </a:pPr>
            <a:endParaRPr lang="nl-NL" altLang="nl-NL" dirty="0" smtClean="0">
              <a:solidFill>
                <a:schemeClr val="tx1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512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9</a:t>
            </a:r>
            <a:r>
              <a:rPr lang="nl-NL" dirty="0" smtClean="0"/>
              <a:t>. Diensten						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Levering</a:t>
            </a:r>
          </a:p>
          <a:p>
            <a:r>
              <a:rPr lang="nl-NL" dirty="0" smtClean="0"/>
              <a:t>Onderhoud </a:t>
            </a:r>
          </a:p>
          <a:p>
            <a:r>
              <a:rPr lang="nl-NL" dirty="0" smtClean="0"/>
              <a:t>Transport</a:t>
            </a:r>
          </a:p>
          <a:p>
            <a:r>
              <a:rPr lang="nl-NL" dirty="0" smtClean="0"/>
              <a:t>Ondersteuning bij gebruik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RWS heeft </a:t>
            </a:r>
          </a:p>
          <a:p>
            <a:pPr lvl="1">
              <a:buFontTx/>
              <a:buChar char="-"/>
            </a:pPr>
            <a:r>
              <a:rPr lang="nl-NL" altLang="nl-NL" sz="1400" dirty="0"/>
              <a:t>Reserve-onderdelen aan boord</a:t>
            </a:r>
          </a:p>
          <a:p>
            <a:pPr lvl="1">
              <a:buFontTx/>
              <a:buChar char="-"/>
            </a:pPr>
            <a:r>
              <a:rPr lang="nl-NL" altLang="nl-NL" sz="1400" dirty="0"/>
              <a:t>Reservevoorraad in de </a:t>
            </a:r>
            <a:r>
              <a:rPr lang="nl-NL" altLang="nl-NL" sz="1400" dirty="0" smtClean="0"/>
              <a:t>wal-</a:t>
            </a:r>
            <a:r>
              <a:rPr lang="nl-NL" altLang="nl-NL" sz="1400" dirty="0" err="1" smtClean="0"/>
              <a:t>accomodatie</a:t>
            </a:r>
            <a:r>
              <a:rPr lang="nl-NL" altLang="nl-NL" sz="1400" dirty="0" smtClean="0"/>
              <a:t> </a:t>
            </a:r>
            <a:r>
              <a:rPr lang="nl-NL" altLang="nl-NL" sz="1400" dirty="0"/>
              <a:t>Scheveningen</a:t>
            </a:r>
          </a:p>
          <a:p>
            <a:pPr lvl="1">
              <a:buFontTx/>
              <a:buChar char="-"/>
            </a:pPr>
            <a:r>
              <a:rPr lang="nl-NL" altLang="nl-NL" sz="1400" dirty="0"/>
              <a:t>Incidenteel </a:t>
            </a:r>
            <a:r>
              <a:rPr lang="nl-NL" altLang="nl-NL" sz="1400" dirty="0" smtClean="0"/>
              <a:t>van/naar de instrumentenbeheerders </a:t>
            </a:r>
            <a:r>
              <a:rPr lang="nl-NL" altLang="nl-NL" sz="1400" dirty="0"/>
              <a:t>in Delft</a:t>
            </a:r>
          </a:p>
          <a:p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Meerwaarde in </a:t>
            </a:r>
          </a:p>
          <a:p>
            <a:pPr lvl="1">
              <a:buFontTx/>
              <a:buChar char="-"/>
            </a:pPr>
            <a:r>
              <a:rPr lang="nl-NL" sz="1400" dirty="0" smtClean="0"/>
              <a:t>Procesinrichting en kwaliteitsborging</a:t>
            </a:r>
          </a:p>
          <a:p>
            <a:pPr lvl="1">
              <a:buFontTx/>
              <a:buChar char="-"/>
            </a:pPr>
            <a:r>
              <a:rPr lang="nl-NL" sz="1400" dirty="0" smtClean="0"/>
              <a:t>Optimale beschikbaarheid</a:t>
            </a:r>
          </a:p>
          <a:p>
            <a:pPr>
              <a:buFontTx/>
              <a:buChar char="-"/>
            </a:pPr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29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altLang="nl-NL" dirty="0" smtClean="0"/>
              <a:t>10. Contract en contractbeheer 			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altLang="nl-NL" dirty="0" smtClean="0"/>
              <a:t>Contractduur en verlengingen</a:t>
            </a:r>
          </a:p>
          <a:p>
            <a:pPr lvl="1"/>
            <a:r>
              <a:rPr lang="nl-NL" altLang="nl-NL" dirty="0" smtClean="0"/>
              <a:t>Levering en diensten 5 jaar + 3 jaar + 2 jaar</a:t>
            </a:r>
          </a:p>
          <a:p>
            <a:pPr lvl="1"/>
            <a:endParaRPr lang="nl-NL" dirty="0"/>
          </a:p>
          <a:p>
            <a:r>
              <a:rPr lang="nl-NL" altLang="nl-NL" dirty="0" smtClean="0"/>
              <a:t>Facturatie</a:t>
            </a:r>
            <a:endParaRPr lang="nl-NL" altLang="nl-NL" dirty="0"/>
          </a:p>
          <a:p>
            <a:pPr lvl="1"/>
            <a:r>
              <a:rPr lang="nl-NL" altLang="nl-NL" dirty="0"/>
              <a:t>Na </a:t>
            </a:r>
            <a:r>
              <a:rPr lang="nl-NL" altLang="nl-NL" b="1" dirty="0"/>
              <a:t>levering</a:t>
            </a:r>
            <a:r>
              <a:rPr lang="nl-NL" altLang="nl-NL" dirty="0"/>
              <a:t> </a:t>
            </a:r>
            <a:r>
              <a:rPr lang="nl-NL" altLang="nl-NL" dirty="0" smtClean="0"/>
              <a:t>direct na afleverdocument</a:t>
            </a:r>
          </a:p>
          <a:p>
            <a:pPr lvl="1"/>
            <a:r>
              <a:rPr lang="nl-NL" altLang="nl-NL" dirty="0" smtClean="0"/>
              <a:t>Na </a:t>
            </a:r>
            <a:r>
              <a:rPr lang="nl-NL" altLang="nl-NL" b="1" dirty="0" smtClean="0"/>
              <a:t>onderhoud en diensten </a:t>
            </a:r>
            <a:r>
              <a:rPr lang="nl-NL" altLang="nl-NL" dirty="0" smtClean="0"/>
              <a:t>direct na servicerapport</a:t>
            </a:r>
            <a:endParaRPr lang="nl-NL" altLang="nl-NL" dirty="0"/>
          </a:p>
          <a:p>
            <a:pPr lvl="1"/>
            <a:r>
              <a:rPr lang="nl-NL" altLang="nl-NL" b="1" dirty="0" smtClean="0"/>
              <a:t>Diensten en onderdelen</a:t>
            </a:r>
            <a:r>
              <a:rPr lang="nl-NL" altLang="nl-NL" dirty="0" smtClean="0"/>
              <a:t> op basis vaste </a:t>
            </a:r>
            <a:r>
              <a:rPr lang="nl-NL" altLang="nl-NL" dirty="0"/>
              <a:t>onderliggende stukprijzen (PO/ uurloon/ stukprijs prijslijst</a:t>
            </a:r>
            <a:r>
              <a:rPr lang="nl-NL" altLang="nl-NL" dirty="0" smtClean="0"/>
              <a:t>). </a:t>
            </a:r>
            <a:endParaRPr lang="nl-NL" altLang="nl-NL" dirty="0"/>
          </a:p>
          <a:p>
            <a:pPr marL="457200" lvl="1" indent="0">
              <a:buNone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0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11. Afsluiting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Vragen?</a:t>
            </a:r>
          </a:p>
          <a:p>
            <a:pPr>
              <a:defRPr/>
            </a:pPr>
            <a:r>
              <a:rPr lang="nl-NL" dirty="0"/>
              <a:t>Dank voor uw komst</a:t>
            </a:r>
          </a:p>
          <a:p>
            <a:pPr>
              <a:defRPr/>
            </a:pPr>
            <a:r>
              <a:rPr lang="nl-NL" dirty="0"/>
              <a:t>Succes met het maken van de inschrijving </a:t>
            </a: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1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3375224"/>
          </a:xfrm>
        </p:spPr>
        <p:txBody>
          <a:bodyPr/>
          <a:lstStyle/>
          <a:p>
            <a:pPr>
              <a:buFont typeface="Arial" pitchFamily="34" charset="0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Korte voorstelronde </a:t>
            </a:r>
          </a:p>
          <a:p>
            <a:pPr>
              <a:buFont typeface="Arial" pitchFamily="34" charset="0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Doel en Spelregels </a:t>
            </a:r>
            <a:r>
              <a:rPr lang="nl-NL" sz="1600" dirty="0" smtClean="0">
                <a:solidFill>
                  <a:schemeClr val="tx1"/>
                </a:solidFill>
              </a:rPr>
              <a:t>Informatiebijeenkomst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Procedure aanbesteding</a:t>
            </a:r>
          </a:p>
          <a:p>
            <a:pPr lvl="1"/>
            <a:r>
              <a:rPr lang="nl-NL" sz="1600" dirty="0" err="1" smtClean="0">
                <a:solidFill>
                  <a:schemeClr val="tx1"/>
                </a:solidFill>
              </a:rPr>
              <a:t>TenderNed</a:t>
            </a:r>
            <a:r>
              <a:rPr lang="nl-NL" sz="1600" dirty="0" smtClean="0">
                <a:solidFill>
                  <a:schemeClr val="tx1"/>
                </a:solidFill>
              </a:rPr>
              <a:t> </a:t>
            </a:r>
            <a:r>
              <a:rPr lang="nl-NL" sz="1600" dirty="0">
                <a:solidFill>
                  <a:schemeClr val="tx1"/>
                </a:solidFill>
              </a:rPr>
              <a:t>en Digitale </a:t>
            </a:r>
            <a:r>
              <a:rPr lang="nl-NL" sz="1600" dirty="0" smtClean="0">
                <a:solidFill>
                  <a:schemeClr val="tx1"/>
                </a:solidFill>
              </a:rPr>
              <a:t>ondertekening</a:t>
            </a:r>
          </a:p>
          <a:p>
            <a:pPr lvl="1"/>
            <a:r>
              <a:rPr lang="nl-NL" sz="1600" dirty="0">
                <a:solidFill>
                  <a:schemeClr val="tx1"/>
                </a:solidFill>
              </a:rPr>
              <a:t>Planning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RWS IGA en Inrichting van het meten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Doel en scope aanbesteding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Technische scope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Diensten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Contract </a:t>
            </a:r>
            <a:r>
              <a:rPr lang="nl-NL" sz="1600" dirty="0">
                <a:solidFill>
                  <a:schemeClr val="tx1"/>
                </a:solidFill>
              </a:rPr>
              <a:t>en </a:t>
            </a:r>
            <a:r>
              <a:rPr lang="nl-NL" sz="1600" dirty="0" smtClean="0">
                <a:solidFill>
                  <a:schemeClr val="tx1"/>
                </a:solidFill>
              </a:rPr>
              <a:t>contractbeheersing			</a:t>
            </a:r>
            <a:endParaRPr lang="nl-NL" sz="1600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Afsluiting</a:t>
            </a:r>
            <a:endParaRPr lang="nl-NL" sz="1600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nl-NL" sz="1400" dirty="0" smtClean="0">
              <a:solidFill>
                <a:srgbClr val="0070C0"/>
              </a:solidFill>
            </a:endParaRPr>
          </a:p>
          <a:p>
            <a:pPr>
              <a:buFont typeface="+mj-lt"/>
              <a:buAutoNum type="arabicPeriod"/>
            </a:pPr>
            <a:endParaRPr lang="nl-NL" sz="1400" dirty="0">
              <a:solidFill>
                <a:srgbClr val="0070C0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55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Voorstelronde CIV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Ciska Smeets 			Projectmanager</a:t>
            </a:r>
          </a:p>
          <a:p>
            <a:r>
              <a:rPr lang="nl-NL" dirty="0" smtClean="0"/>
              <a:t>Martijn Andernach			Technisch manager</a:t>
            </a:r>
          </a:p>
          <a:p>
            <a:r>
              <a:rPr lang="nl-NL" dirty="0" smtClean="0"/>
              <a:t>Alfred v.d. Werf			Inkoopadviseur</a:t>
            </a:r>
          </a:p>
          <a:p>
            <a:r>
              <a:rPr lang="nl-NL" dirty="0" smtClean="0"/>
              <a:t>Emiel Moerland			Contractmanager</a:t>
            </a:r>
          </a:p>
          <a:p>
            <a:r>
              <a:rPr lang="nl-NL" dirty="0" smtClean="0"/>
              <a:t>Marc Hartogs			Technisch adviseur</a:t>
            </a:r>
          </a:p>
          <a:p>
            <a:r>
              <a:rPr lang="nl-NL" dirty="0" smtClean="0"/>
              <a:t>Tom Spaargaren			</a:t>
            </a:r>
            <a:r>
              <a:rPr lang="nl-NL" dirty="0" err="1" smtClean="0"/>
              <a:t>Specificeerder</a:t>
            </a:r>
            <a:endParaRPr lang="nl-NL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957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Informatiebijeenkomst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88900" indent="0">
              <a:lnSpc>
                <a:spcPct val="80000"/>
              </a:lnSpc>
              <a:buNone/>
              <a:defRPr/>
            </a:pPr>
            <a:r>
              <a:rPr lang="nl-NL" altLang="nl-NL" sz="2000" b="1" dirty="0"/>
              <a:t>1. Doel Informatiebijeenkomst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/>
              <a:t>Informatie over inkoopvoorwaarden en planning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/>
              <a:t>Verhelderen aanbestedingsstukken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/>
              <a:t>Toelichting scope werk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/>
              <a:t>Evt. vragen beantwoorden</a:t>
            </a:r>
          </a:p>
          <a:p>
            <a:pPr marL="88900" indent="0">
              <a:lnSpc>
                <a:spcPct val="80000"/>
              </a:lnSpc>
              <a:buNone/>
              <a:defRPr/>
            </a:pPr>
            <a:endParaRPr lang="nl-NL" altLang="nl-NL" sz="2000" b="1" dirty="0"/>
          </a:p>
          <a:p>
            <a:pPr marL="88900" indent="0">
              <a:lnSpc>
                <a:spcPct val="80000"/>
              </a:lnSpc>
              <a:buNone/>
              <a:defRPr/>
            </a:pPr>
            <a:r>
              <a:rPr lang="nl-NL" altLang="nl-NL" sz="2000" b="1" dirty="0"/>
              <a:t>2. Spelregels bij deze Informatiebijeenkomst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 smtClean="0"/>
              <a:t>Vragen worden nu voorlopig beantwoord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sz="2000" dirty="0" smtClean="0"/>
              <a:t>Geen rechten aan mondelinge antwoord ontlenen</a:t>
            </a:r>
            <a:endParaRPr lang="nl-NL" altLang="nl-NL" sz="2000" dirty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 smtClean="0"/>
              <a:t>Antwoorden definitief via Tenderned</a:t>
            </a:r>
            <a:endParaRPr lang="nl-NL" altLang="nl-NL" sz="2000" dirty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 smtClean="0"/>
              <a:t>Verduidelijking maar geen discussie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 smtClean="0"/>
              <a:t>Alle vragen worden onderdeel </a:t>
            </a:r>
            <a:r>
              <a:rPr lang="nl-NL" altLang="nl-NL" sz="2000" dirty="0" err="1" smtClean="0"/>
              <a:t>NvI</a:t>
            </a:r>
            <a:endParaRPr lang="nl-NL" altLang="nl-NL" sz="2000" dirty="0" smtClean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40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Procedure aanbesteding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Marktconsultatie (</a:t>
            </a:r>
            <a:r>
              <a:rPr lang="nl-NL" dirty="0" smtClean="0"/>
              <a:t>14 april 2017)</a:t>
            </a:r>
            <a:endParaRPr lang="nl-NL" dirty="0"/>
          </a:p>
          <a:p>
            <a:pPr lvl="2"/>
            <a:r>
              <a:rPr lang="nl-NL" sz="1600" dirty="0" smtClean="0"/>
              <a:t>Input </a:t>
            </a:r>
            <a:r>
              <a:rPr lang="nl-NL" sz="1600" dirty="0"/>
              <a:t>aanbestedingsstrategie, EA documenten krijgen</a:t>
            </a:r>
          </a:p>
          <a:p>
            <a:pPr lvl="2"/>
            <a:r>
              <a:rPr lang="nl-NL" sz="1600" dirty="0"/>
              <a:t>Markt vroeg betrekken/informeren/interesse peilen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/>
              <a:t>Inkoopvoorwaarden, regels en beleid</a:t>
            </a:r>
          </a:p>
          <a:p>
            <a:pPr lvl="2"/>
            <a:r>
              <a:rPr lang="nl-NL" sz="1600" dirty="0"/>
              <a:t>Europese Aanbesteding</a:t>
            </a:r>
          </a:p>
          <a:p>
            <a:pPr lvl="2"/>
            <a:r>
              <a:rPr lang="nl-NL" sz="1600" dirty="0"/>
              <a:t>Openbare procedure volgens de aanbestedingswet 2012</a:t>
            </a:r>
          </a:p>
          <a:p>
            <a:pPr lvl="2"/>
            <a:r>
              <a:rPr lang="nl-NL" sz="1600" dirty="0" smtClean="0"/>
              <a:t>Hoofdvoorwaarden ARVODI</a:t>
            </a:r>
            <a:endParaRPr lang="nl-NL" sz="1600" dirty="0"/>
          </a:p>
          <a:p>
            <a:pPr lvl="2"/>
            <a:r>
              <a:rPr lang="nl-NL" sz="1600" dirty="0" smtClean="0"/>
              <a:t>Dienstverleningsovereenkomst met leveringselementen</a:t>
            </a:r>
          </a:p>
          <a:p>
            <a:pPr lvl="2"/>
            <a:r>
              <a:rPr lang="nl-NL" sz="1600" dirty="0" smtClean="0"/>
              <a:t>2 percelen </a:t>
            </a:r>
            <a:endParaRPr lang="nl-NL" sz="1600" dirty="0"/>
          </a:p>
          <a:p>
            <a:pPr lvl="2"/>
            <a:r>
              <a:rPr lang="nl-NL" sz="1600" dirty="0" smtClean="0"/>
              <a:t>Communicatie uitsluitend via </a:t>
            </a:r>
            <a:r>
              <a:rPr lang="nl-NL" sz="1600" u="sng" dirty="0" err="1" smtClean="0"/>
              <a:t>Tenderned</a:t>
            </a:r>
            <a:endParaRPr lang="nl-NL" sz="1600" u="sng" dirty="0" smtClean="0"/>
          </a:p>
          <a:p>
            <a:pPr lvl="2"/>
            <a:r>
              <a:rPr lang="nl-NL" sz="1600" dirty="0" smtClean="0"/>
              <a:t>Inschrijving</a:t>
            </a:r>
          </a:p>
          <a:p>
            <a:pPr lvl="2"/>
            <a:r>
              <a:rPr lang="nl-NL" sz="1600" dirty="0" smtClean="0"/>
              <a:t>Gebruik formats, zorg voor compleetheid, stel een vraag</a:t>
            </a:r>
          </a:p>
          <a:p>
            <a:pPr lvl="2"/>
            <a:r>
              <a:rPr lang="nl-NL" sz="1600" dirty="0"/>
              <a:t>Indienen offerte met </a:t>
            </a:r>
            <a:r>
              <a:rPr lang="nl-NL" sz="1600" u="sng" dirty="0"/>
              <a:t>digitale </a:t>
            </a:r>
            <a:r>
              <a:rPr lang="nl-NL" sz="1600" u="sng" dirty="0" smtClean="0"/>
              <a:t>handtekening</a:t>
            </a:r>
            <a:endParaRPr lang="nl-NL" sz="1600" u="sng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05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 </a:t>
            </a:r>
            <a:r>
              <a:rPr lang="nl-NL" dirty="0" err="1" smtClean="0"/>
              <a:t>TenderNed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Gebruik Tenderned is verplicht</a:t>
            </a:r>
          </a:p>
          <a:p>
            <a:pPr>
              <a:defRPr/>
            </a:pPr>
            <a:r>
              <a:rPr lang="nl-NL" dirty="0" smtClean="0"/>
              <a:t>Heeft </a:t>
            </a:r>
            <a:r>
              <a:rPr lang="nl-NL" dirty="0">
                <a:solidFill>
                  <a:schemeClr val="tx1"/>
                </a:solidFill>
              </a:rPr>
              <a:t>u een vraag over het gebruik van </a:t>
            </a:r>
            <a:r>
              <a:rPr lang="nl-NL" dirty="0" err="1">
                <a:solidFill>
                  <a:schemeClr val="tx1"/>
                </a:solidFill>
              </a:rPr>
              <a:t>TenderNed</a:t>
            </a:r>
            <a:r>
              <a:rPr lang="nl-NL" dirty="0">
                <a:solidFill>
                  <a:schemeClr val="tx1"/>
                </a:solidFill>
              </a:rPr>
              <a:t>? Bekijk dan eerst de </a:t>
            </a:r>
            <a:r>
              <a:rPr lang="nl-NL" dirty="0" err="1">
                <a:solidFill>
                  <a:schemeClr val="tx1"/>
                </a:solidFill>
                <a:hlinkClick r:id="rId3" tooltip="Veelgestelde vragen"/>
              </a:rPr>
              <a:t>veelgestelde</a:t>
            </a:r>
            <a:r>
              <a:rPr lang="nl-NL" dirty="0">
                <a:solidFill>
                  <a:schemeClr val="tx1"/>
                </a:solidFill>
                <a:hlinkClick r:id="rId3" tooltip="Veelgestelde vragen"/>
              </a:rPr>
              <a:t> vragen</a:t>
            </a:r>
            <a:r>
              <a:rPr lang="nl-NL" dirty="0">
                <a:solidFill>
                  <a:schemeClr val="tx1"/>
                </a:solidFill>
              </a:rPr>
              <a:t>. </a:t>
            </a:r>
          </a:p>
          <a:p>
            <a:pPr>
              <a:defRPr/>
            </a:pPr>
            <a:r>
              <a:rPr lang="nl-NL" dirty="0">
                <a:solidFill>
                  <a:schemeClr val="tx1"/>
                </a:solidFill>
              </a:rPr>
              <a:t>De </a:t>
            </a:r>
            <a:r>
              <a:rPr lang="nl-NL" dirty="0" err="1">
                <a:solidFill>
                  <a:schemeClr val="tx1"/>
                </a:solidFill>
              </a:rPr>
              <a:t>servicedesk</a:t>
            </a:r>
            <a:r>
              <a:rPr lang="nl-NL" dirty="0">
                <a:solidFill>
                  <a:schemeClr val="tx1"/>
                </a:solidFill>
              </a:rPr>
              <a:t> is bereikbaar </a:t>
            </a:r>
            <a:r>
              <a:rPr lang="nl-NL" dirty="0"/>
              <a:t>op werkdagen van 08.30 tot 17.00 uur via het gratis nummer 0800-8363376 of </a:t>
            </a:r>
            <a:r>
              <a:rPr lang="nl-NL" dirty="0">
                <a:hlinkClick r:id="rId4"/>
              </a:rPr>
              <a:t>servicedesk@TenderNed.nl</a:t>
            </a:r>
            <a:r>
              <a:rPr lang="nl-NL" dirty="0"/>
              <a:t>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7164288" y="6597352"/>
            <a:ext cx="1508400" cy="118800"/>
          </a:xfrm>
        </p:spPr>
        <p:txBody>
          <a:bodyPr/>
          <a:lstStyle/>
          <a:p>
            <a:r>
              <a:rPr lang="nl-NL" dirty="0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61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4. </a:t>
            </a:r>
            <a:r>
              <a:rPr lang="nl-NL" dirty="0" smtClean="0"/>
              <a:t>Digitale </a:t>
            </a:r>
            <a:r>
              <a:rPr lang="nl-NL" dirty="0"/>
              <a:t>ondertekening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altLang="nl-NL" dirty="0"/>
              <a:t>Ondertekening door een rechtsgeldig vertegenwoordiger van inschrijver middels een gekwalificeerde elektronische handtekening (</a:t>
            </a:r>
            <a:r>
              <a:rPr lang="nl-NL" altLang="nl-NL" dirty="0" err="1" smtClean="0"/>
              <a:t>PKIoverheid</a:t>
            </a:r>
            <a:r>
              <a:rPr lang="nl-NL" altLang="nl-NL" dirty="0" smtClean="0"/>
              <a:t> </a:t>
            </a:r>
            <a:r>
              <a:rPr lang="nl-NL" altLang="nl-NL" dirty="0"/>
              <a:t>certificaat of EU </a:t>
            </a:r>
            <a:r>
              <a:rPr lang="nl-NL" altLang="nl-NL" dirty="0" err="1"/>
              <a:t>Qualified</a:t>
            </a:r>
            <a:r>
              <a:rPr lang="nl-NL" altLang="nl-NL" dirty="0"/>
              <a:t> certificaat).</a:t>
            </a:r>
          </a:p>
          <a:p>
            <a:r>
              <a:rPr lang="nl-NL" altLang="nl-NL" dirty="0"/>
              <a:t>Gekwalificeerde elektronische handtekening nodig voor:</a:t>
            </a:r>
          </a:p>
          <a:p>
            <a:pPr lvl="1"/>
            <a:r>
              <a:rPr lang="nl-NL" altLang="nl-NL" dirty="0"/>
              <a:t>Aanbiedingsbrief</a:t>
            </a:r>
          </a:p>
          <a:p>
            <a:pPr lvl="1"/>
            <a:r>
              <a:rPr lang="nl-NL" altLang="nl-NL" dirty="0"/>
              <a:t>Uniforme Europees Aanbestedingsdocument (UEA)</a:t>
            </a:r>
          </a:p>
          <a:p>
            <a:pPr lvl="1"/>
            <a:r>
              <a:rPr lang="nl-NL" altLang="nl-NL" dirty="0"/>
              <a:t>Verklaring Sociale voorwaarden</a:t>
            </a:r>
          </a:p>
          <a:p>
            <a:pPr lvl="1"/>
            <a:r>
              <a:rPr lang="nl-NL" altLang="nl-NL" dirty="0"/>
              <a:t>Financiële aanbieding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6340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/>
              <a:t>5</a:t>
            </a:r>
            <a:r>
              <a:rPr lang="nl-NL" dirty="0" smtClean="0"/>
              <a:t>. Planning						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03-05-2018		Dag van </a:t>
            </a:r>
            <a:r>
              <a:rPr lang="nl-NL" dirty="0" smtClean="0"/>
              <a:t>Inlichtingen</a:t>
            </a:r>
            <a:endParaRPr lang="nl-NL" dirty="0"/>
          </a:p>
          <a:p>
            <a:r>
              <a:rPr lang="nl-NL" dirty="0"/>
              <a:t>04-06-2018 		Deadline indienen </a:t>
            </a:r>
            <a:r>
              <a:rPr lang="nl-NL" dirty="0" smtClean="0"/>
              <a:t>vragen (17:00 uur)</a:t>
            </a:r>
            <a:endParaRPr lang="nl-NL" dirty="0"/>
          </a:p>
          <a:p>
            <a:r>
              <a:rPr lang="nl-NL" dirty="0"/>
              <a:t>11-06-2018		Publicatie Nota van Inlichtingen</a:t>
            </a:r>
          </a:p>
          <a:p>
            <a:r>
              <a:rPr lang="nl-NL" dirty="0" smtClean="0"/>
              <a:t>22-06-2018 </a:t>
            </a:r>
            <a:r>
              <a:rPr lang="nl-NL" dirty="0"/>
              <a:t>		Deadline indienen offerte (14:00 uur)</a:t>
            </a:r>
          </a:p>
          <a:p>
            <a:r>
              <a:rPr lang="nl-NL" dirty="0"/>
              <a:t>22-06-2018 </a:t>
            </a:r>
            <a:r>
              <a:rPr lang="nl-NL" dirty="0" err="1"/>
              <a:t>tm</a:t>
            </a:r>
            <a:r>
              <a:rPr lang="nl-NL" dirty="0"/>
              <a:t> 	Beoordeling</a:t>
            </a:r>
          </a:p>
          <a:p>
            <a:pPr marL="0" indent="0">
              <a:buNone/>
            </a:pPr>
            <a:r>
              <a:rPr lang="nl-NL" dirty="0"/>
              <a:t>    13-07-2018 			</a:t>
            </a:r>
          </a:p>
          <a:p>
            <a:r>
              <a:rPr lang="nl-NL" dirty="0"/>
              <a:t>10-08-2018		Voorlopige gunning</a:t>
            </a:r>
          </a:p>
          <a:p>
            <a:r>
              <a:rPr lang="nl-NL" dirty="0"/>
              <a:t>20 dagen		Alcatelperiode</a:t>
            </a:r>
          </a:p>
          <a:p>
            <a:r>
              <a:rPr lang="nl-NL" dirty="0" smtClean="0"/>
              <a:t>31-08-2018	</a:t>
            </a:r>
            <a:r>
              <a:rPr lang="nl-NL" dirty="0"/>
              <a:t>	</a:t>
            </a:r>
            <a:r>
              <a:rPr lang="nl-NL" dirty="0" smtClean="0"/>
              <a:t>Ingang contract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4402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6. Meting van waterkwaliteit bij Rijkswaterstaat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Informatie over de waterkwaliteit gebruikt Rijkswaterstaat </a:t>
            </a:r>
            <a:r>
              <a:rPr lang="nl-NL" dirty="0" err="1" smtClean="0"/>
              <a:t>oa</a:t>
            </a:r>
            <a:r>
              <a:rPr lang="nl-NL" dirty="0" smtClean="0"/>
              <a:t> voor:</a:t>
            </a:r>
          </a:p>
          <a:p>
            <a:pPr lvl="1"/>
            <a:r>
              <a:rPr lang="nl-NL" dirty="0" smtClean="0"/>
              <a:t>kaderrichtlijnen en internationale richtlijnen</a:t>
            </a:r>
          </a:p>
          <a:p>
            <a:pPr lvl="1"/>
            <a:r>
              <a:rPr lang="nl-NL" dirty="0" smtClean="0"/>
              <a:t>watermanagement</a:t>
            </a:r>
          </a:p>
          <a:p>
            <a:pPr lvl="1"/>
            <a:r>
              <a:rPr lang="nl-NL" dirty="0" smtClean="0"/>
              <a:t>bepaling </a:t>
            </a:r>
            <a:r>
              <a:rPr lang="nl-NL" dirty="0"/>
              <a:t>van </a:t>
            </a:r>
            <a:r>
              <a:rPr lang="nl-NL" dirty="0" smtClean="0"/>
              <a:t>zwemwaterkwaliteit</a:t>
            </a:r>
          </a:p>
          <a:p>
            <a:pPr lvl="1"/>
            <a:r>
              <a:rPr lang="nl-NL" dirty="0" smtClean="0"/>
              <a:t>zoutindringing </a:t>
            </a:r>
          </a:p>
          <a:p>
            <a:pPr lvl="1"/>
            <a:r>
              <a:rPr lang="nl-NL" dirty="0" smtClean="0"/>
              <a:t>handhavingstaken</a:t>
            </a:r>
          </a:p>
          <a:p>
            <a:endParaRPr lang="nl-NL" dirty="0" smtClean="0"/>
          </a:p>
          <a:p>
            <a:r>
              <a:rPr lang="nl-NL" dirty="0" smtClean="0"/>
              <a:t>Informatie wordt deels ingekocht, deels zelf gemeten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080438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17</TotalTime>
  <Words>578</Words>
  <Application>Microsoft Office PowerPoint</Application>
  <PresentationFormat>Diavoorstelling (4:3)</PresentationFormat>
  <Paragraphs>200</Paragraphs>
  <Slides>16</Slides>
  <Notes>16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18" baseType="lpstr">
      <vt:lpstr>Presentatie RWS 16X9 NL</vt:lpstr>
      <vt:lpstr>Rijkswaterstaat</vt:lpstr>
      <vt:lpstr>Informatiebijeenkomst</vt:lpstr>
      <vt:lpstr>AGENDA</vt:lpstr>
      <vt:lpstr>Voorstelronde CIV</vt:lpstr>
      <vt:lpstr>2. Informatiebijeenkomst</vt:lpstr>
      <vt:lpstr>3. Procedure aanbesteding</vt:lpstr>
      <vt:lpstr>4. TenderNed</vt:lpstr>
      <vt:lpstr>4. Digitale ondertekening</vt:lpstr>
      <vt:lpstr>5. Planning      </vt:lpstr>
      <vt:lpstr>6. Meting van waterkwaliteit bij Rijkswaterstaat</vt:lpstr>
      <vt:lpstr>6. Organisatie meten</vt:lpstr>
      <vt:lpstr>7. RWS-doelen voor deze aanbesteding </vt:lpstr>
      <vt:lpstr>7. Scope aanbesteding   </vt:lpstr>
      <vt:lpstr>8. Technische scope   </vt:lpstr>
      <vt:lpstr>9. Diensten      </vt:lpstr>
      <vt:lpstr>10. Contract en contractbeheer    </vt:lpstr>
      <vt:lpstr>11. Afsluiting</vt:lpstr>
    </vt:vector>
  </TitlesOfParts>
  <Company>Rijkswaterstaat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Verstraeten, Arno (CIV)</dc:creator>
  <dc:description>Template by Orange Pepper_x000d_
2018</dc:description>
  <cp:lastModifiedBy>Werf, Alfred van der (CIV)</cp:lastModifiedBy>
  <cp:revision>3</cp:revision>
  <dcterms:created xsi:type="dcterms:W3CDTF">2018-04-16T08:21:44Z</dcterms:created>
  <dcterms:modified xsi:type="dcterms:W3CDTF">2018-05-08T12:04:10Z</dcterms:modified>
</cp:coreProperties>
</file>