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61" r:id="rId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48047" autoAdjust="0"/>
  </p:normalViewPr>
  <p:slideViewPr>
    <p:cSldViewPr>
      <p:cViewPr varScale="1">
        <p:scale>
          <a:sx n="54" d="100"/>
          <a:sy n="54" d="100"/>
        </p:scale>
        <p:origin x="2658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6A8071-837F-4F6B-97BF-9D432004AE47}" type="datetimeFigureOut">
              <a:rPr lang="nl-NL" smtClean="0"/>
              <a:t>9-7-2018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21755-6187-46E4-A372-89D9915C0BA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91082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altLang="nl-NL" dirty="0" smtClean="0"/>
              <a:t>Invulinstructies: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altLang="nl-NL" dirty="0" smtClean="0"/>
              <a:t>Linksboven:</a:t>
            </a:r>
            <a:r>
              <a:rPr lang="nl-NL" altLang="nl-NL" baseline="0" dirty="0" smtClean="0"/>
              <a:t> een schematische weergave van het experiment/oplossing.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altLang="nl-NL" baseline="0" dirty="0" smtClean="0"/>
              <a:t>Rechtsboven: technische beschrijving, toegespitst op de specifieke technische details.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altLang="nl-NL" baseline="0" dirty="0" smtClean="0"/>
              <a:t>Linksonder: beschrijving van functionaliteiten in het operationele domein die middels experiment/oplossing bereikt worden.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altLang="nl-NL" dirty="0" smtClean="0"/>
              <a:t>Rechtsonder: Contactinformatie vo</a:t>
            </a:r>
            <a:r>
              <a:rPr lang="nl-NL" altLang="nl-NL" baseline="0" dirty="0" smtClean="0"/>
              <a:t>orafgaand aan het experiment, gedurende het experiment, op de </a:t>
            </a:r>
            <a:r>
              <a:rPr lang="nl-NL" altLang="nl-NL" baseline="0" dirty="0" err="1" smtClean="0"/>
              <a:t>bezoekersdag</a:t>
            </a:r>
            <a:r>
              <a:rPr lang="nl-NL" altLang="nl-NL" baseline="0" dirty="0" smtClean="0"/>
              <a:t> en na </a:t>
            </a:r>
            <a:r>
              <a:rPr lang="nl-NL" altLang="nl-NL" baseline="0" dirty="0" err="1" smtClean="0"/>
              <a:t>Purple</a:t>
            </a:r>
            <a:r>
              <a:rPr lang="nl-NL" altLang="nl-NL" baseline="0" dirty="0" smtClean="0"/>
              <a:t> </a:t>
            </a:r>
            <a:r>
              <a:rPr lang="nl-NL" altLang="nl-NL" baseline="0" dirty="0" err="1" smtClean="0"/>
              <a:t>NECtar</a:t>
            </a:r>
            <a:r>
              <a:rPr lang="nl-NL" altLang="nl-NL" baseline="0" dirty="0" smtClean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nl-NL" altLang="nl-NL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altLang="nl-NL" baseline="0" smtClean="0"/>
              <a:t>Geef de onderste </a:t>
            </a:r>
            <a:r>
              <a:rPr lang="nl-NL" altLang="nl-NL" baseline="0" dirty="0" smtClean="0"/>
              <a:t>balk een kleur op basis van de beschrijving, Rood, Geel of Groen.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nl-NL" altLang="nl-NL" baseline="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nl-NL" altLang="nl-NL" baseline="0" dirty="0" smtClean="0"/>
              <a:t>Indien er onvoldoende ruimte is dan op een aparte dia of ander document een overzicht maken van benodigde ondersteuning: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altLang="nl-NL" baseline="0" dirty="0" smtClean="0"/>
              <a:t>Technisch		(wat doe je zelf)	(wat heb je nodig van </a:t>
            </a:r>
            <a:r>
              <a:rPr lang="nl-NL" altLang="nl-NL" baseline="0" dirty="0" err="1" smtClean="0"/>
              <a:t>Purple</a:t>
            </a:r>
            <a:r>
              <a:rPr lang="nl-NL" altLang="nl-NL" baseline="0" dirty="0" smtClean="0"/>
              <a:t> </a:t>
            </a:r>
            <a:r>
              <a:rPr lang="nl-NL" altLang="nl-NL" baseline="0" dirty="0" err="1" smtClean="0"/>
              <a:t>NECtar</a:t>
            </a:r>
            <a:r>
              <a:rPr lang="nl-NL" altLang="nl-NL" baseline="0" dirty="0" smtClean="0"/>
              <a:t> team)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nl-NL" altLang="nl-NL" baseline="0" dirty="0" smtClean="0"/>
              <a:t>Personeel		(wat doe je zelf)	(wat heb je nodig van </a:t>
            </a:r>
            <a:r>
              <a:rPr lang="nl-NL" altLang="nl-NL" baseline="0" dirty="0" err="1" smtClean="0"/>
              <a:t>Purple</a:t>
            </a:r>
            <a:r>
              <a:rPr lang="nl-NL" altLang="nl-NL" baseline="0" dirty="0" smtClean="0"/>
              <a:t> </a:t>
            </a:r>
            <a:r>
              <a:rPr lang="nl-NL" altLang="nl-NL" baseline="0" dirty="0" err="1" smtClean="0"/>
              <a:t>NECtar</a:t>
            </a:r>
            <a:r>
              <a:rPr lang="nl-NL" altLang="nl-NL" baseline="0" dirty="0" smtClean="0"/>
              <a:t> team)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nl-NL" altLang="nl-NL" baseline="0" dirty="0" smtClean="0"/>
              <a:t>Materieel		(wat doe je zelf)	(wat heb je nodig van </a:t>
            </a:r>
            <a:r>
              <a:rPr lang="nl-NL" altLang="nl-NL" baseline="0" dirty="0" err="1" smtClean="0"/>
              <a:t>Purple</a:t>
            </a:r>
            <a:r>
              <a:rPr lang="nl-NL" altLang="nl-NL" baseline="0" dirty="0" smtClean="0"/>
              <a:t> </a:t>
            </a:r>
            <a:r>
              <a:rPr lang="nl-NL" altLang="nl-NL" baseline="0" dirty="0" err="1" smtClean="0"/>
              <a:t>NECtar</a:t>
            </a:r>
            <a:r>
              <a:rPr lang="nl-NL" altLang="nl-NL" baseline="0" dirty="0" smtClean="0"/>
              <a:t> team)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nl-NL" altLang="nl-NL" baseline="0" dirty="0" smtClean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21755-6187-46E4-A372-89D9915C0BAC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69151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89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E17000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lang="en-US" sz="2200">
              <a:solidFill>
                <a:srgbClr val="000000"/>
              </a:solidFill>
            </a:endParaRPr>
          </a:p>
        </p:txBody>
      </p:sp>
      <p:sp>
        <p:nvSpPr>
          <p:cNvPr id="5" name="Rectangle 157"/>
          <p:cNvSpPr>
            <a:spLocks noChangeArrowheads="1"/>
          </p:cNvSpPr>
          <p:nvPr/>
        </p:nvSpPr>
        <p:spPr bwMode="auto">
          <a:xfrm>
            <a:off x="4933950" y="2474913"/>
            <a:ext cx="3598863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nl-NL" sz="2600">
              <a:solidFill>
                <a:srgbClr val="FFFFFF"/>
              </a:solidFill>
            </a:endParaRPr>
          </a:p>
        </p:txBody>
      </p:sp>
      <p:sp>
        <p:nvSpPr>
          <p:cNvPr id="6" name="shpDatum"/>
          <p:cNvSpPr>
            <a:spLocks noChangeArrowheads="1"/>
          </p:cNvSpPr>
          <p:nvPr/>
        </p:nvSpPr>
        <p:spPr bwMode="auto">
          <a:xfrm>
            <a:off x="4929188" y="6524625"/>
            <a:ext cx="1658937" cy="21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GB" sz="1100">
              <a:solidFill>
                <a:srgbClr val="FFFFFF"/>
              </a:solidFill>
            </a:endParaRPr>
          </a:p>
        </p:txBody>
      </p:sp>
      <p:sp>
        <p:nvSpPr>
          <p:cNvPr id="7" name="ZwarteBalk" hidden="1"/>
          <p:cNvSpPr>
            <a:spLocks noChangeArrowheads="1"/>
          </p:cNvSpPr>
          <p:nvPr/>
        </p:nvSpPr>
        <p:spPr bwMode="auto">
          <a:xfrm>
            <a:off x="8893175" y="0"/>
            <a:ext cx="250825" cy="685800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lang="en-US" sz="2200">
              <a:solidFill>
                <a:srgbClr val="000000"/>
              </a:solidFill>
            </a:endParaRPr>
          </a:p>
        </p:txBody>
      </p:sp>
      <p:sp>
        <p:nvSpPr>
          <p:cNvPr id="8" name="ZwarteB" hidden="1"/>
          <p:cNvSpPr>
            <a:spLocks noChangeArrowheads="1"/>
          </p:cNvSpPr>
          <p:nvPr/>
        </p:nvSpPr>
        <p:spPr bwMode="auto">
          <a:xfrm>
            <a:off x="8893175" y="0"/>
            <a:ext cx="250825" cy="6858000"/>
          </a:xfrm>
          <a:prstGeom prst="rect">
            <a:avLst/>
          </a:prstGeom>
          <a:solidFill>
            <a:srgbClr val="000000"/>
          </a:solidFill>
          <a:ln w="9525" algn="ctr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lang="en-US" sz="2200">
              <a:solidFill>
                <a:srgbClr val="000000"/>
              </a:solidFill>
            </a:endParaRPr>
          </a:p>
        </p:txBody>
      </p:sp>
      <p:sp>
        <p:nvSpPr>
          <p:cNvPr id="9" name="RubriceringEnMerking"/>
          <p:cNvSpPr txBox="1">
            <a:spLocks noChangeArrowheads="1"/>
          </p:cNvSpPr>
          <p:nvPr/>
        </p:nvSpPr>
        <p:spPr bwMode="auto">
          <a:xfrm rot="16200000">
            <a:off x="5897563" y="3182938"/>
            <a:ext cx="6302375" cy="168275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/>
          <a:lstStyle>
            <a:lvl1pPr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nl-NL" sz="1100" b="1" smtClean="0">
              <a:solidFill>
                <a:srgbClr val="FFFFFF"/>
              </a:solidFill>
            </a:endParaRPr>
          </a:p>
        </p:txBody>
      </p:sp>
      <p:pic>
        <p:nvPicPr>
          <p:cNvPr id="10" name="LogoDef" descr="RO_D_Logo_Engel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veBenaming"/>
          <p:cNvSpPr txBox="1">
            <a:spLocks noChangeArrowheads="1"/>
          </p:cNvSpPr>
          <p:nvPr/>
        </p:nvSpPr>
        <p:spPr bwMode="auto">
          <a:xfrm>
            <a:off x="4932363" y="5386388"/>
            <a:ext cx="3887787" cy="287337"/>
          </a:xfrm>
          <a:prstGeom prst="rect">
            <a:avLst/>
          </a:prstGeom>
          <a:noFill/>
          <a:ln>
            <a:noFill/>
          </a:ln>
          <a:extLst/>
        </p:spPr>
        <p:txBody>
          <a:bodyPr lIns="90000" tIns="0" rIns="0" bIns="0" anchor="b"/>
          <a:lstStyle>
            <a:lvl1pPr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lang="nl-NL" sz="1100" smtClean="0">
              <a:solidFill>
                <a:srgbClr val="FFFFFF"/>
              </a:solidFill>
            </a:endParaRPr>
          </a:p>
        </p:txBody>
      </p:sp>
      <p:sp>
        <p:nvSpPr>
          <p:cNvPr id="12" name="Afdeling"/>
          <p:cNvSpPr txBox="1">
            <a:spLocks noChangeArrowheads="1"/>
          </p:cNvSpPr>
          <p:nvPr/>
        </p:nvSpPr>
        <p:spPr bwMode="auto">
          <a:xfrm>
            <a:off x="4932363" y="5746750"/>
            <a:ext cx="3886200" cy="201613"/>
          </a:xfrm>
          <a:prstGeom prst="rect">
            <a:avLst/>
          </a:prstGeom>
          <a:noFill/>
          <a:ln>
            <a:noFill/>
          </a:ln>
          <a:extLst/>
        </p:spPr>
        <p:txBody>
          <a:bodyPr lIns="90000" tIns="0" rIns="0" bIns="0"/>
          <a:lstStyle>
            <a:lvl1pPr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lang="nl-NL" sz="1100" smtClean="0">
              <a:solidFill>
                <a:srgbClr val="FFFFFF"/>
              </a:solidFill>
            </a:endParaRPr>
          </a:p>
        </p:txBody>
      </p:sp>
      <p:sp>
        <p:nvSpPr>
          <p:cNvPr id="13" name="Auteur"/>
          <p:cNvSpPr txBox="1">
            <a:spLocks noChangeArrowheads="1"/>
          </p:cNvSpPr>
          <p:nvPr/>
        </p:nvSpPr>
        <p:spPr bwMode="auto">
          <a:xfrm>
            <a:off x="4932363" y="5949950"/>
            <a:ext cx="3886200" cy="201613"/>
          </a:xfrm>
          <a:prstGeom prst="rect">
            <a:avLst/>
          </a:prstGeom>
          <a:noFill/>
          <a:ln>
            <a:noFill/>
          </a:ln>
          <a:extLst/>
        </p:spPr>
        <p:txBody>
          <a:bodyPr lIns="90000" tIns="0" rIns="0" bIns="0"/>
          <a:lstStyle>
            <a:lvl1pPr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lang="nl-NL" sz="1100" smtClean="0">
              <a:solidFill>
                <a:srgbClr val="FFFFFF"/>
              </a:solidFill>
            </a:endParaRPr>
          </a:p>
        </p:txBody>
      </p:sp>
      <p:sp>
        <p:nvSpPr>
          <p:cNvPr id="14" name="Functie"/>
          <p:cNvSpPr txBox="1">
            <a:spLocks noChangeArrowheads="1"/>
          </p:cNvSpPr>
          <p:nvPr/>
        </p:nvSpPr>
        <p:spPr bwMode="auto">
          <a:xfrm>
            <a:off x="4932363" y="6164263"/>
            <a:ext cx="3886200" cy="142875"/>
          </a:xfrm>
          <a:prstGeom prst="rect">
            <a:avLst/>
          </a:prstGeom>
          <a:noFill/>
          <a:ln>
            <a:noFill/>
          </a:ln>
          <a:extLst/>
        </p:spPr>
        <p:txBody>
          <a:bodyPr lIns="90000" tIns="0" rIns="0" bIns="0"/>
          <a:lstStyle>
            <a:lvl1pPr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lang="nl-NL" sz="1100" smtClean="0">
              <a:solidFill>
                <a:srgbClr val="FFFFFF"/>
              </a:solidFill>
            </a:endParaRPr>
          </a:p>
        </p:txBody>
      </p:sp>
      <p:sp>
        <p:nvSpPr>
          <p:cNvPr id="7360" name="Rectangle 192"/>
          <p:cNvSpPr>
            <a:spLocks noGrp="1" noChangeArrowheads="1"/>
          </p:cNvSpPr>
          <p:nvPr>
            <p:ph type="ctrTitle"/>
          </p:nvPr>
        </p:nvSpPr>
        <p:spPr>
          <a:xfrm>
            <a:off x="4933950" y="1700213"/>
            <a:ext cx="3598863" cy="889000"/>
          </a:xfrm>
        </p:spPr>
        <p:txBody>
          <a:bodyPr lIns="90000" tIns="45720" rIns="90000" bIns="45720"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Click to edit Master title style</a:t>
            </a:r>
          </a:p>
        </p:txBody>
      </p:sp>
      <p:sp>
        <p:nvSpPr>
          <p:cNvPr id="7371" name="Rectangle 203"/>
          <p:cNvSpPr>
            <a:spLocks noGrp="1" noChangeArrowheads="1"/>
          </p:cNvSpPr>
          <p:nvPr>
            <p:ph type="subTitle" idx="1"/>
          </p:nvPr>
        </p:nvSpPr>
        <p:spPr>
          <a:xfrm>
            <a:off x="4933950" y="2781300"/>
            <a:ext cx="3598863" cy="2447925"/>
          </a:xfrm>
        </p:spPr>
        <p:txBody>
          <a:bodyPr lIns="91440" tIns="45720" rIns="91440" bIns="45720"/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nl-NL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054360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969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40488" y="1265238"/>
            <a:ext cx="1943100" cy="4754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265238"/>
            <a:ext cx="5678488" cy="4754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785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288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20504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238"/>
            <a:ext cx="3810000" cy="42465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773238"/>
            <a:ext cx="3810000" cy="42465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970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481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893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35717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3712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98828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hpKleurvlakOnder"/>
          <p:cNvSpPr>
            <a:spLocks noChangeArrowheads="1"/>
          </p:cNvSpPr>
          <p:nvPr/>
        </p:nvSpPr>
        <p:spPr bwMode="auto">
          <a:xfrm>
            <a:off x="0" y="6318250"/>
            <a:ext cx="9144000" cy="539750"/>
          </a:xfrm>
          <a:prstGeom prst="rect">
            <a:avLst/>
          </a:prstGeom>
          <a:solidFill>
            <a:srgbClr val="E17000"/>
          </a:solidFill>
          <a:ln w="25400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nl-NL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27" name="Rectangle 46"/>
          <p:cNvSpPr>
            <a:spLocks noGrp="1" noChangeAspect="1" noChangeArrowheads="1"/>
          </p:cNvSpPr>
          <p:nvPr>
            <p:ph type="body" idx="1"/>
          </p:nvPr>
        </p:nvSpPr>
        <p:spPr bwMode="auto">
          <a:xfrm>
            <a:off x="609600" y="1773238"/>
            <a:ext cx="7772400" cy="4246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nl-NL" smtClean="0"/>
              <a:t>Klik om het opmaakprofiel van de modeltekst te bewerken</a:t>
            </a:r>
          </a:p>
          <a:p>
            <a:pPr lvl="1"/>
            <a:r>
              <a:rPr lang="en-US" altLang="nl-NL" smtClean="0"/>
              <a:t> </a:t>
            </a:r>
          </a:p>
          <a:p>
            <a:pPr lvl="2"/>
            <a:r>
              <a:rPr lang="en-US" altLang="nl-NL" smtClean="0"/>
              <a:t> </a:t>
            </a:r>
          </a:p>
          <a:p>
            <a:pPr lvl="3"/>
            <a:r>
              <a:rPr lang="en-US" altLang="nl-NL" smtClean="0"/>
              <a:t> </a:t>
            </a:r>
          </a:p>
          <a:p>
            <a:pPr lvl="4"/>
            <a:r>
              <a:rPr lang="en-US" altLang="nl-NL" smtClean="0"/>
              <a:t> </a:t>
            </a:r>
          </a:p>
        </p:txBody>
      </p:sp>
      <p:sp>
        <p:nvSpPr>
          <p:cNvPr id="1028" name="shpTekst"/>
          <p:cNvSpPr>
            <a:spLocks noChangeArrowheads="1"/>
          </p:cNvSpPr>
          <p:nvPr/>
        </p:nvSpPr>
        <p:spPr bwMode="auto">
          <a:xfrm>
            <a:off x="0" y="0"/>
            <a:ext cx="9144000" cy="1071563"/>
          </a:xfrm>
          <a:prstGeom prst="rect">
            <a:avLst/>
          </a:prstGeom>
          <a:solidFill>
            <a:srgbClr val="E17000"/>
          </a:solidFill>
          <a:ln w="25400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nl-NL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29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611188" y="1265238"/>
            <a:ext cx="7772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nl-NL" altLang="nl-NL" smtClean="0"/>
          </a:p>
        </p:txBody>
      </p:sp>
      <p:sp>
        <p:nvSpPr>
          <p:cNvPr id="1030" name="shpKleurvlakBoven"/>
          <p:cNvSpPr>
            <a:spLocks noChangeArrowheads="1"/>
          </p:cNvSpPr>
          <p:nvPr/>
        </p:nvSpPr>
        <p:spPr bwMode="auto">
          <a:xfrm>
            <a:off x="4500563" y="6308725"/>
            <a:ext cx="4164012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>
                <a:solidFill>
                  <a:srgbClr val="FFFFFF"/>
                </a:solidFill>
                <a:cs typeface="Arial" charset="0"/>
              </a:rPr>
              <a:t>Ministry of Defence</a:t>
            </a:r>
            <a:endParaRPr lang="nl-NL" sz="110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31" name="shpBeeldmerk"/>
          <p:cNvSpPr>
            <a:spLocks noChangeArrowheads="1"/>
          </p:cNvSpPr>
          <p:nvPr/>
        </p:nvSpPr>
        <p:spPr bwMode="auto">
          <a:xfrm>
            <a:off x="387350" y="6362700"/>
            <a:ext cx="712788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500E2113-52D9-4AA2-A1BF-A148435E2D8C}" type="slidenum">
              <a:rPr lang="nl-NL" altLang="nl-NL" sz="1000">
                <a:solidFill>
                  <a:srgbClr val="FFFFFF"/>
                </a:solidFill>
                <a:cs typeface="Arial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‹nr.›</a:t>
            </a:fld>
            <a:endParaRPr lang="nl-NL" altLang="nl-NL" sz="100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32" name="TitelSlide2"/>
          <p:cNvSpPr txBox="1">
            <a:spLocks noChangeArrowheads="1"/>
          </p:cNvSpPr>
          <p:nvPr/>
        </p:nvSpPr>
        <p:spPr bwMode="auto">
          <a:xfrm>
            <a:off x="4500563" y="6524625"/>
            <a:ext cx="2808287" cy="217488"/>
          </a:xfrm>
          <a:prstGeom prst="rect">
            <a:avLst/>
          </a:prstGeom>
          <a:noFill/>
          <a:ln>
            <a:noFill/>
          </a:ln>
          <a:extLst/>
        </p:spPr>
        <p:txBody>
          <a:bodyPr lIns="90000" tIns="46800" rIns="90000" bIns="46800"/>
          <a:lstStyle>
            <a:lvl1pPr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lang="nl-NL" sz="1100" smtClean="0">
              <a:solidFill>
                <a:srgbClr val="FFFFFF"/>
              </a:solidFill>
            </a:endParaRPr>
          </a:p>
        </p:txBody>
      </p:sp>
      <p:sp>
        <p:nvSpPr>
          <p:cNvPr id="1033" name="ZwarteBalk" hidden="1"/>
          <p:cNvSpPr>
            <a:spLocks noChangeArrowheads="1"/>
          </p:cNvSpPr>
          <p:nvPr/>
        </p:nvSpPr>
        <p:spPr bwMode="auto">
          <a:xfrm>
            <a:off x="8893175" y="0"/>
            <a:ext cx="250825" cy="685800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lang="en-US" sz="2200">
              <a:solidFill>
                <a:srgbClr val="000000"/>
              </a:solidFill>
            </a:endParaRPr>
          </a:p>
        </p:txBody>
      </p:sp>
      <p:sp>
        <p:nvSpPr>
          <p:cNvPr id="1034" name="ZwarteB" hidden="1"/>
          <p:cNvSpPr>
            <a:spLocks noChangeArrowheads="1"/>
          </p:cNvSpPr>
          <p:nvPr/>
        </p:nvSpPr>
        <p:spPr bwMode="auto">
          <a:xfrm>
            <a:off x="8893175" y="0"/>
            <a:ext cx="250825" cy="6858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lang="en-US" sz="2200">
              <a:solidFill>
                <a:srgbClr val="000000"/>
              </a:solidFill>
            </a:endParaRPr>
          </a:p>
        </p:txBody>
      </p:sp>
      <p:sp>
        <p:nvSpPr>
          <p:cNvPr id="1035" name="RubriceringEnMerking"/>
          <p:cNvSpPr txBox="1">
            <a:spLocks noChangeArrowheads="1"/>
          </p:cNvSpPr>
          <p:nvPr/>
        </p:nvSpPr>
        <p:spPr bwMode="auto">
          <a:xfrm rot="-5400000">
            <a:off x="5903119" y="3177382"/>
            <a:ext cx="6302375" cy="179387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/>
          <a:lstStyle>
            <a:lvl1pPr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nl-NL" sz="1100" b="1" smtClean="0">
              <a:solidFill>
                <a:srgbClr val="FFFFFF"/>
              </a:solidFill>
            </a:endParaRPr>
          </a:p>
        </p:txBody>
      </p:sp>
      <p:sp>
        <p:nvSpPr>
          <p:cNvPr id="1036" name="shpDatum"/>
          <p:cNvSpPr>
            <a:spLocks noChangeArrowheads="1"/>
          </p:cNvSpPr>
          <p:nvPr/>
        </p:nvSpPr>
        <p:spPr bwMode="auto">
          <a:xfrm>
            <a:off x="7235825" y="6524625"/>
            <a:ext cx="1657350" cy="21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GB" sz="1100">
              <a:solidFill>
                <a:srgbClr val="FFFFFF"/>
              </a:solidFill>
            </a:endParaRPr>
          </a:p>
        </p:txBody>
      </p:sp>
      <p:pic>
        <p:nvPicPr>
          <p:cNvPr id="1037" name="LogoDef" descr="Defensie_Logo_Powerpoint_pos_nl"/>
          <p:cNvPicPr>
            <a:picLocks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5463" y="0"/>
            <a:ext cx="439737" cy="849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29288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5000"/>
        </a:spcBef>
        <a:spcAft>
          <a:spcPct val="0"/>
        </a:spcAft>
        <a:defRPr sz="2200">
          <a:solidFill>
            <a:srgbClr val="000000"/>
          </a:solidFill>
          <a:latin typeface="+mn-lt"/>
          <a:ea typeface="+mn-ea"/>
          <a:cs typeface="+mn-cs"/>
        </a:defRPr>
      </a:lvl1pPr>
      <a:lvl2pPr marL="374650" indent="-184150" algn="l" rtl="0" eaLnBrk="0" fontAlgn="base" hangingPunct="0">
        <a:spcBef>
          <a:spcPct val="5000"/>
        </a:spcBef>
        <a:spcAft>
          <a:spcPct val="0"/>
        </a:spcAft>
        <a:buChar char="•"/>
        <a:defRPr sz="2200">
          <a:solidFill>
            <a:srgbClr val="000000"/>
          </a:solidFill>
          <a:latin typeface="+mn-lt"/>
        </a:defRPr>
      </a:lvl2pPr>
      <a:lvl3pPr marL="660400" indent="254000" algn="l" rtl="0" eaLnBrk="0" fontAlgn="base" hangingPunct="0">
        <a:spcBef>
          <a:spcPct val="5000"/>
        </a:spcBef>
        <a:spcAft>
          <a:spcPct val="0"/>
        </a:spcAft>
        <a:buFont typeface="Verdana" pitchFamily="34" charset="0"/>
        <a:buChar char="–"/>
        <a:defRPr sz="2200">
          <a:solidFill>
            <a:srgbClr val="000000"/>
          </a:solidFill>
          <a:latin typeface="+mn-lt"/>
        </a:defRPr>
      </a:lvl3pPr>
      <a:lvl4pPr marL="1166813" indent="-177800" algn="l" rtl="0" eaLnBrk="0" fontAlgn="base" hangingPunct="0">
        <a:spcBef>
          <a:spcPct val="5000"/>
        </a:spcBef>
        <a:spcAft>
          <a:spcPct val="0"/>
        </a:spcAft>
        <a:buFont typeface="Verdana" pitchFamily="34" charset="0"/>
        <a:buChar char="›"/>
        <a:defRPr sz="2200">
          <a:solidFill>
            <a:srgbClr val="000000"/>
          </a:solidFill>
          <a:latin typeface="+mn-lt"/>
        </a:defRPr>
      </a:lvl4pPr>
      <a:lvl5pPr marL="1438275" indent="390525" algn="l" rtl="0" eaLnBrk="0" fontAlgn="base" hangingPunct="0">
        <a:spcBef>
          <a:spcPct val="5000"/>
        </a:spcBef>
        <a:spcAft>
          <a:spcPct val="0"/>
        </a:spcAft>
        <a:buFont typeface="Verdana" pitchFamily="34" charset="0"/>
        <a:buChar char="»"/>
        <a:defRPr sz="2200">
          <a:solidFill>
            <a:srgbClr val="000000"/>
          </a:solidFill>
          <a:latin typeface="+mn-lt"/>
        </a:defRPr>
      </a:lvl5pPr>
      <a:lvl6pPr marL="1895475" algn="l" rtl="0" eaLnBrk="0" fontAlgn="base" hangingPunct="0">
        <a:spcBef>
          <a:spcPct val="5000"/>
        </a:spcBef>
        <a:spcAft>
          <a:spcPct val="0"/>
        </a:spcAft>
        <a:buFont typeface="Verdana" pitchFamily="34" charset="0"/>
        <a:buChar char="»"/>
        <a:defRPr sz="2200">
          <a:solidFill>
            <a:srgbClr val="000000"/>
          </a:solidFill>
          <a:latin typeface="+mn-lt"/>
        </a:defRPr>
      </a:lvl6pPr>
      <a:lvl7pPr marL="2352675" algn="l" rtl="0" eaLnBrk="0" fontAlgn="base" hangingPunct="0">
        <a:spcBef>
          <a:spcPct val="5000"/>
        </a:spcBef>
        <a:spcAft>
          <a:spcPct val="0"/>
        </a:spcAft>
        <a:buFont typeface="Verdana" pitchFamily="34" charset="0"/>
        <a:buChar char="»"/>
        <a:defRPr sz="2200">
          <a:solidFill>
            <a:srgbClr val="000000"/>
          </a:solidFill>
          <a:latin typeface="+mn-lt"/>
        </a:defRPr>
      </a:lvl7pPr>
      <a:lvl8pPr marL="2809875" algn="l" rtl="0" eaLnBrk="0" fontAlgn="base" hangingPunct="0">
        <a:spcBef>
          <a:spcPct val="5000"/>
        </a:spcBef>
        <a:spcAft>
          <a:spcPct val="0"/>
        </a:spcAft>
        <a:buFont typeface="Verdana" pitchFamily="34" charset="0"/>
        <a:buChar char="»"/>
        <a:defRPr sz="2200">
          <a:solidFill>
            <a:srgbClr val="000000"/>
          </a:solidFill>
          <a:latin typeface="+mn-lt"/>
        </a:defRPr>
      </a:lvl8pPr>
      <a:lvl9pPr marL="3267075" algn="l" rtl="0" eaLnBrk="0" fontAlgn="base" hangingPunct="0">
        <a:spcBef>
          <a:spcPct val="5000"/>
        </a:spcBef>
        <a:spcAft>
          <a:spcPct val="0"/>
        </a:spcAft>
        <a:buFont typeface="Verdana" pitchFamily="34" charset="0"/>
        <a:buChar char="»"/>
        <a:defRPr sz="22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9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nl-NL" altLang="nl-NL">
              <a:solidFill>
                <a:srgbClr val="000000"/>
              </a:solidFill>
            </a:endParaRPr>
          </a:p>
        </p:txBody>
      </p:sp>
      <p:sp>
        <p:nvSpPr>
          <p:cNvPr id="4099" name="TextBox 5"/>
          <p:cNvSpPr txBox="1">
            <a:spLocks noChangeArrowheads="1"/>
          </p:cNvSpPr>
          <p:nvPr/>
        </p:nvSpPr>
        <p:spPr bwMode="auto">
          <a:xfrm>
            <a:off x="611188" y="785813"/>
            <a:ext cx="3313112" cy="11080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nl-NL" b="1">
                <a:solidFill>
                  <a:srgbClr val="000000"/>
                </a:solidFill>
              </a:rPr>
              <a:t>(Conceptual) picture / drawing product</a:t>
            </a:r>
            <a:endParaRPr lang="en-US" altLang="nl-NL">
              <a:solidFill>
                <a:srgbClr val="000000"/>
              </a:solidFill>
            </a:endParaRP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5292725" y="777875"/>
            <a:ext cx="3240088" cy="16160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nl-NL" b="1">
                <a:solidFill>
                  <a:srgbClr val="000000"/>
                </a:solidFill>
              </a:rPr>
              <a:t>Technical description</a:t>
            </a: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nl-NL">
                <a:solidFill>
                  <a:srgbClr val="000000"/>
                </a:solidFill>
              </a:rPr>
              <a:t>(technical relevant specifications) </a:t>
            </a:r>
          </a:p>
        </p:txBody>
      </p:sp>
      <p:sp>
        <p:nvSpPr>
          <p:cNvPr id="4101" name="TextBox 7"/>
          <p:cNvSpPr txBox="1">
            <a:spLocks noChangeArrowheads="1"/>
          </p:cNvSpPr>
          <p:nvPr/>
        </p:nvSpPr>
        <p:spPr bwMode="auto">
          <a:xfrm>
            <a:off x="468313" y="4170363"/>
            <a:ext cx="3455987" cy="16144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nl-NL" b="1">
                <a:solidFill>
                  <a:srgbClr val="000000"/>
                </a:solidFill>
              </a:rPr>
              <a:t>Operational description</a:t>
            </a:r>
            <a:br>
              <a:rPr lang="en-US" altLang="nl-NL" b="1">
                <a:solidFill>
                  <a:srgbClr val="000000"/>
                </a:solidFill>
              </a:rPr>
            </a:br>
            <a:r>
              <a:rPr lang="en-US" altLang="nl-NL">
                <a:solidFill>
                  <a:srgbClr val="000000"/>
                </a:solidFill>
              </a:rPr>
              <a:t>(in functionalities)</a:t>
            </a: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altLang="nl-NL">
              <a:solidFill>
                <a:srgbClr val="000000"/>
              </a:solidFill>
            </a:endParaRPr>
          </a:p>
        </p:txBody>
      </p:sp>
      <p:sp>
        <p:nvSpPr>
          <p:cNvPr id="4102" name="TextBox 8"/>
          <p:cNvSpPr txBox="1">
            <a:spLocks noChangeArrowheads="1"/>
          </p:cNvSpPr>
          <p:nvPr/>
        </p:nvSpPr>
        <p:spPr bwMode="auto">
          <a:xfrm>
            <a:off x="5508625" y="4176713"/>
            <a:ext cx="3095625" cy="17859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nl-NL" b="1">
                <a:solidFill>
                  <a:srgbClr val="000000"/>
                </a:solidFill>
              </a:rPr>
              <a:t>Contact information</a:t>
            </a: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nl-NL" b="1">
                <a:solidFill>
                  <a:srgbClr val="000000"/>
                </a:solidFill>
              </a:rPr>
              <a:t>Company</a:t>
            </a: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nl-NL" b="1">
                <a:solidFill>
                  <a:srgbClr val="000000"/>
                </a:solidFill>
              </a:rPr>
              <a:t>POC</a:t>
            </a:r>
          </a:p>
        </p:txBody>
      </p:sp>
      <p:cxnSp>
        <p:nvCxnSpPr>
          <p:cNvPr id="11" name="Straight Connector 10"/>
          <p:cNvCxnSpPr>
            <a:endCxn id="4105" idx="0"/>
          </p:cNvCxnSpPr>
          <p:nvPr/>
        </p:nvCxnSpPr>
        <p:spPr>
          <a:xfrm>
            <a:off x="4557713" y="0"/>
            <a:ext cx="12700" cy="616585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0" y="3429000"/>
            <a:ext cx="9144000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105" name="TextBox 12"/>
          <p:cNvSpPr txBox="1">
            <a:spLocks noChangeArrowheads="1"/>
          </p:cNvSpPr>
          <p:nvPr/>
        </p:nvSpPr>
        <p:spPr bwMode="auto">
          <a:xfrm>
            <a:off x="15875" y="6165850"/>
            <a:ext cx="9109075" cy="368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nl-NL" b="1">
                <a:solidFill>
                  <a:srgbClr val="000000"/>
                </a:solidFill>
              </a:rPr>
              <a:t>Maturity level: demonstrator (red), prototype (yellow), commercial product (green) </a:t>
            </a:r>
          </a:p>
        </p:txBody>
      </p:sp>
    </p:spTree>
    <p:extLst>
      <p:ext uri="{BB962C8B-B14F-4D97-AF65-F5344CB8AC3E}">
        <p14:creationId xmlns:p14="http://schemas.microsoft.com/office/powerpoint/2010/main" val="3409388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efensieEN1">
  <a:themeElements>
    <a:clrScheme name="defensieEN1 1">
      <a:dk1>
        <a:srgbClr val="000000"/>
      </a:dk1>
      <a:lt1>
        <a:srgbClr val="FFFFFF"/>
      </a:lt1>
      <a:dk2>
        <a:srgbClr val="2494C5"/>
      </a:dk2>
      <a:lt2>
        <a:srgbClr val="9ACCD4"/>
      </a:lt2>
      <a:accent1>
        <a:srgbClr val="2494C5"/>
      </a:accent1>
      <a:accent2>
        <a:srgbClr val="9ACCD4"/>
      </a:accent2>
      <a:accent3>
        <a:srgbClr val="FFFFFF"/>
      </a:accent3>
      <a:accent4>
        <a:srgbClr val="000000"/>
      </a:accent4>
      <a:accent5>
        <a:srgbClr val="ACC8DF"/>
      </a:accent5>
      <a:accent6>
        <a:srgbClr val="8BB9C0"/>
      </a:accent6>
      <a:hlink>
        <a:srgbClr val="004228"/>
      </a:hlink>
      <a:folHlink>
        <a:srgbClr val="E17000"/>
      </a:folHlink>
    </a:clrScheme>
    <a:fontScheme name="defensieEN1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b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b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defensieEN1 1">
        <a:dk1>
          <a:srgbClr val="000000"/>
        </a:dk1>
        <a:lt1>
          <a:srgbClr val="FFFFFF"/>
        </a:lt1>
        <a:dk2>
          <a:srgbClr val="2494C5"/>
        </a:dk2>
        <a:lt2>
          <a:srgbClr val="9ACCD4"/>
        </a:lt2>
        <a:accent1>
          <a:srgbClr val="2494C5"/>
        </a:accent1>
        <a:accent2>
          <a:srgbClr val="9ACCD4"/>
        </a:accent2>
        <a:accent3>
          <a:srgbClr val="FFFFFF"/>
        </a:accent3>
        <a:accent4>
          <a:srgbClr val="000000"/>
        </a:accent4>
        <a:accent5>
          <a:srgbClr val="ACC8DF"/>
        </a:accent5>
        <a:accent6>
          <a:srgbClr val="8BB9C0"/>
        </a:accent6>
        <a:hlink>
          <a:srgbClr val="004228"/>
        </a:hlink>
        <a:folHlink>
          <a:srgbClr val="E17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153C1F473FB9B469524798153CC8E81" ma:contentTypeVersion="0" ma:contentTypeDescription="Een nieuw document maken." ma:contentTypeScope="" ma:versionID="f6025054b06e71e53cb4da7c12f0ad08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ad5eb0301eb10bde77930f821fe2e885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1F812B5-73D7-4777-9A65-177FF5910F09}"/>
</file>

<file path=customXml/itemProps2.xml><?xml version="1.0" encoding="utf-8"?>
<ds:datastoreItem xmlns:ds="http://schemas.openxmlformats.org/officeDocument/2006/customXml" ds:itemID="{F40E20FA-5A52-4149-9DCC-EB524D8F8BD2}"/>
</file>

<file path=customXml/itemProps3.xml><?xml version="1.0" encoding="utf-8"?>
<ds:datastoreItem xmlns:ds="http://schemas.openxmlformats.org/officeDocument/2006/customXml" ds:itemID="{89CE8373-60D5-45CD-ADF8-15B0AB6FD7EA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134</Words>
  <Application>Microsoft Office PowerPoint</Application>
  <PresentationFormat>Diavoorstelling (4:3)</PresentationFormat>
  <Paragraphs>21</Paragraphs>
  <Slides>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Verdana</vt:lpstr>
      <vt:lpstr>1_defensieEN1</vt:lpstr>
      <vt:lpstr>PowerPoint-presentatie</vt:lpstr>
    </vt:vector>
  </TitlesOfParts>
  <Company>Ministerie van Defensie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Demirtas, F, CDC/IV/DCOPS/I&amp;S/PROJ</dc:creator>
  <cp:lastModifiedBy>u019130</cp:lastModifiedBy>
  <cp:revision>6</cp:revision>
  <dcterms:created xsi:type="dcterms:W3CDTF">2017-03-21T10:30:32Z</dcterms:created>
  <dcterms:modified xsi:type="dcterms:W3CDTF">2018-07-09T11:56:02Z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0x010100F153C1F473FB9B469524798153CC8E81</vt:lpwstr>
  </property>
</Properties>
</file>