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5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0" r:id="rId2"/>
    <p:sldMasterId id="2147483671" r:id="rId3"/>
    <p:sldMasterId id="2147483682" r:id="rId4"/>
    <p:sldMasterId id="2147483693" r:id="rId5"/>
    <p:sldMasterId id="2147483704" r:id="rId6"/>
  </p:sldMasterIdLst>
  <p:notesMasterIdLst>
    <p:notesMasterId r:id="rId18"/>
  </p:notesMasterIdLst>
  <p:handoutMasterIdLst>
    <p:handoutMasterId r:id="rId19"/>
  </p:handoutMasterIdLst>
  <p:sldIdLst>
    <p:sldId id="256" r:id="rId7"/>
    <p:sldId id="328" r:id="rId8"/>
    <p:sldId id="325" r:id="rId9"/>
    <p:sldId id="318" r:id="rId10"/>
    <p:sldId id="317" r:id="rId11"/>
    <p:sldId id="310" r:id="rId12"/>
    <p:sldId id="330" r:id="rId13"/>
    <p:sldId id="331" r:id="rId14"/>
    <p:sldId id="326" r:id="rId15"/>
    <p:sldId id="324" r:id="rId16"/>
    <p:sldId id="312" r:id="rId17"/>
  </p:sldIdLst>
  <p:sldSz cx="9144000" cy="6858000" type="screen4x3"/>
  <p:notesSz cx="6797675" cy="9926638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k Loomans" initials="E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420" autoAdjust="0"/>
  </p:normalViewPr>
  <p:slideViewPr>
    <p:cSldViewPr>
      <p:cViewPr>
        <p:scale>
          <a:sx n="60" d="100"/>
          <a:sy n="60" d="100"/>
        </p:scale>
        <p:origin x="-3090" y="-5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nl-NL" altLang="nl-NL" dirty="0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nl-NL" altLang="nl-NL" dirty="0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nl-NL" altLang="nl-NL" dirty="0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9A183959-528A-4747-A5BD-2CEFEF1D3D3D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3691176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D58B03-8866-4C60-AB02-0B9609C4858B}" type="datetimeFigureOut">
              <a:rPr lang="nl-NL" smtClean="0"/>
              <a:t>19-3-2018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5ECC33-AE2C-4017-A115-2B2DC2172B90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04628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5ECC33-AE2C-4017-A115-2B2DC2172B90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62530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endParaRPr lang="nl-NL" altLang="nl-NL" b="1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0D5F2B-E9BB-4CC8-902D-75EFA134E02E}" type="slidenum">
              <a:rPr lang="nl-NL">
                <a:solidFill>
                  <a:prstClr val="white"/>
                </a:solidFill>
              </a:rPr>
              <a:pPr>
                <a:defRPr/>
              </a:pPr>
              <a:t>2</a:t>
            </a:fld>
            <a:endParaRPr lang="nl-NL">
              <a:solidFill>
                <a:prstClr val="white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5ECC33-AE2C-4017-A115-2B2DC2172B90}" type="slidenum">
              <a:rPr lang="nl-NL" smtClean="0"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3086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5ECC33-AE2C-4017-A115-2B2DC2172B90}" type="slidenum">
              <a:rPr lang="nl-NL" smtClean="0"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45476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nl-NL" altLang="nl-NL" smtClean="0"/>
          </a:p>
        </p:txBody>
      </p:sp>
      <p:sp>
        <p:nvSpPr>
          <p:cNvPr id="2560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9pPr>
          </a:lstStyle>
          <a:p>
            <a:pPr eaLnBrk="1" hangingPunct="1"/>
            <a:fld id="{99ECEE32-9B70-40FC-8686-D7E6DA652E5C}" type="slidenum">
              <a:rPr lang="nl-NL" altLang="nl-NL" sz="1200"/>
              <a:pPr eaLnBrk="1" hangingPunct="1"/>
              <a:t>5</a:t>
            </a:fld>
            <a:endParaRPr lang="nl-NL" altLang="nl-NL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nl-NL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nl-NL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baseline="0" dirty="0" smtClean="0"/>
          </a:p>
          <a:p>
            <a:endParaRPr lang="nl-NL" baseline="0" dirty="0" smtClean="0"/>
          </a:p>
          <a:p>
            <a:endParaRPr lang="nl-NL" baseline="0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5ECC33-AE2C-4017-A115-2B2DC2172B90}" type="slidenum">
              <a:rPr lang="nl-NL" smtClean="0"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80249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baseline="0" dirty="0" smtClean="0"/>
          </a:p>
        </p:txBody>
      </p:sp>
      <p:sp>
        <p:nvSpPr>
          <p:cNvPr id="2560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9pPr>
          </a:lstStyle>
          <a:p>
            <a:pPr eaLnBrk="1" hangingPunct="1"/>
            <a:fld id="{99ECEE32-9B70-40FC-8686-D7E6DA652E5C}" type="slidenum">
              <a:rPr lang="nl-NL" altLang="nl-NL" sz="1200">
                <a:solidFill>
                  <a:prstClr val="white"/>
                </a:solidFill>
              </a:rPr>
              <a:pPr eaLnBrk="1" hangingPunct="1"/>
              <a:t>7</a:t>
            </a:fld>
            <a:endParaRPr lang="nl-NL" altLang="nl-NL" sz="1200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5ECC33-AE2C-4017-A115-2B2DC2172B90}" type="slidenum">
              <a:rPr lang="nl-NL" smtClean="0"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274205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5ECC33-AE2C-4017-A115-2B2DC2172B90}" type="slidenum">
              <a:rPr lang="nl-NL" smtClean="0"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97015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/>
          </a:p>
        </p:txBody>
      </p:sp>
      <p:sp>
        <p:nvSpPr>
          <p:cNvPr id="128005" name="Rectangle 5"/>
          <p:cNvSpPr>
            <a:spLocks noChangeArrowheads="1"/>
          </p:cNvSpPr>
          <p:nvPr/>
        </p:nvSpPr>
        <p:spPr bwMode="auto">
          <a:xfrm flipH="1">
            <a:off x="107950" y="1844684"/>
            <a:ext cx="179388" cy="3638551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dirty="0"/>
          </a:p>
        </p:txBody>
      </p:sp>
      <p:pic>
        <p:nvPicPr>
          <p:cNvPr id="128006" name="Picture 6" descr="logo-G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91" y="5780105"/>
            <a:ext cx="1081087" cy="60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00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23850" y="18891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altLang="nl-NL" noProof="0"/>
              <a:t>Klik om de stijl te bewerken</a:t>
            </a:r>
          </a:p>
        </p:txBody>
      </p:sp>
      <p:pic>
        <p:nvPicPr>
          <p:cNvPr id="128009" name="Picture 9" descr="logo-G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91" y="5780105"/>
            <a:ext cx="1081087" cy="60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010" name="Rectangle 10"/>
          <p:cNvSpPr>
            <a:spLocks noChangeArrowheads="1"/>
          </p:cNvSpPr>
          <p:nvPr/>
        </p:nvSpPr>
        <p:spPr bwMode="auto">
          <a:xfrm flipH="1">
            <a:off x="107950" y="1844675"/>
            <a:ext cx="179388" cy="367188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dirty="0"/>
          </a:p>
        </p:txBody>
      </p:sp>
      <p:sp>
        <p:nvSpPr>
          <p:cNvPr id="128013" name="Text Box 13"/>
          <p:cNvSpPr txBox="1">
            <a:spLocks noChangeArrowheads="1"/>
          </p:cNvSpPr>
          <p:nvPr/>
        </p:nvSpPr>
        <p:spPr bwMode="auto">
          <a:xfrm>
            <a:off x="7235844" y="6092842"/>
            <a:ext cx="122396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400" dirty="0">
                <a:solidFill>
                  <a:srgbClr val="CC0000"/>
                </a:solidFill>
              </a:rPr>
              <a:t>Utrecht.nl</a:t>
            </a:r>
          </a:p>
        </p:txBody>
      </p:sp>
      <p:sp>
        <p:nvSpPr>
          <p:cNvPr id="128018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70274A-8598-4844-ACF1-120A1D03FFBF}" type="slidenum">
              <a:rPr lang="nl-NL" altLang="nl-NL"/>
              <a:pPr/>
              <a:t>‹nr.›</a:t>
            </a:fld>
            <a:endParaRPr lang="nl-NL" altLang="nl-NL" dirty="0"/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87902" y="3716339"/>
            <a:ext cx="2879725" cy="1103312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altLang="nl-NL" noProof="0"/>
              <a:t>Klik om de ondertitelstijl van het model te bewerken</a:t>
            </a:r>
          </a:p>
        </p:txBody>
      </p:sp>
      <p:pic>
        <p:nvPicPr>
          <p:cNvPr id="128019" name="Picture 19" descr="ma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44676"/>
            <a:ext cx="8496300" cy="366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021" name="Rectangle 21"/>
          <p:cNvSpPr>
            <a:spLocks noChangeArrowheads="1"/>
          </p:cNvSpPr>
          <p:nvPr/>
        </p:nvSpPr>
        <p:spPr bwMode="auto">
          <a:xfrm>
            <a:off x="4787902" y="3716339"/>
            <a:ext cx="2879725" cy="110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2000">
                <a:solidFill>
                  <a:schemeClr val="bg1"/>
                </a:solidFill>
                <a:latin typeface="Lucida Sans" pitchFamily="34" charset="0"/>
              </a:defRPr>
            </a:lvl1pPr>
            <a:lvl2pPr algn="ctr">
              <a:spcBef>
                <a:spcPct val="20000"/>
              </a:spcBef>
              <a:defRPr>
                <a:solidFill>
                  <a:schemeClr val="tx1"/>
                </a:solidFill>
                <a:latin typeface="Lucida Sans" pitchFamily="34" charset="0"/>
              </a:defRPr>
            </a:lvl2pPr>
            <a:lvl3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3pPr>
            <a:lvl4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4pPr>
            <a:lvl5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9pPr>
          </a:lstStyle>
          <a:p>
            <a:r>
              <a:rPr lang="nl-NL" altLang="nl-NL" dirty="0"/>
              <a:t>Hier komt tekst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 rot="16200000">
            <a:off x="2519781" y="-639451"/>
            <a:ext cx="4104459" cy="8208912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37AE9C-878B-4482-8207-CFD15A61E501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410670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 flipH="1">
            <a:off x="107950" y="1844684"/>
            <a:ext cx="179388" cy="3638551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9pPr>
          </a:lstStyle>
          <a:p>
            <a:pPr eaLnBrk="1" hangingPunct="1">
              <a:defRPr/>
            </a:pPr>
            <a:endParaRPr lang="nl-NL" altLang="nl-NL" smtClean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5" name="Picture 6" descr="logo-G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91" y="5780115"/>
            <a:ext cx="1081087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logo-G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91" y="5780115"/>
            <a:ext cx="1081087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0"/>
          <p:cNvSpPr>
            <a:spLocks noChangeArrowheads="1"/>
          </p:cNvSpPr>
          <p:nvPr/>
        </p:nvSpPr>
        <p:spPr bwMode="auto">
          <a:xfrm flipH="1">
            <a:off x="107950" y="1844675"/>
            <a:ext cx="179388" cy="367188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9pPr>
          </a:lstStyle>
          <a:p>
            <a:pPr eaLnBrk="1" hangingPunct="1">
              <a:defRPr/>
            </a:pPr>
            <a:endParaRPr lang="nl-NL" altLang="nl-NL" smtClean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7235844" y="6092853"/>
            <a:ext cx="122396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9pPr>
          </a:lstStyle>
          <a:p>
            <a:pPr eaLnBrk="1" hangingPunct="1">
              <a:defRPr/>
            </a:pPr>
            <a:r>
              <a:rPr lang="nl-NL" altLang="nl-NL" sz="1400" smtClean="0">
                <a:solidFill>
                  <a:srgbClr val="CC0000"/>
                </a:solidFill>
                <a:cs typeface="Arial" charset="0"/>
              </a:rPr>
              <a:t>Utrecht.nl</a:t>
            </a:r>
          </a:p>
        </p:txBody>
      </p:sp>
      <p:pic>
        <p:nvPicPr>
          <p:cNvPr id="9" name="Picture 19" descr="ma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44676"/>
            <a:ext cx="8496300" cy="366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4787902" y="3716339"/>
            <a:ext cx="2879725" cy="110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2000">
                <a:solidFill>
                  <a:schemeClr val="bg1"/>
                </a:solidFill>
                <a:latin typeface="Lucida Sans" pitchFamily="34" charset="0"/>
              </a:defRPr>
            </a:lvl1pPr>
            <a:lvl2pPr algn="ctr">
              <a:spcBef>
                <a:spcPct val="20000"/>
              </a:spcBef>
              <a:defRPr>
                <a:solidFill>
                  <a:schemeClr val="tx1"/>
                </a:solidFill>
                <a:latin typeface="Lucida Sans" pitchFamily="34" charset="0"/>
              </a:defRPr>
            </a:lvl2pPr>
            <a:lvl3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3pPr>
            <a:lvl4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4pPr>
            <a:lvl5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9pPr>
          </a:lstStyle>
          <a:p>
            <a:pPr>
              <a:defRPr/>
            </a:pPr>
            <a:r>
              <a:rPr lang="nl-NL" altLang="nl-NL" dirty="0">
                <a:solidFill>
                  <a:srgbClr val="FFFFFF"/>
                </a:solidFill>
              </a:rPr>
              <a:t>Hier komt tekst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23850" y="18891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altLang="nl-NL" noProof="0" smtClean="0"/>
              <a:t>Klik om de stijl te bewerken</a:t>
            </a:r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87902" y="3716339"/>
            <a:ext cx="2879725" cy="1103312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altLang="nl-NL" noProof="0" smtClean="0"/>
              <a:t>Klik om de ondertitelstijl van het model te bewerken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12" name="Rectangle 1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B271D-B1BB-47F0-8150-4F8FEA6C8123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4808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C6653-B1B1-493A-8CA4-DA2FE7484F87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49048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0040" y="4077073"/>
            <a:ext cx="7772400" cy="1362075"/>
          </a:xfrm>
        </p:spPr>
        <p:txBody>
          <a:bodyPr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nl-NL" sz="2000" dirty="0">
                <a:solidFill>
                  <a:srgbClr val="CC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60040" y="250487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83E78-02FA-4576-949D-43996782314A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328860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4315"/>
            <a:ext cx="4038600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4315"/>
            <a:ext cx="4038600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8AE0B-1033-4141-808B-6A5541259A3D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465746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066131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412777"/>
            <a:ext cx="4040188" cy="7620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558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33" y="1412777"/>
            <a:ext cx="4041775" cy="7620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558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647B0-8170-46B1-BDAB-58719B5AD780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814416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BA43E-A45C-435D-A034-F6A58B6AF032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561835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D4413-3F85-43F2-9D06-09305664357E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300629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19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72"/>
            <a:ext cx="5111750" cy="546020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19" y="1435103"/>
            <a:ext cx="3008313" cy="4298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86FE2-DC1B-45EE-BC3B-5E7594652F85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496852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65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CBB45-69AF-4D56-A39F-52CFCDC27623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92441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552772-56C6-4674-B746-8638F16784C1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9880724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 rot="16200000">
            <a:off x="2519783" y="-639451"/>
            <a:ext cx="4104459" cy="820891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57279-596B-46BC-AA99-525B7DD133E6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28634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128005" name="Rectangle 5"/>
          <p:cNvSpPr>
            <a:spLocks noChangeArrowheads="1"/>
          </p:cNvSpPr>
          <p:nvPr/>
        </p:nvSpPr>
        <p:spPr bwMode="auto">
          <a:xfrm flipH="1">
            <a:off x="107950" y="1844681"/>
            <a:ext cx="179388" cy="3638551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dirty="0">
              <a:solidFill>
                <a:srgbClr val="FFFFFF"/>
              </a:solidFill>
            </a:endParaRPr>
          </a:p>
        </p:txBody>
      </p:sp>
      <p:pic>
        <p:nvPicPr>
          <p:cNvPr id="128006" name="Picture 6" descr="logo-G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9" y="5780094"/>
            <a:ext cx="1081087" cy="60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00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23850" y="18891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altLang="nl-NL" noProof="0"/>
              <a:t>Klik om de stijl te bewerken</a:t>
            </a:r>
          </a:p>
        </p:txBody>
      </p:sp>
      <p:pic>
        <p:nvPicPr>
          <p:cNvPr id="128009" name="Picture 9" descr="logo-G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9" y="5780094"/>
            <a:ext cx="1081087" cy="60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010" name="Rectangle 10"/>
          <p:cNvSpPr>
            <a:spLocks noChangeArrowheads="1"/>
          </p:cNvSpPr>
          <p:nvPr/>
        </p:nvSpPr>
        <p:spPr bwMode="auto">
          <a:xfrm flipH="1">
            <a:off x="107950" y="1844675"/>
            <a:ext cx="179388" cy="367188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dirty="0">
              <a:solidFill>
                <a:srgbClr val="FFFFFF"/>
              </a:solidFill>
            </a:endParaRPr>
          </a:p>
        </p:txBody>
      </p:sp>
      <p:sp>
        <p:nvSpPr>
          <p:cNvPr id="128013" name="Text Box 13"/>
          <p:cNvSpPr txBox="1">
            <a:spLocks noChangeArrowheads="1"/>
          </p:cNvSpPr>
          <p:nvPr/>
        </p:nvSpPr>
        <p:spPr bwMode="auto">
          <a:xfrm>
            <a:off x="7235835" y="6092832"/>
            <a:ext cx="122396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400" dirty="0">
                <a:solidFill>
                  <a:srgbClr val="CC0000"/>
                </a:solidFill>
              </a:rPr>
              <a:t>Utrecht.nl</a:t>
            </a:r>
          </a:p>
        </p:txBody>
      </p:sp>
      <p:sp>
        <p:nvSpPr>
          <p:cNvPr id="128018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70274A-8598-4844-ACF1-120A1D03FFBF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87902" y="3716339"/>
            <a:ext cx="2879725" cy="1103312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altLang="nl-NL" noProof="0"/>
              <a:t>Klik om de ondertitelstijl van het model te bewerken</a:t>
            </a:r>
          </a:p>
        </p:txBody>
      </p:sp>
      <p:pic>
        <p:nvPicPr>
          <p:cNvPr id="128019" name="Picture 19" descr="ma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44676"/>
            <a:ext cx="8496300" cy="366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021" name="Rectangle 21"/>
          <p:cNvSpPr>
            <a:spLocks noChangeArrowheads="1"/>
          </p:cNvSpPr>
          <p:nvPr/>
        </p:nvSpPr>
        <p:spPr bwMode="auto">
          <a:xfrm>
            <a:off x="4787902" y="3716339"/>
            <a:ext cx="2879725" cy="110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2000">
                <a:solidFill>
                  <a:schemeClr val="bg1"/>
                </a:solidFill>
                <a:latin typeface="Lucida Sans" pitchFamily="34" charset="0"/>
              </a:defRPr>
            </a:lvl1pPr>
            <a:lvl2pPr algn="ctr">
              <a:spcBef>
                <a:spcPct val="20000"/>
              </a:spcBef>
              <a:defRPr>
                <a:solidFill>
                  <a:schemeClr val="tx1"/>
                </a:solidFill>
                <a:latin typeface="Lucida Sans" pitchFamily="34" charset="0"/>
              </a:defRPr>
            </a:lvl2pPr>
            <a:lvl3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3pPr>
            <a:lvl4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4pPr>
            <a:lvl5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9pPr>
          </a:lstStyle>
          <a:p>
            <a:r>
              <a:rPr lang="nl-NL" altLang="nl-NL" dirty="0">
                <a:solidFill>
                  <a:srgbClr val="FFFFFF"/>
                </a:solidFill>
              </a:rPr>
              <a:t>Hier komt tekst</a:t>
            </a:r>
          </a:p>
        </p:txBody>
      </p:sp>
    </p:spTree>
    <p:extLst>
      <p:ext uri="{BB962C8B-B14F-4D97-AF65-F5344CB8AC3E}">
        <p14:creationId xmlns:p14="http://schemas.microsoft.com/office/powerpoint/2010/main" val="16062612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552772-56C6-4674-B746-8638F16784C1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678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0040" y="4077073"/>
            <a:ext cx="7772400" cy="1362075"/>
          </a:xfrm>
        </p:spPr>
        <p:txBody>
          <a:bodyPr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nl-NL" sz="2000" dirty="0">
                <a:solidFill>
                  <a:srgbClr val="CC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60040" y="250487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1F3D0C-02B8-48E6-ABA7-E9E552D7B535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4529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4314"/>
            <a:ext cx="4038600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4314"/>
            <a:ext cx="4038600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9F33BA-3328-4A9C-8228-9C0B50A6B93F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3420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066131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412777"/>
            <a:ext cx="4040188" cy="7620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558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33" y="1412777"/>
            <a:ext cx="4041775" cy="7620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558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C9C131-05D6-43C2-8C29-DA701E86A11B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061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BA1AC1-C362-4962-AC99-F2F5C51FE35F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4500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72194C5-6A22-4A0F-A456-BC7D1C1D94F4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3367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46020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298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C67113-8AAF-427C-AD78-CB850F075453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5802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43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DB9AF3-F608-4FE8-9BCF-ECA9E1945325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50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0040" y="4077073"/>
            <a:ext cx="7772400" cy="1362075"/>
          </a:xfrm>
        </p:spPr>
        <p:txBody>
          <a:bodyPr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nl-NL" sz="2000" dirty="0">
                <a:solidFill>
                  <a:srgbClr val="CC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60040" y="250487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1F3D0C-02B8-48E6-ABA7-E9E552D7B535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8608940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 rot="16200000">
            <a:off x="2519774" y="-639451"/>
            <a:ext cx="4104459" cy="8208912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37AE9C-878B-4482-8207-CFD15A61E501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9372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128005" name="Rectangle 5"/>
          <p:cNvSpPr>
            <a:spLocks noChangeArrowheads="1"/>
          </p:cNvSpPr>
          <p:nvPr/>
        </p:nvSpPr>
        <p:spPr bwMode="auto">
          <a:xfrm flipH="1">
            <a:off x="107950" y="1844681"/>
            <a:ext cx="179388" cy="3638551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dirty="0">
              <a:solidFill>
                <a:srgbClr val="FFFFFF"/>
              </a:solidFill>
            </a:endParaRPr>
          </a:p>
        </p:txBody>
      </p:sp>
      <p:pic>
        <p:nvPicPr>
          <p:cNvPr id="128006" name="Picture 6" descr="logo-G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9" y="5780094"/>
            <a:ext cx="1081087" cy="60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00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23850" y="18891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altLang="nl-NL" noProof="0"/>
              <a:t>Klik om de stijl te bewerken</a:t>
            </a:r>
          </a:p>
        </p:txBody>
      </p:sp>
      <p:pic>
        <p:nvPicPr>
          <p:cNvPr id="128009" name="Picture 9" descr="logo-G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9" y="5780094"/>
            <a:ext cx="1081087" cy="60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010" name="Rectangle 10"/>
          <p:cNvSpPr>
            <a:spLocks noChangeArrowheads="1"/>
          </p:cNvSpPr>
          <p:nvPr/>
        </p:nvSpPr>
        <p:spPr bwMode="auto">
          <a:xfrm flipH="1">
            <a:off x="107950" y="1844675"/>
            <a:ext cx="179388" cy="367188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dirty="0">
              <a:solidFill>
                <a:srgbClr val="FFFFFF"/>
              </a:solidFill>
            </a:endParaRPr>
          </a:p>
        </p:txBody>
      </p:sp>
      <p:sp>
        <p:nvSpPr>
          <p:cNvPr id="128013" name="Text Box 13"/>
          <p:cNvSpPr txBox="1">
            <a:spLocks noChangeArrowheads="1"/>
          </p:cNvSpPr>
          <p:nvPr/>
        </p:nvSpPr>
        <p:spPr bwMode="auto">
          <a:xfrm>
            <a:off x="7235835" y="6092832"/>
            <a:ext cx="122396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400" dirty="0">
                <a:solidFill>
                  <a:srgbClr val="CC0000"/>
                </a:solidFill>
              </a:rPr>
              <a:t>Utrecht.nl</a:t>
            </a:r>
          </a:p>
        </p:txBody>
      </p:sp>
      <p:sp>
        <p:nvSpPr>
          <p:cNvPr id="128018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70274A-8598-4844-ACF1-120A1D03FFBF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87902" y="3716339"/>
            <a:ext cx="2879725" cy="1103312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altLang="nl-NL" noProof="0"/>
              <a:t>Klik om de ondertitelstijl van het model te bewerken</a:t>
            </a:r>
          </a:p>
        </p:txBody>
      </p:sp>
      <p:pic>
        <p:nvPicPr>
          <p:cNvPr id="128019" name="Picture 19" descr="ma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44676"/>
            <a:ext cx="8496300" cy="366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021" name="Rectangle 21"/>
          <p:cNvSpPr>
            <a:spLocks noChangeArrowheads="1"/>
          </p:cNvSpPr>
          <p:nvPr/>
        </p:nvSpPr>
        <p:spPr bwMode="auto">
          <a:xfrm>
            <a:off x="4787902" y="3716339"/>
            <a:ext cx="2879725" cy="110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2000">
                <a:solidFill>
                  <a:schemeClr val="bg1"/>
                </a:solidFill>
                <a:latin typeface="Lucida Sans" pitchFamily="34" charset="0"/>
              </a:defRPr>
            </a:lvl1pPr>
            <a:lvl2pPr algn="ctr">
              <a:spcBef>
                <a:spcPct val="20000"/>
              </a:spcBef>
              <a:defRPr>
                <a:solidFill>
                  <a:schemeClr val="tx1"/>
                </a:solidFill>
                <a:latin typeface="Lucida Sans" pitchFamily="34" charset="0"/>
              </a:defRPr>
            </a:lvl2pPr>
            <a:lvl3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3pPr>
            <a:lvl4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4pPr>
            <a:lvl5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9pPr>
          </a:lstStyle>
          <a:p>
            <a:r>
              <a:rPr lang="nl-NL" altLang="nl-NL" dirty="0">
                <a:solidFill>
                  <a:srgbClr val="FFFFFF"/>
                </a:solidFill>
              </a:rPr>
              <a:t>Hier komt tekst</a:t>
            </a:r>
          </a:p>
        </p:txBody>
      </p:sp>
    </p:spTree>
    <p:extLst>
      <p:ext uri="{BB962C8B-B14F-4D97-AF65-F5344CB8AC3E}">
        <p14:creationId xmlns:p14="http://schemas.microsoft.com/office/powerpoint/2010/main" val="8211543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552772-56C6-4674-B746-8638F16784C1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9406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0040" y="4077073"/>
            <a:ext cx="7772400" cy="1362075"/>
          </a:xfrm>
        </p:spPr>
        <p:txBody>
          <a:bodyPr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nl-NL" sz="2000" dirty="0">
                <a:solidFill>
                  <a:srgbClr val="CC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60040" y="250487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1F3D0C-02B8-48E6-ABA7-E9E552D7B535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47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4314"/>
            <a:ext cx="4038600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4314"/>
            <a:ext cx="4038600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9F33BA-3328-4A9C-8228-9C0B50A6B93F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067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066131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412777"/>
            <a:ext cx="4040188" cy="7620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558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33" y="1412777"/>
            <a:ext cx="4041775" cy="7620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558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C9C131-05D6-43C2-8C29-DA701E86A11B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5112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BA1AC1-C362-4962-AC99-F2F5C51FE35F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38480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72194C5-6A22-4A0F-A456-BC7D1C1D94F4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48036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46020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298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C67113-8AAF-427C-AD78-CB850F075453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4751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43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DB9AF3-F608-4FE8-9BCF-ECA9E1945325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754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4315"/>
            <a:ext cx="4038600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4315"/>
            <a:ext cx="4038600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9F33BA-3328-4A9C-8228-9C0B50A6B93F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97173747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 rot="16200000">
            <a:off x="2519774" y="-639451"/>
            <a:ext cx="4104459" cy="8208912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37AE9C-878B-4482-8207-CFD15A61E501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1193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 flipH="1">
            <a:off x="107950" y="1844681"/>
            <a:ext cx="179388" cy="3638551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9pPr>
          </a:lstStyle>
          <a:p>
            <a:pPr eaLnBrk="1" hangingPunct="1">
              <a:defRPr/>
            </a:pPr>
            <a:endParaRPr lang="nl-NL" altLang="nl-NL" smtClean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5" name="Picture 6" descr="logo-G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9" y="5780094"/>
            <a:ext cx="1081087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logo-G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9" y="5780094"/>
            <a:ext cx="1081087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0"/>
          <p:cNvSpPr>
            <a:spLocks noChangeArrowheads="1"/>
          </p:cNvSpPr>
          <p:nvPr/>
        </p:nvSpPr>
        <p:spPr bwMode="auto">
          <a:xfrm flipH="1">
            <a:off x="107950" y="1844675"/>
            <a:ext cx="179388" cy="367188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9pPr>
          </a:lstStyle>
          <a:p>
            <a:pPr eaLnBrk="1" hangingPunct="1">
              <a:defRPr/>
            </a:pPr>
            <a:endParaRPr lang="nl-NL" altLang="nl-NL" smtClean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7235835" y="6092832"/>
            <a:ext cx="122396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9pPr>
          </a:lstStyle>
          <a:p>
            <a:pPr eaLnBrk="1" hangingPunct="1">
              <a:defRPr/>
            </a:pPr>
            <a:r>
              <a:rPr lang="nl-NL" altLang="nl-NL" sz="1400" smtClean="0">
                <a:solidFill>
                  <a:srgbClr val="CC0000"/>
                </a:solidFill>
                <a:cs typeface="Arial" charset="0"/>
              </a:rPr>
              <a:t>Utrecht.nl</a:t>
            </a:r>
          </a:p>
        </p:txBody>
      </p:sp>
      <p:pic>
        <p:nvPicPr>
          <p:cNvPr id="9" name="Picture 19" descr="ma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44676"/>
            <a:ext cx="8496300" cy="366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4787902" y="3716339"/>
            <a:ext cx="2879725" cy="110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2000">
                <a:solidFill>
                  <a:schemeClr val="bg1"/>
                </a:solidFill>
                <a:latin typeface="Lucida Sans" pitchFamily="34" charset="0"/>
              </a:defRPr>
            </a:lvl1pPr>
            <a:lvl2pPr algn="ctr">
              <a:spcBef>
                <a:spcPct val="20000"/>
              </a:spcBef>
              <a:defRPr>
                <a:solidFill>
                  <a:schemeClr val="tx1"/>
                </a:solidFill>
                <a:latin typeface="Lucida Sans" pitchFamily="34" charset="0"/>
              </a:defRPr>
            </a:lvl2pPr>
            <a:lvl3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3pPr>
            <a:lvl4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4pPr>
            <a:lvl5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9pPr>
          </a:lstStyle>
          <a:p>
            <a:pPr>
              <a:defRPr/>
            </a:pPr>
            <a:r>
              <a:rPr lang="nl-NL" altLang="nl-NL" dirty="0">
                <a:solidFill>
                  <a:srgbClr val="FFFFFF"/>
                </a:solidFill>
              </a:rPr>
              <a:t>Hier komt tekst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23850" y="18891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altLang="nl-NL" noProof="0" smtClean="0"/>
              <a:t>Klik om de stijl te bewerken</a:t>
            </a:r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87902" y="3716339"/>
            <a:ext cx="2879725" cy="1103312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altLang="nl-NL" noProof="0" smtClean="0"/>
              <a:t>Klik om de ondertitelstijl van het model te bewerken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12" name="Rectangle 1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4819D-ECAF-4BF0-9F42-96752DF7C9C2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52383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9CB32-8CE2-4C73-B4DF-E890B5B39FE1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2366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0040" y="4077073"/>
            <a:ext cx="7772400" cy="1362075"/>
          </a:xfrm>
        </p:spPr>
        <p:txBody>
          <a:bodyPr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nl-NL" sz="2000" dirty="0">
                <a:solidFill>
                  <a:srgbClr val="CC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60040" y="250487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03804-B771-44A4-BD1C-AE15EAD08A8D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27265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4314"/>
            <a:ext cx="4038600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4314"/>
            <a:ext cx="4038600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7F209-E61F-45DE-8788-826FA0E30632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0757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066131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412777"/>
            <a:ext cx="4040188" cy="7620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558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33" y="1412777"/>
            <a:ext cx="4041775" cy="7620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558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62808-6540-4504-A54E-CA9CE400821C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96419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34563-356C-41F2-8451-C55CDCA56D3D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2395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37ECC-3A97-42C3-B992-CD5EAD3C18A1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80710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46020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298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09D68-28BC-4FF9-B4BB-5D91E7FF9905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7693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43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BF16E-54C2-4209-AA41-40FF33C8E74A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937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066131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412777"/>
            <a:ext cx="4040188" cy="7620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558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33" y="1412777"/>
            <a:ext cx="4041775" cy="7620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558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C9C131-05D6-43C2-8C29-DA701E86A11B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63575470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 rot="16200000">
            <a:off x="2519774" y="-639451"/>
            <a:ext cx="4104459" cy="820891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3431E-7D81-407A-82FD-E59BBB14D517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7101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938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48" indent="0" algn="ctr">
              <a:buNone/>
              <a:defRPr sz="1500"/>
            </a:lvl2pPr>
            <a:lvl3pPr marL="685697" indent="0" algn="ctr">
              <a:buNone/>
              <a:defRPr sz="1400"/>
            </a:lvl3pPr>
            <a:lvl4pPr marL="1028545" indent="0" algn="ctr">
              <a:buNone/>
              <a:defRPr sz="1200"/>
            </a:lvl4pPr>
            <a:lvl5pPr marL="1371394" indent="0" algn="ctr">
              <a:buNone/>
              <a:defRPr sz="1200"/>
            </a:lvl5pPr>
            <a:lvl6pPr marL="1714242" indent="0" algn="ctr">
              <a:buNone/>
              <a:defRPr sz="1200"/>
            </a:lvl6pPr>
            <a:lvl7pPr marL="2057091" indent="0" algn="ctr">
              <a:buNone/>
              <a:defRPr sz="1200"/>
            </a:lvl7pPr>
            <a:lvl8pPr marL="2399939" indent="0" algn="ctr">
              <a:buNone/>
              <a:defRPr sz="1200"/>
            </a:lvl8pPr>
            <a:lvl9pPr marL="2742788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312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5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6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5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39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24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09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993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78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413055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9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9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505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48" indent="0">
              <a:buNone/>
              <a:defRPr sz="1500" b="1"/>
            </a:lvl2pPr>
            <a:lvl3pPr marL="685697" indent="0">
              <a:buNone/>
              <a:defRPr sz="1400" b="1"/>
            </a:lvl3pPr>
            <a:lvl4pPr marL="1028545" indent="0">
              <a:buNone/>
              <a:defRPr sz="1200" b="1"/>
            </a:lvl4pPr>
            <a:lvl5pPr marL="1371394" indent="0">
              <a:buNone/>
              <a:defRPr sz="1200" b="1"/>
            </a:lvl5pPr>
            <a:lvl6pPr marL="1714242" indent="0">
              <a:buNone/>
              <a:defRPr sz="1200" b="1"/>
            </a:lvl6pPr>
            <a:lvl7pPr marL="2057091" indent="0">
              <a:buNone/>
              <a:defRPr sz="1200" b="1"/>
            </a:lvl7pPr>
            <a:lvl8pPr marL="2399939" indent="0">
              <a:buNone/>
              <a:defRPr sz="1200" b="1"/>
            </a:lvl8pPr>
            <a:lvl9pPr marL="2742788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7"/>
            <a:ext cx="3868340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48" indent="0">
              <a:buNone/>
              <a:defRPr sz="1500" b="1"/>
            </a:lvl2pPr>
            <a:lvl3pPr marL="685697" indent="0">
              <a:buNone/>
              <a:defRPr sz="1400" b="1"/>
            </a:lvl3pPr>
            <a:lvl4pPr marL="1028545" indent="0">
              <a:buNone/>
              <a:defRPr sz="1200" b="1"/>
            </a:lvl4pPr>
            <a:lvl5pPr marL="1371394" indent="0">
              <a:buNone/>
              <a:defRPr sz="1200" b="1"/>
            </a:lvl5pPr>
            <a:lvl6pPr marL="1714242" indent="0">
              <a:buNone/>
              <a:defRPr sz="1200" b="1"/>
            </a:lvl6pPr>
            <a:lvl7pPr marL="2057091" indent="0">
              <a:buNone/>
              <a:defRPr sz="1200" b="1"/>
            </a:lvl7pPr>
            <a:lvl8pPr marL="2399939" indent="0">
              <a:buNone/>
              <a:defRPr sz="1200" b="1"/>
            </a:lvl8pPr>
            <a:lvl9pPr marL="2742788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7"/>
            <a:ext cx="3887391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450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48" indent="0">
              <a:buNone/>
              <a:defRPr sz="1100"/>
            </a:lvl2pPr>
            <a:lvl3pPr marL="685697" indent="0">
              <a:buNone/>
              <a:defRPr sz="900"/>
            </a:lvl3pPr>
            <a:lvl4pPr marL="1028545" indent="0">
              <a:buNone/>
              <a:defRPr sz="800"/>
            </a:lvl4pPr>
            <a:lvl5pPr marL="1371394" indent="0">
              <a:buNone/>
              <a:defRPr sz="800"/>
            </a:lvl5pPr>
            <a:lvl6pPr marL="1714242" indent="0">
              <a:buNone/>
              <a:defRPr sz="800"/>
            </a:lvl6pPr>
            <a:lvl7pPr marL="2057091" indent="0">
              <a:buNone/>
              <a:defRPr sz="800"/>
            </a:lvl7pPr>
            <a:lvl8pPr marL="2399939" indent="0">
              <a:buNone/>
              <a:defRPr sz="800"/>
            </a:lvl8pPr>
            <a:lvl9pPr marL="2742788" indent="0">
              <a:buNone/>
              <a:defRPr sz="8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630663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48" indent="0">
              <a:buNone/>
              <a:defRPr sz="2100"/>
            </a:lvl2pPr>
            <a:lvl3pPr marL="685697" indent="0">
              <a:buNone/>
              <a:defRPr sz="1800"/>
            </a:lvl3pPr>
            <a:lvl4pPr marL="1028545" indent="0">
              <a:buNone/>
              <a:defRPr sz="1500"/>
            </a:lvl4pPr>
            <a:lvl5pPr marL="1371394" indent="0">
              <a:buNone/>
              <a:defRPr sz="1500"/>
            </a:lvl5pPr>
            <a:lvl6pPr marL="1714242" indent="0">
              <a:buNone/>
              <a:defRPr sz="1500"/>
            </a:lvl6pPr>
            <a:lvl7pPr marL="2057091" indent="0">
              <a:buNone/>
              <a:defRPr sz="1500"/>
            </a:lvl7pPr>
            <a:lvl8pPr marL="2399939" indent="0">
              <a:buNone/>
              <a:defRPr sz="1500"/>
            </a:lvl8pPr>
            <a:lvl9pPr marL="2742788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48" indent="0">
              <a:buNone/>
              <a:defRPr sz="1100"/>
            </a:lvl2pPr>
            <a:lvl3pPr marL="685697" indent="0">
              <a:buNone/>
              <a:defRPr sz="900"/>
            </a:lvl3pPr>
            <a:lvl4pPr marL="1028545" indent="0">
              <a:buNone/>
              <a:defRPr sz="800"/>
            </a:lvl4pPr>
            <a:lvl5pPr marL="1371394" indent="0">
              <a:buNone/>
              <a:defRPr sz="800"/>
            </a:lvl5pPr>
            <a:lvl6pPr marL="1714242" indent="0">
              <a:buNone/>
              <a:defRPr sz="800"/>
            </a:lvl6pPr>
            <a:lvl7pPr marL="2057091" indent="0">
              <a:buNone/>
              <a:defRPr sz="800"/>
            </a:lvl7pPr>
            <a:lvl8pPr marL="2399939" indent="0">
              <a:buNone/>
              <a:defRPr sz="800"/>
            </a:lvl8pPr>
            <a:lvl9pPr marL="2742788" indent="0">
              <a:buNone/>
              <a:defRPr sz="8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7887839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1117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BA1AC1-C362-4962-AC99-F2F5C51FE35F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706559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72194C5-6A22-4A0F-A456-BC7D1C1D94F4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14076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18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67"/>
            <a:ext cx="5111750" cy="546020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18" y="1435103"/>
            <a:ext cx="3008313" cy="4298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C67113-8AAF-427C-AD78-CB850F075453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952522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54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DB9AF3-F608-4FE8-9BCF-ECA9E1945325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753790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5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5"/>
            <a:ext cx="8229600" cy="396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95288" y="6524625"/>
            <a:ext cx="2133600" cy="196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endParaRPr lang="nl-NL" altLang="nl-NL" dirty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453206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E044037-A268-46E7-AC0D-F586AF403B07}" type="slidenum">
              <a:rPr lang="nl-NL" altLang="nl-NL"/>
              <a:pPr/>
              <a:t>‹nr.›</a:t>
            </a:fld>
            <a:endParaRPr lang="nl-NL" altLang="nl-NL" dirty="0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 flipH="1">
            <a:off x="107950" y="1844684"/>
            <a:ext cx="179388" cy="3638551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dirty="0"/>
          </a:p>
        </p:txBody>
      </p:sp>
      <p:pic>
        <p:nvPicPr>
          <p:cNvPr id="5132" name="Picture 12" descr="logo-GU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91" y="5780105"/>
            <a:ext cx="1081087" cy="60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33375"/>
            <a:ext cx="82296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7235844" y="6092842"/>
            <a:ext cx="122396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400" dirty="0">
                <a:solidFill>
                  <a:srgbClr val="CC0000"/>
                </a:solidFill>
              </a:rPr>
              <a:t>Utrecht.nl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5"/>
            <a:ext cx="8229600" cy="396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opmaakprofielen van de modeltekst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95288" y="6524625"/>
            <a:ext cx="2133600" cy="196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  <a:latin typeface="Lucida Sans"/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453217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F1DE4CF8-0E12-4F6C-B435-1CA2D1E6CDAA}" type="slidenum">
              <a:rPr lang="nl-NL" altLang="nl-NL">
                <a:solidFill>
                  <a:srgbClr val="000000"/>
                </a:solidFill>
                <a:latin typeface="Lucida Sans"/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  <a:latin typeface="Lucida Sans"/>
            </a:endParaRPr>
          </a:p>
        </p:txBody>
      </p:sp>
      <p:sp>
        <p:nvSpPr>
          <p:cNvPr id="1029" name="Rectangle 11"/>
          <p:cNvSpPr>
            <a:spLocks noChangeArrowheads="1"/>
          </p:cNvSpPr>
          <p:nvPr/>
        </p:nvSpPr>
        <p:spPr bwMode="auto">
          <a:xfrm flipH="1">
            <a:off x="107950" y="1844684"/>
            <a:ext cx="179388" cy="3638551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9pPr>
          </a:lstStyle>
          <a:p>
            <a:pPr eaLnBrk="1" hangingPunct="1">
              <a:defRPr/>
            </a:pPr>
            <a:endParaRPr lang="nl-NL" altLang="nl-NL" smtClean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030" name="Picture 12" descr="logo-GU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91" y="5780115"/>
            <a:ext cx="1081087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33375"/>
            <a:ext cx="82296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het opmaakprofiel te bewerken</a:t>
            </a:r>
          </a:p>
        </p:txBody>
      </p:sp>
      <p:sp>
        <p:nvSpPr>
          <p:cNvPr id="1032" name="Text Box 15"/>
          <p:cNvSpPr txBox="1">
            <a:spLocks noChangeArrowheads="1"/>
          </p:cNvSpPr>
          <p:nvPr/>
        </p:nvSpPr>
        <p:spPr bwMode="auto">
          <a:xfrm>
            <a:off x="7235844" y="6092853"/>
            <a:ext cx="122396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9pPr>
          </a:lstStyle>
          <a:p>
            <a:pPr eaLnBrk="1" hangingPunct="1">
              <a:defRPr/>
            </a:pPr>
            <a:r>
              <a:rPr lang="nl-NL" altLang="nl-NL" sz="1400" smtClean="0">
                <a:solidFill>
                  <a:srgbClr val="CC0000"/>
                </a:solidFill>
                <a:cs typeface="Arial" charset="0"/>
              </a:rPr>
              <a:t>Utrecht.nl</a:t>
            </a:r>
          </a:p>
        </p:txBody>
      </p:sp>
    </p:spTree>
    <p:extLst>
      <p:ext uri="{BB962C8B-B14F-4D97-AF65-F5344CB8AC3E}">
        <p14:creationId xmlns:p14="http://schemas.microsoft.com/office/powerpoint/2010/main" val="3896383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4"/>
            <a:ext cx="8229600" cy="396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95288" y="6524625"/>
            <a:ext cx="2133600" cy="196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453195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E044037-A268-46E7-AC0D-F586AF403B07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 flipH="1">
            <a:off x="107950" y="1844681"/>
            <a:ext cx="179388" cy="3638551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dirty="0">
              <a:solidFill>
                <a:srgbClr val="FFFFFF"/>
              </a:solidFill>
            </a:endParaRPr>
          </a:p>
        </p:txBody>
      </p:sp>
      <p:pic>
        <p:nvPicPr>
          <p:cNvPr id="5132" name="Picture 12" descr="logo-GU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9" y="5780094"/>
            <a:ext cx="1081087" cy="60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33375"/>
            <a:ext cx="82296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7235835" y="6092832"/>
            <a:ext cx="122396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400" dirty="0">
                <a:solidFill>
                  <a:srgbClr val="CC0000"/>
                </a:solidFill>
              </a:rPr>
              <a:t>Utrecht.nl</a:t>
            </a:r>
          </a:p>
        </p:txBody>
      </p:sp>
    </p:spTree>
    <p:extLst>
      <p:ext uri="{BB962C8B-B14F-4D97-AF65-F5344CB8AC3E}">
        <p14:creationId xmlns:p14="http://schemas.microsoft.com/office/powerpoint/2010/main" val="3102067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4"/>
            <a:ext cx="8229600" cy="396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95288" y="6524625"/>
            <a:ext cx="2133600" cy="196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453195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E044037-A268-46E7-AC0D-F586AF403B07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 dirty="0">
              <a:solidFill>
                <a:srgbClr val="000000"/>
              </a:solidFill>
            </a:endParaRP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 flipH="1">
            <a:off x="107950" y="1844681"/>
            <a:ext cx="179388" cy="3638551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dirty="0">
              <a:solidFill>
                <a:srgbClr val="FFFFFF"/>
              </a:solidFill>
            </a:endParaRPr>
          </a:p>
        </p:txBody>
      </p:sp>
      <p:pic>
        <p:nvPicPr>
          <p:cNvPr id="5132" name="Picture 12" descr="logo-GU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9" y="5780094"/>
            <a:ext cx="1081087" cy="60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33375"/>
            <a:ext cx="82296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7235835" y="6092832"/>
            <a:ext cx="122396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400" dirty="0">
                <a:solidFill>
                  <a:srgbClr val="CC0000"/>
                </a:solidFill>
              </a:rPr>
              <a:t>Utrecht.nl</a:t>
            </a:r>
          </a:p>
        </p:txBody>
      </p:sp>
    </p:spTree>
    <p:extLst>
      <p:ext uri="{BB962C8B-B14F-4D97-AF65-F5344CB8AC3E}">
        <p14:creationId xmlns:p14="http://schemas.microsoft.com/office/powerpoint/2010/main" val="398029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4"/>
            <a:ext cx="8229600" cy="396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95288" y="6524625"/>
            <a:ext cx="2133600" cy="196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453195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ea typeface="MS PGothic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9F807D6E-7AC5-4483-9990-7EE0A9E3CDAE}" type="slidenum">
              <a:rPr lang="nl-NL" altLang="nl-NL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1029" name="Rectangle 11"/>
          <p:cNvSpPr>
            <a:spLocks noChangeArrowheads="1"/>
          </p:cNvSpPr>
          <p:nvPr/>
        </p:nvSpPr>
        <p:spPr bwMode="auto">
          <a:xfrm flipH="1">
            <a:off x="107950" y="1844681"/>
            <a:ext cx="179388" cy="3638551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9pPr>
          </a:lstStyle>
          <a:p>
            <a:pPr eaLnBrk="1" hangingPunct="1">
              <a:defRPr/>
            </a:pPr>
            <a:endParaRPr lang="nl-NL" altLang="nl-NL" smtClean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030" name="Picture 12" descr="logo-GU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9" y="5780094"/>
            <a:ext cx="1081087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33375"/>
            <a:ext cx="82296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32" name="Text Box 15"/>
          <p:cNvSpPr txBox="1">
            <a:spLocks noChangeArrowheads="1"/>
          </p:cNvSpPr>
          <p:nvPr/>
        </p:nvSpPr>
        <p:spPr bwMode="auto">
          <a:xfrm>
            <a:off x="7235835" y="6092832"/>
            <a:ext cx="122396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Lucida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" pitchFamily="34" charset="0"/>
              </a:defRPr>
            </a:lvl9pPr>
          </a:lstStyle>
          <a:p>
            <a:pPr eaLnBrk="1" hangingPunct="1">
              <a:defRPr/>
            </a:pPr>
            <a:r>
              <a:rPr lang="nl-NL" altLang="nl-NL" sz="1400" smtClean="0">
                <a:solidFill>
                  <a:srgbClr val="CC0000"/>
                </a:solidFill>
                <a:cs typeface="Arial" charset="0"/>
              </a:rPr>
              <a:t>Utrecht.nl</a:t>
            </a:r>
          </a:p>
        </p:txBody>
      </p:sp>
    </p:spTree>
    <p:extLst>
      <p:ext uri="{BB962C8B-B14F-4D97-AF65-F5344CB8AC3E}">
        <p14:creationId xmlns:p14="http://schemas.microsoft.com/office/powerpoint/2010/main" val="4266660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+mj-lt"/>
          <a:ea typeface="ＭＳ Ｐゴシック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  <a:ea typeface="ＭＳ Ｐゴシック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  <a:ea typeface="ＭＳ Ｐゴシック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  <a:ea typeface="ＭＳ Ｐゴシック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  <a:ea typeface="ＭＳ Ｐゴシック" pitchFamily="34" charset="-128"/>
          <a:cs typeface="MS PGothic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68570" tIns="34285" rIns="68570" bIns="34285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6"/>
            <a:ext cx="7886700" cy="3944697"/>
          </a:xfrm>
          <a:prstGeom prst="rect">
            <a:avLst/>
          </a:prstGeom>
        </p:spPr>
        <p:txBody>
          <a:bodyPr vert="horz" lIns="68570" tIns="34285" rIns="68570" bIns="34285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5" name="object 3"/>
          <p:cNvSpPr/>
          <p:nvPr/>
        </p:nvSpPr>
        <p:spPr>
          <a:xfrm>
            <a:off x="133754" y="2463801"/>
            <a:ext cx="135735" cy="2853264"/>
          </a:xfrm>
          <a:custGeom>
            <a:avLst/>
            <a:gdLst/>
            <a:ahLst/>
            <a:cxnLst/>
            <a:rect l="l" t="t" r="r" b="b"/>
            <a:pathLst>
              <a:path w="298450" h="6911340">
                <a:moveTo>
                  <a:pt x="0" y="6910784"/>
                </a:moveTo>
                <a:lnTo>
                  <a:pt x="298420" y="6910784"/>
                </a:lnTo>
                <a:lnTo>
                  <a:pt x="298420" y="0"/>
                </a:lnTo>
                <a:lnTo>
                  <a:pt x="0" y="0"/>
                </a:lnTo>
                <a:lnTo>
                  <a:pt x="0" y="6910784"/>
                </a:lnTo>
                <a:close/>
              </a:path>
            </a:pathLst>
          </a:custGeom>
          <a:solidFill>
            <a:srgbClr val="FFB70B"/>
          </a:solidFill>
        </p:spPr>
        <p:txBody>
          <a:bodyPr wrap="square" lIns="0" tIns="0" rIns="0" bIns="0" rtlCol="0"/>
          <a:lstStyle/>
          <a:p>
            <a:pPr defTabSz="342848" fontAlgn="auto">
              <a:spcBef>
                <a:spcPts val="0"/>
              </a:spcBef>
              <a:spcAft>
                <a:spcPts val="0"/>
              </a:spcAft>
            </a:pPr>
            <a:endParaRPr sz="800">
              <a:solidFill>
                <a:srgbClr val="CC0000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219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685697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68569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73" indent="-171425" algn="l" defTabSz="68569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22" indent="-171425" algn="l" defTabSz="68569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970" indent="-171425" algn="l" defTabSz="68569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818" indent="-171425" algn="l" defTabSz="68569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667" indent="-171425" algn="l" defTabSz="68569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515" indent="-171425" algn="l" defTabSz="68569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364" indent="-171425" algn="l" defTabSz="68569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212" indent="-171425" algn="l" defTabSz="68569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69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48" algn="l" defTabSz="68569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697" algn="l" defTabSz="68569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45" algn="l" defTabSz="68569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394" algn="l" defTabSz="68569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42" algn="l" defTabSz="68569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091" algn="l" defTabSz="68569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39" algn="l" defTabSz="68569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788" algn="l" defTabSz="68569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l-NL" altLang="nl-NL" sz="2800" dirty="0" smtClean="0"/>
              <a:t>Aanvullende jeugdhulp in Utrecht</a:t>
            </a:r>
            <a:endParaRPr lang="nl-NL" altLang="nl-NL" sz="2400" i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03818" y="4365628"/>
            <a:ext cx="2879725" cy="669925"/>
          </a:xfrm>
        </p:spPr>
        <p:txBody>
          <a:bodyPr/>
          <a:lstStyle/>
          <a:p>
            <a:r>
              <a:rPr lang="nl-NL" altLang="nl-NL" dirty="0"/>
              <a:t>Hier komt ook tekst</a:t>
            </a:r>
          </a:p>
        </p:txBody>
      </p:sp>
      <p:pic>
        <p:nvPicPr>
          <p:cNvPr id="2053" name="Picture 5" descr="trapezi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13" y="3644903"/>
            <a:ext cx="3529013" cy="162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5003818" y="3932239"/>
            <a:ext cx="2879725" cy="1103312"/>
          </a:xfrm>
          <a:ln/>
        </p:spPr>
        <p:txBody>
          <a:bodyPr anchor="ctr"/>
          <a:lstStyle/>
          <a:p>
            <a:pPr algn="ctr"/>
            <a:r>
              <a:rPr lang="nl-NL" altLang="nl-NL" dirty="0" smtClean="0"/>
              <a:t>Contracten vanaf  </a:t>
            </a:r>
          </a:p>
          <a:p>
            <a:pPr algn="ctr"/>
            <a:r>
              <a:rPr lang="nl-NL" altLang="nl-NL" dirty="0" smtClean="0"/>
              <a:t>1 januari 2020</a:t>
            </a:r>
            <a:endParaRPr lang="nl-NL" alt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7" y="321095"/>
            <a:ext cx="1835641" cy="127826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400" dirty="0"/>
              <a:t>W</a:t>
            </a:r>
            <a:r>
              <a:rPr lang="nl-NL" sz="2400" dirty="0" smtClean="0"/>
              <a:t>at bieden we: partnerschap &amp; rekenschap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1560" y="980728"/>
            <a:ext cx="8003232" cy="5112568"/>
          </a:xfrm>
        </p:spPr>
        <p:txBody>
          <a:bodyPr/>
          <a:lstStyle/>
          <a:p>
            <a:pPr marL="457200" lvl="1" indent="0">
              <a:buNone/>
            </a:pPr>
            <a:endParaRPr lang="nl-NL" sz="1600" dirty="0" smtClean="0"/>
          </a:p>
          <a:p>
            <a:pPr marL="800100" lvl="1">
              <a:buFont typeface="Arial" panose="020B0604020202020204" pitchFamily="34" charset="0"/>
              <a:buChar char="•"/>
            </a:pPr>
            <a:r>
              <a:rPr lang="nl-NL" sz="2000" dirty="0" smtClean="0"/>
              <a:t>In co-creatie ontwikkelen met veel ruimte voor professionals</a:t>
            </a:r>
          </a:p>
          <a:p>
            <a:pPr marL="800100" lvl="1">
              <a:buFont typeface="Arial" panose="020B0604020202020204" pitchFamily="34" charset="0"/>
              <a:buChar char="•"/>
            </a:pPr>
            <a:endParaRPr lang="nl-NL" sz="2000" dirty="0" smtClean="0"/>
          </a:p>
          <a:p>
            <a:pPr marL="800100" lvl="1">
              <a:buFont typeface="Arial" panose="020B0604020202020204" pitchFamily="34" charset="0"/>
              <a:buChar char="•"/>
            </a:pPr>
            <a:r>
              <a:rPr lang="nl-NL" sz="2000" dirty="0" smtClean="0"/>
              <a:t>Taakgerichte bekostiging</a:t>
            </a:r>
          </a:p>
          <a:p>
            <a:pPr marL="1200150" lvl="2">
              <a:buFont typeface="Arial" panose="020B0604020202020204" pitchFamily="34" charset="0"/>
              <a:buChar char="•"/>
            </a:pPr>
            <a:r>
              <a:rPr lang="nl-NL" sz="2000" dirty="0" smtClean="0"/>
              <a:t>Lage administratieve lasten</a:t>
            </a:r>
          </a:p>
          <a:p>
            <a:pPr marL="1200150" lvl="2">
              <a:buFont typeface="Arial" panose="020B0604020202020204" pitchFamily="34" charset="0"/>
              <a:buChar char="•"/>
            </a:pPr>
            <a:r>
              <a:rPr lang="nl-NL" sz="2000" dirty="0" smtClean="0"/>
              <a:t>Lumpsum bekostiging</a:t>
            </a:r>
          </a:p>
          <a:p>
            <a:pPr marL="1200150" lvl="2">
              <a:buFont typeface="Arial" panose="020B0604020202020204" pitchFamily="34" charset="0"/>
              <a:buChar char="•"/>
            </a:pPr>
            <a:r>
              <a:rPr lang="nl-NL" sz="2000" dirty="0" err="1" smtClean="0"/>
              <a:t>Icm</a:t>
            </a:r>
            <a:r>
              <a:rPr lang="nl-NL" sz="2000" dirty="0" smtClean="0"/>
              <a:t> acceptatieplicht </a:t>
            </a:r>
          </a:p>
          <a:p>
            <a:pPr marL="857250" lvl="2" indent="0">
              <a:buNone/>
            </a:pPr>
            <a:endParaRPr lang="nl-NL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nl-NL" sz="2000" dirty="0" smtClean="0"/>
              <a:t>Rekenschap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nl-NL" sz="2000" dirty="0" smtClean="0"/>
              <a:t>Aanbieders krijgen en nemen verantwoordelijkheid  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nl-NL" sz="2000" dirty="0" smtClean="0"/>
              <a:t>Enthousiast en  in staat om te gaan met de ruimte van taakgericht bekostiging</a:t>
            </a:r>
          </a:p>
          <a:p>
            <a:pPr lvl="1"/>
            <a:endParaRPr lang="nl-NL" sz="2000" dirty="0" smtClean="0"/>
          </a:p>
          <a:p>
            <a:endParaRPr lang="nl-NL" dirty="0"/>
          </a:p>
          <a:p>
            <a:endParaRPr lang="nl-NL" dirty="0"/>
          </a:p>
          <a:p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1163450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47576"/>
          </a:xfrm>
        </p:spPr>
        <p:txBody>
          <a:bodyPr/>
          <a:lstStyle/>
          <a:p>
            <a:r>
              <a:rPr lang="nl-NL" sz="2400" dirty="0" smtClean="0"/>
              <a:t>Proces &amp; planning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968552"/>
          </a:xfrm>
        </p:spPr>
        <p:txBody>
          <a:bodyPr/>
          <a:lstStyle/>
          <a:p>
            <a:pPr marL="0" indent="0">
              <a:buNone/>
            </a:pPr>
            <a:endParaRPr lang="nl-NL" sz="1800" b="1" dirty="0" smtClean="0"/>
          </a:p>
          <a:p>
            <a:pPr marL="0" indent="0">
              <a:buNone/>
            </a:pPr>
            <a:endParaRPr lang="nl-NL" sz="1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611560" y="1124761"/>
            <a:ext cx="7200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 smtClean="0">
                <a:solidFill>
                  <a:schemeClr val="tx1"/>
                </a:solidFill>
              </a:rPr>
              <a:t>Februari – mei consultatie verschillende tafels en partners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 smtClean="0">
                <a:solidFill>
                  <a:schemeClr val="tx1"/>
                </a:solidFill>
              </a:rPr>
              <a:t>September/oktober besluit </a:t>
            </a:r>
            <a:r>
              <a:rPr lang="nl-NL" sz="2000" dirty="0">
                <a:solidFill>
                  <a:schemeClr val="tx1"/>
                </a:solidFill>
              </a:rPr>
              <a:t>s</a:t>
            </a:r>
            <a:r>
              <a:rPr lang="nl-NL" sz="2000" dirty="0" smtClean="0">
                <a:solidFill>
                  <a:schemeClr val="tx1"/>
                </a:solidFill>
              </a:rPr>
              <a:t>trategie contracteren in </a:t>
            </a:r>
            <a:r>
              <a:rPr lang="nl-NL" sz="2000" dirty="0">
                <a:solidFill>
                  <a:schemeClr val="tx1"/>
                </a:solidFill>
              </a:rPr>
              <a:t>de </a:t>
            </a:r>
            <a:r>
              <a:rPr lang="nl-NL" sz="2000" dirty="0" smtClean="0">
                <a:solidFill>
                  <a:schemeClr val="tx1"/>
                </a:solidFill>
              </a:rPr>
              <a:t>raad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 smtClean="0">
                <a:solidFill>
                  <a:schemeClr val="tx1"/>
                </a:solidFill>
              </a:rPr>
              <a:t>Publicatie programma’s van </a:t>
            </a:r>
            <a:r>
              <a:rPr lang="nl-NL" sz="2000" dirty="0">
                <a:solidFill>
                  <a:schemeClr val="tx1"/>
                </a:solidFill>
              </a:rPr>
              <a:t>eisen </a:t>
            </a:r>
            <a:r>
              <a:rPr lang="nl-NL" sz="2000" dirty="0" smtClean="0">
                <a:solidFill>
                  <a:schemeClr val="tx1"/>
                </a:solidFill>
              </a:rPr>
              <a:t>per zorgvorm/expertise verschillend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 smtClean="0">
                <a:solidFill>
                  <a:schemeClr val="tx1"/>
                </a:solidFill>
              </a:rPr>
              <a:t>Gunning </a:t>
            </a:r>
            <a:r>
              <a:rPr lang="nl-NL" sz="2000" dirty="0">
                <a:solidFill>
                  <a:schemeClr val="tx1"/>
                </a:solidFill>
              </a:rPr>
              <a:t>voor 1 juli 2019</a:t>
            </a:r>
          </a:p>
        </p:txBody>
      </p:sp>
    </p:spTree>
    <p:extLst>
      <p:ext uri="{BB962C8B-B14F-4D97-AF65-F5344CB8AC3E}">
        <p14:creationId xmlns:p14="http://schemas.microsoft.com/office/powerpoint/2010/main" val="313978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4"/>
          <p:cNvGrpSpPr>
            <a:grpSpLocks/>
          </p:cNvGrpSpPr>
          <p:nvPr/>
        </p:nvGrpSpPr>
        <p:grpSpPr bwMode="auto">
          <a:xfrm>
            <a:off x="112713" y="99799"/>
            <a:ext cx="8729662" cy="6653922"/>
            <a:chOff x="100" y="88"/>
            <a:chExt cx="7697" cy="5868"/>
          </a:xfrm>
        </p:grpSpPr>
        <p:cxnSp>
          <p:nvCxnSpPr>
            <p:cNvPr id="5" name="Straight Connector 57"/>
            <p:cNvCxnSpPr>
              <a:stCxn id="21" idx="2"/>
              <a:endCxn id="12" idx="0"/>
            </p:cNvCxnSpPr>
            <p:nvPr/>
          </p:nvCxnSpPr>
          <p:spPr>
            <a:xfrm>
              <a:off x="2825" y="439"/>
              <a:ext cx="45" cy="215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9"/>
            <p:cNvCxnSpPr>
              <a:stCxn id="19" idx="0"/>
              <a:endCxn id="15" idx="2"/>
            </p:cNvCxnSpPr>
            <p:nvPr/>
          </p:nvCxnSpPr>
          <p:spPr>
            <a:xfrm flipV="1">
              <a:off x="7190" y="354"/>
              <a:ext cx="214" cy="186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31"/>
            <p:cNvCxnSpPr>
              <a:stCxn id="19" idx="0"/>
              <a:endCxn id="16" idx="2"/>
            </p:cNvCxnSpPr>
            <p:nvPr/>
          </p:nvCxnSpPr>
          <p:spPr>
            <a:xfrm flipH="1" flipV="1">
              <a:off x="6513" y="414"/>
              <a:ext cx="677" cy="126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3"/>
            <p:cNvCxnSpPr>
              <a:stCxn id="19" idx="2"/>
            </p:cNvCxnSpPr>
            <p:nvPr/>
          </p:nvCxnSpPr>
          <p:spPr>
            <a:xfrm>
              <a:off x="7190" y="771"/>
              <a:ext cx="434" cy="155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5"/>
            <p:cNvCxnSpPr>
              <a:stCxn id="19" idx="2"/>
              <a:endCxn id="17" idx="0"/>
            </p:cNvCxnSpPr>
            <p:nvPr/>
          </p:nvCxnSpPr>
          <p:spPr>
            <a:xfrm flipH="1">
              <a:off x="7130" y="771"/>
              <a:ext cx="60" cy="514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7"/>
            <p:cNvCxnSpPr>
              <a:stCxn id="19" idx="2"/>
              <a:endCxn id="18" idx="0"/>
            </p:cNvCxnSpPr>
            <p:nvPr/>
          </p:nvCxnSpPr>
          <p:spPr>
            <a:xfrm flipH="1">
              <a:off x="6623" y="771"/>
              <a:ext cx="567" cy="188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5129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4" y="5054"/>
              <a:ext cx="1311" cy="6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Box 7"/>
            <p:cNvSpPr txBox="1">
              <a:spLocks noChangeArrowheads="1"/>
            </p:cNvSpPr>
            <p:nvPr/>
          </p:nvSpPr>
          <p:spPr bwMode="auto">
            <a:xfrm>
              <a:off x="2198" y="654"/>
              <a:ext cx="1344" cy="231"/>
            </a:xfrm>
            <a:prstGeom prst="rect">
              <a:avLst/>
            </a:prstGeom>
            <a:solidFill>
              <a:srgbClr val="F8C524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Belangenbehartigers</a:t>
              </a:r>
            </a:p>
          </p:txBody>
        </p:sp>
        <p:sp>
          <p:nvSpPr>
            <p:cNvPr id="13" name="TextBox 8"/>
            <p:cNvSpPr txBox="1">
              <a:spLocks noChangeArrowheads="1"/>
            </p:cNvSpPr>
            <p:nvPr/>
          </p:nvSpPr>
          <p:spPr bwMode="auto">
            <a:xfrm>
              <a:off x="5928" y="1720"/>
              <a:ext cx="1061" cy="380"/>
            </a:xfrm>
            <a:prstGeom prst="rect">
              <a:avLst/>
            </a:prstGeom>
            <a:solidFill>
              <a:srgbClr val="F8C524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Familie en vrienden</a:t>
              </a:r>
            </a:p>
          </p:txBody>
        </p:sp>
        <p:cxnSp>
          <p:nvCxnSpPr>
            <p:cNvPr id="14" name="Straight Connector 45"/>
            <p:cNvCxnSpPr>
              <a:cxnSpLocks noChangeShapeType="1"/>
              <a:stCxn id="19" idx="1"/>
              <a:endCxn id="119" idx="0"/>
            </p:cNvCxnSpPr>
            <p:nvPr/>
          </p:nvCxnSpPr>
          <p:spPr bwMode="auto">
            <a:xfrm flipH="1">
              <a:off x="4009" y="656"/>
              <a:ext cx="2709" cy="2151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TextBox 23"/>
            <p:cNvSpPr txBox="1">
              <a:spLocks noChangeArrowheads="1"/>
            </p:cNvSpPr>
            <p:nvPr/>
          </p:nvSpPr>
          <p:spPr bwMode="auto">
            <a:xfrm>
              <a:off x="7031" y="150"/>
              <a:ext cx="746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Lapso</a:t>
              </a:r>
            </a:p>
          </p:txBody>
        </p:sp>
        <p:sp>
          <p:nvSpPr>
            <p:cNvPr id="16" name="TextBox 24"/>
            <p:cNvSpPr txBox="1">
              <a:spLocks noChangeArrowheads="1"/>
            </p:cNvSpPr>
            <p:nvPr/>
          </p:nvSpPr>
          <p:spPr bwMode="auto">
            <a:xfrm>
              <a:off x="6138" y="88"/>
              <a:ext cx="749" cy="326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Altrecht Talent</a:t>
              </a:r>
            </a:p>
          </p:txBody>
        </p:sp>
        <p:sp>
          <p:nvSpPr>
            <p:cNvPr id="17" name="TextBox 26"/>
            <p:cNvSpPr txBox="1">
              <a:spLocks noChangeArrowheads="1"/>
            </p:cNvSpPr>
            <p:nvPr/>
          </p:nvSpPr>
          <p:spPr bwMode="auto">
            <a:xfrm>
              <a:off x="6756" y="1285"/>
              <a:ext cx="747" cy="326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Bureau dagloon</a:t>
              </a:r>
            </a:p>
          </p:txBody>
        </p:sp>
        <p:sp>
          <p:nvSpPr>
            <p:cNvPr id="18" name="TextBox 27"/>
            <p:cNvSpPr txBox="1">
              <a:spLocks noChangeArrowheads="1"/>
            </p:cNvSpPr>
            <p:nvPr/>
          </p:nvSpPr>
          <p:spPr bwMode="auto">
            <a:xfrm>
              <a:off x="6249" y="959"/>
              <a:ext cx="747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Atelier Spat</a:t>
              </a:r>
            </a:p>
          </p:txBody>
        </p:sp>
        <p:sp>
          <p:nvSpPr>
            <p:cNvPr id="19" name="TextBox 6"/>
            <p:cNvSpPr txBox="1">
              <a:spLocks noChangeArrowheads="1"/>
            </p:cNvSpPr>
            <p:nvPr/>
          </p:nvSpPr>
          <p:spPr bwMode="auto">
            <a:xfrm>
              <a:off x="6718" y="540"/>
              <a:ext cx="943" cy="231"/>
            </a:xfrm>
            <a:prstGeom prst="rect">
              <a:avLst/>
            </a:prstGeom>
            <a:solidFill>
              <a:srgbClr val="F8C524"/>
            </a:solidFill>
            <a:ln w="19050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Dagbesteding </a:t>
              </a:r>
            </a:p>
          </p:txBody>
        </p:sp>
        <p:cxnSp>
          <p:nvCxnSpPr>
            <p:cNvPr id="20" name="Straight Connector 49"/>
            <p:cNvCxnSpPr>
              <a:cxnSpLocks noChangeShapeType="1"/>
              <a:stCxn id="119" idx="0"/>
              <a:endCxn id="13" idx="1"/>
            </p:cNvCxnSpPr>
            <p:nvPr/>
          </p:nvCxnSpPr>
          <p:spPr bwMode="auto">
            <a:xfrm flipV="1">
              <a:off x="4009" y="1910"/>
              <a:ext cx="1919" cy="89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" name="TextBox 56"/>
            <p:cNvSpPr txBox="1">
              <a:spLocks noChangeArrowheads="1"/>
            </p:cNvSpPr>
            <p:nvPr/>
          </p:nvSpPr>
          <p:spPr bwMode="auto">
            <a:xfrm>
              <a:off x="2198" y="235"/>
              <a:ext cx="1254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Bewonerscommissie</a:t>
              </a:r>
            </a:p>
          </p:txBody>
        </p:sp>
        <p:cxnSp>
          <p:nvCxnSpPr>
            <p:cNvPr id="22" name="Straight Connector 63"/>
            <p:cNvCxnSpPr>
              <a:cxnSpLocks noChangeShapeType="1"/>
              <a:stCxn id="12" idx="2"/>
              <a:endCxn id="119" idx="0"/>
            </p:cNvCxnSpPr>
            <p:nvPr/>
          </p:nvCxnSpPr>
          <p:spPr bwMode="auto">
            <a:xfrm>
              <a:off x="2870" y="885"/>
              <a:ext cx="1139" cy="192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" name="TextBox 66"/>
            <p:cNvSpPr txBox="1">
              <a:spLocks noChangeArrowheads="1"/>
            </p:cNvSpPr>
            <p:nvPr/>
          </p:nvSpPr>
          <p:spPr bwMode="auto">
            <a:xfrm>
              <a:off x="100" y="702"/>
              <a:ext cx="794" cy="326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Reclassering Wolvenplein</a:t>
              </a:r>
            </a:p>
          </p:txBody>
        </p:sp>
        <p:cxnSp>
          <p:nvCxnSpPr>
            <p:cNvPr id="24" name="Straight Connector 68"/>
            <p:cNvCxnSpPr>
              <a:stCxn id="27" idx="0"/>
              <a:endCxn id="51" idx="2"/>
            </p:cNvCxnSpPr>
            <p:nvPr/>
          </p:nvCxnSpPr>
          <p:spPr>
            <a:xfrm flipH="1" flipV="1">
              <a:off x="1413" y="603"/>
              <a:ext cx="145" cy="309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71"/>
            <p:cNvCxnSpPr>
              <a:stCxn id="23" idx="3"/>
              <a:endCxn id="27" idx="1"/>
            </p:cNvCxnSpPr>
            <p:nvPr/>
          </p:nvCxnSpPr>
          <p:spPr>
            <a:xfrm>
              <a:off x="894" y="865"/>
              <a:ext cx="133" cy="163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74"/>
            <p:cNvCxnSpPr>
              <a:cxnSpLocks noChangeShapeType="1"/>
              <a:stCxn id="27" idx="3"/>
              <a:endCxn id="119" idx="0"/>
            </p:cNvCxnSpPr>
            <p:nvPr/>
          </p:nvCxnSpPr>
          <p:spPr bwMode="auto">
            <a:xfrm>
              <a:off x="2088" y="1028"/>
              <a:ext cx="1921" cy="177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" name="TextBox 9"/>
            <p:cNvSpPr txBox="1">
              <a:spLocks noChangeArrowheads="1"/>
            </p:cNvSpPr>
            <p:nvPr/>
          </p:nvSpPr>
          <p:spPr bwMode="auto">
            <a:xfrm>
              <a:off x="1027" y="912"/>
              <a:ext cx="1061" cy="231"/>
            </a:xfrm>
            <a:prstGeom prst="rect">
              <a:avLst/>
            </a:prstGeom>
            <a:solidFill>
              <a:srgbClr val="F8C524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Forensisch</a:t>
              </a:r>
            </a:p>
          </p:txBody>
        </p:sp>
        <p:cxnSp>
          <p:nvCxnSpPr>
            <p:cNvPr id="28" name="Straight Connector 103"/>
            <p:cNvCxnSpPr>
              <a:cxnSpLocks noChangeShapeType="1"/>
              <a:stCxn id="119" idx="0"/>
              <a:endCxn id="37" idx="2"/>
            </p:cNvCxnSpPr>
            <p:nvPr/>
          </p:nvCxnSpPr>
          <p:spPr bwMode="auto">
            <a:xfrm flipV="1">
              <a:off x="4009" y="1084"/>
              <a:ext cx="445" cy="172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TextBox 107"/>
            <p:cNvSpPr txBox="1">
              <a:spLocks noChangeArrowheads="1"/>
            </p:cNvSpPr>
            <p:nvPr/>
          </p:nvSpPr>
          <p:spPr bwMode="auto">
            <a:xfrm>
              <a:off x="3701" y="339"/>
              <a:ext cx="935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Buurtbewoners</a:t>
              </a:r>
            </a:p>
          </p:txBody>
        </p:sp>
        <p:sp>
          <p:nvSpPr>
            <p:cNvPr id="30" name="TextBox 108"/>
            <p:cNvSpPr txBox="1">
              <a:spLocks noChangeArrowheads="1"/>
            </p:cNvSpPr>
            <p:nvPr/>
          </p:nvSpPr>
          <p:spPr bwMode="auto">
            <a:xfrm>
              <a:off x="4753" y="402"/>
              <a:ext cx="747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Buurtcentra</a:t>
              </a:r>
            </a:p>
          </p:txBody>
        </p:sp>
        <p:sp>
          <p:nvSpPr>
            <p:cNvPr id="31" name="TextBox 110"/>
            <p:cNvSpPr txBox="1">
              <a:spLocks noChangeArrowheads="1"/>
            </p:cNvSpPr>
            <p:nvPr/>
          </p:nvSpPr>
          <p:spPr bwMode="auto">
            <a:xfrm>
              <a:off x="4422" y="1253"/>
              <a:ext cx="749" cy="326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De Nieuwe Jutter</a:t>
              </a:r>
            </a:p>
          </p:txBody>
        </p:sp>
        <p:sp>
          <p:nvSpPr>
            <p:cNvPr id="32" name="TextBox 111"/>
            <p:cNvSpPr txBox="1">
              <a:spLocks noChangeArrowheads="1"/>
            </p:cNvSpPr>
            <p:nvPr/>
          </p:nvSpPr>
          <p:spPr bwMode="auto">
            <a:xfrm>
              <a:off x="3422" y="1243"/>
              <a:ext cx="851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Middenstand</a:t>
              </a:r>
            </a:p>
          </p:txBody>
        </p:sp>
        <p:cxnSp>
          <p:nvCxnSpPr>
            <p:cNvPr id="33" name="Straight Connector 118"/>
            <p:cNvCxnSpPr>
              <a:stCxn id="37" idx="0"/>
              <a:endCxn id="30" idx="2"/>
            </p:cNvCxnSpPr>
            <p:nvPr/>
          </p:nvCxnSpPr>
          <p:spPr>
            <a:xfrm flipV="1">
              <a:off x="4454" y="606"/>
              <a:ext cx="673" cy="247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122"/>
            <p:cNvCxnSpPr>
              <a:stCxn id="37" idx="2"/>
              <a:endCxn id="31" idx="0"/>
            </p:cNvCxnSpPr>
            <p:nvPr/>
          </p:nvCxnSpPr>
          <p:spPr>
            <a:xfrm>
              <a:off x="4454" y="1084"/>
              <a:ext cx="343" cy="169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130"/>
            <p:cNvCxnSpPr>
              <a:stCxn id="37" idx="0"/>
              <a:endCxn id="29" idx="2"/>
            </p:cNvCxnSpPr>
            <p:nvPr/>
          </p:nvCxnSpPr>
          <p:spPr>
            <a:xfrm flipH="1" flipV="1">
              <a:off x="4168" y="543"/>
              <a:ext cx="285" cy="310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133"/>
            <p:cNvCxnSpPr>
              <a:stCxn id="32" idx="0"/>
              <a:endCxn id="37" idx="2"/>
            </p:cNvCxnSpPr>
            <p:nvPr/>
          </p:nvCxnSpPr>
          <p:spPr>
            <a:xfrm flipV="1">
              <a:off x="3848" y="1084"/>
              <a:ext cx="606" cy="159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21"/>
            <p:cNvSpPr txBox="1">
              <a:spLocks noChangeArrowheads="1"/>
            </p:cNvSpPr>
            <p:nvPr/>
          </p:nvSpPr>
          <p:spPr bwMode="auto">
            <a:xfrm>
              <a:off x="3923" y="853"/>
              <a:ext cx="1061" cy="231"/>
            </a:xfrm>
            <a:prstGeom prst="rect">
              <a:avLst/>
            </a:prstGeom>
            <a:solidFill>
              <a:srgbClr val="F8C524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Buurt/omgeving</a:t>
              </a:r>
            </a:p>
          </p:txBody>
        </p:sp>
        <p:cxnSp>
          <p:nvCxnSpPr>
            <p:cNvPr id="38" name="Straight Connector 146"/>
            <p:cNvCxnSpPr>
              <a:stCxn id="40" idx="0"/>
              <a:endCxn id="52" idx="2"/>
            </p:cNvCxnSpPr>
            <p:nvPr/>
          </p:nvCxnSpPr>
          <p:spPr>
            <a:xfrm flipH="1" flipV="1">
              <a:off x="661" y="1447"/>
              <a:ext cx="530" cy="158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150"/>
            <p:cNvCxnSpPr>
              <a:cxnSpLocks noChangeShapeType="1"/>
              <a:stCxn id="40" idx="3"/>
              <a:endCxn id="119" idx="0"/>
            </p:cNvCxnSpPr>
            <p:nvPr/>
          </p:nvCxnSpPr>
          <p:spPr bwMode="auto">
            <a:xfrm>
              <a:off x="1722" y="1721"/>
              <a:ext cx="2287" cy="1086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0" name="TextBox 20"/>
            <p:cNvSpPr txBox="1">
              <a:spLocks noChangeArrowheads="1"/>
            </p:cNvSpPr>
            <p:nvPr/>
          </p:nvSpPr>
          <p:spPr bwMode="auto">
            <a:xfrm>
              <a:off x="660" y="1605"/>
              <a:ext cx="1062" cy="231"/>
            </a:xfrm>
            <a:prstGeom prst="rect">
              <a:avLst/>
            </a:prstGeom>
            <a:solidFill>
              <a:srgbClr val="F8C524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Zorgverzekering</a:t>
              </a:r>
            </a:p>
          </p:txBody>
        </p:sp>
        <p:cxnSp>
          <p:nvCxnSpPr>
            <p:cNvPr id="41" name="Straight Connector 154"/>
            <p:cNvCxnSpPr>
              <a:stCxn id="44" idx="2"/>
              <a:endCxn id="43" idx="0"/>
            </p:cNvCxnSpPr>
            <p:nvPr/>
          </p:nvCxnSpPr>
          <p:spPr>
            <a:xfrm flipH="1">
              <a:off x="5789" y="2482"/>
              <a:ext cx="249" cy="117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157"/>
            <p:cNvCxnSpPr>
              <a:cxnSpLocks noChangeShapeType="1"/>
              <a:stCxn id="119" idx="0"/>
              <a:endCxn id="43" idx="1"/>
            </p:cNvCxnSpPr>
            <p:nvPr/>
          </p:nvCxnSpPr>
          <p:spPr bwMode="auto">
            <a:xfrm flipV="1">
              <a:off x="4009" y="2715"/>
              <a:ext cx="1250" cy="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" name="TextBox 15"/>
            <p:cNvSpPr txBox="1">
              <a:spLocks noChangeArrowheads="1"/>
            </p:cNvSpPr>
            <p:nvPr/>
          </p:nvSpPr>
          <p:spPr bwMode="auto">
            <a:xfrm>
              <a:off x="5259" y="2599"/>
              <a:ext cx="1061" cy="231"/>
            </a:xfrm>
            <a:prstGeom prst="rect">
              <a:avLst/>
            </a:prstGeom>
            <a:solidFill>
              <a:srgbClr val="F8C524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Politie en justitie</a:t>
              </a:r>
            </a:p>
          </p:txBody>
        </p:sp>
        <p:sp>
          <p:nvSpPr>
            <p:cNvPr id="44" name="TextBox 153"/>
            <p:cNvSpPr txBox="1">
              <a:spLocks noChangeArrowheads="1"/>
            </p:cNvSpPr>
            <p:nvPr/>
          </p:nvSpPr>
          <p:spPr bwMode="auto">
            <a:xfrm>
              <a:off x="5665" y="2278"/>
              <a:ext cx="747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Wijkagent</a:t>
              </a:r>
            </a:p>
          </p:txBody>
        </p:sp>
        <p:cxnSp>
          <p:nvCxnSpPr>
            <p:cNvPr id="45" name="Straight Connector 163"/>
            <p:cNvCxnSpPr>
              <a:stCxn id="48" idx="2"/>
              <a:endCxn id="47" idx="0"/>
            </p:cNvCxnSpPr>
            <p:nvPr/>
          </p:nvCxnSpPr>
          <p:spPr>
            <a:xfrm flipH="1">
              <a:off x="6888" y="2689"/>
              <a:ext cx="373" cy="245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166"/>
            <p:cNvCxnSpPr>
              <a:stCxn id="47" idx="2"/>
              <a:endCxn id="49" idx="0"/>
            </p:cNvCxnSpPr>
            <p:nvPr/>
          </p:nvCxnSpPr>
          <p:spPr>
            <a:xfrm>
              <a:off x="6888" y="3314"/>
              <a:ext cx="352" cy="137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22"/>
            <p:cNvSpPr txBox="1">
              <a:spLocks noChangeArrowheads="1"/>
            </p:cNvSpPr>
            <p:nvPr/>
          </p:nvSpPr>
          <p:spPr bwMode="auto">
            <a:xfrm>
              <a:off x="6357" y="2934"/>
              <a:ext cx="1061" cy="380"/>
            </a:xfrm>
            <a:prstGeom prst="rect">
              <a:avLst/>
            </a:prstGeom>
            <a:solidFill>
              <a:srgbClr val="F8C524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Huisarts/apotheek</a:t>
              </a:r>
            </a:p>
          </p:txBody>
        </p:sp>
        <p:sp>
          <p:nvSpPr>
            <p:cNvPr id="48" name="TextBox 161"/>
            <p:cNvSpPr txBox="1">
              <a:spLocks noChangeArrowheads="1"/>
            </p:cNvSpPr>
            <p:nvPr/>
          </p:nvSpPr>
          <p:spPr bwMode="auto">
            <a:xfrm>
              <a:off x="6887" y="2363"/>
              <a:ext cx="747" cy="326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Apotheek Pruimakers</a:t>
              </a:r>
            </a:p>
          </p:txBody>
        </p:sp>
        <p:sp>
          <p:nvSpPr>
            <p:cNvPr id="49" name="TextBox 162"/>
            <p:cNvSpPr txBox="1">
              <a:spLocks noChangeArrowheads="1"/>
            </p:cNvSpPr>
            <p:nvPr/>
          </p:nvSpPr>
          <p:spPr bwMode="auto">
            <a:xfrm>
              <a:off x="6817" y="3451"/>
              <a:ext cx="844" cy="326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Groepspraktijk de Greef</a:t>
              </a:r>
            </a:p>
          </p:txBody>
        </p:sp>
        <p:cxnSp>
          <p:nvCxnSpPr>
            <p:cNvPr id="50" name="Straight Connector 169"/>
            <p:cNvCxnSpPr>
              <a:cxnSpLocks noChangeShapeType="1"/>
              <a:stCxn id="119" idx="2"/>
              <a:endCxn id="47" idx="1"/>
            </p:cNvCxnSpPr>
            <p:nvPr/>
          </p:nvCxnSpPr>
          <p:spPr bwMode="auto">
            <a:xfrm flipV="1">
              <a:off x="4009" y="3124"/>
              <a:ext cx="2348" cy="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1" name="TextBox 67"/>
            <p:cNvSpPr txBox="1">
              <a:spLocks noChangeArrowheads="1"/>
            </p:cNvSpPr>
            <p:nvPr/>
          </p:nvSpPr>
          <p:spPr bwMode="auto">
            <a:xfrm>
              <a:off x="1039" y="277"/>
              <a:ext cx="747" cy="326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Van de Hoevekliniek</a:t>
              </a:r>
            </a:p>
          </p:txBody>
        </p:sp>
        <p:sp>
          <p:nvSpPr>
            <p:cNvPr id="52" name="TextBox 147"/>
            <p:cNvSpPr txBox="1">
              <a:spLocks noChangeArrowheads="1"/>
            </p:cNvSpPr>
            <p:nvPr/>
          </p:nvSpPr>
          <p:spPr bwMode="auto">
            <a:xfrm>
              <a:off x="286" y="1243"/>
              <a:ext cx="749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Agis</a:t>
              </a:r>
            </a:p>
          </p:txBody>
        </p:sp>
        <p:cxnSp>
          <p:nvCxnSpPr>
            <p:cNvPr id="53" name="Straight Connector 187"/>
            <p:cNvCxnSpPr>
              <a:stCxn id="56" idx="3"/>
              <a:endCxn id="55" idx="1"/>
            </p:cNvCxnSpPr>
            <p:nvPr/>
          </p:nvCxnSpPr>
          <p:spPr>
            <a:xfrm>
              <a:off x="1139" y="2110"/>
              <a:ext cx="119" cy="206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190"/>
            <p:cNvCxnSpPr>
              <a:cxnSpLocks noChangeShapeType="1"/>
              <a:stCxn id="55" idx="3"/>
              <a:endCxn id="119" idx="0"/>
            </p:cNvCxnSpPr>
            <p:nvPr/>
          </p:nvCxnSpPr>
          <p:spPr bwMode="auto">
            <a:xfrm>
              <a:off x="2319" y="2316"/>
              <a:ext cx="1690" cy="491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5" name="TextBox 13"/>
            <p:cNvSpPr txBox="1">
              <a:spLocks noChangeArrowheads="1"/>
            </p:cNvSpPr>
            <p:nvPr/>
          </p:nvSpPr>
          <p:spPr bwMode="auto">
            <a:xfrm>
              <a:off x="1258" y="2126"/>
              <a:ext cx="1061" cy="380"/>
            </a:xfrm>
            <a:prstGeom prst="rect">
              <a:avLst/>
            </a:prstGeom>
            <a:solidFill>
              <a:srgbClr val="F8C524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Mantelzorg en vrijwilligers</a:t>
              </a:r>
            </a:p>
          </p:txBody>
        </p:sp>
        <p:sp>
          <p:nvSpPr>
            <p:cNvPr id="56" name="TextBox 186"/>
            <p:cNvSpPr txBox="1">
              <a:spLocks noChangeArrowheads="1"/>
            </p:cNvSpPr>
            <p:nvPr/>
          </p:nvSpPr>
          <p:spPr bwMode="auto">
            <a:xfrm>
              <a:off x="113" y="2008"/>
              <a:ext cx="1026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Voedselbank</a:t>
              </a:r>
            </a:p>
          </p:txBody>
        </p:sp>
        <p:cxnSp>
          <p:nvCxnSpPr>
            <p:cNvPr id="57" name="Straight Connector 196"/>
            <p:cNvCxnSpPr>
              <a:stCxn id="59" idx="3"/>
              <a:endCxn id="58" idx="1"/>
            </p:cNvCxnSpPr>
            <p:nvPr/>
          </p:nvCxnSpPr>
          <p:spPr>
            <a:xfrm>
              <a:off x="1174" y="2743"/>
              <a:ext cx="301" cy="87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12"/>
            <p:cNvSpPr txBox="1">
              <a:spLocks noChangeArrowheads="1"/>
            </p:cNvSpPr>
            <p:nvPr/>
          </p:nvSpPr>
          <p:spPr bwMode="auto">
            <a:xfrm>
              <a:off x="1475" y="2714"/>
              <a:ext cx="1061" cy="231"/>
            </a:xfrm>
            <a:prstGeom prst="rect">
              <a:avLst/>
            </a:prstGeom>
            <a:solidFill>
              <a:srgbClr val="F8C524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Kerk</a:t>
              </a:r>
            </a:p>
          </p:txBody>
        </p:sp>
        <p:sp>
          <p:nvSpPr>
            <p:cNvPr id="59" name="TextBox 195"/>
            <p:cNvSpPr txBox="1">
              <a:spLocks noChangeArrowheads="1"/>
            </p:cNvSpPr>
            <p:nvPr/>
          </p:nvSpPr>
          <p:spPr bwMode="auto">
            <a:xfrm>
              <a:off x="148" y="2580"/>
              <a:ext cx="1026" cy="326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Pastoraal medewerker</a:t>
              </a:r>
            </a:p>
          </p:txBody>
        </p:sp>
        <p:cxnSp>
          <p:nvCxnSpPr>
            <p:cNvPr id="60" name="Straight Connector 199"/>
            <p:cNvCxnSpPr>
              <a:cxnSpLocks noChangeShapeType="1"/>
              <a:stCxn id="58" idx="3"/>
              <a:endCxn id="119" idx="0"/>
            </p:cNvCxnSpPr>
            <p:nvPr/>
          </p:nvCxnSpPr>
          <p:spPr bwMode="auto">
            <a:xfrm flipV="1">
              <a:off x="2536" y="2807"/>
              <a:ext cx="1473" cy="2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" name="Straight Connector 202"/>
            <p:cNvCxnSpPr>
              <a:cxnSpLocks noChangeShapeType="1"/>
              <a:stCxn id="67" idx="3"/>
              <a:endCxn id="119" idx="2"/>
            </p:cNvCxnSpPr>
            <p:nvPr/>
          </p:nvCxnSpPr>
          <p:spPr bwMode="auto">
            <a:xfrm flipV="1">
              <a:off x="2005" y="3133"/>
              <a:ext cx="2004" cy="621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" name="Straight Connector 211"/>
            <p:cNvCxnSpPr>
              <a:stCxn id="71" idx="2"/>
              <a:endCxn id="67" idx="0"/>
            </p:cNvCxnSpPr>
            <p:nvPr/>
          </p:nvCxnSpPr>
          <p:spPr>
            <a:xfrm flipH="1">
              <a:off x="1475" y="3339"/>
              <a:ext cx="468" cy="299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214"/>
            <p:cNvCxnSpPr>
              <a:stCxn id="70" idx="2"/>
              <a:endCxn id="67" idx="0"/>
            </p:cNvCxnSpPr>
            <p:nvPr/>
          </p:nvCxnSpPr>
          <p:spPr>
            <a:xfrm>
              <a:off x="678" y="3339"/>
              <a:ext cx="796" cy="299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218"/>
            <p:cNvCxnSpPr>
              <a:stCxn id="68" idx="3"/>
              <a:endCxn id="67" idx="2"/>
            </p:cNvCxnSpPr>
            <p:nvPr/>
          </p:nvCxnSpPr>
          <p:spPr>
            <a:xfrm flipV="1">
              <a:off x="862" y="3869"/>
              <a:ext cx="613" cy="143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222"/>
            <p:cNvCxnSpPr>
              <a:stCxn id="69" idx="0"/>
              <a:endCxn id="67" idx="2"/>
            </p:cNvCxnSpPr>
            <p:nvPr/>
          </p:nvCxnSpPr>
          <p:spPr>
            <a:xfrm flipV="1">
              <a:off x="817" y="3869"/>
              <a:ext cx="658" cy="625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225"/>
            <p:cNvCxnSpPr>
              <a:stCxn id="93" idx="0"/>
              <a:endCxn id="67" idx="2"/>
            </p:cNvCxnSpPr>
            <p:nvPr/>
          </p:nvCxnSpPr>
          <p:spPr>
            <a:xfrm flipH="1" flipV="1">
              <a:off x="1475" y="3869"/>
              <a:ext cx="312" cy="690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14"/>
            <p:cNvSpPr txBox="1">
              <a:spLocks noChangeArrowheads="1"/>
            </p:cNvSpPr>
            <p:nvPr/>
          </p:nvSpPr>
          <p:spPr bwMode="auto">
            <a:xfrm>
              <a:off x="944" y="3638"/>
              <a:ext cx="1061" cy="231"/>
            </a:xfrm>
            <a:prstGeom prst="rect">
              <a:avLst/>
            </a:prstGeom>
            <a:solidFill>
              <a:srgbClr val="F8C524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MO/OGGZ</a:t>
              </a:r>
            </a:p>
          </p:txBody>
        </p:sp>
        <p:sp>
          <p:nvSpPr>
            <p:cNvPr id="68" name="TextBox 208"/>
            <p:cNvSpPr txBox="1">
              <a:spLocks noChangeArrowheads="1"/>
            </p:cNvSpPr>
            <p:nvPr/>
          </p:nvSpPr>
          <p:spPr bwMode="auto">
            <a:xfrm>
              <a:off x="113" y="3849"/>
              <a:ext cx="749" cy="326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Tussenvoorziening SGB</a:t>
              </a:r>
            </a:p>
          </p:txBody>
        </p:sp>
        <p:sp>
          <p:nvSpPr>
            <p:cNvPr id="69" name="TextBox 209"/>
            <p:cNvSpPr txBox="1">
              <a:spLocks noChangeArrowheads="1"/>
            </p:cNvSpPr>
            <p:nvPr/>
          </p:nvSpPr>
          <p:spPr bwMode="auto">
            <a:xfrm>
              <a:off x="443" y="4494"/>
              <a:ext cx="747" cy="326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Stichting VieJa</a:t>
              </a:r>
            </a:p>
          </p:txBody>
        </p:sp>
        <p:sp>
          <p:nvSpPr>
            <p:cNvPr id="70" name="TextBox 205"/>
            <p:cNvSpPr txBox="1">
              <a:spLocks noChangeArrowheads="1"/>
            </p:cNvSpPr>
            <p:nvPr/>
          </p:nvSpPr>
          <p:spPr bwMode="auto">
            <a:xfrm>
              <a:off x="167" y="3135"/>
              <a:ext cx="1023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Stichting exodus</a:t>
              </a:r>
            </a:p>
          </p:txBody>
        </p:sp>
        <p:sp>
          <p:nvSpPr>
            <p:cNvPr id="71" name="TextBox 207"/>
            <p:cNvSpPr txBox="1">
              <a:spLocks noChangeArrowheads="1"/>
            </p:cNvSpPr>
            <p:nvPr/>
          </p:nvSpPr>
          <p:spPr bwMode="auto">
            <a:xfrm>
              <a:off x="1412" y="3135"/>
              <a:ext cx="1061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Tussenvoorziening</a:t>
              </a:r>
            </a:p>
          </p:txBody>
        </p:sp>
        <p:cxnSp>
          <p:nvCxnSpPr>
            <p:cNvPr id="72" name="Straight Connector 252"/>
            <p:cNvCxnSpPr>
              <a:stCxn id="73" idx="0"/>
              <a:endCxn id="75" idx="2"/>
            </p:cNvCxnSpPr>
            <p:nvPr/>
          </p:nvCxnSpPr>
          <p:spPr>
            <a:xfrm flipV="1">
              <a:off x="2535" y="4035"/>
              <a:ext cx="314" cy="95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251"/>
            <p:cNvSpPr txBox="1">
              <a:spLocks noChangeArrowheads="1"/>
            </p:cNvSpPr>
            <p:nvPr/>
          </p:nvSpPr>
          <p:spPr bwMode="auto">
            <a:xfrm>
              <a:off x="2160" y="4130"/>
              <a:ext cx="750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Aveant</a:t>
              </a:r>
            </a:p>
          </p:txBody>
        </p:sp>
        <p:cxnSp>
          <p:nvCxnSpPr>
            <p:cNvPr id="74" name="Straight Connector 255"/>
            <p:cNvCxnSpPr>
              <a:cxnSpLocks noChangeShapeType="1"/>
              <a:stCxn id="75" idx="0"/>
              <a:endCxn id="119" idx="2"/>
            </p:cNvCxnSpPr>
            <p:nvPr/>
          </p:nvCxnSpPr>
          <p:spPr bwMode="auto">
            <a:xfrm flipV="1">
              <a:off x="2849" y="3133"/>
              <a:ext cx="1159" cy="671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5" name="TextBox 16"/>
            <p:cNvSpPr txBox="1">
              <a:spLocks noChangeArrowheads="1"/>
            </p:cNvSpPr>
            <p:nvPr/>
          </p:nvSpPr>
          <p:spPr bwMode="auto">
            <a:xfrm>
              <a:off x="2319" y="3804"/>
              <a:ext cx="1061" cy="231"/>
            </a:xfrm>
            <a:prstGeom prst="rect">
              <a:avLst/>
            </a:prstGeom>
            <a:solidFill>
              <a:srgbClr val="F8C524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Thuiszorg</a:t>
              </a:r>
            </a:p>
          </p:txBody>
        </p:sp>
        <p:cxnSp>
          <p:nvCxnSpPr>
            <p:cNvPr id="76" name="Straight Connector 258"/>
            <p:cNvCxnSpPr>
              <a:cxnSpLocks noChangeShapeType="1"/>
              <a:stCxn id="119" idx="2"/>
              <a:endCxn id="77" idx="0"/>
            </p:cNvCxnSpPr>
            <p:nvPr/>
          </p:nvCxnSpPr>
          <p:spPr bwMode="auto">
            <a:xfrm>
              <a:off x="4009" y="3133"/>
              <a:ext cx="1599" cy="18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7" name="TextBox 17"/>
            <p:cNvSpPr txBox="1">
              <a:spLocks noChangeArrowheads="1"/>
            </p:cNvSpPr>
            <p:nvPr/>
          </p:nvSpPr>
          <p:spPr bwMode="auto">
            <a:xfrm>
              <a:off x="5077" y="3313"/>
              <a:ext cx="1061" cy="380"/>
            </a:xfrm>
            <a:prstGeom prst="rect">
              <a:avLst/>
            </a:prstGeom>
            <a:solidFill>
              <a:srgbClr val="F8C524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Werk en opleiding</a:t>
              </a:r>
            </a:p>
          </p:txBody>
        </p:sp>
        <p:cxnSp>
          <p:nvCxnSpPr>
            <p:cNvPr id="78" name="Straight Connector 295"/>
            <p:cNvCxnSpPr>
              <a:cxnSpLocks noChangeShapeType="1"/>
              <a:stCxn id="86" idx="0"/>
              <a:endCxn id="119" idx="2"/>
            </p:cNvCxnSpPr>
            <p:nvPr/>
          </p:nvCxnSpPr>
          <p:spPr bwMode="auto">
            <a:xfrm flipV="1">
              <a:off x="2869" y="3133"/>
              <a:ext cx="1140" cy="174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9" name="Straight Connector 298"/>
            <p:cNvCxnSpPr>
              <a:stCxn id="86" idx="0"/>
              <a:endCxn id="93" idx="3"/>
            </p:cNvCxnSpPr>
            <p:nvPr/>
          </p:nvCxnSpPr>
          <p:spPr>
            <a:xfrm flipH="1" flipV="1">
              <a:off x="2160" y="4722"/>
              <a:ext cx="709" cy="160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302"/>
            <p:cNvCxnSpPr>
              <a:stCxn id="90" idx="2"/>
              <a:endCxn id="86" idx="0"/>
            </p:cNvCxnSpPr>
            <p:nvPr/>
          </p:nvCxnSpPr>
          <p:spPr>
            <a:xfrm flipH="1">
              <a:off x="2869" y="4551"/>
              <a:ext cx="834" cy="331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305"/>
            <p:cNvCxnSpPr>
              <a:stCxn id="92" idx="1"/>
              <a:endCxn id="86" idx="0"/>
            </p:cNvCxnSpPr>
            <p:nvPr/>
          </p:nvCxnSpPr>
          <p:spPr>
            <a:xfrm flipH="1">
              <a:off x="2869" y="4824"/>
              <a:ext cx="583" cy="58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310"/>
            <p:cNvCxnSpPr>
              <a:stCxn id="91" idx="1"/>
              <a:endCxn id="86" idx="2"/>
            </p:cNvCxnSpPr>
            <p:nvPr/>
          </p:nvCxnSpPr>
          <p:spPr>
            <a:xfrm flipH="1" flipV="1">
              <a:off x="2869" y="5113"/>
              <a:ext cx="604" cy="82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316"/>
            <p:cNvCxnSpPr>
              <a:stCxn id="86" idx="2"/>
              <a:endCxn id="87" idx="0"/>
            </p:cNvCxnSpPr>
            <p:nvPr/>
          </p:nvCxnSpPr>
          <p:spPr>
            <a:xfrm flipH="1">
              <a:off x="2095" y="5113"/>
              <a:ext cx="774" cy="188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319"/>
            <p:cNvCxnSpPr>
              <a:stCxn id="86" idx="2"/>
              <a:endCxn id="88" idx="0"/>
            </p:cNvCxnSpPr>
            <p:nvPr/>
          </p:nvCxnSpPr>
          <p:spPr>
            <a:xfrm flipH="1">
              <a:off x="2304" y="5113"/>
              <a:ext cx="565" cy="639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322"/>
            <p:cNvCxnSpPr>
              <a:stCxn id="86" idx="2"/>
              <a:endCxn id="89" idx="0"/>
            </p:cNvCxnSpPr>
            <p:nvPr/>
          </p:nvCxnSpPr>
          <p:spPr>
            <a:xfrm>
              <a:off x="2869" y="5113"/>
              <a:ext cx="258" cy="319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11"/>
            <p:cNvSpPr txBox="1">
              <a:spLocks noChangeArrowheads="1"/>
            </p:cNvSpPr>
            <p:nvPr/>
          </p:nvSpPr>
          <p:spPr bwMode="auto">
            <a:xfrm>
              <a:off x="2496" y="4882"/>
              <a:ext cx="746" cy="231"/>
            </a:xfrm>
            <a:prstGeom prst="rect">
              <a:avLst/>
            </a:prstGeom>
            <a:solidFill>
              <a:srgbClr val="F8C524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GGZ</a:t>
              </a:r>
            </a:p>
          </p:txBody>
        </p:sp>
        <p:sp>
          <p:nvSpPr>
            <p:cNvPr id="87" name="TextBox 288"/>
            <p:cNvSpPr txBox="1">
              <a:spLocks noChangeArrowheads="1"/>
            </p:cNvSpPr>
            <p:nvPr/>
          </p:nvSpPr>
          <p:spPr bwMode="auto">
            <a:xfrm>
              <a:off x="1722" y="5301"/>
              <a:ext cx="746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Altrecht</a:t>
              </a:r>
            </a:p>
          </p:txBody>
        </p:sp>
        <p:sp>
          <p:nvSpPr>
            <p:cNvPr id="88" name="TextBox 289"/>
            <p:cNvSpPr txBox="1">
              <a:spLocks noChangeArrowheads="1"/>
            </p:cNvSpPr>
            <p:nvPr/>
          </p:nvSpPr>
          <p:spPr bwMode="auto">
            <a:xfrm>
              <a:off x="1929" y="5752"/>
              <a:ext cx="750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PsyQ</a:t>
              </a:r>
            </a:p>
          </p:txBody>
        </p:sp>
        <p:sp>
          <p:nvSpPr>
            <p:cNvPr id="89" name="TextBox 290"/>
            <p:cNvSpPr txBox="1">
              <a:spLocks noChangeArrowheads="1"/>
            </p:cNvSpPr>
            <p:nvPr/>
          </p:nvSpPr>
          <p:spPr bwMode="auto">
            <a:xfrm>
              <a:off x="2752" y="5432"/>
              <a:ext cx="749" cy="326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Centrum Malibaan</a:t>
              </a:r>
            </a:p>
          </p:txBody>
        </p:sp>
        <p:sp>
          <p:nvSpPr>
            <p:cNvPr id="90" name="TextBox 292"/>
            <p:cNvSpPr txBox="1">
              <a:spLocks noChangeArrowheads="1"/>
            </p:cNvSpPr>
            <p:nvPr/>
          </p:nvSpPr>
          <p:spPr bwMode="auto">
            <a:xfrm>
              <a:off x="3328" y="4225"/>
              <a:ext cx="749" cy="326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Altrecht FACT</a:t>
              </a:r>
            </a:p>
          </p:txBody>
        </p:sp>
        <p:sp>
          <p:nvSpPr>
            <p:cNvPr id="91" name="TextBox 293"/>
            <p:cNvSpPr txBox="1">
              <a:spLocks noChangeArrowheads="1"/>
            </p:cNvSpPr>
            <p:nvPr/>
          </p:nvSpPr>
          <p:spPr bwMode="auto">
            <a:xfrm>
              <a:off x="3473" y="5093"/>
              <a:ext cx="746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Altrecht ACT</a:t>
              </a:r>
            </a:p>
          </p:txBody>
        </p:sp>
        <p:sp>
          <p:nvSpPr>
            <p:cNvPr id="92" name="TextBox 294"/>
            <p:cNvSpPr txBox="1">
              <a:spLocks noChangeArrowheads="1"/>
            </p:cNvSpPr>
            <p:nvPr/>
          </p:nvSpPr>
          <p:spPr bwMode="auto">
            <a:xfrm>
              <a:off x="3452" y="4722"/>
              <a:ext cx="904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Altrecht De Es</a:t>
              </a:r>
            </a:p>
          </p:txBody>
        </p:sp>
        <p:sp>
          <p:nvSpPr>
            <p:cNvPr id="93" name="TextBox 210"/>
            <p:cNvSpPr txBox="1">
              <a:spLocks noChangeArrowheads="1"/>
            </p:cNvSpPr>
            <p:nvPr/>
          </p:nvSpPr>
          <p:spPr bwMode="auto">
            <a:xfrm>
              <a:off x="1413" y="4559"/>
              <a:ext cx="747" cy="326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SBWU/RIBW</a:t>
              </a:r>
            </a:p>
          </p:txBody>
        </p:sp>
        <p:cxnSp>
          <p:nvCxnSpPr>
            <p:cNvPr id="94" name="Straight Connector 347"/>
            <p:cNvCxnSpPr>
              <a:cxnSpLocks noChangeShapeType="1"/>
              <a:stCxn id="119" idx="2"/>
              <a:endCxn id="101" idx="1"/>
            </p:cNvCxnSpPr>
            <p:nvPr/>
          </p:nvCxnSpPr>
          <p:spPr bwMode="auto">
            <a:xfrm>
              <a:off x="4009" y="3133"/>
              <a:ext cx="1747" cy="118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" name="Straight Connector 351"/>
            <p:cNvCxnSpPr>
              <a:cxnSpLocks noChangeShapeType="1"/>
              <a:stCxn id="119" idx="2"/>
              <a:endCxn id="110" idx="1"/>
            </p:cNvCxnSpPr>
            <p:nvPr/>
          </p:nvCxnSpPr>
          <p:spPr bwMode="auto">
            <a:xfrm>
              <a:off x="4009" y="3133"/>
              <a:ext cx="1926" cy="2096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6" name="Straight Connector 354"/>
            <p:cNvCxnSpPr>
              <a:cxnSpLocks noChangeShapeType="1"/>
              <a:stCxn id="119" idx="2"/>
              <a:endCxn id="117" idx="0"/>
            </p:cNvCxnSpPr>
            <p:nvPr/>
          </p:nvCxnSpPr>
          <p:spPr bwMode="auto">
            <a:xfrm>
              <a:off x="4009" y="3133"/>
              <a:ext cx="903" cy="1854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7" name="Straight Connector 362"/>
            <p:cNvCxnSpPr>
              <a:stCxn id="102" idx="2"/>
              <a:endCxn id="101" idx="0"/>
            </p:cNvCxnSpPr>
            <p:nvPr/>
          </p:nvCxnSpPr>
          <p:spPr>
            <a:xfrm>
              <a:off x="5765" y="4052"/>
              <a:ext cx="521" cy="150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365"/>
            <p:cNvCxnSpPr>
              <a:stCxn id="103" idx="2"/>
              <a:endCxn id="101" idx="0"/>
            </p:cNvCxnSpPr>
            <p:nvPr/>
          </p:nvCxnSpPr>
          <p:spPr>
            <a:xfrm flipH="1">
              <a:off x="6287" y="4011"/>
              <a:ext cx="127" cy="191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368"/>
            <p:cNvCxnSpPr>
              <a:stCxn id="104" idx="1"/>
              <a:endCxn id="101" idx="0"/>
            </p:cNvCxnSpPr>
            <p:nvPr/>
          </p:nvCxnSpPr>
          <p:spPr>
            <a:xfrm flipH="1">
              <a:off x="6287" y="4053"/>
              <a:ext cx="717" cy="149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373"/>
            <p:cNvCxnSpPr>
              <a:stCxn id="105" idx="1"/>
              <a:endCxn id="101" idx="2"/>
            </p:cNvCxnSpPr>
            <p:nvPr/>
          </p:nvCxnSpPr>
          <p:spPr>
            <a:xfrm flipH="1" flipV="1">
              <a:off x="6287" y="4433"/>
              <a:ext cx="903" cy="122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8"/>
            <p:cNvSpPr txBox="1">
              <a:spLocks noChangeArrowheads="1"/>
            </p:cNvSpPr>
            <p:nvPr/>
          </p:nvSpPr>
          <p:spPr bwMode="auto">
            <a:xfrm>
              <a:off x="5756" y="4202"/>
              <a:ext cx="1061" cy="231"/>
            </a:xfrm>
            <a:prstGeom prst="rect">
              <a:avLst/>
            </a:prstGeom>
            <a:solidFill>
              <a:srgbClr val="F8C524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Woningbouw</a:t>
              </a:r>
            </a:p>
          </p:txBody>
        </p:sp>
        <p:sp>
          <p:nvSpPr>
            <p:cNvPr id="102" name="TextBox 358"/>
            <p:cNvSpPr txBox="1">
              <a:spLocks noChangeArrowheads="1"/>
            </p:cNvSpPr>
            <p:nvPr/>
          </p:nvSpPr>
          <p:spPr bwMode="auto">
            <a:xfrm>
              <a:off x="5500" y="3848"/>
              <a:ext cx="530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Protaal</a:t>
              </a:r>
            </a:p>
          </p:txBody>
        </p:sp>
        <p:sp>
          <p:nvSpPr>
            <p:cNvPr id="103" name="TextBox 359"/>
            <p:cNvSpPr txBox="1">
              <a:spLocks noChangeArrowheads="1"/>
            </p:cNvSpPr>
            <p:nvPr/>
          </p:nvSpPr>
          <p:spPr bwMode="auto">
            <a:xfrm>
              <a:off x="6148" y="3807"/>
              <a:ext cx="530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SSH</a:t>
              </a:r>
            </a:p>
          </p:txBody>
        </p:sp>
        <p:sp>
          <p:nvSpPr>
            <p:cNvPr id="104" name="TextBox 360"/>
            <p:cNvSpPr txBox="1">
              <a:spLocks noChangeArrowheads="1"/>
            </p:cNvSpPr>
            <p:nvPr/>
          </p:nvSpPr>
          <p:spPr bwMode="auto">
            <a:xfrm>
              <a:off x="7003" y="3951"/>
              <a:ext cx="529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Mitros</a:t>
              </a:r>
            </a:p>
          </p:txBody>
        </p:sp>
        <p:sp>
          <p:nvSpPr>
            <p:cNvPr id="105" name="TextBox 361"/>
            <p:cNvSpPr txBox="1">
              <a:spLocks noChangeArrowheads="1"/>
            </p:cNvSpPr>
            <p:nvPr/>
          </p:nvSpPr>
          <p:spPr bwMode="auto">
            <a:xfrm>
              <a:off x="7190" y="4453"/>
              <a:ext cx="529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Bo-Ex</a:t>
              </a:r>
            </a:p>
          </p:txBody>
        </p:sp>
        <p:cxnSp>
          <p:nvCxnSpPr>
            <p:cNvPr id="106" name="Straight Connector 394"/>
            <p:cNvCxnSpPr>
              <a:stCxn id="112" idx="1"/>
              <a:endCxn id="110" idx="0"/>
            </p:cNvCxnSpPr>
            <p:nvPr/>
          </p:nvCxnSpPr>
          <p:spPr>
            <a:xfrm flipH="1">
              <a:off x="6465" y="4988"/>
              <a:ext cx="785" cy="125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397"/>
            <p:cNvCxnSpPr>
              <a:stCxn id="110" idx="0"/>
              <a:endCxn id="113" idx="2"/>
            </p:cNvCxnSpPr>
            <p:nvPr/>
          </p:nvCxnSpPr>
          <p:spPr>
            <a:xfrm flipH="1" flipV="1">
              <a:off x="6412" y="4928"/>
              <a:ext cx="53" cy="185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404"/>
            <p:cNvCxnSpPr>
              <a:stCxn id="111" idx="0"/>
              <a:endCxn id="110" idx="2"/>
            </p:cNvCxnSpPr>
            <p:nvPr/>
          </p:nvCxnSpPr>
          <p:spPr>
            <a:xfrm flipH="1" flipV="1">
              <a:off x="6465" y="5344"/>
              <a:ext cx="989" cy="88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408"/>
            <p:cNvCxnSpPr>
              <a:stCxn id="114" idx="0"/>
              <a:endCxn id="110" idx="2"/>
            </p:cNvCxnSpPr>
            <p:nvPr/>
          </p:nvCxnSpPr>
          <p:spPr>
            <a:xfrm flipH="1" flipV="1">
              <a:off x="6465" y="5344"/>
              <a:ext cx="157" cy="88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Box 10"/>
            <p:cNvSpPr txBox="1">
              <a:spLocks noChangeArrowheads="1"/>
            </p:cNvSpPr>
            <p:nvPr/>
          </p:nvSpPr>
          <p:spPr bwMode="auto">
            <a:xfrm>
              <a:off x="5935" y="5113"/>
              <a:ext cx="1061" cy="231"/>
            </a:xfrm>
            <a:prstGeom prst="rect">
              <a:avLst/>
            </a:prstGeom>
            <a:solidFill>
              <a:srgbClr val="F8C524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Gemeente</a:t>
              </a:r>
            </a:p>
          </p:txBody>
        </p:sp>
        <p:sp>
          <p:nvSpPr>
            <p:cNvPr id="111" name="TextBox 389"/>
            <p:cNvSpPr txBox="1">
              <a:spLocks noChangeArrowheads="1"/>
            </p:cNvSpPr>
            <p:nvPr/>
          </p:nvSpPr>
          <p:spPr bwMode="auto">
            <a:xfrm>
              <a:off x="7111" y="5432"/>
              <a:ext cx="686" cy="326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 dirty="0" err="1">
                  <a:solidFill>
                    <a:srgbClr val="008ACA"/>
                  </a:solidFill>
                  <a:latin typeface="Arial" charset="0"/>
                  <a:cs typeface="Arial" charset="0"/>
                </a:rPr>
                <a:t>Wethouder</a:t>
              </a:r>
              <a:r>
                <a:rPr lang="en-US" altLang="nl-NL" sz="900" baseline="0" dirty="0">
                  <a:solidFill>
                    <a:srgbClr val="008ACA"/>
                  </a:solidFill>
                  <a:latin typeface="Arial" charset="0"/>
                  <a:cs typeface="Arial" charset="0"/>
                </a:rPr>
                <a:t> </a:t>
              </a:r>
              <a:r>
                <a:rPr lang="en-US" altLang="nl-NL" sz="900" baseline="0" dirty="0" err="1">
                  <a:solidFill>
                    <a:srgbClr val="008ACA"/>
                  </a:solidFill>
                  <a:latin typeface="Arial" charset="0"/>
                  <a:cs typeface="Arial" charset="0"/>
                </a:rPr>
                <a:t>RiDi</a:t>
              </a:r>
              <a:endParaRPr lang="en-US" altLang="nl-NL" sz="900" baseline="0" dirty="0">
                <a:solidFill>
                  <a:srgbClr val="008ACA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2" name="TextBox 390"/>
            <p:cNvSpPr txBox="1">
              <a:spLocks noChangeArrowheads="1"/>
            </p:cNvSpPr>
            <p:nvPr/>
          </p:nvSpPr>
          <p:spPr bwMode="auto">
            <a:xfrm>
              <a:off x="7250" y="4886"/>
              <a:ext cx="529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DMO</a:t>
              </a:r>
            </a:p>
          </p:txBody>
        </p:sp>
        <p:sp>
          <p:nvSpPr>
            <p:cNvPr id="113" name="TextBox 391"/>
            <p:cNvSpPr txBox="1">
              <a:spLocks noChangeArrowheads="1"/>
            </p:cNvSpPr>
            <p:nvPr/>
          </p:nvSpPr>
          <p:spPr bwMode="auto">
            <a:xfrm>
              <a:off x="5906" y="4724"/>
              <a:ext cx="1013" cy="204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GG&amp;GD Utrecht</a:t>
              </a:r>
            </a:p>
          </p:txBody>
        </p:sp>
        <p:sp>
          <p:nvSpPr>
            <p:cNvPr id="114" name="TextBox 392"/>
            <p:cNvSpPr txBox="1">
              <a:spLocks noChangeArrowheads="1"/>
            </p:cNvSpPr>
            <p:nvPr/>
          </p:nvSpPr>
          <p:spPr bwMode="auto">
            <a:xfrm>
              <a:off x="6164" y="5432"/>
              <a:ext cx="917" cy="326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 dirty="0" err="1">
                  <a:solidFill>
                    <a:srgbClr val="008ACA"/>
                  </a:solidFill>
                  <a:latin typeface="Arial" charset="0"/>
                  <a:cs typeface="Arial" charset="0"/>
                </a:rPr>
                <a:t>Wijkbureau</a:t>
              </a:r>
              <a:r>
                <a:rPr lang="en-US" altLang="nl-NL" sz="900" baseline="0" dirty="0">
                  <a:solidFill>
                    <a:srgbClr val="008ACA"/>
                  </a:solidFill>
                  <a:latin typeface="Arial" charset="0"/>
                  <a:cs typeface="Arial" charset="0"/>
                </a:rPr>
                <a:t> </a:t>
              </a:r>
              <a:r>
                <a:rPr lang="en-US" altLang="nl-NL" sz="900" baseline="0" dirty="0" err="1">
                  <a:solidFill>
                    <a:srgbClr val="008ACA"/>
                  </a:solidFill>
                  <a:latin typeface="Arial" charset="0"/>
                  <a:cs typeface="Arial" charset="0"/>
                </a:rPr>
                <a:t>Zuidwest</a:t>
              </a:r>
              <a:endParaRPr lang="en-US" altLang="nl-NL" sz="900" baseline="0" dirty="0">
                <a:solidFill>
                  <a:srgbClr val="008ACA"/>
                </a:solidFill>
                <a:latin typeface="Arial" charset="0"/>
                <a:cs typeface="Arial" charset="0"/>
              </a:endParaRPr>
            </a:p>
          </p:txBody>
        </p:sp>
        <p:cxnSp>
          <p:nvCxnSpPr>
            <p:cNvPr id="115" name="Straight Connector 451"/>
            <p:cNvCxnSpPr>
              <a:endCxn id="117" idx="2"/>
            </p:cNvCxnSpPr>
            <p:nvPr/>
          </p:nvCxnSpPr>
          <p:spPr>
            <a:xfrm flipH="1" flipV="1">
              <a:off x="4911" y="5218"/>
              <a:ext cx="532" cy="313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454"/>
            <p:cNvCxnSpPr>
              <a:stCxn id="118" idx="0"/>
              <a:endCxn id="117" idx="2"/>
            </p:cNvCxnSpPr>
            <p:nvPr/>
          </p:nvCxnSpPr>
          <p:spPr>
            <a:xfrm flipV="1">
              <a:off x="4424" y="5218"/>
              <a:ext cx="488" cy="368"/>
            </a:xfrm>
            <a:prstGeom prst="line">
              <a:avLst/>
            </a:prstGeom>
            <a:ln w="25400">
              <a:solidFill>
                <a:srgbClr val="F8C524"/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TextBox 19"/>
            <p:cNvSpPr txBox="1">
              <a:spLocks noChangeArrowheads="1"/>
            </p:cNvSpPr>
            <p:nvPr/>
          </p:nvSpPr>
          <p:spPr bwMode="auto">
            <a:xfrm>
              <a:off x="4638" y="4987"/>
              <a:ext cx="547" cy="231"/>
            </a:xfrm>
            <a:prstGeom prst="rect">
              <a:avLst/>
            </a:prstGeom>
            <a:solidFill>
              <a:srgbClr val="F8C524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100" baseline="0">
                  <a:solidFill>
                    <a:srgbClr val="000000"/>
                  </a:solidFill>
                  <a:latin typeface="Arial" charset="0"/>
                  <a:cs typeface="Arial" charset="0"/>
                </a:rPr>
                <a:t>WWO</a:t>
              </a:r>
            </a:p>
          </p:txBody>
        </p:sp>
        <p:sp>
          <p:nvSpPr>
            <p:cNvPr id="118" name="TextBox 434"/>
            <p:cNvSpPr txBox="1">
              <a:spLocks noChangeArrowheads="1"/>
            </p:cNvSpPr>
            <p:nvPr/>
          </p:nvSpPr>
          <p:spPr bwMode="auto">
            <a:xfrm>
              <a:off x="3965" y="5586"/>
              <a:ext cx="917" cy="326"/>
            </a:xfrm>
            <a:prstGeom prst="rect">
              <a:avLst/>
            </a:prstGeom>
            <a:solidFill>
              <a:srgbClr val="F6E49D"/>
            </a:solidFill>
            <a:ln w="9525">
              <a:solidFill>
                <a:srgbClr val="008ACA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900" baseline="0">
                  <a:solidFill>
                    <a:srgbClr val="008ACA"/>
                  </a:solidFill>
                  <a:latin typeface="Arial" charset="0"/>
                  <a:cs typeface="Arial" charset="0"/>
                </a:rPr>
                <a:t>Doenja Dienstverlening</a:t>
              </a:r>
            </a:p>
          </p:txBody>
        </p:sp>
        <p:sp>
          <p:nvSpPr>
            <p:cNvPr id="119" name="TextBox 5"/>
            <p:cNvSpPr txBox="1">
              <a:spLocks noChangeArrowheads="1"/>
            </p:cNvSpPr>
            <p:nvPr/>
          </p:nvSpPr>
          <p:spPr bwMode="auto">
            <a:xfrm>
              <a:off x="3422" y="2807"/>
              <a:ext cx="1173" cy="326"/>
            </a:xfrm>
            <a:prstGeom prst="rect">
              <a:avLst/>
            </a:prstGeom>
            <a:solidFill>
              <a:srgbClr val="008ACA"/>
            </a:solidFill>
            <a:ln w="9525">
              <a:solidFill>
                <a:srgbClr val="F8C524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lIns="91429" tIns="45715" rIns="91429" bIns="45715" anchor="ctr">
              <a:spAutoFit/>
            </a:bodyPr>
            <a:lstStyle>
              <a:lvl1pPr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1pPr>
              <a:lvl2pPr marL="27090688" indent="-26763663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2pPr>
              <a:lvl3pPr marL="36925250" indent="-36272788" defTabSz="457200"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3pPr>
              <a:lvl4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4pPr>
              <a:lvl5pPr eaLnBrk="0" hangingPunct="0"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-25000">
                  <a:solidFill>
                    <a:schemeClr val="tx1"/>
                  </a:solidFill>
                  <a:latin typeface="Times New Roman" pitchFamily="16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nl-NL" sz="1800" baseline="0">
                  <a:solidFill>
                    <a:srgbClr val="FFFFFF"/>
                  </a:solidFill>
                  <a:latin typeface="Arial" charset="0"/>
                  <a:cs typeface="Arial" charset="0"/>
                </a:rPr>
                <a:t>Cliënt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051901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400" dirty="0" smtClean="0">
                <a:latin typeface="+mn-lt"/>
              </a:rPr>
              <a:t>Statement</a:t>
            </a:r>
            <a:r>
              <a:rPr lang="nl-NL" sz="2400" dirty="0" smtClean="0"/>
              <a:t> zorglandschap (2017) 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52"/>
            <a:ext cx="8229600" cy="5112567"/>
          </a:xfrm>
        </p:spPr>
        <p:txBody>
          <a:bodyPr/>
          <a:lstStyle/>
          <a:p>
            <a:r>
              <a:rPr lang="nl-NL" dirty="0" smtClean="0"/>
              <a:t>Versterken en verbeteren van ketensamenwerking</a:t>
            </a:r>
          </a:p>
          <a:p>
            <a:pPr lvl="1"/>
            <a:r>
              <a:rPr lang="nl-NL" dirty="0" smtClean="0"/>
              <a:t>Sterke professionals</a:t>
            </a:r>
          </a:p>
          <a:p>
            <a:pPr lvl="1"/>
            <a:r>
              <a:rPr lang="nl-NL" dirty="0" smtClean="0"/>
              <a:t>Aanbieders en gemeentes focussen op (enkele) regio(’s)</a:t>
            </a:r>
          </a:p>
          <a:p>
            <a:pPr lvl="1"/>
            <a:r>
              <a:rPr lang="nl-NL" dirty="0" smtClean="0"/>
              <a:t>Kwalitatief hoogwaardige basiszorg door buurtteams</a:t>
            </a:r>
          </a:p>
          <a:p>
            <a:pPr lvl="1"/>
            <a:r>
              <a:rPr lang="nl-NL" dirty="0" smtClean="0"/>
              <a:t>Vernieuwing stimuleren met meerjarige contracten</a:t>
            </a:r>
          </a:p>
          <a:p>
            <a:pPr marL="457200" lvl="1" indent="0">
              <a:buNone/>
            </a:pPr>
            <a:endParaRPr lang="nl-NL" dirty="0" smtClean="0"/>
          </a:p>
          <a:p>
            <a:r>
              <a:rPr lang="nl-NL" dirty="0" smtClean="0"/>
              <a:t>Leren van elkaar, onderzoeken en doen wat beste werkt</a:t>
            </a:r>
          </a:p>
          <a:p>
            <a:pPr lvl="1"/>
            <a:r>
              <a:rPr lang="nl-NL" dirty="0" smtClean="0"/>
              <a:t>Lerende professionals, </a:t>
            </a:r>
            <a:r>
              <a:rPr lang="nl-NL" dirty="0"/>
              <a:t>r</a:t>
            </a:r>
            <a:r>
              <a:rPr lang="nl-NL" dirty="0" smtClean="0"/>
              <a:t>uimte voor ontwikkeling</a:t>
            </a:r>
          </a:p>
          <a:p>
            <a:pPr lvl="1"/>
            <a:r>
              <a:rPr lang="nl-NL" dirty="0" smtClean="0"/>
              <a:t>‘vreemde ogen’ omarmen</a:t>
            </a:r>
          </a:p>
          <a:p>
            <a:pPr lvl="1"/>
            <a:r>
              <a:rPr lang="nl-NL" dirty="0" smtClean="0"/>
              <a:t>Leertafels</a:t>
            </a:r>
          </a:p>
          <a:p>
            <a:pPr lvl="1"/>
            <a:endParaRPr lang="nl-NL" dirty="0" smtClean="0"/>
          </a:p>
          <a:p>
            <a:r>
              <a:rPr lang="nl-NL" dirty="0" smtClean="0"/>
              <a:t>Passende hulp, ook bij complexe zorgvragen</a:t>
            </a:r>
          </a:p>
          <a:p>
            <a:pPr lvl="1"/>
            <a:r>
              <a:rPr lang="nl-NL" dirty="0" smtClean="0"/>
              <a:t>Doen wat nodig is</a:t>
            </a:r>
          </a:p>
          <a:p>
            <a:pPr lvl="1"/>
            <a:r>
              <a:rPr lang="nl-NL" dirty="0" smtClean="0"/>
              <a:t>Specialistische zorg aanvullend op wat buurtteam en sociale basis al doen (= aanvullende zorg)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05653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863600"/>
          </a:xfrm>
        </p:spPr>
        <p:txBody>
          <a:bodyPr/>
          <a:lstStyle/>
          <a:p>
            <a:r>
              <a:rPr lang="nl-NL" altLang="nl-NL" dirty="0" smtClean="0"/>
              <a:t>  </a:t>
            </a:r>
            <a:r>
              <a:rPr lang="nl-NL" altLang="nl-NL" sz="2400" dirty="0" smtClean="0">
                <a:latin typeface="+mn-lt"/>
              </a:rPr>
              <a:t>Utrechtse model</a:t>
            </a:r>
          </a:p>
        </p:txBody>
      </p:sp>
      <p:sp>
        <p:nvSpPr>
          <p:cNvPr id="5123" name="Tijdelijke aanduiding voor inhoud 2"/>
          <p:cNvSpPr>
            <a:spLocks noGrp="1"/>
          </p:cNvSpPr>
          <p:nvPr>
            <p:ph idx="1"/>
          </p:nvPr>
        </p:nvSpPr>
        <p:spPr>
          <a:xfrm>
            <a:off x="734888" y="907804"/>
            <a:ext cx="8229600" cy="208915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nl-NL" altLang="nl-NL" sz="1800" dirty="0" smtClean="0"/>
              <a:t>Spoor 1: 	Sociale basis: voor en door de stad</a:t>
            </a:r>
            <a:endParaRPr lang="nl-NL" altLang="nl-NL" sz="1800" dirty="0" smtClean="0">
              <a:latin typeface="Lucida Sans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nl-NL" altLang="nl-NL" sz="1800" dirty="0" smtClean="0">
                <a:latin typeface="Lucida Sans" pitchFamily="34" charset="0"/>
              </a:rPr>
              <a:t>Spoor 2:	Basiszorg via Buurtteams: steun waar nodig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nl-NL" altLang="nl-NL" sz="1800" dirty="0" smtClean="0">
                <a:latin typeface="Lucida Sans" pitchFamily="34" charset="0"/>
              </a:rPr>
              <a:t>Spoor 3:	Aanvullende Zorg: speciaal waar het moet</a:t>
            </a:r>
          </a:p>
        </p:txBody>
      </p:sp>
      <p:pic>
        <p:nvPicPr>
          <p:cNvPr id="5" name="Afbeelding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6930" y="2348883"/>
            <a:ext cx="4713262" cy="4003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1015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>
          <a:xfrm>
            <a:off x="662880" y="333152"/>
            <a:ext cx="8229600" cy="863600"/>
          </a:xfrm>
        </p:spPr>
        <p:txBody>
          <a:bodyPr/>
          <a:lstStyle/>
          <a:p>
            <a:r>
              <a:rPr lang="nl-NL" altLang="nl-NL" sz="2400" dirty="0" smtClean="0">
                <a:latin typeface="+mn-lt"/>
              </a:rPr>
              <a:t>Leidende principes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1309581"/>
            <a:ext cx="7488832" cy="4351667"/>
          </a:xfrm>
        </p:spPr>
        <p:txBody>
          <a:bodyPr/>
          <a:lstStyle/>
          <a:p>
            <a:pPr marL="400050">
              <a:lnSpc>
                <a:spcPct val="150000"/>
              </a:lnSpc>
              <a:defRPr/>
            </a:pPr>
            <a:r>
              <a:rPr lang="nl-NL" sz="1800" dirty="0"/>
              <a:t>Eigen verantwoordelijkheid, keuzevrijheid en </a:t>
            </a:r>
            <a:r>
              <a:rPr lang="nl-NL" sz="1800" dirty="0" smtClean="0"/>
              <a:t>wederkerigheid</a:t>
            </a:r>
            <a:endParaRPr lang="nl-NL" sz="1800" dirty="0"/>
          </a:p>
          <a:p>
            <a:pPr marL="400050">
              <a:lnSpc>
                <a:spcPct val="150000"/>
              </a:lnSpc>
              <a:defRPr/>
            </a:pPr>
            <a:r>
              <a:rPr lang="nl-NL" sz="1800" dirty="0"/>
              <a:t>Ruimte voor </a:t>
            </a:r>
            <a:r>
              <a:rPr lang="nl-NL" sz="1800" dirty="0" smtClean="0"/>
              <a:t>professionals</a:t>
            </a:r>
            <a:endParaRPr lang="nl-NL" sz="1800" dirty="0"/>
          </a:p>
          <a:p>
            <a:pPr marL="400050">
              <a:lnSpc>
                <a:spcPct val="150000"/>
              </a:lnSpc>
              <a:defRPr/>
            </a:pPr>
            <a:r>
              <a:rPr lang="nl-NL" sz="1800" dirty="0"/>
              <a:t>Normaliseren en uitgaan van de </a:t>
            </a:r>
            <a:r>
              <a:rPr lang="nl-NL" sz="1800" dirty="0" smtClean="0"/>
              <a:t>mogelijkheden</a:t>
            </a:r>
            <a:endParaRPr lang="nl-NL" sz="1800" dirty="0"/>
          </a:p>
          <a:p>
            <a:pPr marL="400050">
              <a:lnSpc>
                <a:spcPct val="150000"/>
              </a:lnSpc>
              <a:defRPr/>
            </a:pPr>
            <a:r>
              <a:rPr lang="nl-NL" sz="1800" dirty="0"/>
              <a:t>Hoogwaardige generalistische professionals aan de </a:t>
            </a:r>
            <a:r>
              <a:rPr lang="nl-NL" sz="1800" dirty="0" smtClean="0"/>
              <a:t>voorkant</a:t>
            </a:r>
            <a:endParaRPr lang="nl-NL" sz="1800" dirty="0"/>
          </a:p>
          <a:p>
            <a:pPr marL="400050">
              <a:lnSpc>
                <a:spcPct val="150000"/>
              </a:lnSpc>
              <a:defRPr/>
            </a:pPr>
            <a:r>
              <a:rPr lang="nl-NL" sz="1800" dirty="0" smtClean="0"/>
              <a:t>Eenvoudig </a:t>
            </a:r>
            <a:r>
              <a:rPr lang="nl-NL" sz="1800" dirty="0"/>
              <a:t>systeem, minder </a:t>
            </a:r>
            <a:r>
              <a:rPr lang="nl-NL" sz="1800" dirty="0" smtClean="0"/>
              <a:t>bureaucratie</a:t>
            </a:r>
          </a:p>
          <a:p>
            <a:pPr marL="400050">
              <a:lnSpc>
                <a:spcPct val="150000"/>
              </a:lnSpc>
              <a:defRPr/>
            </a:pPr>
            <a:r>
              <a:rPr lang="nl-NL" sz="1800" dirty="0" smtClean="0"/>
              <a:t>De veiligheid van het kind vormt altijd de ondergrens</a:t>
            </a:r>
            <a:br>
              <a:rPr lang="nl-NL" sz="1800" dirty="0" smtClean="0"/>
            </a:br>
            <a:endParaRPr lang="nl-NL" sz="1800" dirty="0" smtClean="0"/>
          </a:p>
          <a:p>
            <a:pPr marL="400050">
              <a:lnSpc>
                <a:spcPct val="150000"/>
              </a:lnSpc>
              <a:defRPr/>
            </a:pPr>
            <a:endParaRPr lang="nl-NL" sz="600" dirty="0" smtClean="0"/>
          </a:p>
          <a:p>
            <a:pPr marL="1166813" indent="0">
              <a:buNone/>
              <a:defRPr/>
            </a:pPr>
            <a:r>
              <a:rPr lang="nl-NL" sz="1800" i="1" dirty="0" smtClean="0">
                <a:solidFill>
                  <a:srgbClr val="C00000"/>
                </a:solidFill>
              </a:rPr>
              <a:t>		</a:t>
            </a:r>
            <a:r>
              <a:rPr lang="nl-NL" i="1" dirty="0" smtClean="0">
                <a:solidFill>
                  <a:srgbClr val="C00000"/>
                </a:solidFill>
              </a:rPr>
              <a:t>Veranderaanpak</a:t>
            </a:r>
            <a:r>
              <a:rPr lang="nl-NL" i="1" dirty="0"/>
              <a:t>: </a:t>
            </a:r>
            <a:br>
              <a:rPr lang="nl-NL" i="1" dirty="0"/>
            </a:br>
            <a:r>
              <a:rPr lang="nl-NL" i="1" dirty="0" smtClean="0"/>
              <a:t>		stapsgewijs</a:t>
            </a:r>
            <a:r>
              <a:rPr lang="nl-NL" i="1" dirty="0"/>
              <a:t>, lerend veranderen, </a:t>
            </a:r>
            <a:r>
              <a:rPr lang="nl-NL" i="1" dirty="0" smtClean="0"/>
              <a:t/>
            </a:r>
            <a:br>
              <a:rPr lang="nl-NL" i="1" dirty="0" smtClean="0"/>
            </a:br>
            <a:r>
              <a:rPr lang="nl-NL" i="1" dirty="0" smtClean="0"/>
              <a:t>		samen </a:t>
            </a:r>
            <a:r>
              <a:rPr lang="nl-NL" i="1" dirty="0"/>
              <a:t>met partners </a:t>
            </a:r>
            <a:r>
              <a:rPr lang="nl-NL" i="1" dirty="0" smtClean="0"/>
              <a:t>in </a:t>
            </a:r>
            <a:r>
              <a:rPr lang="nl-NL" i="1" dirty="0"/>
              <a:t>de stad</a:t>
            </a:r>
          </a:p>
          <a:p>
            <a:pPr marL="400050">
              <a:lnSpc>
                <a:spcPct val="200000"/>
              </a:lnSpc>
              <a:defRPr/>
            </a:pPr>
            <a:endParaRPr lang="nl-NL" dirty="0"/>
          </a:p>
          <a:p>
            <a:pPr>
              <a:defRPr/>
            </a:pPr>
            <a:endParaRPr lang="nl-NL" dirty="0"/>
          </a:p>
        </p:txBody>
      </p:sp>
      <p:sp>
        <p:nvSpPr>
          <p:cNvPr id="9220" name="Vrije vorm 1"/>
          <p:cNvSpPr>
            <a:spLocks/>
          </p:cNvSpPr>
          <p:nvPr/>
        </p:nvSpPr>
        <p:spPr bwMode="auto">
          <a:xfrm>
            <a:off x="6516216" y="764704"/>
            <a:ext cx="2501900" cy="5328592"/>
          </a:xfrm>
          <a:custGeom>
            <a:avLst/>
            <a:gdLst>
              <a:gd name="T0" fmla="*/ 673100 w 2501900"/>
              <a:gd name="T1" fmla="*/ 5213778 h 5284536"/>
              <a:gd name="T2" fmla="*/ 711200 w 2501900"/>
              <a:gd name="T3" fmla="*/ 4984949 h 5284536"/>
              <a:gd name="T4" fmla="*/ 787400 w 2501900"/>
              <a:gd name="T5" fmla="*/ 4768806 h 5284536"/>
              <a:gd name="T6" fmla="*/ 850900 w 2501900"/>
              <a:gd name="T7" fmla="*/ 4641676 h 5284536"/>
              <a:gd name="T8" fmla="*/ 1003300 w 2501900"/>
              <a:gd name="T9" fmla="*/ 4400133 h 5284536"/>
              <a:gd name="T10" fmla="*/ 1282700 w 2501900"/>
              <a:gd name="T11" fmla="*/ 4234857 h 5284536"/>
              <a:gd name="T12" fmla="*/ 1384300 w 2501900"/>
              <a:gd name="T13" fmla="*/ 4196713 h 5284536"/>
              <a:gd name="T14" fmla="*/ 1600200 w 2501900"/>
              <a:gd name="T15" fmla="*/ 4184012 h 5284536"/>
              <a:gd name="T16" fmla="*/ 1778000 w 2501900"/>
              <a:gd name="T17" fmla="*/ 4311145 h 5284536"/>
              <a:gd name="T18" fmla="*/ 1866900 w 2501900"/>
              <a:gd name="T19" fmla="*/ 4552688 h 5284536"/>
              <a:gd name="T20" fmla="*/ 1663700 w 2501900"/>
              <a:gd name="T21" fmla="*/ 4565409 h 5284536"/>
              <a:gd name="T22" fmla="*/ 1524000 w 2501900"/>
              <a:gd name="T23" fmla="*/ 4374712 h 5284536"/>
              <a:gd name="T24" fmla="*/ 1435100 w 2501900"/>
              <a:gd name="T25" fmla="*/ 4196713 h 5284536"/>
              <a:gd name="T26" fmla="*/ 1460500 w 2501900"/>
              <a:gd name="T27" fmla="*/ 3929745 h 5284536"/>
              <a:gd name="T28" fmla="*/ 1612900 w 2501900"/>
              <a:gd name="T29" fmla="*/ 3764472 h 5284536"/>
              <a:gd name="T30" fmla="*/ 1752600 w 2501900"/>
              <a:gd name="T31" fmla="*/ 3700907 h 5284536"/>
              <a:gd name="T32" fmla="*/ 1917700 w 2501900"/>
              <a:gd name="T33" fmla="*/ 3611903 h 5284536"/>
              <a:gd name="T34" fmla="*/ 2159000 w 2501900"/>
              <a:gd name="T35" fmla="*/ 3497488 h 5284536"/>
              <a:gd name="T36" fmla="*/ 2273300 w 2501900"/>
              <a:gd name="T37" fmla="*/ 3433921 h 5284536"/>
              <a:gd name="T38" fmla="*/ 2438400 w 2501900"/>
              <a:gd name="T39" fmla="*/ 3306789 h 5284536"/>
              <a:gd name="T40" fmla="*/ 2501900 w 2501900"/>
              <a:gd name="T41" fmla="*/ 3166936 h 5284536"/>
              <a:gd name="T42" fmla="*/ 2451100 w 2501900"/>
              <a:gd name="T43" fmla="*/ 2632985 h 5284536"/>
              <a:gd name="T44" fmla="*/ 2400300 w 2501900"/>
              <a:gd name="T45" fmla="*/ 2518574 h 5284536"/>
              <a:gd name="T46" fmla="*/ 2336800 w 2501900"/>
              <a:gd name="T47" fmla="*/ 2378721 h 5284536"/>
              <a:gd name="T48" fmla="*/ 2235200 w 2501900"/>
              <a:gd name="T49" fmla="*/ 2238868 h 5284536"/>
              <a:gd name="T50" fmla="*/ 2082800 w 2501900"/>
              <a:gd name="T51" fmla="*/ 2111736 h 5284536"/>
              <a:gd name="T52" fmla="*/ 1917700 w 2501900"/>
              <a:gd name="T53" fmla="*/ 2060892 h 5284536"/>
              <a:gd name="T54" fmla="*/ 1778000 w 2501900"/>
              <a:gd name="T55" fmla="*/ 2022748 h 5284536"/>
              <a:gd name="T56" fmla="*/ 1663700 w 2501900"/>
              <a:gd name="T57" fmla="*/ 1959182 h 5284536"/>
              <a:gd name="T58" fmla="*/ 1549400 w 2501900"/>
              <a:gd name="T59" fmla="*/ 1908337 h 5284536"/>
              <a:gd name="T60" fmla="*/ 1485900 w 2501900"/>
              <a:gd name="T61" fmla="*/ 1832050 h 5284536"/>
              <a:gd name="T62" fmla="*/ 1447800 w 2501900"/>
              <a:gd name="T63" fmla="*/ 1755762 h 5284536"/>
              <a:gd name="T64" fmla="*/ 1473200 w 2501900"/>
              <a:gd name="T65" fmla="*/ 1539642 h 5284536"/>
              <a:gd name="T66" fmla="*/ 1574800 w 2501900"/>
              <a:gd name="T67" fmla="*/ 1412510 h 5284536"/>
              <a:gd name="T68" fmla="*/ 1714500 w 2501900"/>
              <a:gd name="T69" fmla="*/ 1336222 h 5284536"/>
              <a:gd name="T70" fmla="*/ 2197100 w 2501900"/>
              <a:gd name="T71" fmla="*/ 1272656 h 5284536"/>
              <a:gd name="T72" fmla="*/ 2260600 w 2501900"/>
              <a:gd name="T73" fmla="*/ 1196390 h 5284536"/>
              <a:gd name="T74" fmla="*/ 2260600 w 2501900"/>
              <a:gd name="T75" fmla="*/ 954826 h 5284536"/>
              <a:gd name="T76" fmla="*/ 2222500 w 2501900"/>
              <a:gd name="T77" fmla="*/ 840416 h 5284536"/>
              <a:gd name="T78" fmla="*/ 2184400 w 2501900"/>
              <a:gd name="T79" fmla="*/ 764128 h 5284536"/>
              <a:gd name="T80" fmla="*/ 2133600 w 2501900"/>
              <a:gd name="T81" fmla="*/ 700562 h 5284536"/>
              <a:gd name="T82" fmla="*/ 1981200 w 2501900"/>
              <a:gd name="T83" fmla="*/ 497164 h 5284536"/>
              <a:gd name="T84" fmla="*/ 1905000 w 2501900"/>
              <a:gd name="T85" fmla="*/ 433598 h 5284536"/>
              <a:gd name="T86" fmla="*/ 1727200 w 2501900"/>
              <a:gd name="T87" fmla="*/ 331888 h 5284536"/>
              <a:gd name="T88" fmla="*/ 1549400 w 2501900"/>
              <a:gd name="T89" fmla="*/ 242899 h 5284536"/>
              <a:gd name="T90" fmla="*/ 1473200 w 2501900"/>
              <a:gd name="T91" fmla="*/ 204756 h 5284536"/>
              <a:gd name="T92" fmla="*/ 1358900 w 2501900"/>
              <a:gd name="T93" fmla="*/ 141190 h 5284536"/>
              <a:gd name="T94" fmla="*/ 1143000 w 2501900"/>
              <a:gd name="T95" fmla="*/ 64902 h 5284536"/>
              <a:gd name="T96" fmla="*/ 622300 w 2501900"/>
              <a:gd name="T97" fmla="*/ 1336 h 5284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501900"/>
              <a:gd name="T148" fmla="*/ 0 h 5284536"/>
              <a:gd name="T149" fmla="*/ 2501900 w 2501900"/>
              <a:gd name="T150" fmla="*/ 5284536 h 5284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501900" h="5284536">
                <a:moveTo>
                  <a:pt x="660400" y="5284536"/>
                </a:moveTo>
                <a:cubicBezTo>
                  <a:pt x="664633" y="5259136"/>
                  <a:pt x="670256" y="5233929"/>
                  <a:pt x="673100" y="5208336"/>
                </a:cubicBezTo>
                <a:cubicBezTo>
                  <a:pt x="678729" y="5157672"/>
                  <a:pt x="677420" y="5106218"/>
                  <a:pt x="685800" y="5055936"/>
                </a:cubicBezTo>
                <a:cubicBezTo>
                  <a:pt x="690202" y="5029526"/>
                  <a:pt x="704155" y="5005567"/>
                  <a:pt x="711200" y="4979736"/>
                </a:cubicBezTo>
                <a:cubicBezTo>
                  <a:pt x="716277" y="4961119"/>
                  <a:pt x="727596" y="4887045"/>
                  <a:pt x="736600" y="4865436"/>
                </a:cubicBezTo>
                <a:cubicBezTo>
                  <a:pt x="751163" y="4830485"/>
                  <a:pt x="775426" y="4799757"/>
                  <a:pt x="787400" y="4763836"/>
                </a:cubicBezTo>
                <a:cubicBezTo>
                  <a:pt x="801648" y="4721092"/>
                  <a:pt x="800391" y="4718878"/>
                  <a:pt x="825500" y="4674936"/>
                </a:cubicBezTo>
                <a:cubicBezTo>
                  <a:pt x="833073" y="4661684"/>
                  <a:pt x="844074" y="4650488"/>
                  <a:pt x="850900" y="4636836"/>
                </a:cubicBezTo>
                <a:cubicBezTo>
                  <a:pt x="861095" y="4616446"/>
                  <a:pt x="865384" y="4593350"/>
                  <a:pt x="876300" y="4573336"/>
                </a:cubicBezTo>
                <a:cubicBezTo>
                  <a:pt x="891027" y="4546337"/>
                  <a:pt x="991373" y="4404481"/>
                  <a:pt x="1003300" y="4395536"/>
                </a:cubicBezTo>
                <a:cubicBezTo>
                  <a:pt x="1080672" y="4337507"/>
                  <a:pt x="1092711" y="4325430"/>
                  <a:pt x="1206500" y="4268536"/>
                </a:cubicBezTo>
                <a:cubicBezTo>
                  <a:pt x="1231900" y="4255836"/>
                  <a:pt x="1257876" y="4244227"/>
                  <a:pt x="1282700" y="4230436"/>
                </a:cubicBezTo>
                <a:cubicBezTo>
                  <a:pt x="1296043" y="4223023"/>
                  <a:pt x="1306508" y="4210395"/>
                  <a:pt x="1320800" y="4205036"/>
                </a:cubicBezTo>
                <a:cubicBezTo>
                  <a:pt x="1341011" y="4197457"/>
                  <a:pt x="1363228" y="4197019"/>
                  <a:pt x="1384300" y="4192336"/>
                </a:cubicBezTo>
                <a:cubicBezTo>
                  <a:pt x="1432140" y="4181705"/>
                  <a:pt x="1430772" y="4181079"/>
                  <a:pt x="1473200" y="4166936"/>
                </a:cubicBezTo>
                <a:cubicBezTo>
                  <a:pt x="1515533" y="4171169"/>
                  <a:pt x="1559092" y="4168674"/>
                  <a:pt x="1600200" y="4179636"/>
                </a:cubicBezTo>
                <a:cubicBezTo>
                  <a:pt x="1624051" y="4185996"/>
                  <a:pt x="1642768" y="4204653"/>
                  <a:pt x="1663700" y="4217736"/>
                </a:cubicBezTo>
                <a:cubicBezTo>
                  <a:pt x="1724327" y="4255628"/>
                  <a:pt x="1700869" y="4246033"/>
                  <a:pt x="1778000" y="4306636"/>
                </a:cubicBezTo>
                <a:cubicBezTo>
                  <a:pt x="1897501" y="4400530"/>
                  <a:pt x="1854066" y="4344535"/>
                  <a:pt x="1905000" y="4420936"/>
                </a:cubicBezTo>
                <a:cubicBezTo>
                  <a:pt x="1897006" y="4476892"/>
                  <a:pt x="1905404" y="4509432"/>
                  <a:pt x="1866900" y="4547936"/>
                </a:cubicBezTo>
                <a:cubicBezTo>
                  <a:pt x="1856107" y="4558729"/>
                  <a:pt x="1841500" y="4564869"/>
                  <a:pt x="1828800" y="4573336"/>
                </a:cubicBezTo>
                <a:lnTo>
                  <a:pt x="1663700" y="4560636"/>
                </a:lnTo>
                <a:cubicBezTo>
                  <a:pt x="1619678" y="4541769"/>
                  <a:pt x="1562100" y="4459036"/>
                  <a:pt x="1562100" y="4459036"/>
                </a:cubicBezTo>
                <a:cubicBezTo>
                  <a:pt x="1548962" y="4419621"/>
                  <a:pt x="1547540" y="4409370"/>
                  <a:pt x="1524000" y="4370136"/>
                </a:cubicBezTo>
                <a:cubicBezTo>
                  <a:pt x="1494461" y="4320905"/>
                  <a:pt x="1467154" y="4294746"/>
                  <a:pt x="1447800" y="4243136"/>
                </a:cubicBezTo>
                <a:cubicBezTo>
                  <a:pt x="1441671" y="4226793"/>
                  <a:pt x="1439333" y="4209269"/>
                  <a:pt x="1435100" y="4192336"/>
                </a:cubicBezTo>
                <a:cubicBezTo>
                  <a:pt x="1439333" y="4120369"/>
                  <a:pt x="1440965" y="4048202"/>
                  <a:pt x="1447800" y="3976436"/>
                </a:cubicBezTo>
                <a:cubicBezTo>
                  <a:pt x="1449455" y="3959060"/>
                  <a:pt x="1453411" y="3941586"/>
                  <a:pt x="1460500" y="3925636"/>
                </a:cubicBezTo>
                <a:cubicBezTo>
                  <a:pt x="1494892" y="3848254"/>
                  <a:pt x="1507389" y="3858557"/>
                  <a:pt x="1574800" y="3798636"/>
                </a:cubicBezTo>
                <a:cubicBezTo>
                  <a:pt x="1588224" y="3786704"/>
                  <a:pt x="1598285" y="3770975"/>
                  <a:pt x="1612900" y="3760536"/>
                </a:cubicBezTo>
                <a:cubicBezTo>
                  <a:pt x="1628306" y="3749532"/>
                  <a:pt x="1647262" y="3744529"/>
                  <a:pt x="1663700" y="3735136"/>
                </a:cubicBezTo>
                <a:cubicBezTo>
                  <a:pt x="1731915" y="3696156"/>
                  <a:pt x="1669162" y="3717895"/>
                  <a:pt x="1752600" y="3697036"/>
                </a:cubicBezTo>
                <a:cubicBezTo>
                  <a:pt x="1840871" y="3638189"/>
                  <a:pt x="1729925" y="3708373"/>
                  <a:pt x="1854200" y="3646236"/>
                </a:cubicBezTo>
                <a:cubicBezTo>
                  <a:pt x="1876278" y="3635197"/>
                  <a:pt x="1895365" y="3618647"/>
                  <a:pt x="1917700" y="3608136"/>
                </a:cubicBezTo>
                <a:cubicBezTo>
                  <a:pt x="1967495" y="3584703"/>
                  <a:pt x="2024309" y="3575163"/>
                  <a:pt x="2070100" y="3544636"/>
                </a:cubicBezTo>
                <a:cubicBezTo>
                  <a:pt x="2108364" y="3519127"/>
                  <a:pt x="2113884" y="3513172"/>
                  <a:pt x="2159000" y="3493836"/>
                </a:cubicBezTo>
                <a:cubicBezTo>
                  <a:pt x="2171305" y="3488563"/>
                  <a:pt x="2185398" y="3487637"/>
                  <a:pt x="2197100" y="3481136"/>
                </a:cubicBezTo>
                <a:cubicBezTo>
                  <a:pt x="2223785" y="3466311"/>
                  <a:pt x="2247546" y="3446725"/>
                  <a:pt x="2273300" y="3430336"/>
                </a:cubicBezTo>
                <a:cubicBezTo>
                  <a:pt x="2294125" y="3417084"/>
                  <a:pt x="2317525" y="3407656"/>
                  <a:pt x="2336800" y="3392236"/>
                </a:cubicBezTo>
                <a:cubicBezTo>
                  <a:pt x="2371110" y="3364788"/>
                  <a:pt x="2409766" y="3337696"/>
                  <a:pt x="2438400" y="3303336"/>
                </a:cubicBezTo>
                <a:cubicBezTo>
                  <a:pt x="2469053" y="3266552"/>
                  <a:pt x="2460879" y="3268793"/>
                  <a:pt x="2476500" y="3227136"/>
                </a:cubicBezTo>
                <a:cubicBezTo>
                  <a:pt x="2484505" y="3205790"/>
                  <a:pt x="2493433" y="3184803"/>
                  <a:pt x="2501900" y="3163636"/>
                </a:cubicBezTo>
                <a:cubicBezTo>
                  <a:pt x="2497667" y="3053569"/>
                  <a:pt x="2495668" y="2943394"/>
                  <a:pt x="2489200" y="2833436"/>
                </a:cubicBezTo>
                <a:cubicBezTo>
                  <a:pt x="2485470" y="2770022"/>
                  <a:pt x="2471175" y="2690460"/>
                  <a:pt x="2451100" y="2630236"/>
                </a:cubicBezTo>
                <a:cubicBezTo>
                  <a:pt x="2442633" y="2604836"/>
                  <a:pt x="2440552" y="2576313"/>
                  <a:pt x="2425700" y="2554036"/>
                </a:cubicBezTo>
                <a:cubicBezTo>
                  <a:pt x="2417233" y="2541336"/>
                  <a:pt x="2407126" y="2529588"/>
                  <a:pt x="2400300" y="2515936"/>
                </a:cubicBezTo>
                <a:cubicBezTo>
                  <a:pt x="2394313" y="2503962"/>
                  <a:pt x="2393140" y="2490023"/>
                  <a:pt x="2387600" y="2477836"/>
                </a:cubicBezTo>
                <a:cubicBezTo>
                  <a:pt x="2371932" y="2443366"/>
                  <a:pt x="2353733" y="2410103"/>
                  <a:pt x="2336800" y="2376236"/>
                </a:cubicBezTo>
                <a:cubicBezTo>
                  <a:pt x="2330156" y="2362949"/>
                  <a:pt x="2293876" y="2282512"/>
                  <a:pt x="2273300" y="2261936"/>
                </a:cubicBezTo>
                <a:cubicBezTo>
                  <a:pt x="2262507" y="2251143"/>
                  <a:pt x="2247900" y="2245003"/>
                  <a:pt x="2235200" y="2236536"/>
                </a:cubicBezTo>
                <a:cubicBezTo>
                  <a:pt x="2200899" y="2185084"/>
                  <a:pt x="2218073" y="2201687"/>
                  <a:pt x="2159000" y="2160336"/>
                </a:cubicBezTo>
                <a:cubicBezTo>
                  <a:pt x="2133991" y="2142830"/>
                  <a:pt x="2112416" y="2116940"/>
                  <a:pt x="2082800" y="2109536"/>
                </a:cubicBezTo>
                <a:cubicBezTo>
                  <a:pt x="2065867" y="2105303"/>
                  <a:pt x="2048343" y="2102965"/>
                  <a:pt x="2032000" y="2096836"/>
                </a:cubicBezTo>
                <a:cubicBezTo>
                  <a:pt x="1862996" y="2033459"/>
                  <a:pt x="2112524" y="2107442"/>
                  <a:pt x="1917700" y="2058736"/>
                </a:cubicBezTo>
                <a:cubicBezTo>
                  <a:pt x="1904713" y="2055489"/>
                  <a:pt x="1892515" y="2049558"/>
                  <a:pt x="1879600" y="2046036"/>
                </a:cubicBezTo>
                <a:cubicBezTo>
                  <a:pt x="1845921" y="2036851"/>
                  <a:pt x="1778000" y="2020636"/>
                  <a:pt x="1778000" y="2020636"/>
                </a:cubicBezTo>
                <a:cubicBezTo>
                  <a:pt x="1668811" y="1947843"/>
                  <a:pt x="1806960" y="2035116"/>
                  <a:pt x="1701800" y="1982536"/>
                </a:cubicBezTo>
                <a:cubicBezTo>
                  <a:pt x="1688148" y="1975710"/>
                  <a:pt x="1677352" y="1963962"/>
                  <a:pt x="1663700" y="1957136"/>
                </a:cubicBezTo>
                <a:cubicBezTo>
                  <a:pt x="1643310" y="1946941"/>
                  <a:pt x="1621032" y="1940995"/>
                  <a:pt x="1600200" y="1931736"/>
                </a:cubicBezTo>
                <a:cubicBezTo>
                  <a:pt x="1582900" y="1924047"/>
                  <a:pt x="1566333" y="1914803"/>
                  <a:pt x="1549400" y="1906336"/>
                </a:cubicBezTo>
                <a:cubicBezTo>
                  <a:pt x="1540933" y="1893636"/>
                  <a:pt x="1533771" y="1879962"/>
                  <a:pt x="1524000" y="1868236"/>
                </a:cubicBezTo>
                <a:cubicBezTo>
                  <a:pt x="1512502" y="1854438"/>
                  <a:pt x="1495863" y="1845080"/>
                  <a:pt x="1485900" y="1830136"/>
                </a:cubicBezTo>
                <a:cubicBezTo>
                  <a:pt x="1478474" y="1818997"/>
                  <a:pt x="1479187" y="1804010"/>
                  <a:pt x="1473200" y="1792036"/>
                </a:cubicBezTo>
                <a:cubicBezTo>
                  <a:pt x="1466374" y="1778384"/>
                  <a:pt x="1456267" y="1766636"/>
                  <a:pt x="1447800" y="1753936"/>
                </a:cubicBezTo>
                <a:cubicBezTo>
                  <a:pt x="1432301" y="1676439"/>
                  <a:pt x="1424336" y="1669990"/>
                  <a:pt x="1447800" y="1576136"/>
                </a:cubicBezTo>
                <a:cubicBezTo>
                  <a:pt x="1451502" y="1561328"/>
                  <a:pt x="1465627" y="1551288"/>
                  <a:pt x="1473200" y="1538036"/>
                </a:cubicBezTo>
                <a:cubicBezTo>
                  <a:pt x="1500027" y="1491089"/>
                  <a:pt x="1496229" y="1476907"/>
                  <a:pt x="1536700" y="1436436"/>
                </a:cubicBezTo>
                <a:cubicBezTo>
                  <a:pt x="1547493" y="1425643"/>
                  <a:pt x="1562380" y="1419908"/>
                  <a:pt x="1574800" y="1411036"/>
                </a:cubicBezTo>
                <a:cubicBezTo>
                  <a:pt x="1581305" y="1406389"/>
                  <a:pt x="1648735" y="1353950"/>
                  <a:pt x="1663700" y="1347536"/>
                </a:cubicBezTo>
                <a:cubicBezTo>
                  <a:pt x="1679743" y="1340660"/>
                  <a:pt x="1697782" y="1339852"/>
                  <a:pt x="1714500" y="1334836"/>
                </a:cubicBezTo>
                <a:cubicBezTo>
                  <a:pt x="1931432" y="1269756"/>
                  <a:pt x="1652929" y="1314187"/>
                  <a:pt x="2159000" y="1296736"/>
                </a:cubicBezTo>
                <a:cubicBezTo>
                  <a:pt x="2171700" y="1288269"/>
                  <a:pt x="2186307" y="1282129"/>
                  <a:pt x="2197100" y="1271336"/>
                </a:cubicBezTo>
                <a:cubicBezTo>
                  <a:pt x="2207893" y="1260543"/>
                  <a:pt x="2212729" y="1244962"/>
                  <a:pt x="2222500" y="1233236"/>
                </a:cubicBezTo>
                <a:cubicBezTo>
                  <a:pt x="2233998" y="1219438"/>
                  <a:pt x="2247900" y="1207836"/>
                  <a:pt x="2260600" y="1195136"/>
                </a:cubicBezTo>
                <a:cubicBezTo>
                  <a:pt x="2264833" y="1182436"/>
                  <a:pt x="2273300" y="1170423"/>
                  <a:pt x="2273300" y="1157036"/>
                </a:cubicBezTo>
                <a:cubicBezTo>
                  <a:pt x="2273300" y="1089171"/>
                  <a:pt x="2269770" y="1021079"/>
                  <a:pt x="2260600" y="953836"/>
                </a:cubicBezTo>
                <a:cubicBezTo>
                  <a:pt x="2256982" y="927308"/>
                  <a:pt x="2243667" y="903036"/>
                  <a:pt x="2235200" y="877636"/>
                </a:cubicBezTo>
                <a:lnTo>
                  <a:pt x="2222500" y="839536"/>
                </a:lnTo>
                <a:cubicBezTo>
                  <a:pt x="2218267" y="826836"/>
                  <a:pt x="2217226" y="812575"/>
                  <a:pt x="2209800" y="801436"/>
                </a:cubicBezTo>
                <a:cubicBezTo>
                  <a:pt x="2201333" y="788736"/>
                  <a:pt x="2191226" y="776988"/>
                  <a:pt x="2184400" y="763336"/>
                </a:cubicBezTo>
                <a:cubicBezTo>
                  <a:pt x="2178413" y="751362"/>
                  <a:pt x="2180063" y="735689"/>
                  <a:pt x="2171700" y="725236"/>
                </a:cubicBezTo>
                <a:cubicBezTo>
                  <a:pt x="2162165" y="713317"/>
                  <a:pt x="2146300" y="708303"/>
                  <a:pt x="2133600" y="699836"/>
                </a:cubicBezTo>
                <a:cubicBezTo>
                  <a:pt x="2104553" y="612696"/>
                  <a:pt x="2138291" y="700523"/>
                  <a:pt x="2044700" y="560136"/>
                </a:cubicBezTo>
                <a:cubicBezTo>
                  <a:pt x="1998133" y="490286"/>
                  <a:pt x="2044700" y="549553"/>
                  <a:pt x="1981200" y="496636"/>
                </a:cubicBezTo>
                <a:cubicBezTo>
                  <a:pt x="1967402" y="485138"/>
                  <a:pt x="1956898" y="470034"/>
                  <a:pt x="1943100" y="458536"/>
                </a:cubicBezTo>
                <a:cubicBezTo>
                  <a:pt x="1931374" y="448765"/>
                  <a:pt x="1917420" y="442008"/>
                  <a:pt x="1905000" y="433136"/>
                </a:cubicBezTo>
                <a:cubicBezTo>
                  <a:pt x="1877742" y="413666"/>
                  <a:pt x="1846030" y="386739"/>
                  <a:pt x="1816100" y="369636"/>
                </a:cubicBezTo>
                <a:cubicBezTo>
                  <a:pt x="1731859" y="321498"/>
                  <a:pt x="1798440" y="362068"/>
                  <a:pt x="1727200" y="331536"/>
                </a:cubicBezTo>
                <a:cubicBezTo>
                  <a:pt x="1571343" y="264740"/>
                  <a:pt x="1765845" y="344509"/>
                  <a:pt x="1638300" y="280736"/>
                </a:cubicBezTo>
                <a:cubicBezTo>
                  <a:pt x="1609464" y="266318"/>
                  <a:pt x="1579334" y="254610"/>
                  <a:pt x="1549400" y="242636"/>
                </a:cubicBezTo>
                <a:cubicBezTo>
                  <a:pt x="1536971" y="237664"/>
                  <a:pt x="1523274" y="235923"/>
                  <a:pt x="1511300" y="229936"/>
                </a:cubicBezTo>
                <a:cubicBezTo>
                  <a:pt x="1497648" y="223110"/>
                  <a:pt x="1486852" y="211362"/>
                  <a:pt x="1473200" y="204536"/>
                </a:cubicBezTo>
                <a:cubicBezTo>
                  <a:pt x="1461226" y="198549"/>
                  <a:pt x="1446802" y="198337"/>
                  <a:pt x="1435100" y="191836"/>
                </a:cubicBezTo>
                <a:cubicBezTo>
                  <a:pt x="1408415" y="177011"/>
                  <a:pt x="1387860" y="150689"/>
                  <a:pt x="1358900" y="141036"/>
                </a:cubicBezTo>
                <a:cubicBezTo>
                  <a:pt x="1185458" y="83222"/>
                  <a:pt x="1362708" y="146297"/>
                  <a:pt x="1231900" y="90236"/>
                </a:cubicBezTo>
                <a:cubicBezTo>
                  <a:pt x="1209054" y="80445"/>
                  <a:pt x="1165308" y="69793"/>
                  <a:pt x="1143000" y="64836"/>
                </a:cubicBezTo>
                <a:cubicBezTo>
                  <a:pt x="1062015" y="46839"/>
                  <a:pt x="1091529" y="55979"/>
                  <a:pt x="1003300" y="39436"/>
                </a:cubicBezTo>
                <a:cubicBezTo>
                  <a:pt x="809046" y="3013"/>
                  <a:pt x="888250" y="5190"/>
                  <a:pt x="622300" y="1336"/>
                </a:cubicBezTo>
                <a:cubicBezTo>
                  <a:pt x="414888" y="-1670"/>
                  <a:pt x="207433" y="1336"/>
                  <a:pt x="0" y="1336"/>
                </a:cubicBezTo>
              </a:path>
            </a:pathLst>
          </a:custGeom>
          <a:noFill/>
          <a:ln w="38100" cap="flat" cmpd="sng">
            <a:solidFill>
              <a:srgbClr val="CC3333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0" rIns="0" bIns="0"/>
          <a:lstStyle/>
          <a:p>
            <a:endParaRPr lang="nl-NL"/>
          </a:p>
        </p:txBody>
      </p:sp>
      <p:sp>
        <p:nvSpPr>
          <p:cNvPr id="9221" name="Vrije vorm 3"/>
          <p:cNvSpPr>
            <a:spLocks/>
          </p:cNvSpPr>
          <p:nvPr/>
        </p:nvSpPr>
        <p:spPr bwMode="auto">
          <a:xfrm>
            <a:off x="6143625" y="503355"/>
            <a:ext cx="611188" cy="596900"/>
          </a:xfrm>
          <a:custGeom>
            <a:avLst/>
            <a:gdLst>
              <a:gd name="T0" fmla="*/ 257963920 w 469900"/>
              <a:gd name="T1" fmla="*/ 0 h 596900"/>
              <a:gd name="T2" fmla="*/ 188243992 w 469900"/>
              <a:gd name="T3" fmla="*/ 25400 h 596900"/>
              <a:gd name="T4" fmla="*/ 167327824 w 469900"/>
              <a:gd name="T5" fmla="*/ 38100 h 596900"/>
              <a:gd name="T6" fmla="*/ 125495417 w 469900"/>
              <a:gd name="T7" fmla="*/ 88900 h 596900"/>
              <a:gd name="T8" fmla="*/ 83663987 w 469900"/>
              <a:gd name="T9" fmla="*/ 139700 h 596900"/>
              <a:gd name="T10" fmla="*/ 62747856 w 469900"/>
              <a:gd name="T11" fmla="*/ 165100 h 596900"/>
              <a:gd name="T12" fmla="*/ 41831862 w 469900"/>
              <a:gd name="T13" fmla="*/ 177800 h 596900"/>
              <a:gd name="T14" fmla="*/ 0 w 469900"/>
              <a:gd name="T15" fmla="*/ 241300 h 596900"/>
              <a:gd name="T16" fmla="*/ 27888181 w 469900"/>
              <a:gd name="T17" fmla="*/ 292100 h 596900"/>
              <a:gd name="T18" fmla="*/ 69719594 w 469900"/>
              <a:gd name="T19" fmla="*/ 355600 h 596900"/>
              <a:gd name="T20" fmla="*/ 111551562 w 469900"/>
              <a:gd name="T21" fmla="*/ 393700 h 596900"/>
              <a:gd name="T22" fmla="*/ 153383856 w 469900"/>
              <a:gd name="T23" fmla="*/ 469900 h 596900"/>
              <a:gd name="T24" fmla="*/ 174299764 w 469900"/>
              <a:gd name="T25" fmla="*/ 508000 h 596900"/>
              <a:gd name="T26" fmla="*/ 188243992 w 469900"/>
              <a:gd name="T27" fmla="*/ 546100 h 596900"/>
              <a:gd name="T28" fmla="*/ 230075738 w 469900"/>
              <a:gd name="T29" fmla="*/ 584200 h 596900"/>
              <a:gd name="T30" fmla="*/ 230075738 w 469900"/>
              <a:gd name="T31" fmla="*/ 596900 h 59690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69900"/>
              <a:gd name="T49" fmla="*/ 0 h 596900"/>
              <a:gd name="T50" fmla="*/ 469900 w 469900"/>
              <a:gd name="T51" fmla="*/ 596900 h 59690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69900" h="596900">
                <a:moveTo>
                  <a:pt x="469900" y="0"/>
                </a:moveTo>
                <a:cubicBezTo>
                  <a:pt x="427567" y="8467"/>
                  <a:pt x="383856" y="11748"/>
                  <a:pt x="342900" y="25400"/>
                </a:cubicBezTo>
                <a:cubicBezTo>
                  <a:pt x="330200" y="29633"/>
                  <a:pt x="316502" y="31599"/>
                  <a:pt x="304800" y="38100"/>
                </a:cubicBezTo>
                <a:cubicBezTo>
                  <a:pt x="278115" y="52925"/>
                  <a:pt x="254000" y="71967"/>
                  <a:pt x="228600" y="88900"/>
                </a:cubicBezTo>
                <a:lnTo>
                  <a:pt x="152400" y="139700"/>
                </a:lnTo>
                <a:cubicBezTo>
                  <a:pt x="139700" y="148167"/>
                  <a:pt x="128780" y="160273"/>
                  <a:pt x="114300" y="165100"/>
                </a:cubicBezTo>
                <a:cubicBezTo>
                  <a:pt x="101600" y="169333"/>
                  <a:pt x="88174" y="171813"/>
                  <a:pt x="76200" y="177800"/>
                </a:cubicBezTo>
                <a:cubicBezTo>
                  <a:pt x="40837" y="195481"/>
                  <a:pt x="28087" y="213213"/>
                  <a:pt x="0" y="241300"/>
                </a:cubicBezTo>
                <a:cubicBezTo>
                  <a:pt x="20320" y="302260"/>
                  <a:pt x="-3387" y="265007"/>
                  <a:pt x="50800" y="292100"/>
                </a:cubicBezTo>
                <a:cubicBezTo>
                  <a:pt x="133902" y="333651"/>
                  <a:pt x="42738" y="299425"/>
                  <a:pt x="127000" y="355600"/>
                </a:cubicBezTo>
                <a:cubicBezTo>
                  <a:pt x="215265" y="414444"/>
                  <a:pt x="113274" y="313766"/>
                  <a:pt x="203200" y="393700"/>
                </a:cubicBezTo>
                <a:cubicBezTo>
                  <a:pt x="230048" y="417565"/>
                  <a:pt x="254000" y="444500"/>
                  <a:pt x="279400" y="469900"/>
                </a:cubicBezTo>
                <a:cubicBezTo>
                  <a:pt x="292100" y="482600"/>
                  <a:pt x="307537" y="493056"/>
                  <a:pt x="317500" y="508000"/>
                </a:cubicBezTo>
                <a:cubicBezTo>
                  <a:pt x="325967" y="520700"/>
                  <a:pt x="330981" y="536565"/>
                  <a:pt x="342900" y="546100"/>
                </a:cubicBezTo>
                <a:cubicBezTo>
                  <a:pt x="446192" y="628734"/>
                  <a:pt x="312041" y="477141"/>
                  <a:pt x="419100" y="584200"/>
                </a:cubicBezTo>
                <a:lnTo>
                  <a:pt x="419100" y="596900"/>
                </a:lnTo>
              </a:path>
            </a:pathLst>
          </a:custGeom>
          <a:noFill/>
          <a:ln w="38100" cap="flat" cmpd="sng">
            <a:solidFill>
              <a:srgbClr val="CC3333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0" rIns="0" bIns="0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463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400" dirty="0" smtClean="0"/>
              <a:t>Van 2015 tot nu veel bereikt en in gang gezet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15616" y="1196752"/>
            <a:ext cx="7581528" cy="5112568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dirty="0" smtClean="0"/>
              <a:t>Buurtteams - </a:t>
            </a:r>
            <a:r>
              <a:rPr lang="nl-NL" dirty="0"/>
              <a:t>v</a:t>
            </a:r>
            <a:r>
              <a:rPr lang="nl-NL" dirty="0" smtClean="0"/>
              <a:t>ersterking en verbreding basishulp</a:t>
            </a:r>
          </a:p>
          <a:p>
            <a:pPr marL="571500" lvl="1" indent="-171450">
              <a:buFont typeface="Arial" panose="020B0604020202020204" pitchFamily="34" charset="0"/>
              <a:buChar char="•"/>
            </a:pPr>
            <a:r>
              <a:rPr lang="nl-NL" sz="2000" dirty="0" smtClean="0"/>
              <a:t>Kanteling schulddienstverlening</a:t>
            </a:r>
          </a:p>
          <a:p>
            <a:pPr marL="571500" lvl="1" indent="-171450">
              <a:buFont typeface="Arial" panose="020B0604020202020204" pitchFamily="34" charset="0"/>
              <a:buChar char="•"/>
            </a:pPr>
            <a:r>
              <a:rPr lang="nl-NL" sz="2000" dirty="0" smtClean="0"/>
              <a:t>Maatwerk per buurt</a:t>
            </a:r>
          </a:p>
          <a:p>
            <a:pPr marL="571500" lvl="1" indent="-171450">
              <a:buFont typeface="Arial" panose="020B0604020202020204" pitchFamily="34" charset="0"/>
              <a:buChar char="•"/>
            </a:pPr>
            <a:r>
              <a:rPr lang="nl-NL" sz="2000" dirty="0" smtClean="0"/>
              <a:t>Pilot vroeg-signalering bij huurschuld</a:t>
            </a:r>
          </a:p>
          <a:p>
            <a:pPr marL="400050" lvl="1" indent="0">
              <a:buNone/>
            </a:pPr>
            <a:endParaRPr lang="nl-NL" sz="2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dirty="0" smtClean="0"/>
              <a:t>Samenwerking Sociale Basis  versterkt</a:t>
            </a:r>
          </a:p>
          <a:p>
            <a:pPr marL="571500" lvl="1" indent="-171450">
              <a:buFont typeface="Arial" panose="020B0604020202020204" pitchFamily="34" charset="0"/>
              <a:buChar char="•"/>
            </a:pPr>
            <a:r>
              <a:rPr lang="nl-NL" sz="2000" dirty="0" smtClean="0"/>
              <a:t>onderwijs</a:t>
            </a:r>
          </a:p>
          <a:p>
            <a:pPr marL="571500" lvl="1" indent="-171450">
              <a:buFont typeface="Arial" panose="020B0604020202020204" pitchFamily="34" charset="0"/>
              <a:buChar char="•"/>
            </a:pPr>
            <a:r>
              <a:rPr lang="nl-NL" sz="2000" dirty="0" smtClean="0"/>
              <a:t>Informele zorg</a:t>
            </a:r>
          </a:p>
          <a:p>
            <a:pPr marL="571500" lvl="1" indent="-171450">
              <a:buFont typeface="Arial" panose="020B0604020202020204" pitchFamily="34" charset="0"/>
              <a:buChar char="•"/>
            </a:pPr>
            <a:r>
              <a:rPr lang="nl-NL" sz="2000" dirty="0" smtClean="0"/>
              <a:t>pilot BSO+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Ontwikkelen visie op specialistische jeugdhulp en jeugdzorg met verblijf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sz="1800" dirty="0" smtClean="0"/>
              <a:t>in co-creatie en middels leertafels en pilots, bv </a:t>
            </a:r>
            <a:r>
              <a:rPr lang="nl-NL" sz="1800" dirty="0" err="1" smtClean="0"/>
              <a:t>extr@Utrecht</a:t>
            </a:r>
            <a:r>
              <a:rPr lang="nl-NL" sz="1800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 marL="0" indent="0">
              <a:buNone/>
            </a:pPr>
            <a:endParaRPr lang="nl-NL" sz="1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sz="1800" dirty="0" smtClean="0"/>
          </a:p>
        </p:txBody>
      </p:sp>
    </p:spTree>
    <p:extLst>
      <p:ext uri="{BB962C8B-B14F-4D97-AF65-F5344CB8AC3E}">
        <p14:creationId xmlns:p14="http://schemas.microsoft.com/office/powerpoint/2010/main" val="279328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>
          <a:xfrm>
            <a:off x="467544" y="35239"/>
            <a:ext cx="8229600" cy="863600"/>
          </a:xfrm>
        </p:spPr>
        <p:txBody>
          <a:bodyPr/>
          <a:lstStyle/>
          <a:p>
            <a:r>
              <a:rPr lang="nl-NL" altLang="nl-NL" sz="2400" dirty="0" smtClean="0"/>
              <a:t>Huidig beeld Jeugd(hulp) in cijfers</a:t>
            </a:r>
            <a:endParaRPr lang="nl-NL" altLang="nl-NL" sz="2800" dirty="0" smtClean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1124744"/>
            <a:ext cx="8561388" cy="5215763"/>
          </a:xfrm>
        </p:spPr>
        <p:txBody>
          <a:bodyPr/>
          <a:lstStyle/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smtClean="0">
                <a:cs typeface="Arial" charset="0"/>
              </a:rPr>
              <a:t>Op bevolking Utrecht (2017: 343.100) circa 20 % 0 t/m 17 jarigen. </a:t>
            </a:r>
          </a:p>
          <a:p>
            <a:pPr marL="0" indent="0">
              <a:spcBef>
                <a:spcPct val="0"/>
              </a:spcBef>
              <a:buNone/>
            </a:pPr>
            <a:endParaRPr lang="nl-NL" altLang="nl-NL" dirty="0">
              <a:solidFill>
                <a:srgbClr val="FF0000"/>
              </a:solidFill>
              <a:cs typeface="Arial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dirty="0" smtClean="0">
                <a:solidFill>
                  <a:srgbClr val="000000"/>
                </a:solidFill>
              </a:rPr>
              <a:t> Bereik </a:t>
            </a:r>
            <a:r>
              <a:rPr lang="nl-NL" dirty="0">
                <a:solidFill>
                  <a:srgbClr val="000000"/>
                </a:solidFill>
              </a:rPr>
              <a:t>buurtteams 2017: Ruim 8.100 </a:t>
            </a:r>
            <a:r>
              <a:rPr lang="nl-NL" dirty="0" smtClean="0">
                <a:solidFill>
                  <a:srgbClr val="000000"/>
                </a:solidFill>
              </a:rPr>
              <a:t>gezinnen</a:t>
            </a:r>
          </a:p>
          <a:p>
            <a:pPr marL="0" indent="0">
              <a:lnSpc>
                <a:spcPct val="150000"/>
              </a:lnSpc>
              <a:buNone/>
            </a:pPr>
            <a:endParaRPr lang="nl-NL" dirty="0" smtClean="0">
              <a:solidFill>
                <a:srgbClr val="00000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dirty="0" smtClean="0">
                <a:solidFill>
                  <a:srgbClr val="000000"/>
                </a:solidFill>
              </a:rPr>
              <a:t>Bereik </a:t>
            </a:r>
            <a:r>
              <a:rPr lang="nl-NL" dirty="0">
                <a:solidFill>
                  <a:srgbClr val="000000"/>
                </a:solidFill>
              </a:rPr>
              <a:t>aanvullende jeugdhulp: circa 5.500 unieke </a:t>
            </a:r>
            <a:r>
              <a:rPr lang="nl-NL" dirty="0" smtClean="0">
                <a:solidFill>
                  <a:srgbClr val="000000"/>
                </a:solidFill>
              </a:rPr>
              <a:t>kinderen/jongeren. Dit </a:t>
            </a:r>
            <a:r>
              <a:rPr lang="nl-NL" dirty="0">
                <a:solidFill>
                  <a:srgbClr val="000000"/>
                </a:solidFill>
              </a:rPr>
              <a:t>is circa 8% van het totaal aantal jeugdigen van 0 </a:t>
            </a:r>
            <a:r>
              <a:rPr lang="nl-NL" dirty="0" smtClean="0">
                <a:solidFill>
                  <a:srgbClr val="000000"/>
                </a:solidFill>
              </a:rPr>
              <a:t>t/m 17 jaar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nl-NL" altLang="nl-NL" dirty="0">
                <a:solidFill>
                  <a:srgbClr val="FF0000"/>
                </a:solidFill>
                <a:cs typeface="Arial" charset="0"/>
              </a:rPr>
              <a:t/>
            </a:r>
            <a:br>
              <a:rPr lang="nl-NL" altLang="nl-NL" dirty="0">
                <a:solidFill>
                  <a:srgbClr val="FF0000"/>
                </a:solidFill>
                <a:cs typeface="Arial" charset="0"/>
              </a:rPr>
            </a:br>
            <a:endParaRPr lang="nl-NL" altLang="nl-NL" dirty="0">
              <a:solidFill>
                <a:srgbClr val="FF0000"/>
              </a:solidFill>
              <a:cs typeface="Arial" charset="0"/>
            </a:endParaRPr>
          </a:p>
          <a:p>
            <a:pPr>
              <a:defRPr/>
            </a:pPr>
            <a:endParaRPr lang="nl-NL" dirty="0" smtClean="0">
              <a:solidFill>
                <a:srgbClr val="FF0000"/>
              </a:solidFill>
            </a:endParaRPr>
          </a:p>
          <a:p>
            <a:pPr lvl="1">
              <a:defRPr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8253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162050" y="635002"/>
            <a:ext cx="6762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848" fontAlgn="auto">
              <a:spcBef>
                <a:spcPts val="0"/>
              </a:spcBef>
              <a:spcAft>
                <a:spcPts val="0"/>
              </a:spcAft>
            </a:pPr>
            <a:r>
              <a:rPr lang="nl-NL" dirty="0" smtClean="0">
                <a:solidFill>
                  <a:srgbClr val="CC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Verdeling aanvullende Jeugdhulp</a:t>
            </a:r>
            <a:endParaRPr lang="nl-NL" dirty="0">
              <a:solidFill>
                <a:srgbClr val="CC0000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672328"/>
              </p:ext>
            </p:extLst>
          </p:nvPr>
        </p:nvGraphicFramePr>
        <p:xfrm>
          <a:off x="1085848" y="1560301"/>
          <a:ext cx="7077076" cy="317330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38538"/>
                <a:gridCol w="3538538"/>
              </a:tblGrid>
              <a:tr h="701040">
                <a:tc>
                  <a:txBody>
                    <a:bodyPr/>
                    <a:lstStyle/>
                    <a:p>
                      <a:r>
                        <a:rPr lang="nl-NL" sz="1900" dirty="0" smtClean="0"/>
                        <a:t>Vorm</a:t>
                      </a:r>
                      <a:endParaRPr lang="nl-NL" sz="19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nl-NL" sz="1900" dirty="0" smtClean="0"/>
                        <a:t>Percentage van</a:t>
                      </a:r>
                      <a:r>
                        <a:rPr lang="nl-NL" sz="1900" baseline="0" dirty="0" smtClean="0"/>
                        <a:t> totaal aantal trajecten</a:t>
                      </a:r>
                      <a:endParaRPr lang="nl-NL" sz="1900" dirty="0"/>
                    </a:p>
                  </a:txBody>
                  <a:tcPr marT="60960" marB="60960"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lang="nl-NL" sz="1900" dirty="0" smtClean="0"/>
                        <a:t>Specialistische jeugdhulp</a:t>
                      </a:r>
                      <a:endParaRPr lang="nl-NL" sz="19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nl-NL" sz="1900" dirty="0" smtClean="0"/>
                        <a:t>81%</a:t>
                      </a:r>
                      <a:endParaRPr lang="nl-NL" sz="1900" dirty="0"/>
                    </a:p>
                  </a:txBody>
                  <a:tcPr marT="60960" marB="60960"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lang="nl-NL" sz="1900" dirty="0" smtClean="0"/>
                        <a:t>Dyslexie</a:t>
                      </a:r>
                      <a:endParaRPr lang="nl-NL" sz="19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nl-NL" sz="1900" dirty="0" smtClean="0"/>
                        <a:t>8%</a:t>
                      </a:r>
                      <a:endParaRPr lang="nl-NL" sz="1900" dirty="0"/>
                    </a:p>
                  </a:txBody>
                  <a:tcPr marT="60960" marB="60960"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lang="nl-NL" sz="1900" dirty="0" smtClean="0"/>
                        <a:t>Pleegzorg</a:t>
                      </a:r>
                      <a:endParaRPr lang="nl-NL" sz="19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nl-NL" sz="1900" dirty="0" smtClean="0"/>
                        <a:t>5%</a:t>
                      </a:r>
                      <a:endParaRPr lang="nl-NL" sz="1900" dirty="0"/>
                    </a:p>
                  </a:txBody>
                  <a:tcPr marT="60960" marB="60960"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lang="nl-NL" sz="1900" dirty="0" smtClean="0"/>
                        <a:t>Jeugdhulp met verblijf</a:t>
                      </a:r>
                      <a:endParaRPr lang="nl-NL" sz="19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nl-NL" sz="1900" dirty="0" smtClean="0"/>
                        <a:t>4%</a:t>
                      </a:r>
                      <a:endParaRPr lang="nl-NL" sz="1900" dirty="0"/>
                    </a:p>
                  </a:txBody>
                  <a:tcPr marT="60960" marB="60960"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lang="nl-NL" sz="1900" dirty="0" smtClean="0"/>
                        <a:t>Crisiszorg</a:t>
                      </a:r>
                      <a:endParaRPr lang="nl-NL" sz="19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nl-NL" sz="1900" dirty="0" smtClean="0"/>
                        <a:t>1%</a:t>
                      </a:r>
                      <a:endParaRPr lang="nl-NL" sz="1900" dirty="0"/>
                    </a:p>
                  </a:txBody>
                  <a:tcPr marT="60960" marB="60960"/>
                </a:tc>
              </a:tr>
            </a:tbl>
          </a:graphicData>
        </a:graphic>
      </p:graphicFrame>
      <p:sp>
        <p:nvSpPr>
          <p:cNvPr id="4" name="Tekstvak 3"/>
          <p:cNvSpPr txBox="1"/>
          <p:nvPr/>
        </p:nvSpPr>
        <p:spPr>
          <a:xfrm>
            <a:off x="1038250" y="5144534"/>
            <a:ext cx="7926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848" fontAlgn="auto">
              <a:spcBef>
                <a:spcPts val="0"/>
              </a:spcBef>
              <a:spcAft>
                <a:spcPts val="0"/>
              </a:spcAft>
            </a:pPr>
            <a:r>
              <a:rPr lang="nl-NL" sz="1800" dirty="0" smtClean="0">
                <a:solidFill>
                  <a:srgbClr val="00051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Voorlopige cijfers 2017; </a:t>
            </a:r>
          </a:p>
          <a:p>
            <a:pPr defTabSz="342848" fontAlgn="auto">
              <a:spcBef>
                <a:spcPts val="0"/>
              </a:spcBef>
              <a:spcAft>
                <a:spcPts val="0"/>
              </a:spcAft>
            </a:pPr>
            <a:r>
              <a:rPr lang="nl-NL" sz="1800" dirty="0" smtClean="0">
                <a:solidFill>
                  <a:srgbClr val="00051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Uitgaande van trajecten. Totaal aantal trajecten is circa 6750</a:t>
            </a:r>
            <a:endParaRPr lang="nl-NL" sz="1800" dirty="0">
              <a:solidFill>
                <a:srgbClr val="000510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92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400" dirty="0" smtClean="0">
                <a:latin typeface="+mn-lt"/>
              </a:rPr>
              <a:t>Waar willen we heen</a:t>
            </a:r>
            <a:endParaRPr lang="nl-NL" sz="2400" dirty="0">
              <a:latin typeface="+mn-lt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/>
          <a:lstStyle/>
          <a:p>
            <a:r>
              <a:rPr lang="nl-NL" dirty="0" smtClean="0"/>
              <a:t>Specialistische jeugdhulp</a:t>
            </a:r>
          </a:p>
          <a:p>
            <a:pPr lvl="1"/>
            <a:r>
              <a:rPr lang="nl-NL" sz="2000" dirty="0"/>
              <a:t>Maatwerk, vraaggericht, in de buurt</a:t>
            </a:r>
          </a:p>
          <a:p>
            <a:pPr lvl="1"/>
            <a:r>
              <a:rPr lang="nl-NL" sz="2000" dirty="0"/>
              <a:t>Tijdig en goed aansluiten op wat nodig is</a:t>
            </a:r>
          </a:p>
          <a:p>
            <a:pPr lvl="1"/>
            <a:r>
              <a:rPr lang="nl-NL" sz="2000" dirty="0"/>
              <a:t>Uithuisplaatsing alleen als het echt niet anders kan</a:t>
            </a:r>
          </a:p>
          <a:p>
            <a:endParaRPr lang="nl-NL" dirty="0"/>
          </a:p>
          <a:p>
            <a:r>
              <a:rPr lang="nl-NL" dirty="0" smtClean="0"/>
              <a:t>Jeugdhulp met verblijf (drietrap)</a:t>
            </a:r>
          </a:p>
          <a:p>
            <a:pPr lvl="1"/>
            <a:r>
              <a:rPr lang="nl-NL" sz="2000" dirty="0" smtClean="0"/>
              <a:t>een </a:t>
            </a:r>
            <a:r>
              <a:rPr lang="nl-NL" sz="2000" dirty="0"/>
              <a:t>stabiele woonplek met ambulante </a:t>
            </a:r>
            <a:r>
              <a:rPr lang="nl-NL" sz="2000" dirty="0" smtClean="0"/>
              <a:t>hulp</a:t>
            </a:r>
          </a:p>
          <a:p>
            <a:pPr lvl="1"/>
            <a:r>
              <a:rPr lang="nl-NL" sz="2000" dirty="0" smtClean="0"/>
              <a:t>(</a:t>
            </a:r>
            <a:r>
              <a:rPr lang="nl-NL" sz="2000" dirty="0"/>
              <a:t>kortdurend) (gezinsgericht) verblijf in de buurt wanneer </a:t>
            </a:r>
            <a:r>
              <a:rPr lang="nl-NL" sz="2000" dirty="0" smtClean="0"/>
              <a:t>nodig</a:t>
            </a:r>
          </a:p>
          <a:p>
            <a:pPr lvl="1"/>
            <a:r>
              <a:rPr lang="nl-NL" sz="2000" dirty="0" smtClean="0"/>
              <a:t>als </a:t>
            </a:r>
            <a:r>
              <a:rPr lang="nl-NL" sz="2000" dirty="0"/>
              <a:t>het echt niet anders </a:t>
            </a:r>
            <a:r>
              <a:rPr lang="nl-NL" sz="2000" dirty="0" smtClean="0"/>
              <a:t>kan: </a:t>
            </a:r>
            <a:r>
              <a:rPr lang="nl-NL" sz="2000" dirty="0"/>
              <a:t>gespecialiseerde vormen van verblijf </a:t>
            </a:r>
            <a:r>
              <a:rPr lang="nl-NL" sz="2000" dirty="0" smtClean="0"/>
              <a:t>elders</a:t>
            </a:r>
            <a:endParaRPr lang="nl-NL" sz="2000" dirty="0"/>
          </a:p>
          <a:p>
            <a:pPr lvl="1"/>
            <a:endParaRPr lang="nl-NL" sz="2000" dirty="0" smtClean="0"/>
          </a:p>
          <a:p>
            <a:pPr lvl="1"/>
            <a:r>
              <a:rPr lang="nl-NL" sz="2000" dirty="0" smtClean="0"/>
              <a:t>NB: samenhang met uitvragen bovenregionaal: </a:t>
            </a:r>
          </a:p>
        </p:txBody>
      </p:sp>
    </p:spTree>
    <p:extLst>
      <p:ext uri="{BB962C8B-B14F-4D97-AF65-F5344CB8AC3E}">
        <p14:creationId xmlns:p14="http://schemas.microsoft.com/office/powerpoint/2010/main" val="379986625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default 13">
      <a:dk1>
        <a:srgbClr val="000000"/>
      </a:dk1>
      <a:lt1>
        <a:srgbClr val="FFFFFF"/>
      </a:lt1>
      <a:dk2>
        <a:srgbClr val="CC0000"/>
      </a:dk2>
      <a:lt2>
        <a:srgbClr val="808080"/>
      </a:lt2>
      <a:accent1>
        <a:srgbClr val="CC00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B90000"/>
      </a:accent6>
      <a:hlink>
        <a:srgbClr val="080808"/>
      </a:hlink>
      <a:folHlink>
        <a:srgbClr val="4D4D4D"/>
      </a:folHlink>
    </a:clrScheme>
    <a:fontScheme name="defaul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3">
        <a:dk1>
          <a:srgbClr val="000000"/>
        </a:dk1>
        <a:lt1>
          <a:srgbClr val="FFFFFF"/>
        </a:lt1>
        <a:dk2>
          <a:srgbClr val="CC0000"/>
        </a:dk2>
        <a:lt2>
          <a:srgbClr val="808080"/>
        </a:lt2>
        <a:accent1>
          <a:srgbClr val="CC0000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B90000"/>
        </a:accent6>
        <a:hlink>
          <a:srgbClr val="080808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lank">
  <a:themeElements>
    <a:clrScheme name="default 13">
      <a:dk1>
        <a:srgbClr val="000000"/>
      </a:dk1>
      <a:lt1>
        <a:srgbClr val="FFFFFF"/>
      </a:lt1>
      <a:dk2>
        <a:srgbClr val="CC0000"/>
      </a:dk2>
      <a:lt2>
        <a:srgbClr val="808080"/>
      </a:lt2>
      <a:accent1>
        <a:srgbClr val="CC00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B90000"/>
      </a:accent6>
      <a:hlink>
        <a:srgbClr val="080808"/>
      </a:hlink>
      <a:folHlink>
        <a:srgbClr val="4D4D4D"/>
      </a:folHlink>
    </a:clrScheme>
    <a:fontScheme name="defaul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3">
        <a:dk1>
          <a:srgbClr val="000000"/>
        </a:dk1>
        <a:lt1>
          <a:srgbClr val="FFFFFF"/>
        </a:lt1>
        <a:dk2>
          <a:srgbClr val="CC0000"/>
        </a:dk2>
        <a:lt2>
          <a:srgbClr val="808080"/>
        </a:lt2>
        <a:accent1>
          <a:srgbClr val="CC0000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B90000"/>
        </a:accent6>
        <a:hlink>
          <a:srgbClr val="080808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Blank">
  <a:themeElements>
    <a:clrScheme name="default 13">
      <a:dk1>
        <a:srgbClr val="000000"/>
      </a:dk1>
      <a:lt1>
        <a:srgbClr val="FFFFFF"/>
      </a:lt1>
      <a:dk2>
        <a:srgbClr val="CC0000"/>
      </a:dk2>
      <a:lt2>
        <a:srgbClr val="808080"/>
      </a:lt2>
      <a:accent1>
        <a:srgbClr val="CC00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B90000"/>
      </a:accent6>
      <a:hlink>
        <a:srgbClr val="080808"/>
      </a:hlink>
      <a:folHlink>
        <a:srgbClr val="4D4D4D"/>
      </a:folHlink>
    </a:clrScheme>
    <a:fontScheme name="defaul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3">
        <a:dk1>
          <a:srgbClr val="000000"/>
        </a:dk1>
        <a:lt1>
          <a:srgbClr val="FFFFFF"/>
        </a:lt1>
        <a:dk2>
          <a:srgbClr val="CC0000"/>
        </a:dk2>
        <a:lt2>
          <a:srgbClr val="808080"/>
        </a:lt2>
        <a:accent1>
          <a:srgbClr val="CC0000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B90000"/>
        </a:accent6>
        <a:hlink>
          <a:srgbClr val="080808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Blank">
  <a:themeElements>
    <a:clrScheme name="default 13">
      <a:dk1>
        <a:srgbClr val="000000"/>
      </a:dk1>
      <a:lt1>
        <a:srgbClr val="FFFFFF"/>
      </a:lt1>
      <a:dk2>
        <a:srgbClr val="CC0000"/>
      </a:dk2>
      <a:lt2>
        <a:srgbClr val="808080"/>
      </a:lt2>
      <a:accent1>
        <a:srgbClr val="CC00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B90000"/>
      </a:accent6>
      <a:hlink>
        <a:srgbClr val="080808"/>
      </a:hlink>
      <a:folHlink>
        <a:srgbClr val="4D4D4D"/>
      </a:folHlink>
    </a:clrScheme>
    <a:fontScheme name="defaul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3">
        <a:dk1>
          <a:srgbClr val="000000"/>
        </a:dk1>
        <a:lt1>
          <a:srgbClr val="FFFFFF"/>
        </a:lt1>
        <a:dk2>
          <a:srgbClr val="CC0000"/>
        </a:dk2>
        <a:lt2>
          <a:srgbClr val="808080"/>
        </a:lt2>
        <a:accent1>
          <a:srgbClr val="CC0000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B90000"/>
        </a:accent6>
        <a:hlink>
          <a:srgbClr val="080808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Blank">
  <a:themeElements>
    <a:clrScheme name="default 13">
      <a:dk1>
        <a:srgbClr val="000000"/>
      </a:dk1>
      <a:lt1>
        <a:srgbClr val="FFFFFF"/>
      </a:lt1>
      <a:dk2>
        <a:srgbClr val="CC0000"/>
      </a:dk2>
      <a:lt2>
        <a:srgbClr val="808080"/>
      </a:lt2>
      <a:accent1>
        <a:srgbClr val="CC00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B90000"/>
      </a:accent6>
      <a:hlink>
        <a:srgbClr val="080808"/>
      </a:hlink>
      <a:folHlink>
        <a:srgbClr val="4D4D4D"/>
      </a:folHlink>
    </a:clrScheme>
    <a:fontScheme name="defaul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3">
        <a:dk1>
          <a:srgbClr val="000000"/>
        </a:dk1>
        <a:lt1>
          <a:srgbClr val="FFFFFF"/>
        </a:lt1>
        <a:dk2>
          <a:srgbClr val="CC0000"/>
        </a:dk2>
        <a:lt2>
          <a:srgbClr val="808080"/>
        </a:lt2>
        <a:accent1>
          <a:srgbClr val="CC0000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B90000"/>
        </a:accent6>
        <a:hlink>
          <a:srgbClr val="080808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blank">
  <a:themeElements>
    <a:clrScheme name="Huisstijl GU 2017">
      <a:dk1>
        <a:srgbClr val="CC0000"/>
      </a:dk1>
      <a:lt1>
        <a:srgbClr val="FFFFFF"/>
      </a:lt1>
      <a:dk2>
        <a:srgbClr val="FFFFFF"/>
      </a:dk2>
      <a:lt2>
        <a:srgbClr val="FFFFFF"/>
      </a:lt2>
      <a:accent1>
        <a:srgbClr val="FFB70B"/>
      </a:accent1>
      <a:accent2>
        <a:srgbClr val="479759"/>
      </a:accent2>
      <a:accent3>
        <a:srgbClr val="9ACBF0"/>
      </a:accent3>
      <a:accent4>
        <a:srgbClr val="3669A5"/>
      </a:accent4>
      <a:accent5>
        <a:srgbClr val="BC3983"/>
      </a:accent5>
      <a:accent6>
        <a:srgbClr val="ADADAB"/>
      </a:accent6>
      <a:hlink>
        <a:srgbClr val="0563C1"/>
      </a:hlink>
      <a:folHlink>
        <a:srgbClr val="954F72"/>
      </a:folHlink>
    </a:clrScheme>
    <a:fontScheme name="Huisstijl gemeente Utrecht 2017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sten huisstijl gu 2017.potx" id="{C708761F-F6E9-4A6A-8120-C2E93604E29B}" vid="{0EE45F81-5519-48C7-BEF1-74ECA3C074F8}"/>
    </a:ext>
  </a:extLst>
</a:theme>
</file>

<file path=ppt/theme/theme7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4771</TotalTime>
  <Words>529</Words>
  <Application>Microsoft Office PowerPoint</Application>
  <PresentationFormat>Diavoorstelling (4:3)</PresentationFormat>
  <Paragraphs>173</Paragraphs>
  <Slides>11</Slides>
  <Notes>9</Notes>
  <HiddenSlides>0</HiddenSlides>
  <MMClips>0</MMClips>
  <ScaleCrop>false</ScaleCrop>
  <HeadingPairs>
    <vt:vector size="4" baseType="variant">
      <vt:variant>
        <vt:lpstr>Thema</vt:lpstr>
      </vt:variant>
      <vt:variant>
        <vt:i4>6</vt:i4>
      </vt:variant>
      <vt:variant>
        <vt:lpstr>Diatitels</vt:lpstr>
      </vt:variant>
      <vt:variant>
        <vt:i4>11</vt:i4>
      </vt:variant>
    </vt:vector>
  </HeadingPairs>
  <TitlesOfParts>
    <vt:vector size="17" baseType="lpstr">
      <vt:lpstr>Blank</vt:lpstr>
      <vt:lpstr>2_Blank</vt:lpstr>
      <vt:lpstr>1_Blank</vt:lpstr>
      <vt:lpstr>3_Blank</vt:lpstr>
      <vt:lpstr>4_Blank</vt:lpstr>
      <vt:lpstr>5_blank</vt:lpstr>
      <vt:lpstr>Aanvullende jeugdhulp in Utrecht</vt:lpstr>
      <vt:lpstr>PowerPoint-presentatie</vt:lpstr>
      <vt:lpstr>Statement zorglandschap (2017) </vt:lpstr>
      <vt:lpstr>  Utrechtse model</vt:lpstr>
      <vt:lpstr>Leidende principes</vt:lpstr>
      <vt:lpstr>Van 2015 tot nu veel bereikt en in gang gezet</vt:lpstr>
      <vt:lpstr>Huidig beeld Jeugd(hulp) in cijfers</vt:lpstr>
      <vt:lpstr>PowerPoint-presentatie</vt:lpstr>
      <vt:lpstr>Waar willen we heen</vt:lpstr>
      <vt:lpstr>Wat bieden we: partnerschap &amp; rekenschap</vt:lpstr>
      <vt:lpstr>Proces &amp; planning</vt:lpstr>
    </vt:vector>
  </TitlesOfParts>
  <Company>Gemeente Utrecht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Maatschappelijke Ontwikkeling:  Team Jeugd, Zorg en Veiligheid</dc:title>
  <dc:creator>Laney, Estefanía</dc:creator>
  <cp:lastModifiedBy>Baak, Tamara</cp:lastModifiedBy>
  <cp:revision>236</cp:revision>
  <cp:lastPrinted>2018-02-09T12:08:45Z</cp:lastPrinted>
  <dcterms:created xsi:type="dcterms:W3CDTF">2016-04-19T12:45:43Z</dcterms:created>
  <dcterms:modified xsi:type="dcterms:W3CDTF">2018-03-19T08:05:34Z</dcterms:modified>
</cp:coreProperties>
</file>