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handoutMasterIdLst>
    <p:handoutMasterId r:id="rId15"/>
  </p:handoutMasterIdLst>
  <p:sldIdLst>
    <p:sldId id="281" r:id="rId2"/>
    <p:sldId id="387" r:id="rId3"/>
    <p:sldId id="420" r:id="rId4"/>
    <p:sldId id="419" r:id="rId5"/>
    <p:sldId id="418" r:id="rId6"/>
    <p:sldId id="403" r:id="rId7"/>
    <p:sldId id="413" r:id="rId8"/>
    <p:sldId id="412" r:id="rId9"/>
    <p:sldId id="416" r:id="rId10"/>
    <p:sldId id="414" r:id="rId11"/>
    <p:sldId id="417" r:id="rId12"/>
    <p:sldId id="415" r:id="rId13"/>
  </p:sldIdLst>
  <p:sldSz cx="9144000" cy="6858000" type="screen4x3"/>
  <p:notesSz cx="6805613" cy="9944100"/>
  <p:custDataLst>
    <p:tags r:id="rId16"/>
  </p:custDataLst>
  <p:defaultTextStyle>
    <a:defPPr>
      <a:defRPr lang="nl-NL"/>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E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Stijl, gemiddeld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Stijl, gemiddeld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Stijl, gemiddeld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93D81CF-94F2-401A-BA57-92F5A7B2D0C5}" styleName="Stijl, gemiddeld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94692" autoAdjust="0"/>
  </p:normalViewPr>
  <p:slideViewPr>
    <p:cSldViewPr>
      <p:cViewPr>
        <p:scale>
          <a:sx n="60" d="100"/>
          <a:sy n="60" d="100"/>
        </p:scale>
        <p:origin x="-2448" y="-10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nl-NL" altLang="nl-NL"/>
          </a:p>
        </p:txBody>
      </p:sp>
      <p:sp>
        <p:nvSpPr>
          <p:cNvPr id="6147" name="Rectangle 3"/>
          <p:cNvSpPr>
            <a:spLocks noGrp="1" noChangeArrowheads="1"/>
          </p:cNvSpPr>
          <p:nvPr>
            <p:ph type="dt" sz="quarter"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nl-NL" altLang="nl-NL"/>
          </a:p>
        </p:txBody>
      </p:sp>
      <p:sp>
        <p:nvSpPr>
          <p:cNvPr id="6148" name="Rectangle 4"/>
          <p:cNvSpPr>
            <a:spLocks noGrp="1" noChangeArrowheads="1"/>
          </p:cNvSpPr>
          <p:nvPr>
            <p:ph type="ftr" sz="quarter" idx="2"/>
          </p:nvPr>
        </p:nvSpPr>
        <p:spPr bwMode="auto">
          <a:xfrm>
            <a:off x="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nl-NL" altLang="nl-NL"/>
          </a:p>
        </p:txBody>
      </p:sp>
      <p:sp>
        <p:nvSpPr>
          <p:cNvPr id="6149" name="Rectangle 5"/>
          <p:cNvSpPr>
            <a:spLocks noGrp="1" noChangeArrowheads="1"/>
          </p:cNvSpPr>
          <p:nvPr>
            <p:ph type="sldNum" sz="quarter" idx="3"/>
          </p:nvPr>
        </p:nvSpPr>
        <p:spPr bwMode="auto">
          <a:xfrm>
            <a:off x="385445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7574889-1C86-42A4-B022-A50E249730C1}" type="slidenum">
              <a:rPr lang="nl-NL" altLang="nl-NL"/>
              <a:pPr>
                <a:defRPr/>
              </a:pPr>
              <a:t>‹nr.›</a:t>
            </a:fld>
            <a:endParaRPr lang="nl-NL" altLang="nl-NL"/>
          </a:p>
        </p:txBody>
      </p:sp>
    </p:spTree>
    <p:extLst>
      <p:ext uri="{BB962C8B-B14F-4D97-AF65-F5344CB8AC3E}">
        <p14:creationId xmlns:p14="http://schemas.microsoft.com/office/powerpoint/2010/main" val="2369997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nl-NL" altLang="nl-NL"/>
          </a:p>
        </p:txBody>
      </p:sp>
      <p:sp>
        <p:nvSpPr>
          <p:cNvPr id="7171" name="Rectangle 3"/>
          <p:cNvSpPr>
            <a:spLocks noGrp="1" noChangeArrowheads="1"/>
          </p:cNvSpPr>
          <p:nvPr>
            <p:ph type="dt"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nl-NL" altLang="nl-NL"/>
          </a:p>
        </p:txBody>
      </p:sp>
      <p:sp>
        <p:nvSpPr>
          <p:cNvPr id="29700"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1038" y="4722813"/>
            <a:ext cx="5443537" cy="447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noProof="0" smtClean="0"/>
              <a:t>Klik om de opmaakprofielen van de modeltekst te bewerken</a:t>
            </a:r>
          </a:p>
          <a:p>
            <a:pPr lvl="1"/>
            <a:r>
              <a:rPr lang="nl-NL" altLang="nl-NL" noProof="0" smtClean="0"/>
              <a:t>Tweede niveau</a:t>
            </a:r>
          </a:p>
          <a:p>
            <a:pPr lvl="2"/>
            <a:r>
              <a:rPr lang="nl-NL" altLang="nl-NL" noProof="0" smtClean="0"/>
              <a:t>Derde niveau</a:t>
            </a:r>
          </a:p>
          <a:p>
            <a:pPr lvl="3"/>
            <a:r>
              <a:rPr lang="nl-NL" altLang="nl-NL" noProof="0" smtClean="0"/>
              <a:t>Vierde niveau</a:t>
            </a:r>
          </a:p>
          <a:p>
            <a:pPr lvl="4"/>
            <a:r>
              <a:rPr lang="nl-NL" altLang="nl-NL" noProof="0" smtClean="0"/>
              <a:t>Vijfde niveau</a:t>
            </a:r>
          </a:p>
        </p:txBody>
      </p:sp>
      <p:sp>
        <p:nvSpPr>
          <p:cNvPr id="7174" name="Rectangle 6"/>
          <p:cNvSpPr>
            <a:spLocks noGrp="1" noChangeArrowheads="1"/>
          </p:cNvSpPr>
          <p:nvPr>
            <p:ph type="ftr" sz="quarter" idx="4"/>
          </p:nvPr>
        </p:nvSpPr>
        <p:spPr bwMode="auto">
          <a:xfrm>
            <a:off x="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nl-NL" altLang="nl-NL"/>
          </a:p>
        </p:txBody>
      </p:sp>
      <p:sp>
        <p:nvSpPr>
          <p:cNvPr id="7175" name="Rectangle 7"/>
          <p:cNvSpPr>
            <a:spLocks noGrp="1" noChangeArrowheads="1"/>
          </p:cNvSpPr>
          <p:nvPr>
            <p:ph type="sldNum" sz="quarter" idx="5"/>
          </p:nvPr>
        </p:nvSpPr>
        <p:spPr bwMode="auto">
          <a:xfrm>
            <a:off x="385445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37225F7-550A-4E8D-BEB3-F214DCB9E4B6}" type="slidenum">
              <a:rPr lang="nl-NL" altLang="nl-NL"/>
              <a:pPr>
                <a:defRPr/>
              </a:pPr>
              <a:t>‹nr.›</a:t>
            </a:fld>
            <a:endParaRPr lang="nl-NL" altLang="nl-NL"/>
          </a:p>
        </p:txBody>
      </p:sp>
    </p:spTree>
    <p:extLst>
      <p:ext uri="{BB962C8B-B14F-4D97-AF65-F5344CB8AC3E}">
        <p14:creationId xmlns:p14="http://schemas.microsoft.com/office/powerpoint/2010/main" val="2919069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7A3DFBC-BC79-43A6-9127-4ED3D0C8F17D}" type="slidenum">
              <a:rPr lang="nl-NL" altLang="nl-NL" smtClean="0"/>
              <a:pPr eaLnBrk="1" hangingPunct="1">
                <a:spcBef>
                  <a:spcPct val="0"/>
                </a:spcBef>
              </a:pPr>
              <a:t>1</a:t>
            </a:fld>
            <a:endParaRPr lang="nl-NL" altLang="nl-NL" smtClean="0"/>
          </a:p>
        </p:txBody>
      </p:sp>
      <p:sp>
        <p:nvSpPr>
          <p:cNvPr id="30723" name="Rectangle 2"/>
          <p:cNvSpPr>
            <a:spLocks noGrp="1" noRot="1" noChangeAspect="1" noChangeArrowheads="1" noTextEdit="1"/>
          </p:cNvSpPr>
          <p:nvPr>
            <p:ph type="sldImg"/>
          </p:nvPr>
        </p:nvSpPr>
        <p:spPr>
          <a:xfrm>
            <a:off x="915988" y="746125"/>
            <a:ext cx="4972050" cy="3729038"/>
          </a:xfrm>
          <a:ln/>
        </p:spPr>
      </p:sp>
      <p:sp>
        <p:nvSpPr>
          <p:cNvPr id="30724" name="Rectangle 3"/>
          <p:cNvSpPr>
            <a:spLocks noGrp="1" noChangeArrowheads="1"/>
          </p:cNvSpPr>
          <p:nvPr>
            <p:ph type="body" idx="1"/>
          </p:nvPr>
        </p:nvSpPr>
        <p:spPr>
          <a:noFill/>
        </p:spPr>
        <p:txBody>
          <a:bodyPr/>
          <a:lstStyle/>
          <a:p>
            <a:r>
              <a:rPr lang="nl-NL" altLang="nl-NL" smtClean="0"/>
              <a:t>Geen demarrerende kopgroep en zeker geen surplace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4562475" y="0"/>
            <a:ext cx="4581525" cy="6858000"/>
          </a:xfrm>
          <a:prstGeom prst="rect">
            <a:avLst/>
          </a:prstGeom>
          <a:solidFill>
            <a:srgbClr val="FBD3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nl-NL" altLang="nl-NL" smtClean="0"/>
          </a:p>
        </p:txBody>
      </p:sp>
      <p:pic>
        <p:nvPicPr>
          <p:cNvPr id="5" name="Picture 6" descr="RO_VW_RW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p:cNvSpPr>
            <a:spLocks noGrp="1" noChangeArrowheads="1"/>
          </p:cNvSpPr>
          <p:nvPr>
            <p:ph type="ctrTitle"/>
          </p:nvPr>
        </p:nvSpPr>
        <p:spPr>
          <a:xfrm>
            <a:off x="5037138" y="2878138"/>
            <a:ext cx="3598862" cy="857250"/>
          </a:xfrm>
        </p:spPr>
        <p:txBody>
          <a:bodyPr bIns="0"/>
          <a:lstStyle>
            <a:lvl1pPr defTabSz="608013" eaLnBrk="0" hangingPunct="0">
              <a:defRPr>
                <a:solidFill>
                  <a:schemeClr val="tx1"/>
                </a:solidFill>
              </a:defRPr>
            </a:lvl1pPr>
          </a:lstStyle>
          <a:p>
            <a:pPr lvl="0"/>
            <a:r>
              <a:rPr lang="en-GB" altLang="nl-NL" noProof="0" smtClean="0"/>
              <a:t>Click to edit Master title style</a:t>
            </a:r>
          </a:p>
        </p:txBody>
      </p:sp>
      <p:sp>
        <p:nvSpPr>
          <p:cNvPr id="25604" name="Rectangle 4"/>
          <p:cNvSpPr>
            <a:spLocks noGrp="1" noChangeArrowheads="1"/>
          </p:cNvSpPr>
          <p:nvPr>
            <p:ph type="subTitle" idx="1"/>
          </p:nvPr>
        </p:nvSpPr>
        <p:spPr>
          <a:xfrm>
            <a:off x="5037138" y="3778250"/>
            <a:ext cx="3598862" cy="1752600"/>
          </a:xfrm>
        </p:spPr>
        <p:txBody>
          <a:bodyPr bIns="0"/>
          <a:lstStyle>
            <a:lvl1pPr marL="0" indent="1588" defTabSz="608013" eaLnBrk="0" hangingPunct="0">
              <a:buFont typeface="Arial" charset="0"/>
              <a:buNone/>
              <a:defRPr/>
            </a:lvl1pPr>
          </a:lstStyle>
          <a:p>
            <a:pPr lvl="0"/>
            <a:r>
              <a:rPr lang="en-GB" altLang="nl-NL" noProof="0" smtClean="0"/>
              <a:t>Click to edit Master subtitle style</a:t>
            </a:r>
          </a:p>
        </p:txBody>
      </p:sp>
      <p:sp>
        <p:nvSpPr>
          <p:cNvPr id="6" name="Rectangle 5"/>
          <p:cNvSpPr>
            <a:spLocks noGrp="1" noChangeArrowheads="1"/>
          </p:cNvSpPr>
          <p:nvPr>
            <p:ph type="dt" sz="half" idx="10"/>
          </p:nvPr>
        </p:nvSpPr>
        <p:spPr>
          <a:xfrm>
            <a:off x="5037138" y="6515100"/>
            <a:ext cx="3932237" cy="2095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lstStyle>
            <a:lvl1pPr algn="l">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233588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5" name="Rectangle 7"/>
          <p:cNvSpPr>
            <a:spLocks noGrp="1" noChangeArrowheads="1"/>
          </p:cNvSpPr>
          <p:nvPr>
            <p:ph type="sldNum" sz="quarter" idx="11"/>
          </p:nvPr>
        </p:nvSpPr>
        <p:spPr>
          <a:ln/>
        </p:spPr>
        <p:txBody>
          <a:bodyPr/>
          <a:lstStyle>
            <a:lvl1pPr>
              <a:defRPr/>
            </a:lvl1pPr>
          </a:lstStyle>
          <a:p>
            <a:pPr>
              <a:defRPr/>
            </a:pPr>
            <a:fld id="{24358173-1132-421F-A70B-E6FDBBEF8148}" type="slidenum">
              <a:rPr lang="nl-NL" altLang="nl-NL"/>
              <a:pPr>
                <a:defRPr/>
              </a:pPr>
              <a:t>‹nr.›</a:t>
            </a:fld>
            <a:endParaRPr lang="nl-NL" altLang="nl-NL"/>
          </a:p>
        </p:txBody>
      </p:sp>
      <p:sp>
        <p:nvSpPr>
          <p:cNvPr id="6"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261567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67513" y="1295400"/>
            <a:ext cx="2100262" cy="49117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66725" y="1295400"/>
            <a:ext cx="6148388" cy="49117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5" name="Rectangle 7"/>
          <p:cNvSpPr>
            <a:spLocks noGrp="1" noChangeArrowheads="1"/>
          </p:cNvSpPr>
          <p:nvPr>
            <p:ph type="sldNum" sz="quarter" idx="11"/>
          </p:nvPr>
        </p:nvSpPr>
        <p:spPr>
          <a:ln/>
        </p:spPr>
        <p:txBody>
          <a:bodyPr/>
          <a:lstStyle>
            <a:lvl1pPr>
              <a:defRPr/>
            </a:lvl1pPr>
          </a:lstStyle>
          <a:p>
            <a:pPr>
              <a:defRPr/>
            </a:pPr>
            <a:fld id="{B440CF1A-12FC-4244-8AB7-937A2A6676D9}" type="slidenum">
              <a:rPr lang="nl-NL" altLang="nl-NL"/>
              <a:pPr>
                <a:defRPr/>
              </a:pPr>
              <a:t>‹nr.›</a:t>
            </a:fld>
            <a:endParaRPr lang="nl-NL" altLang="nl-NL"/>
          </a:p>
        </p:txBody>
      </p:sp>
      <p:sp>
        <p:nvSpPr>
          <p:cNvPr id="6"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3027138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5" name="Rectangle 7"/>
          <p:cNvSpPr>
            <a:spLocks noGrp="1" noChangeArrowheads="1"/>
          </p:cNvSpPr>
          <p:nvPr>
            <p:ph type="sldNum" sz="quarter" idx="11"/>
          </p:nvPr>
        </p:nvSpPr>
        <p:spPr>
          <a:ln/>
        </p:spPr>
        <p:txBody>
          <a:bodyPr/>
          <a:lstStyle>
            <a:lvl1pPr>
              <a:defRPr/>
            </a:lvl1pPr>
          </a:lstStyle>
          <a:p>
            <a:pPr>
              <a:defRPr/>
            </a:pPr>
            <a:fld id="{596A0A08-8C0C-4219-9193-2CD61A37F107}" type="slidenum">
              <a:rPr lang="nl-NL" altLang="nl-NL"/>
              <a:pPr>
                <a:defRPr/>
              </a:pPr>
              <a:t>‹nr.›</a:t>
            </a:fld>
            <a:endParaRPr lang="nl-NL" altLang="nl-NL"/>
          </a:p>
        </p:txBody>
      </p:sp>
      <p:sp>
        <p:nvSpPr>
          <p:cNvPr id="6"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365022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5" name="Rectangle 7"/>
          <p:cNvSpPr>
            <a:spLocks noGrp="1" noChangeArrowheads="1"/>
          </p:cNvSpPr>
          <p:nvPr>
            <p:ph type="sldNum" sz="quarter" idx="11"/>
          </p:nvPr>
        </p:nvSpPr>
        <p:spPr>
          <a:ln/>
        </p:spPr>
        <p:txBody>
          <a:bodyPr/>
          <a:lstStyle>
            <a:lvl1pPr>
              <a:defRPr/>
            </a:lvl1pPr>
          </a:lstStyle>
          <a:p>
            <a:pPr>
              <a:defRPr/>
            </a:pPr>
            <a:fld id="{C5D78F7E-08D7-4F50-A732-19358037CD2B}" type="slidenum">
              <a:rPr lang="nl-NL" altLang="nl-NL"/>
              <a:pPr>
                <a:defRPr/>
              </a:pPr>
              <a:t>‹nr.›</a:t>
            </a:fld>
            <a:endParaRPr lang="nl-NL" altLang="nl-NL"/>
          </a:p>
        </p:txBody>
      </p:sp>
      <p:sp>
        <p:nvSpPr>
          <p:cNvPr id="6"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3365232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66725" y="2068513"/>
            <a:ext cx="4124325" cy="4138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743450" y="2068513"/>
            <a:ext cx="4124325" cy="4138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6" name="Rectangle 7"/>
          <p:cNvSpPr>
            <a:spLocks noGrp="1" noChangeArrowheads="1"/>
          </p:cNvSpPr>
          <p:nvPr>
            <p:ph type="sldNum" sz="quarter" idx="11"/>
          </p:nvPr>
        </p:nvSpPr>
        <p:spPr>
          <a:ln/>
        </p:spPr>
        <p:txBody>
          <a:bodyPr/>
          <a:lstStyle>
            <a:lvl1pPr>
              <a:defRPr/>
            </a:lvl1pPr>
          </a:lstStyle>
          <a:p>
            <a:pPr>
              <a:defRPr/>
            </a:pPr>
            <a:fld id="{854BCF1A-A3B8-4432-8D12-39BCF1E17A2E}" type="slidenum">
              <a:rPr lang="nl-NL" altLang="nl-NL"/>
              <a:pPr>
                <a:defRPr/>
              </a:pPr>
              <a:t>‹nr.›</a:t>
            </a:fld>
            <a:endParaRPr lang="nl-NL" altLang="nl-NL"/>
          </a:p>
        </p:txBody>
      </p:sp>
      <p:sp>
        <p:nvSpPr>
          <p:cNvPr id="7"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3401582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8" name="Rectangle 7"/>
          <p:cNvSpPr>
            <a:spLocks noGrp="1" noChangeArrowheads="1"/>
          </p:cNvSpPr>
          <p:nvPr>
            <p:ph type="sldNum" sz="quarter" idx="11"/>
          </p:nvPr>
        </p:nvSpPr>
        <p:spPr>
          <a:ln/>
        </p:spPr>
        <p:txBody>
          <a:bodyPr/>
          <a:lstStyle>
            <a:lvl1pPr>
              <a:defRPr/>
            </a:lvl1pPr>
          </a:lstStyle>
          <a:p>
            <a:pPr>
              <a:defRPr/>
            </a:pPr>
            <a:fld id="{F96A95AE-C799-4FCC-85D8-B4D087A45A0F}" type="slidenum">
              <a:rPr lang="nl-NL" altLang="nl-NL"/>
              <a:pPr>
                <a:defRPr/>
              </a:pPr>
              <a:t>‹nr.›</a:t>
            </a:fld>
            <a:endParaRPr lang="nl-NL" altLang="nl-NL"/>
          </a:p>
        </p:txBody>
      </p:sp>
      <p:sp>
        <p:nvSpPr>
          <p:cNvPr id="9"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177994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4" name="Rectangle 7"/>
          <p:cNvSpPr>
            <a:spLocks noGrp="1" noChangeArrowheads="1"/>
          </p:cNvSpPr>
          <p:nvPr>
            <p:ph type="sldNum" sz="quarter" idx="11"/>
          </p:nvPr>
        </p:nvSpPr>
        <p:spPr>
          <a:ln/>
        </p:spPr>
        <p:txBody>
          <a:bodyPr/>
          <a:lstStyle>
            <a:lvl1pPr>
              <a:defRPr/>
            </a:lvl1pPr>
          </a:lstStyle>
          <a:p>
            <a:pPr>
              <a:defRPr/>
            </a:pPr>
            <a:fld id="{9F1F2A4D-59AD-4CF9-85E3-8C7A3B03C5CA}" type="slidenum">
              <a:rPr lang="nl-NL" altLang="nl-NL"/>
              <a:pPr>
                <a:defRPr/>
              </a:pPr>
              <a:t>‹nr.›</a:t>
            </a:fld>
            <a:endParaRPr lang="nl-NL" altLang="nl-NL"/>
          </a:p>
        </p:txBody>
      </p:sp>
      <p:sp>
        <p:nvSpPr>
          <p:cNvPr id="5"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201984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3" name="Rectangle 7"/>
          <p:cNvSpPr>
            <a:spLocks noGrp="1" noChangeArrowheads="1"/>
          </p:cNvSpPr>
          <p:nvPr>
            <p:ph type="sldNum" sz="quarter" idx="11"/>
          </p:nvPr>
        </p:nvSpPr>
        <p:spPr>
          <a:ln/>
        </p:spPr>
        <p:txBody>
          <a:bodyPr/>
          <a:lstStyle>
            <a:lvl1pPr>
              <a:defRPr/>
            </a:lvl1pPr>
          </a:lstStyle>
          <a:p>
            <a:pPr>
              <a:defRPr/>
            </a:pPr>
            <a:fld id="{88B90E15-7A83-486C-AAEA-B581683EE69B}" type="slidenum">
              <a:rPr lang="nl-NL" altLang="nl-NL"/>
              <a:pPr>
                <a:defRPr/>
              </a:pPr>
              <a:t>‹nr.›</a:t>
            </a:fld>
            <a:endParaRPr lang="nl-NL" altLang="nl-NL"/>
          </a:p>
        </p:txBody>
      </p:sp>
      <p:sp>
        <p:nvSpPr>
          <p:cNvPr id="4"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2789068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6" name="Rectangle 7"/>
          <p:cNvSpPr>
            <a:spLocks noGrp="1" noChangeArrowheads="1"/>
          </p:cNvSpPr>
          <p:nvPr>
            <p:ph type="sldNum" sz="quarter" idx="11"/>
          </p:nvPr>
        </p:nvSpPr>
        <p:spPr>
          <a:ln/>
        </p:spPr>
        <p:txBody>
          <a:bodyPr/>
          <a:lstStyle>
            <a:lvl1pPr>
              <a:defRPr/>
            </a:lvl1pPr>
          </a:lstStyle>
          <a:p>
            <a:pPr>
              <a:defRPr/>
            </a:pPr>
            <a:fld id="{FE0D683C-3138-47C4-9873-CAE91E7F26AC}" type="slidenum">
              <a:rPr lang="nl-NL" altLang="nl-NL"/>
              <a:pPr>
                <a:defRPr/>
              </a:pPr>
              <a:t>‹nr.›</a:t>
            </a:fld>
            <a:endParaRPr lang="nl-NL" altLang="nl-NL"/>
          </a:p>
        </p:txBody>
      </p:sp>
      <p:sp>
        <p:nvSpPr>
          <p:cNvPr id="7"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734211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ftr" sz="quarter" idx="10"/>
          </p:nvPr>
        </p:nvSpPr>
        <p:spPr>
          <a:ln/>
        </p:spPr>
        <p:txBody>
          <a:bodyPr/>
          <a:lstStyle>
            <a:lvl1pPr>
              <a:defRPr/>
            </a:lvl1pPr>
          </a:lstStyle>
          <a:p>
            <a:pPr>
              <a:defRPr/>
            </a:pPr>
            <a:r>
              <a:rPr lang="nl-NL" altLang="nl-NL"/>
              <a:t>concept-versie 0.4</a:t>
            </a:r>
          </a:p>
        </p:txBody>
      </p:sp>
      <p:sp>
        <p:nvSpPr>
          <p:cNvPr id="6" name="Rectangle 7"/>
          <p:cNvSpPr>
            <a:spLocks noGrp="1" noChangeArrowheads="1"/>
          </p:cNvSpPr>
          <p:nvPr>
            <p:ph type="sldNum" sz="quarter" idx="11"/>
          </p:nvPr>
        </p:nvSpPr>
        <p:spPr>
          <a:ln/>
        </p:spPr>
        <p:txBody>
          <a:bodyPr/>
          <a:lstStyle>
            <a:lvl1pPr>
              <a:defRPr/>
            </a:lvl1pPr>
          </a:lstStyle>
          <a:p>
            <a:pPr>
              <a:defRPr/>
            </a:pPr>
            <a:fld id="{D10B4F9C-B99B-4558-89E9-3714A8F9F976}" type="slidenum">
              <a:rPr lang="nl-NL" altLang="nl-NL"/>
              <a:pPr>
                <a:defRPr/>
              </a:pPr>
              <a:t>‹nr.›</a:t>
            </a:fld>
            <a:endParaRPr lang="nl-NL" altLang="nl-NL"/>
          </a:p>
        </p:txBody>
      </p:sp>
      <p:sp>
        <p:nvSpPr>
          <p:cNvPr id="7" name="shpTitel"/>
          <p:cNvSpPr>
            <a:spLocks noGrp="1" noChangeArrowheads="1"/>
          </p:cNvSpPr>
          <p:nvPr>
            <p:ph type="dt" sz="half" idx="12"/>
          </p:nvPr>
        </p:nvSpPr>
        <p:spPr>
          <a:ln/>
        </p:spPr>
        <p:txBody>
          <a:bodyPr/>
          <a:lstStyle>
            <a:lvl1pPr>
              <a:defRPr/>
            </a:lvl1pPr>
          </a:lstStyle>
          <a:p>
            <a:pPr>
              <a:defRPr/>
            </a:pPr>
            <a:r>
              <a:rPr lang="nl-NL" altLang="nl-NL" smtClean="0"/>
              <a:t>12 mei 2014</a:t>
            </a:r>
            <a:endParaRPr lang="nl-NL" altLang="nl-NL"/>
          </a:p>
        </p:txBody>
      </p:sp>
    </p:spTree>
    <p:extLst>
      <p:ext uri="{BB962C8B-B14F-4D97-AF65-F5344CB8AC3E}">
        <p14:creationId xmlns:p14="http://schemas.microsoft.com/office/powerpoint/2010/main" val="4221174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1011238"/>
          </a:xfrm>
          <a:prstGeom prst="rect">
            <a:avLst/>
          </a:prstGeom>
          <a:solidFill>
            <a:srgbClr val="FBD3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nl-NL" altLang="nl-NL" smtClean="0"/>
          </a:p>
        </p:txBody>
      </p:sp>
      <p:sp>
        <p:nvSpPr>
          <p:cNvPr id="1027" name="Rectangle 3"/>
          <p:cNvSpPr>
            <a:spLocks noChangeArrowheads="1"/>
          </p:cNvSpPr>
          <p:nvPr/>
        </p:nvSpPr>
        <p:spPr bwMode="auto">
          <a:xfrm>
            <a:off x="0" y="6350000"/>
            <a:ext cx="9144000" cy="508000"/>
          </a:xfrm>
          <a:prstGeom prst="rect">
            <a:avLst/>
          </a:prstGeom>
          <a:solidFill>
            <a:srgbClr val="FBD3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endParaRPr lang="nl-NL" altLang="nl-NL" smtClean="0"/>
          </a:p>
        </p:txBody>
      </p:sp>
      <p:sp>
        <p:nvSpPr>
          <p:cNvPr id="1028" name="Rectangle 4"/>
          <p:cNvSpPr>
            <a:spLocks noGrp="1" noChangeArrowheads="1"/>
          </p:cNvSpPr>
          <p:nvPr>
            <p:ph type="title"/>
          </p:nvPr>
        </p:nvSpPr>
        <p:spPr bwMode="auto">
          <a:xfrm>
            <a:off x="466725" y="1295400"/>
            <a:ext cx="840105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45717" numCol="1" anchor="ctr" anchorCtr="0" compatLnSpc="1">
            <a:prstTxWarp prst="textNoShape">
              <a:avLst/>
            </a:prstTxWarp>
          </a:bodyPr>
          <a:lstStyle/>
          <a:p>
            <a:pPr lvl="0"/>
            <a:r>
              <a:rPr lang="nl-NL" altLang="nl-NL" smtClean="0"/>
              <a:t>Klik om het opmaakprofiel van de modeltitel te bewerken</a:t>
            </a:r>
          </a:p>
        </p:txBody>
      </p:sp>
      <p:sp>
        <p:nvSpPr>
          <p:cNvPr id="1029" name="Rectangle 5"/>
          <p:cNvSpPr>
            <a:spLocks noGrp="1" noChangeArrowheads="1"/>
          </p:cNvSpPr>
          <p:nvPr>
            <p:ph type="body" idx="1"/>
          </p:nvPr>
        </p:nvSpPr>
        <p:spPr bwMode="auto">
          <a:xfrm>
            <a:off x="466725" y="2068513"/>
            <a:ext cx="8401050" cy="413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45717" numCol="1" anchor="t" anchorCtr="0" compatLnSpc="1">
            <a:prstTxWarp prst="textNoShape">
              <a:avLst/>
            </a:prstTxWarp>
          </a:bodyPr>
          <a:lstStyle/>
          <a:p>
            <a:pPr lvl="0"/>
            <a:r>
              <a:rPr lang="nl-NL" altLang="nl-NL" smtClean="0"/>
              <a:t>Klik om de opmaakprofielen van de modeltekst te bewerken</a:t>
            </a:r>
          </a:p>
          <a:p>
            <a:pPr lvl="1"/>
            <a:r>
              <a:rPr lang="nl-NL" altLang="nl-NL" smtClean="0"/>
              <a:t>Tweede niveau</a:t>
            </a:r>
          </a:p>
          <a:p>
            <a:pPr lvl="2"/>
            <a:r>
              <a:rPr lang="nl-NL" altLang="nl-NL" smtClean="0"/>
              <a:t>Derde niveau</a:t>
            </a:r>
          </a:p>
          <a:p>
            <a:pPr lvl="3"/>
            <a:r>
              <a:rPr lang="nl-NL" altLang="nl-NL" smtClean="0"/>
              <a:t>Vierde niveau</a:t>
            </a:r>
          </a:p>
          <a:p>
            <a:pPr lvl="4"/>
            <a:r>
              <a:rPr lang="nl-NL" altLang="nl-NL" smtClean="0"/>
              <a:t>Vijfde niveau</a:t>
            </a:r>
          </a:p>
        </p:txBody>
      </p:sp>
      <p:sp>
        <p:nvSpPr>
          <p:cNvPr id="24582" name="Rectangle 6"/>
          <p:cNvSpPr>
            <a:spLocks noGrp="1" noChangeArrowheads="1"/>
          </p:cNvSpPr>
          <p:nvPr>
            <p:ph type="ftr" sz="quarter" idx="3"/>
          </p:nvPr>
        </p:nvSpPr>
        <p:spPr bwMode="auto">
          <a:xfrm>
            <a:off x="5037138" y="6611938"/>
            <a:ext cx="2416175" cy="119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lvl1pPr defTabSz="608013" eaLnBrk="0" hangingPunct="0">
              <a:defRPr sz="1000">
                <a:latin typeface="+mn-lt"/>
                <a:cs typeface="Arial" charset="0"/>
              </a:defRPr>
            </a:lvl1pPr>
          </a:lstStyle>
          <a:p>
            <a:pPr>
              <a:defRPr/>
            </a:pPr>
            <a:r>
              <a:rPr lang="nl-NL" altLang="nl-NL"/>
              <a:t>concept-versie 0.4</a:t>
            </a:r>
          </a:p>
        </p:txBody>
      </p:sp>
      <p:sp>
        <p:nvSpPr>
          <p:cNvPr id="24583" name="Rectangle 7"/>
          <p:cNvSpPr>
            <a:spLocks noGrp="1" noChangeArrowheads="1"/>
          </p:cNvSpPr>
          <p:nvPr>
            <p:ph type="sldNum" sz="quarter" idx="4"/>
          </p:nvPr>
        </p:nvSpPr>
        <p:spPr bwMode="auto">
          <a:xfrm>
            <a:off x="466725" y="6611938"/>
            <a:ext cx="1905000" cy="119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sz="1000">
                <a:latin typeface="+mn-lt"/>
                <a:cs typeface="Arial" charset="0"/>
              </a:defRPr>
            </a:lvl1pPr>
          </a:lstStyle>
          <a:p>
            <a:pPr>
              <a:defRPr/>
            </a:pPr>
            <a:fld id="{7FE27FD2-662A-406C-982A-4153BA411D5C}" type="slidenum">
              <a:rPr lang="nl-NL" altLang="nl-NL"/>
              <a:pPr>
                <a:defRPr/>
              </a:pPr>
              <a:t>‹nr.›</a:t>
            </a:fld>
            <a:endParaRPr lang="nl-NL" altLang="nl-NL"/>
          </a:p>
        </p:txBody>
      </p:sp>
      <p:sp>
        <p:nvSpPr>
          <p:cNvPr id="11" name="shpTitel"/>
          <p:cNvSpPr>
            <a:spLocks noGrp="1" noChangeArrowheads="1"/>
          </p:cNvSpPr>
          <p:nvPr>
            <p:ph type="dt" sz="half" idx="2"/>
          </p:nvPr>
        </p:nvSpPr>
        <p:spPr bwMode="auto">
          <a:xfrm>
            <a:off x="7264400" y="6611938"/>
            <a:ext cx="1508125" cy="11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lvl1pPr algn="r" defTabSz="608013" eaLnBrk="0" hangingPunct="0">
              <a:defRPr sz="1000">
                <a:latin typeface="+mn-lt"/>
                <a:cs typeface="Arial" charset="0"/>
              </a:defRPr>
            </a:lvl1pPr>
          </a:lstStyle>
          <a:p>
            <a:pPr>
              <a:defRPr/>
            </a:pPr>
            <a:r>
              <a:rPr lang="nl-NL" altLang="nl-NL" smtClean="0"/>
              <a:t>12 mei 2014</a:t>
            </a:r>
            <a:endParaRPr lang="nl-NL" altLang="nl-NL"/>
          </a:p>
        </p:txBody>
      </p:sp>
      <p:pic>
        <p:nvPicPr>
          <p:cNvPr id="1033" name="Picture 9" descr="RO_VW_diap"/>
          <p:cNvPicPr>
            <a:picLocks noChangeAspect="1" noChangeArrowheads="1"/>
          </p:cNvPicPr>
          <p:nvPr/>
        </p:nvPicPr>
        <p:blipFill>
          <a:blip r:embed="rId13" cstate="print">
            <a:extLst>
              <a:ext uri="{28A0092B-C50C-407E-A947-70E740481C1C}">
                <a14:useLocalDpi xmlns:a14="http://schemas.microsoft.com/office/drawing/2010/main" val="0"/>
              </a:ext>
            </a:extLst>
          </a:blip>
          <a:srcRect l="46451" t="15443" r="46289" b="20656"/>
          <a:stretch>
            <a:fillRect/>
          </a:stretch>
        </p:blipFill>
        <p:spPr bwMode="auto">
          <a:xfrm>
            <a:off x="4376738" y="0"/>
            <a:ext cx="3937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6" name="Rectangle 10"/>
          <p:cNvSpPr>
            <a:spLocks noChangeArrowheads="1"/>
          </p:cNvSpPr>
          <p:nvPr/>
        </p:nvSpPr>
        <p:spPr bwMode="auto">
          <a:xfrm>
            <a:off x="2271713" y="6434138"/>
            <a:ext cx="2414587" cy="119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defTabSz="608013">
              <a:defRPr>
                <a:solidFill>
                  <a:schemeClr val="tx1"/>
                </a:solidFill>
                <a:latin typeface="Arial" charset="0"/>
              </a:defRPr>
            </a:lvl1pPr>
            <a:lvl2pPr marL="303213" defTabSz="608013">
              <a:defRPr>
                <a:solidFill>
                  <a:schemeClr val="tx1"/>
                </a:solidFill>
                <a:latin typeface="Arial" charset="0"/>
              </a:defRPr>
            </a:lvl2pPr>
            <a:lvl3pPr marL="608013" defTabSz="608013">
              <a:defRPr>
                <a:solidFill>
                  <a:schemeClr val="tx1"/>
                </a:solidFill>
                <a:latin typeface="Arial" charset="0"/>
              </a:defRPr>
            </a:lvl3pPr>
            <a:lvl4pPr marL="911225" defTabSz="608013">
              <a:defRPr>
                <a:solidFill>
                  <a:schemeClr val="tx1"/>
                </a:solidFill>
                <a:latin typeface="Arial" charset="0"/>
              </a:defRPr>
            </a:lvl4pPr>
            <a:lvl5pPr marL="1214438" defTabSz="608013">
              <a:defRPr>
                <a:solidFill>
                  <a:schemeClr val="tx1"/>
                </a:solidFill>
                <a:latin typeface="Arial" charset="0"/>
              </a:defRPr>
            </a:lvl5pPr>
            <a:lvl6pPr marL="1671638" defTabSz="608013" fontAlgn="base">
              <a:spcBef>
                <a:spcPct val="0"/>
              </a:spcBef>
              <a:spcAft>
                <a:spcPct val="0"/>
              </a:spcAft>
              <a:defRPr>
                <a:solidFill>
                  <a:schemeClr val="tx1"/>
                </a:solidFill>
                <a:latin typeface="Arial" charset="0"/>
              </a:defRPr>
            </a:lvl6pPr>
            <a:lvl7pPr marL="2128838" defTabSz="608013" fontAlgn="base">
              <a:spcBef>
                <a:spcPct val="0"/>
              </a:spcBef>
              <a:spcAft>
                <a:spcPct val="0"/>
              </a:spcAft>
              <a:defRPr>
                <a:solidFill>
                  <a:schemeClr val="tx1"/>
                </a:solidFill>
                <a:latin typeface="Arial" charset="0"/>
              </a:defRPr>
            </a:lvl7pPr>
            <a:lvl8pPr marL="2586038" defTabSz="608013" fontAlgn="base">
              <a:spcBef>
                <a:spcPct val="0"/>
              </a:spcBef>
              <a:spcAft>
                <a:spcPct val="0"/>
              </a:spcAft>
              <a:defRPr>
                <a:solidFill>
                  <a:schemeClr val="tx1"/>
                </a:solidFill>
                <a:latin typeface="Arial" charset="0"/>
              </a:defRPr>
            </a:lvl8pPr>
            <a:lvl9pPr marL="3043238" defTabSz="608013" fontAlgn="base">
              <a:spcBef>
                <a:spcPct val="0"/>
              </a:spcBef>
              <a:spcAft>
                <a:spcPct val="0"/>
              </a:spcAft>
              <a:defRPr>
                <a:solidFill>
                  <a:schemeClr val="tx1"/>
                </a:solidFill>
                <a:latin typeface="Arial" charset="0"/>
              </a:defRPr>
            </a:lvl9pPr>
          </a:lstStyle>
          <a:p>
            <a:pPr eaLnBrk="0" hangingPunct="0">
              <a:defRPr/>
            </a:pPr>
            <a:endParaRPr lang="en-US" altLang="nl-NL" sz="1000" smtClean="0">
              <a:solidFill>
                <a:srgbClr val="FFFFFF"/>
              </a:solidFill>
              <a:latin typeface="Verdana" pitchFamily="34" charset="0"/>
              <a:cs typeface="Arial" charset="0"/>
            </a:endParaRPr>
          </a:p>
        </p:txBody>
      </p:sp>
      <p:sp>
        <p:nvSpPr>
          <p:cNvPr id="24587" name="Text Box 11"/>
          <p:cNvSpPr txBox="1">
            <a:spLocks noChangeArrowheads="1"/>
          </p:cNvSpPr>
          <p:nvPr/>
        </p:nvSpPr>
        <p:spPr bwMode="auto">
          <a:xfrm>
            <a:off x="5037138" y="6423025"/>
            <a:ext cx="3154362" cy="119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defTabSz="608013">
              <a:defRPr>
                <a:solidFill>
                  <a:schemeClr val="tx1"/>
                </a:solidFill>
                <a:latin typeface="Arial" charset="0"/>
              </a:defRPr>
            </a:lvl1pPr>
            <a:lvl2pPr marL="303213" defTabSz="608013">
              <a:defRPr>
                <a:solidFill>
                  <a:schemeClr val="tx1"/>
                </a:solidFill>
                <a:latin typeface="Arial" charset="0"/>
              </a:defRPr>
            </a:lvl2pPr>
            <a:lvl3pPr marL="608013" defTabSz="608013">
              <a:defRPr>
                <a:solidFill>
                  <a:schemeClr val="tx1"/>
                </a:solidFill>
                <a:latin typeface="Arial" charset="0"/>
              </a:defRPr>
            </a:lvl3pPr>
            <a:lvl4pPr marL="911225" defTabSz="608013">
              <a:defRPr>
                <a:solidFill>
                  <a:schemeClr val="tx1"/>
                </a:solidFill>
                <a:latin typeface="Arial" charset="0"/>
              </a:defRPr>
            </a:lvl4pPr>
            <a:lvl5pPr marL="1214438" defTabSz="608013">
              <a:defRPr>
                <a:solidFill>
                  <a:schemeClr val="tx1"/>
                </a:solidFill>
                <a:latin typeface="Arial" charset="0"/>
              </a:defRPr>
            </a:lvl5pPr>
            <a:lvl6pPr marL="1671638" defTabSz="608013" fontAlgn="base">
              <a:spcBef>
                <a:spcPct val="0"/>
              </a:spcBef>
              <a:spcAft>
                <a:spcPct val="0"/>
              </a:spcAft>
              <a:defRPr>
                <a:solidFill>
                  <a:schemeClr val="tx1"/>
                </a:solidFill>
                <a:latin typeface="Arial" charset="0"/>
              </a:defRPr>
            </a:lvl6pPr>
            <a:lvl7pPr marL="2128838" defTabSz="608013" fontAlgn="base">
              <a:spcBef>
                <a:spcPct val="0"/>
              </a:spcBef>
              <a:spcAft>
                <a:spcPct val="0"/>
              </a:spcAft>
              <a:defRPr>
                <a:solidFill>
                  <a:schemeClr val="tx1"/>
                </a:solidFill>
                <a:latin typeface="Arial" charset="0"/>
              </a:defRPr>
            </a:lvl7pPr>
            <a:lvl8pPr marL="2586038" defTabSz="608013" fontAlgn="base">
              <a:spcBef>
                <a:spcPct val="0"/>
              </a:spcBef>
              <a:spcAft>
                <a:spcPct val="0"/>
              </a:spcAft>
              <a:defRPr>
                <a:solidFill>
                  <a:schemeClr val="tx1"/>
                </a:solidFill>
                <a:latin typeface="Arial" charset="0"/>
              </a:defRPr>
            </a:lvl8pPr>
            <a:lvl9pPr marL="3043238" defTabSz="608013" fontAlgn="base">
              <a:spcBef>
                <a:spcPct val="0"/>
              </a:spcBef>
              <a:spcAft>
                <a:spcPct val="0"/>
              </a:spcAft>
              <a:defRPr>
                <a:solidFill>
                  <a:schemeClr val="tx1"/>
                </a:solidFill>
                <a:latin typeface="Arial" charset="0"/>
              </a:defRPr>
            </a:lvl9pPr>
          </a:lstStyle>
          <a:p>
            <a:pPr eaLnBrk="0" hangingPunct="0">
              <a:defRPr/>
            </a:pPr>
            <a:r>
              <a:rPr lang="nl-NL" altLang="nl-NL" sz="1000" smtClean="0">
                <a:latin typeface="Verdana" pitchFamily="34" charset="0"/>
                <a:cs typeface="Arial" charset="0"/>
              </a:rPr>
              <a:t>Rijkswaterstaat</a:t>
            </a:r>
          </a:p>
        </p:txBody>
      </p:sp>
    </p:spTree>
  </p:cSld>
  <p:clrMap bg1="lt1" tx1="dk1" bg2="lt2" tx2="dk2" accent1="accent1" accent2="accent2" accent3="accent3" accent4="accent4" accent5="accent5" accent6="accent6" hlink="hlink" folHlink="folHlink"/>
  <p:sldLayoutIdLst>
    <p:sldLayoutId id="2147483902"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hf hdr="0" ftr="0" dt="0"/>
  <p:txStyles>
    <p:titleStyle>
      <a:lvl1pPr algn="l" rtl="0" eaLnBrk="0" fontAlgn="base" hangingPunct="0">
        <a:spcBef>
          <a:spcPct val="0"/>
        </a:spcBef>
        <a:spcAft>
          <a:spcPct val="0"/>
        </a:spcAft>
        <a:defRPr sz="2600">
          <a:solidFill>
            <a:schemeClr val="bg2"/>
          </a:solidFill>
          <a:latin typeface="+mj-lt"/>
          <a:ea typeface="+mj-ea"/>
          <a:cs typeface="+mj-cs"/>
        </a:defRPr>
      </a:lvl1pPr>
      <a:lvl2pPr algn="l" rtl="0" eaLnBrk="0" fontAlgn="base" hangingPunct="0">
        <a:spcBef>
          <a:spcPct val="0"/>
        </a:spcBef>
        <a:spcAft>
          <a:spcPct val="0"/>
        </a:spcAft>
        <a:defRPr sz="2600">
          <a:solidFill>
            <a:schemeClr val="bg2"/>
          </a:solidFill>
          <a:latin typeface="Verdana" pitchFamily="34" charset="0"/>
        </a:defRPr>
      </a:lvl2pPr>
      <a:lvl3pPr algn="l" rtl="0" eaLnBrk="0" fontAlgn="base" hangingPunct="0">
        <a:spcBef>
          <a:spcPct val="0"/>
        </a:spcBef>
        <a:spcAft>
          <a:spcPct val="0"/>
        </a:spcAft>
        <a:defRPr sz="2600">
          <a:solidFill>
            <a:schemeClr val="bg2"/>
          </a:solidFill>
          <a:latin typeface="Verdana" pitchFamily="34" charset="0"/>
        </a:defRPr>
      </a:lvl3pPr>
      <a:lvl4pPr algn="l" rtl="0" eaLnBrk="0" fontAlgn="base" hangingPunct="0">
        <a:spcBef>
          <a:spcPct val="0"/>
        </a:spcBef>
        <a:spcAft>
          <a:spcPct val="0"/>
        </a:spcAft>
        <a:defRPr sz="2600">
          <a:solidFill>
            <a:schemeClr val="bg2"/>
          </a:solidFill>
          <a:latin typeface="Verdana" pitchFamily="34" charset="0"/>
        </a:defRPr>
      </a:lvl4pPr>
      <a:lvl5pPr algn="l" rtl="0" eaLnBrk="0" fontAlgn="base" hangingPunct="0">
        <a:spcBef>
          <a:spcPct val="0"/>
        </a:spcBef>
        <a:spcAft>
          <a:spcPct val="0"/>
        </a:spcAft>
        <a:defRPr sz="2600">
          <a:solidFill>
            <a:schemeClr val="bg2"/>
          </a:solidFill>
          <a:latin typeface="Verdana" pitchFamily="34" charset="0"/>
        </a:defRPr>
      </a:lvl5pPr>
      <a:lvl6pPr marL="457200" algn="l" rtl="0" fontAlgn="base">
        <a:spcBef>
          <a:spcPct val="0"/>
        </a:spcBef>
        <a:spcAft>
          <a:spcPct val="0"/>
        </a:spcAft>
        <a:defRPr sz="2600">
          <a:solidFill>
            <a:schemeClr val="bg2"/>
          </a:solidFill>
          <a:latin typeface="Verdana" pitchFamily="34" charset="0"/>
        </a:defRPr>
      </a:lvl6pPr>
      <a:lvl7pPr marL="914400" algn="l" rtl="0" fontAlgn="base">
        <a:spcBef>
          <a:spcPct val="0"/>
        </a:spcBef>
        <a:spcAft>
          <a:spcPct val="0"/>
        </a:spcAft>
        <a:defRPr sz="2600">
          <a:solidFill>
            <a:schemeClr val="bg2"/>
          </a:solidFill>
          <a:latin typeface="Verdana" pitchFamily="34" charset="0"/>
        </a:defRPr>
      </a:lvl7pPr>
      <a:lvl8pPr marL="1371600" algn="l" rtl="0" fontAlgn="base">
        <a:spcBef>
          <a:spcPct val="0"/>
        </a:spcBef>
        <a:spcAft>
          <a:spcPct val="0"/>
        </a:spcAft>
        <a:defRPr sz="2600">
          <a:solidFill>
            <a:schemeClr val="bg2"/>
          </a:solidFill>
          <a:latin typeface="Verdana" pitchFamily="34" charset="0"/>
        </a:defRPr>
      </a:lvl8pPr>
      <a:lvl9pPr marL="1828800" algn="l" rtl="0" fontAlgn="base">
        <a:spcBef>
          <a:spcPct val="0"/>
        </a:spcBef>
        <a:spcAft>
          <a:spcPct val="0"/>
        </a:spcAft>
        <a:defRPr sz="2600">
          <a:solidFill>
            <a:schemeClr val="bg2"/>
          </a:solidFill>
          <a:latin typeface="Verdana" pitchFamily="34" charset="0"/>
        </a:defRPr>
      </a:lvl9pPr>
    </p:titleStyle>
    <p:bodyStyle>
      <a:lvl1pPr marL="342900" indent="-342900" algn="l" rtl="0" eaLnBrk="0" fontAlgn="base" hangingPunct="0">
        <a:spcBef>
          <a:spcPct val="20000"/>
        </a:spcBef>
        <a:spcAft>
          <a:spcPct val="0"/>
        </a:spcAft>
        <a:buChar char="•"/>
        <a:defRPr>
          <a:solidFill>
            <a:schemeClr val="tx1"/>
          </a:solidFill>
          <a:latin typeface="+mn-lt"/>
          <a:ea typeface="+mn-ea"/>
          <a:cs typeface="+mn-cs"/>
        </a:defRPr>
      </a:lvl1pPr>
      <a:lvl2pPr marL="742950" indent="-285750" algn="l" rtl="0" eaLnBrk="0" fontAlgn="base" hangingPunct="0">
        <a:spcBef>
          <a:spcPct val="20000"/>
        </a:spcBef>
        <a:spcAft>
          <a:spcPct val="0"/>
        </a:spcAft>
        <a:buChar char="–"/>
        <a:defRPr>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788024" y="2276872"/>
            <a:ext cx="4355976" cy="3203575"/>
          </a:xfrm>
        </p:spPr>
        <p:txBody>
          <a:bodyPr/>
          <a:lstStyle/>
          <a:p>
            <a:r>
              <a:rPr lang="nl-NL" altLang="nl-NL" sz="3200" dirty="0" smtClean="0"/>
              <a:t/>
            </a:r>
            <a:br>
              <a:rPr lang="nl-NL" altLang="nl-NL" sz="3200" dirty="0" smtClean="0"/>
            </a:br>
            <a:r>
              <a:rPr lang="nl-NL" altLang="nl-NL" sz="3200" dirty="0"/>
              <a:t/>
            </a:r>
            <a:br>
              <a:rPr lang="nl-NL" altLang="nl-NL" sz="3200" dirty="0"/>
            </a:br>
            <a:r>
              <a:rPr lang="nl-NL" altLang="nl-NL" sz="3200" dirty="0" smtClean="0"/>
              <a:t/>
            </a:r>
            <a:br>
              <a:rPr lang="nl-NL" altLang="nl-NL" sz="3200" dirty="0" smtClean="0"/>
            </a:br>
            <a:r>
              <a:rPr lang="nl-NL" altLang="nl-NL" sz="3200" dirty="0" smtClean="0"/>
              <a:t>Groot Variabel Onderhoud (GVO)</a:t>
            </a:r>
            <a:br>
              <a:rPr lang="nl-NL" altLang="nl-NL" sz="3200" dirty="0" smtClean="0"/>
            </a:br>
            <a:r>
              <a:rPr lang="nl-NL" altLang="nl-NL" sz="3200" dirty="0" smtClean="0"/>
              <a:t>2019-2020</a:t>
            </a:r>
            <a:br>
              <a:rPr lang="nl-NL" altLang="nl-NL" sz="3200" dirty="0" smtClean="0"/>
            </a:br>
            <a:r>
              <a:rPr lang="nl-NL" altLang="nl-NL" sz="3200" dirty="0"/>
              <a:t/>
            </a:r>
            <a:br>
              <a:rPr lang="nl-NL" altLang="nl-NL" sz="3200" dirty="0"/>
            </a:br>
            <a:r>
              <a:rPr lang="nl-NL" altLang="nl-NL" sz="2400" dirty="0" smtClean="0"/>
              <a:t>Resultaat van twee</a:t>
            </a:r>
            <a:br>
              <a:rPr lang="nl-NL" altLang="nl-NL" sz="2400" dirty="0" smtClean="0"/>
            </a:br>
            <a:r>
              <a:rPr lang="nl-NL" altLang="nl-NL" sz="2400" dirty="0" smtClean="0"/>
              <a:t>dialogen met de markt</a:t>
            </a:r>
            <a:br>
              <a:rPr lang="nl-NL" altLang="nl-NL" sz="2400" dirty="0" smtClean="0"/>
            </a:br>
            <a:r>
              <a:rPr lang="nl-NL" altLang="nl-NL" sz="2400" dirty="0" smtClean="0"/>
              <a:t/>
            </a:r>
            <a:br>
              <a:rPr lang="nl-NL" altLang="nl-NL" sz="2400" dirty="0" smtClean="0"/>
            </a:br>
            <a:r>
              <a:rPr lang="nl-NL" altLang="nl-NL" sz="2400" dirty="0" smtClean="0"/>
              <a:t>19 mei 2017</a:t>
            </a:r>
            <a:br>
              <a:rPr lang="nl-NL" altLang="nl-NL" sz="2400" dirty="0" smtClean="0"/>
            </a:br>
            <a:r>
              <a:rPr lang="nl-NL" altLang="nl-NL" sz="2400" dirty="0" smtClean="0"/>
              <a:t>15 september 2017</a:t>
            </a:r>
            <a:r>
              <a:rPr lang="nl-NL" altLang="nl-NL" sz="2800" dirty="0" smtClean="0"/>
              <a:t/>
            </a:r>
            <a:br>
              <a:rPr lang="nl-NL" altLang="nl-NL" sz="2800" dirty="0" smtClean="0"/>
            </a:br>
            <a:r>
              <a:rPr lang="nl-NL" altLang="nl-NL" sz="3200" dirty="0" smtClean="0"/>
              <a:t/>
            </a:r>
            <a:br>
              <a:rPr lang="nl-NL" altLang="nl-NL" sz="3200" dirty="0" smtClean="0"/>
            </a:br>
            <a:r>
              <a:rPr lang="nl-NL" altLang="nl-NL" sz="3200" dirty="0" smtClean="0"/>
              <a:t/>
            </a:r>
            <a:br>
              <a:rPr lang="nl-NL" altLang="nl-NL" sz="3200" dirty="0" smtClean="0"/>
            </a:br>
            <a:r>
              <a:rPr lang="nl-NL" altLang="nl-NL" dirty="0"/>
              <a:t/>
            </a:r>
            <a:br>
              <a:rPr lang="nl-NL" altLang="nl-NL" dirty="0"/>
            </a:br>
            <a:endParaRPr lang="nl-NL" altLang="nl-NL" sz="2400" dirty="0" smtClean="0"/>
          </a:p>
        </p:txBody>
      </p:sp>
      <p:sp>
        <p:nvSpPr>
          <p:cNvPr id="307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a:solidFill>
                  <a:schemeClr val="tx1"/>
                </a:solidFill>
                <a:latin typeface="Verdana" pitchFamily="34" charset="0"/>
              </a:defRPr>
            </a:lvl1pPr>
            <a:lvl2pPr marL="742950" indent="-285750" eaLnBrk="0" hangingPunct="0">
              <a:spcBef>
                <a:spcPct val="20000"/>
              </a:spcBef>
              <a:buChar char="–"/>
              <a:defRPr>
                <a:solidFill>
                  <a:schemeClr val="tx1"/>
                </a:solidFill>
                <a:latin typeface="Verdana" pitchFamily="34" charset="0"/>
              </a:defRPr>
            </a:lvl2pPr>
            <a:lvl3pPr marL="1143000" indent="-228600" eaLnBrk="0" hangingPunct="0">
              <a:spcBef>
                <a:spcPct val="20000"/>
              </a:spcBef>
              <a:buChar char="•"/>
              <a:defRPr>
                <a:solidFill>
                  <a:schemeClr val="tx1"/>
                </a:solidFill>
                <a:latin typeface="Verdana" pitchFamily="34" charset="0"/>
              </a:defRPr>
            </a:lvl3pPr>
            <a:lvl4pPr marL="1600200" indent="-228600" eaLnBrk="0" hangingPunct="0">
              <a:spcBef>
                <a:spcPct val="20000"/>
              </a:spcBef>
              <a:buChar char="–"/>
              <a:defRPr>
                <a:solidFill>
                  <a:schemeClr val="tx1"/>
                </a:solidFill>
                <a:latin typeface="Verdana" pitchFamily="34" charset="0"/>
              </a:defRPr>
            </a:lvl4pPr>
            <a:lvl5pPr marL="2057400" indent="-228600" eaLnBrk="0" hangingPunct="0">
              <a:spcBef>
                <a:spcPct val="20000"/>
              </a:spcBef>
              <a:buChar char="»"/>
              <a:defRPr>
                <a:solidFill>
                  <a:schemeClr val="tx1"/>
                </a:solidFill>
                <a:latin typeface="Verdana" pitchFamily="34" charset="0"/>
              </a:defRPr>
            </a:lvl5pPr>
            <a:lvl6pPr marL="2514600" indent="-228600" eaLnBrk="0" fontAlgn="base" hangingPunct="0">
              <a:spcBef>
                <a:spcPct val="20000"/>
              </a:spcBef>
              <a:spcAft>
                <a:spcPct val="0"/>
              </a:spcAft>
              <a:buChar char="»"/>
              <a:defRPr>
                <a:solidFill>
                  <a:schemeClr val="tx1"/>
                </a:solidFill>
                <a:latin typeface="Verdana" pitchFamily="34" charset="0"/>
              </a:defRPr>
            </a:lvl6pPr>
            <a:lvl7pPr marL="2971800" indent="-228600" eaLnBrk="0" fontAlgn="base" hangingPunct="0">
              <a:spcBef>
                <a:spcPct val="20000"/>
              </a:spcBef>
              <a:spcAft>
                <a:spcPct val="0"/>
              </a:spcAft>
              <a:buChar char="»"/>
              <a:defRPr>
                <a:solidFill>
                  <a:schemeClr val="tx1"/>
                </a:solidFill>
                <a:latin typeface="Verdana" pitchFamily="34" charset="0"/>
              </a:defRPr>
            </a:lvl7pPr>
            <a:lvl8pPr marL="3429000" indent="-228600" eaLnBrk="0" fontAlgn="base" hangingPunct="0">
              <a:spcBef>
                <a:spcPct val="20000"/>
              </a:spcBef>
              <a:spcAft>
                <a:spcPct val="0"/>
              </a:spcAft>
              <a:buChar char="»"/>
              <a:defRPr>
                <a:solidFill>
                  <a:schemeClr val="tx1"/>
                </a:solidFill>
                <a:latin typeface="Verdana" pitchFamily="34" charset="0"/>
              </a:defRPr>
            </a:lvl8pPr>
            <a:lvl9pPr marL="3886200" indent="-228600" eaLnBrk="0" fontAlgn="base" hangingPunct="0">
              <a:spcBef>
                <a:spcPct val="20000"/>
              </a:spcBef>
              <a:spcAft>
                <a:spcPct val="0"/>
              </a:spcAft>
              <a:buChar char="»"/>
              <a:defRPr>
                <a:solidFill>
                  <a:schemeClr val="tx1"/>
                </a:solidFill>
                <a:latin typeface="Verdana" pitchFamily="34" charset="0"/>
              </a:defRPr>
            </a:lvl9pPr>
          </a:lstStyle>
          <a:p>
            <a:pPr eaLnBrk="1" hangingPunct="1">
              <a:spcBef>
                <a:spcPct val="0"/>
              </a:spcBef>
              <a:buFontTx/>
              <a:buNone/>
            </a:pPr>
            <a:endParaRPr lang="nl-NL" altLang="nl-NL">
              <a:latin typeface="Times New Roman" pitchFamily="18" charset="0"/>
            </a:endParaRPr>
          </a:p>
        </p:txBody>
      </p:sp>
      <p:sp>
        <p:nvSpPr>
          <p:cNvPr id="2" name="Rechthoek 1"/>
          <p:cNvSpPr/>
          <p:nvPr/>
        </p:nvSpPr>
        <p:spPr>
          <a:xfrm>
            <a:off x="4995540" y="1196752"/>
            <a:ext cx="2672804" cy="3031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10</a:t>
            </a:fld>
            <a:endParaRPr lang="nl-NL" altLang="nl-NL"/>
          </a:p>
        </p:txBody>
      </p:sp>
      <p:sp>
        <p:nvSpPr>
          <p:cNvPr id="2" name="Rechthoek 1"/>
          <p:cNvSpPr/>
          <p:nvPr/>
        </p:nvSpPr>
        <p:spPr>
          <a:xfrm>
            <a:off x="179512" y="1129962"/>
            <a:ext cx="8640960" cy="5909310"/>
          </a:xfrm>
          <a:prstGeom prst="rect">
            <a:avLst/>
          </a:prstGeom>
        </p:spPr>
        <p:txBody>
          <a:bodyPr wrap="square">
            <a:spAutoFit/>
          </a:bodyPr>
          <a:lstStyle/>
          <a:p>
            <a:pPr lvl="0"/>
            <a:r>
              <a:rPr lang="nl-NL" sz="1800" dirty="0" smtClean="0">
                <a:latin typeface="+mn-lt"/>
              </a:rPr>
              <a:t>Uit deze resultaten van de 2 marktdialogen, haalt RWS de navolgende accenten voor de vervolg-aanpak van het groot variabel onderhoud (droog):</a:t>
            </a:r>
          </a:p>
          <a:p>
            <a:pPr lvl="0"/>
            <a:endParaRPr lang="nl-NL" sz="1800" dirty="0" smtClean="0">
              <a:latin typeface="+mn-lt"/>
            </a:endParaRPr>
          </a:p>
          <a:p>
            <a:pPr marL="285750" indent="-285750">
              <a:buFont typeface="Arial" panose="020B0604020202020204" pitchFamily="34" charset="0"/>
              <a:buChar char="•"/>
            </a:pPr>
            <a:r>
              <a:rPr lang="nl-NL" sz="1800" dirty="0">
                <a:latin typeface="+mn-lt"/>
              </a:rPr>
              <a:t>RWS heeft veel </a:t>
            </a:r>
            <a:r>
              <a:rPr lang="nl-NL" sz="1800" dirty="0" smtClean="0">
                <a:latin typeface="+mn-lt"/>
              </a:rPr>
              <a:t>geleerd uit </a:t>
            </a:r>
            <a:r>
              <a:rPr lang="nl-NL" sz="1800" dirty="0">
                <a:latin typeface="+mn-lt"/>
              </a:rPr>
              <a:t>de 2 marktdialogen in 2017 over GVO</a:t>
            </a:r>
            <a:r>
              <a:rPr lang="nl-NL" sz="1800" dirty="0" smtClean="0">
                <a:latin typeface="+mn-lt"/>
              </a:rPr>
              <a:t>. RWS wil dit soort periodieke afstemming met de GVO-markt graag voortzetten. </a:t>
            </a:r>
          </a:p>
          <a:p>
            <a:pPr marL="285750" indent="-285750">
              <a:buFont typeface="Arial" panose="020B0604020202020204" pitchFamily="34" charset="0"/>
              <a:buChar char="•"/>
            </a:pPr>
            <a:r>
              <a:rPr lang="nl-NL" sz="1800" dirty="0" smtClean="0">
                <a:latin typeface="+mn-lt"/>
              </a:rPr>
              <a:t>RWS </a:t>
            </a:r>
            <a:r>
              <a:rPr lang="nl-NL" sz="1800" dirty="0">
                <a:latin typeface="+mn-lt"/>
              </a:rPr>
              <a:t>beschouwt de complete oogst </a:t>
            </a:r>
            <a:r>
              <a:rPr lang="nl-NL" sz="1800" dirty="0" smtClean="0">
                <a:latin typeface="+mn-lt"/>
              </a:rPr>
              <a:t>over het wat, wanneer en hoe van GVO als </a:t>
            </a:r>
            <a:r>
              <a:rPr lang="nl-NL" sz="1800" dirty="0">
                <a:latin typeface="+mn-lt"/>
              </a:rPr>
              <a:t>aandachtspunten voor de vormgeving van de </a:t>
            </a:r>
            <a:r>
              <a:rPr lang="nl-NL" sz="1800" dirty="0" smtClean="0">
                <a:latin typeface="+mn-lt"/>
              </a:rPr>
              <a:t>aanbesteding </a:t>
            </a:r>
            <a:r>
              <a:rPr lang="nl-NL" sz="1800" dirty="0">
                <a:latin typeface="+mn-lt"/>
              </a:rPr>
              <a:t>van alle komend GVO. RWS wil alleen afwijken van deze aandachtspunten, als RWS dit voldoende kan motiveren. </a:t>
            </a:r>
            <a:r>
              <a:rPr lang="nl-NL" sz="1800" dirty="0" smtClean="0">
                <a:latin typeface="+mn-lt"/>
              </a:rPr>
              <a:t>En zodoende één gezicht naar de markt beter borgen. De </a:t>
            </a:r>
            <a:r>
              <a:rPr lang="nl-NL" sz="1800" dirty="0">
                <a:latin typeface="+mn-lt"/>
              </a:rPr>
              <a:t>komende GVO-afstemmingsmomenten met de markt bieden de gelegenheid om hier met elkaar over in gesprek te gaan.</a:t>
            </a:r>
          </a:p>
          <a:p>
            <a:pPr marL="285750" lvl="0" indent="-285750">
              <a:buFont typeface="Arial" panose="020B0604020202020204" pitchFamily="34" charset="0"/>
              <a:buChar char="•"/>
            </a:pPr>
            <a:r>
              <a:rPr lang="nl-NL" sz="1800" dirty="0" smtClean="0">
                <a:latin typeface="+mn-lt"/>
              </a:rPr>
              <a:t>RWS wil het GVO meer </a:t>
            </a:r>
            <a:r>
              <a:rPr lang="nl-NL" sz="1800" dirty="0" err="1" smtClean="0">
                <a:latin typeface="+mn-lt"/>
              </a:rPr>
              <a:t>batchgewijs</a:t>
            </a:r>
            <a:r>
              <a:rPr lang="nl-NL" sz="1800" dirty="0" smtClean="0">
                <a:latin typeface="+mn-lt"/>
              </a:rPr>
              <a:t> op de markt zetten, d.w.z. zoveel mogelijk gelijke volumes per aanbestedingsmoment, zoveel mogelijk gelijkmatig gespreid in elk jaar. Zodoende wil RWS bijdragen aan vermindering van de transactiekosten en optimalisatie van het productievermogen.</a:t>
            </a:r>
          </a:p>
          <a:p>
            <a:pPr lvl="0"/>
            <a:endParaRPr lang="nl-NL" sz="1800" dirty="0">
              <a:latin typeface="+mn-lt"/>
            </a:endParaRPr>
          </a:p>
          <a:p>
            <a:endParaRPr lang="nl-NL" sz="1800" dirty="0" smtClean="0">
              <a:latin typeface="+mn-lt"/>
            </a:endParaRPr>
          </a:p>
        </p:txBody>
      </p:sp>
      <p:sp>
        <p:nvSpPr>
          <p:cNvPr id="7" name="Tekstvak 6"/>
          <p:cNvSpPr txBox="1"/>
          <p:nvPr/>
        </p:nvSpPr>
        <p:spPr>
          <a:xfrm>
            <a:off x="179512" y="44624"/>
            <a:ext cx="5814540" cy="523220"/>
          </a:xfrm>
          <a:prstGeom prst="rect">
            <a:avLst/>
          </a:prstGeom>
          <a:noFill/>
        </p:spPr>
        <p:txBody>
          <a:bodyPr wrap="none" rtlCol="0">
            <a:spAutoFit/>
          </a:bodyPr>
          <a:lstStyle/>
          <a:p>
            <a:r>
              <a:rPr lang="nl-NL" sz="2800" dirty="0" smtClean="0">
                <a:latin typeface="+mn-lt"/>
              </a:rPr>
              <a:t>Gevolgen voor aanpak     (1/2)</a:t>
            </a:r>
            <a:endParaRPr lang="nl-NL" sz="2800" dirty="0">
              <a:latin typeface="+mn-lt"/>
            </a:endParaRPr>
          </a:p>
        </p:txBody>
      </p:sp>
    </p:spTree>
    <p:extLst>
      <p:ext uri="{BB962C8B-B14F-4D97-AF65-F5344CB8AC3E}">
        <p14:creationId xmlns:p14="http://schemas.microsoft.com/office/powerpoint/2010/main" val="1082845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11</a:t>
            </a:fld>
            <a:endParaRPr lang="nl-NL" altLang="nl-NL"/>
          </a:p>
        </p:txBody>
      </p:sp>
      <p:sp>
        <p:nvSpPr>
          <p:cNvPr id="2" name="Rechthoek 1"/>
          <p:cNvSpPr/>
          <p:nvPr/>
        </p:nvSpPr>
        <p:spPr>
          <a:xfrm>
            <a:off x="179512" y="1129962"/>
            <a:ext cx="8640960" cy="4247317"/>
          </a:xfrm>
          <a:prstGeom prst="rect">
            <a:avLst/>
          </a:prstGeom>
        </p:spPr>
        <p:txBody>
          <a:bodyPr wrap="square">
            <a:spAutoFit/>
          </a:bodyPr>
          <a:lstStyle/>
          <a:p>
            <a:pPr lvl="0"/>
            <a:endParaRPr lang="nl-NL" sz="1800" dirty="0" smtClean="0">
              <a:latin typeface="+mn-lt"/>
            </a:endParaRPr>
          </a:p>
          <a:p>
            <a:pPr marL="285750" lvl="0" indent="-285750">
              <a:buFont typeface="Arial" panose="020B0604020202020204" pitchFamily="34" charset="0"/>
              <a:buChar char="•"/>
            </a:pPr>
            <a:r>
              <a:rPr lang="nl-NL" sz="1800" dirty="0" smtClean="0">
                <a:latin typeface="+mn-lt"/>
              </a:rPr>
              <a:t>Als </a:t>
            </a:r>
            <a:r>
              <a:rPr lang="nl-NL" sz="1800" b="1" dirty="0" smtClean="0">
                <a:latin typeface="+mn-lt"/>
              </a:rPr>
              <a:t>referentie</a:t>
            </a:r>
            <a:r>
              <a:rPr lang="nl-NL" sz="1800" dirty="0" smtClean="0">
                <a:latin typeface="+mn-lt"/>
              </a:rPr>
              <a:t> hanteert RWS daar bij 4 a 5 percelen van ongeveer €10 miljoen (jaaromzet) per (min of meer hetzelfde) aanbestedingsmoment en 4 weken tussen voorlopige gunning  na het ene aanbestedingsmoment en sluiting inschrijving voor het opvolgende moment. </a:t>
            </a:r>
          </a:p>
          <a:p>
            <a:pPr marL="285750" lvl="0" indent="-285750">
              <a:buFont typeface="Arial" panose="020B0604020202020204" pitchFamily="34" charset="0"/>
              <a:buChar char="•"/>
            </a:pPr>
            <a:r>
              <a:rPr lang="nl-NL" sz="1800" dirty="0" smtClean="0">
                <a:latin typeface="+mn-lt"/>
              </a:rPr>
              <a:t>De haalbaarheid van noodzakelijk GVO blijft echter leidend, met focus op “wanneer moet het klaar zijn?” Om alle RWS-regio’s in een op elkaar afgestemd programmeringsritme voor GVO te brengen, kan niet van vandaag op morgen. </a:t>
            </a:r>
            <a:r>
              <a:rPr lang="nl-NL" sz="1800" dirty="0">
                <a:latin typeface="+mn-lt"/>
              </a:rPr>
              <a:t>RWS verwacht </a:t>
            </a:r>
            <a:r>
              <a:rPr lang="nl-NL" sz="1800" dirty="0" smtClean="0">
                <a:latin typeface="+mn-lt"/>
              </a:rPr>
              <a:t>daardoor nog </a:t>
            </a:r>
            <a:r>
              <a:rPr lang="nl-NL" sz="1800" dirty="0">
                <a:latin typeface="+mn-lt"/>
              </a:rPr>
              <a:t>een aantal jaren </a:t>
            </a:r>
            <a:r>
              <a:rPr lang="nl-NL" sz="1800" dirty="0" smtClean="0">
                <a:latin typeface="+mn-lt"/>
              </a:rPr>
              <a:t>nodig </a:t>
            </a:r>
            <a:r>
              <a:rPr lang="nl-NL" sz="1800" dirty="0">
                <a:latin typeface="+mn-lt"/>
              </a:rPr>
              <a:t>te </a:t>
            </a:r>
            <a:r>
              <a:rPr lang="nl-NL" sz="1800" dirty="0" smtClean="0">
                <a:latin typeface="+mn-lt"/>
              </a:rPr>
              <a:t>hebben om goed te kunnen sturen op genoemde referentie. </a:t>
            </a:r>
            <a:r>
              <a:rPr lang="nl-NL" sz="1800" dirty="0">
                <a:latin typeface="+mn-lt"/>
              </a:rPr>
              <a:t>En </a:t>
            </a:r>
            <a:r>
              <a:rPr lang="nl-NL" sz="1800" dirty="0" smtClean="0">
                <a:latin typeface="+mn-lt"/>
              </a:rPr>
              <a:t>werkt graag samen met de GVO-markt om die referentie de komende jaren beter mogelijk te maken.</a:t>
            </a:r>
          </a:p>
          <a:p>
            <a:pPr lvl="0"/>
            <a:endParaRPr lang="nl-NL" sz="1800" dirty="0">
              <a:latin typeface="+mn-lt"/>
            </a:endParaRPr>
          </a:p>
          <a:p>
            <a:endParaRPr lang="nl-NL" sz="1800" dirty="0" smtClean="0">
              <a:latin typeface="+mn-lt"/>
            </a:endParaRPr>
          </a:p>
        </p:txBody>
      </p:sp>
      <p:sp>
        <p:nvSpPr>
          <p:cNvPr id="7" name="Tekstvak 6"/>
          <p:cNvSpPr txBox="1"/>
          <p:nvPr/>
        </p:nvSpPr>
        <p:spPr>
          <a:xfrm>
            <a:off x="179512" y="44624"/>
            <a:ext cx="5814540" cy="523220"/>
          </a:xfrm>
          <a:prstGeom prst="rect">
            <a:avLst/>
          </a:prstGeom>
          <a:noFill/>
        </p:spPr>
        <p:txBody>
          <a:bodyPr wrap="none" rtlCol="0">
            <a:spAutoFit/>
          </a:bodyPr>
          <a:lstStyle/>
          <a:p>
            <a:r>
              <a:rPr lang="nl-NL" sz="2800" dirty="0" smtClean="0">
                <a:latin typeface="+mn-lt"/>
              </a:rPr>
              <a:t>Gevolgen voor aanpak     (2/2)</a:t>
            </a:r>
            <a:endParaRPr lang="nl-NL" sz="2800" dirty="0">
              <a:latin typeface="+mn-lt"/>
            </a:endParaRPr>
          </a:p>
        </p:txBody>
      </p:sp>
    </p:spTree>
    <p:extLst>
      <p:ext uri="{BB962C8B-B14F-4D97-AF65-F5344CB8AC3E}">
        <p14:creationId xmlns:p14="http://schemas.microsoft.com/office/powerpoint/2010/main" val="3892416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12</a:t>
            </a:fld>
            <a:endParaRPr lang="nl-NL" altLang="nl-NL"/>
          </a:p>
        </p:txBody>
      </p:sp>
      <p:sp>
        <p:nvSpPr>
          <p:cNvPr id="7" name="Tekstvak 6"/>
          <p:cNvSpPr txBox="1"/>
          <p:nvPr/>
        </p:nvSpPr>
        <p:spPr>
          <a:xfrm>
            <a:off x="179512" y="44624"/>
            <a:ext cx="3400098" cy="769441"/>
          </a:xfrm>
          <a:prstGeom prst="rect">
            <a:avLst/>
          </a:prstGeom>
          <a:noFill/>
        </p:spPr>
        <p:txBody>
          <a:bodyPr wrap="none" rtlCol="0">
            <a:spAutoFit/>
          </a:bodyPr>
          <a:lstStyle/>
          <a:p>
            <a:r>
              <a:rPr lang="nl-NL" sz="2800" dirty="0" smtClean="0">
                <a:latin typeface="+mn-lt"/>
              </a:rPr>
              <a:t>Wat komt er aan?</a:t>
            </a:r>
          </a:p>
          <a:p>
            <a:r>
              <a:rPr lang="nl-NL" sz="1600" dirty="0" smtClean="0">
                <a:latin typeface="+mn-lt"/>
              </a:rPr>
              <a:t>(naar verwachting)</a:t>
            </a:r>
            <a:endParaRPr lang="nl-NL" sz="1600" dirty="0">
              <a:latin typeface="+mn-lt"/>
            </a:endParaRPr>
          </a:p>
        </p:txBody>
      </p:sp>
      <p:graphicFrame>
        <p:nvGraphicFramePr>
          <p:cNvPr id="6" name="Tabel 5"/>
          <p:cNvGraphicFramePr>
            <a:graphicFrameLocks noGrp="1"/>
          </p:cNvGraphicFramePr>
          <p:nvPr>
            <p:extLst>
              <p:ext uri="{D42A27DB-BD31-4B8C-83A1-F6EECF244321}">
                <p14:modId xmlns:p14="http://schemas.microsoft.com/office/powerpoint/2010/main" val="1031015980"/>
              </p:ext>
            </p:extLst>
          </p:nvPr>
        </p:nvGraphicFramePr>
        <p:xfrm>
          <a:off x="395536" y="845016"/>
          <a:ext cx="8496944" cy="5608320"/>
        </p:xfrm>
        <a:graphic>
          <a:graphicData uri="http://schemas.openxmlformats.org/drawingml/2006/table">
            <a:tbl>
              <a:tblPr firstRow="1" bandRow="1">
                <a:tableStyleId>{D7AC3CCA-C797-4891-BE02-D94E43425B78}</a:tableStyleId>
              </a:tblPr>
              <a:tblGrid>
                <a:gridCol w="1062118"/>
                <a:gridCol w="1062118"/>
                <a:gridCol w="1062118"/>
                <a:gridCol w="1062118"/>
                <a:gridCol w="1062118"/>
                <a:gridCol w="1062118"/>
                <a:gridCol w="1062118"/>
                <a:gridCol w="1062118"/>
              </a:tblGrid>
              <a:tr h="596038">
                <a:tc>
                  <a:txBody>
                    <a:bodyPr/>
                    <a:lstStyle/>
                    <a:p>
                      <a:r>
                        <a:rPr lang="nl-NL" sz="1400" dirty="0" smtClean="0"/>
                        <a:t>regio</a:t>
                      </a:r>
                      <a:endParaRPr lang="nl-NL" sz="1400" dirty="0"/>
                    </a:p>
                  </a:txBody>
                  <a:tcPr/>
                </a:tc>
                <a:tc>
                  <a:txBody>
                    <a:bodyPr/>
                    <a:lstStyle/>
                    <a:p>
                      <a:r>
                        <a:rPr lang="nl-NL" sz="1400" dirty="0" smtClean="0"/>
                        <a:t>GVO-jaren</a:t>
                      </a:r>
                      <a:endParaRPr lang="nl-NL" sz="1400" dirty="0"/>
                    </a:p>
                  </a:txBody>
                  <a:tcPr/>
                </a:tc>
                <a:tc>
                  <a:txBody>
                    <a:bodyPr/>
                    <a:lstStyle/>
                    <a:p>
                      <a:r>
                        <a:rPr lang="nl-NL" sz="1400" dirty="0" smtClean="0"/>
                        <a:t>aantal</a:t>
                      </a:r>
                    </a:p>
                    <a:p>
                      <a:r>
                        <a:rPr lang="nl-NL" sz="1400" dirty="0" smtClean="0"/>
                        <a:t>percelen</a:t>
                      </a:r>
                      <a:endParaRPr lang="nl-NL" sz="1400" dirty="0"/>
                    </a:p>
                  </a:txBody>
                  <a:tcPr/>
                </a:tc>
                <a:tc>
                  <a:txBody>
                    <a:bodyPr/>
                    <a:lstStyle/>
                    <a:p>
                      <a:r>
                        <a:rPr lang="nl-NL" sz="1400" dirty="0" smtClean="0"/>
                        <a:t>omvang</a:t>
                      </a:r>
                    </a:p>
                    <a:p>
                      <a:r>
                        <a:rPr lang="nl-NL" sz="1400" dirty="0" smtClean="0"/>
                        <a:t>(M€) per perceel</a:t>
                      </a:r>
                      <a:endParaRPr lang="nl-NL" sz="1400" dirty="0"/>
                    </a:p>
                  </a:txBody>
                  <a:tcPr/>
                </a:tc>
                <a:tc>
                  <a:txBody>
                    <a:bodyPr/>
                    <a:lstStyle/>
                    <a:p>
                      <a:r>
                        <a:rPr lang="nl-NL" sz="1400" dirty="0" err="1" smtClean="0"/>
                        <a:t>publicat</a:t>
                      </a:r>
                      <a:r>
                        <a:rPr lang="nl-NL" sz="1400" dirty="0" smtClean="0"/>
                        <a:t>.</a:t>
                      </a:r>
                    </a:p>
                    <a:p>
                      <a:r>
                        <a:rPr lang="nl-NL" sz="1400" dirty="0" smtClean="0"/>
                        <a:t>(maand)</a:t>
                      </a:r>
                      <a:endParaRPr lang="nl-NL" sz="1400" dirty="0"/>
                    </a:p>
                  </a:txBody>
                  <a:tcPr/>
                </a:tc>
                <a:tc>
                  <a:txBody>
                    <a:bodyPr/>
                    <a:lstStyle/>
                    <a:p>
                      <a:r>
                        <a:rPr lang="nl-NL" sz="1400" dirty="0" err="1" smtClean="0"/>
                        <a:t>inschrijv</a:t>
                      </a:r>
                      <a:endParaRPr lang="nl-NL" sz="1400" dirty="0" smtClean="0"/>
                    </a:p>
                    <a:p>
                      <a:r>
                        <a:rPr lang="nl-NL" sz="1400" dirty="0" smtClean="0"/>
                        <a:t>(maand)</a:t>
                      </a:r>
                      <a:endParaRPr lang="nl-NL" sz="1400" dirty="0"/>
                    </a:p>
                  </a:txBody>
                  <a:tcPr/>
                </a:tc>
                <a:tc>
                  <a:txBody>
                    <a:bodyPr/>
                    <a:lstStyle/>
                    <a:p>
                      <a:r>
                        <a:rPr lang="nl-NL" sz="1400" dirty="0" smtClean="0"/>
                        <a:t>gunning</a:t>
                      </a:r>
                    </a:p>
                    <a:p>
                      <a:r>
                        <a:rPr lang="nl-NL" sz="1400" dirty="0" smtClean="0"/>
                        <a:t>(maand)</a:t>
                      </a:r>
                      <a:endParaRPr lang="nl-NL" sz="1400" dirty="0"/>
                    </a:p>
                  </a:txBody>
                  <a:tcPr/>
                </a:tc>
                <a:tc>
                  <a:txBody>
                    <a:bodyPr/>
                    <a:lstStyle/>
                    <a:p>
                      <a:pPr algn="ctr"/>
                      <a:r>
                        <a:rPr lang="nl-NL" sz="1400" dirty="0" smtClean="0"/>
                        <a:t>“de weg op”</a:t>
                      </a:r>
                    </a:p>
                  </a:txBody>
                  <a:tcPr/>
                </a:tc>
              </a:tr>
              <a:tr h="298019">
                <a:tc rowSpan="2">
                  <a:txBody>
                    <a:bodyPr/>
                    <a:lstStyle/>
                    <a:p>
                      <a:r>
                        <a:rPr lang="nl-NL" dirty="0" smtClean="0"/>
                        <a:t>NN</a:t>
                      </a:r>
                      <a:endParaRPr lang="nl-NL" dirty="0"/>
                    </a:p>
                  </a:txBody>
                  <a:tcPr/>
                </a:tc>
                <a:tc>
                  <a:txBody>
                    <a:bodyPr/>
                    <a:lstStyle/>
                    <a:p>
                      <a:pPr algn="ctr"/>
                      <a:r>
                        <a:rPr lang="nl-NL" sz="1400" dirty="0" smtClean="0"/>
                        <a:t>19/20</a:t>
                      </a:r>
                      <a:endParaRPr lang="nl-NL" sz="1400" dirty="0"/>
                    </a:p>
                  </a:txBody>
                  <a:tcPr/>
                </a:tc>
                <a:tc>
                  <a:txBody>
                    <a:bodyPr/>
                    <a:lstStyle/>
                    <a:p>
                      <a:pPr algn="ctr"/>
                      <a:r>
                        <a:rPr lang="nl-NL" sz="1400" dirty="0" smtClean="0"/>
                        <a:t>2</a:t>
                      </a:r>
                      <a:endParaRPr lang="nl-NL" sz="1400" dirty="0"/>
                    </a:p>
                  </a:txBody>
                  <a:tcPr/>
                </a:tc>
                <a:tc>
                  <a:txBody>
                    <a:bodyPr/>
                    <a:lstStyle/>
                    <a:p>
                      <a:pPr algn="ctr"/>
                      <a:r>
                        <a:rPr lang="nl-NL" sz="1400" dirty="0" smtClean="0"/>
                        <a:t>15-35</a:t>
                      </a:r>
                    </a:p>
                    <a:p>
                      <a:pPr algn="ctr"/>
                      <a:endParaRPr lang="nl-NL" sz="1400" dirty="0"/>
                    </a:p>
                  </a:txBody>
                  <a:tcPr/>
                </a:tc>
                <a:tc>
                  <a:txBody>
                    <a:bodyPr/>
                    <a:lstStyle/>
                    <a:p>
                      <a:pPr algn="ctr"/>
                      <a:r>
                        <a:rPr lang="nl-NL" sz="1400" dirty="0" smtClean="0"/>
                        <a:t>Mrt.18</a:t>
                      </a:r>
                      <a:endParaRPr lang="nl-NL" sz="1400" dirty="0"/>
                    </a:p>
                  </a:txBody>
                  <a:tcPr/>
                </a:tc>
                <a:tc>
                  <a:txBody>
                    <a:bodyPr/>
                    <a:lstStyle/>
                    <a:p>
                      <a:pPr algn="ctr"/>
                      <a:r>
                        <a:rPr lang="nl-NL" sz="1400" dirty="0" smtClean="0"/>
                        <a:t>Okt.18</a:t>
                      </a:r>
                      <a:endParaRPr lang="nl-NL" sz="1400" dirty="0"/>
                    </a:p>
                  </a:txBody>
                  <a:tcPr/>
                </a:tc>
                <a:tc>
                  <a:txBody>
                    <a:bodyPr/>
                    <a:lstStyle/>
                    <a:p>
                      <a:pPr algn="ctr"/>
                      <a:r>
                        <a:rPr lang="nl-NL" sz="1400" dirty="0" smtClean="0"/>
                        <a:t>Nov.18</a:t>
                      </a:r>
                      <a:endParaRPr lang="nl-NL" sz="1400" dirty="0"/>
                    </a:p>
                  </a:txBody>
                  <a:tcPr/>
                </a:tc>
                <a:tc>
                  <a:txBody>
                    <a:bodyPr/>
                    <a:lstStyle/>
                    <a:p>
                      <a:pPr algn="ctr"/>
                      <a:r>
                        <a:rPr lang="nl-NL" sz="1400" dirty="0" smtClean="0"/>
                        <a:t>Mrt.19</a:t>
                      </a:r>
                      <a:endParaRPr lang="nl-NL" sz="1400" dirty="0"/>
                    </a:p>
                  </a:txBody>
                  <a:tcPr/>
                </a:tc>
              </a:tr>
              <a:tr h="298019">
                <a:tc vMerge="1">
                  <a:txBody>
                    <a:bodyPr/>
                    <a:lstStyle/>
                    <a:p>
                      <a:endParaRPr lang="nl-NL"/>
                    </a:p>
                  </a:txBody>
                  <a:tcPr/>
                </a:tc>
                <a:tc>
                  <a:txBody>
                    <a:bodyPr/>
                    <a:lstStyle/>
                    <a:p>
                      <a:pPr algn="ctr"/>
                      <a:r>
                        <a:rPr lang="nl-NL" sz="1400" dirty="0" smtClean="0"/>
                        <a:t>21/22</a:t>
                      </a:r>
                      <a:endParaRPr lang="nl-NL" sz="1400" dirty="0"/>
                    </a:p>
                  </a:txBody>
                  <a:tcPr/>
                </a:tc>
                <a:tc>
                  <a:txBody>
                    <a:bodyPr/>
                    <a:lstStyle/>
                    <a:p>
                      <a:pPr algn="ctr"/>
                      <a:r>
                        <a:rPr lang="nl-NL" sz="1400" dirty="0" smtClean="0"/>
                        <a:t>2 of 3</a:t>
                      </a:r>
                      <a:endParaRPr lang="nl-NL" sz="1400" dirty="0"/>
                    </a:p>
                  </a:txBody>
                  <a:tcPr/>
                </a:tc>
                <a:tc>
                  <a:txBody>
                    <a:bodyPr/>
                    <a:lstStyle/>
                    <a:p>
                      <a:pPr algn="ctr"/>
                      <a:r>
                        <a:rPr lang="nl-NL" sz="1400" i="0" dirty="0" smtClean="0"/>
                        <a:t>15-35</a:t>
                      </a:r>
                      <a:endParaRPr lang="nl-NL" sz="1400" i="0" dirty="0"/>
                    </a:p>
                  </a:txBody>
                  <a:tcPr/>
                </a:tc>
                <a:tc>
                  <a:txBody>
                    <a:bodyPr/>
                    <a:lstStyle/>
                    <a:p>
                      <a:pPr algn="ctr"/>
                      <a:r>
                        <a:rPr lang="nl-NL" sz="1400" dirty="0" smtClean="0"/>
                        <a:t>Mrt.20</a:t>
                      </a:r>
                      <a:endParaRPr lang="nl-NL" sz="1400" dirty="0"/>
                    </a:p>
                  </a:txBody>
                  <a:tcPr/>
                </a:tc>
                <a:tc>
                  <a:txBody>
                    <a:bodyPr/>
                    <a:lstStyle/>
                    <a:p>
                      <a:pPr algn="ctr"/>
                      <a:r>
                        <a:rPr lang="nl-NL" sz="1400" dirty="0" smtClean="0"/>
                        <a:t>Okt.20</a:t>
                      </a:r>
                      <a:endParaRPr lang="nl-NL" sz="1400" dirty="0"/>
                    </a:p>
                  </a:txBody>
                  <a:tcPr/>
                </a:tc>
                <a:tc>
                  <a:txBody>
                    <a:bodyPr/>
                    <a:lstStyle/>
                    <a:p>
                      <a:pPr algn="ctr"/>
                      <a:r>
                        <a:rPr lang="nl-NL" sz="1400" dirty="0" smtClean="0"/>
                        <a:t>Nov.20</a:t>
                      </a:r>
                      <a:endParaRPr lang="nl-NL" sz="1400" dirty="0"/>
                    </a:p>
                  </a:txBody>
                  <a:tcPr/>
                </a:tc>
                <a:tc>
                  <a:txBody>
                    <a:bodyPr/>
                    <a:lstStyle/>
                    <a:p>
                      <a:pPr algn="ctr"/>
                      <a:r>
                        <a:rPr lang="nl-NL" sz="1400" dirty="0" smtClean="0"/>
                        <a:t>Mrt.21</a:t>
                      </a:r>
                      <a:endParaRPr lang="nl-NL" sz="1400" dirty="0"/>
                    </a:p>
                  </a:txBody>
                  <a:tcPr/>
                </a:tc>
              </a:tr>
              <a:tr h="298019">
                <a:tc rowSpan="2">
                  <a:txBody>
                    <a:bodyPr/>
                    <a:lstStyle/>
                    <a:p>
                      <a:r>
                        <a:rPr lang="nl-NL" dirty="0" smtClean="0"/>
                        <a:t>Z&amp;D</a:t>
                      </a:r>
                      <a:endParaRPr lang="nl-NL" dirty="0"/>
                    </a:p>
                  </a:txBody>
                  <a:tcPr/>
                </a:tc>
                <a:tc>
                  <a:txBody>
                    <a:bodyPr/>
                    <a:lstStyle/>
                    <a:p>
                      <a:pPr algn="ctr"/>
                      <a:r>
                        <a:rPr lang="nl-NL" sz="1400" dirty="0" smtClean="0"/>
                        <a:t>19</a:t>
                      </a:r>
                      <a:endParaRPr lang="nl-NL" sz="1400" dirty="0"/>
                    </a:p>
                  </a:txBody>
                  <a:tcPr/>
                </a:tc>
                <a:tc>
                  <a:txBody>
                    <a:bodyPr/>
                    <a:lstStyle/>
                    <a:p>
                      <a:pPr algn="ctr"/>
                      <a:r>
                        <a:rPr lang="nl-NL" sz="1400" dirty="0" smtClean="0"/>
                        <a:t>1</a:t>
                      </a:r>
                      <a:endParaRPr lang="nl-NL" sz="1400" dirty="0"/>
                    </a:p>
                  </a:txBody>
                  <a:tcPr/>
                </a:tc>
                <a:tc>
                  <a:txBody>
                    <a:bodyPr/>
                    <a:lstStyle/>
                    <a:p>
                      <a:pPr algn="ctr"/>
                      <a:r>
                        <a:rPr lang="nl-NL" sz="1400" dirty="0" smtClean="0"/>
                        <a:t>5-15</a:t>
                      </a:r>
                      <a:endParaRPr lang="nl-NL" sz="1400" dirty="0"/>
                    </a:p>
                  </a:txBody>
                  <a:tcPr/>
                </a:tc>
                <a:tc>
                  <a:txBody>
                    <a:bodyPr/>
                    <a:lstStyle/>
                    <a:p>
                      <a:pPr algn="ctr"/>
                      <a:r>
                        <a:rPr lang="nl-NL" sz="1400" dirty="0" smtClean="0"/>
                        <a:t>Jun.18</a:t>
                      </a:r>
                      <a:endParaRPr lang="nl-NL" sz="1400" dirty="0"/>
                    </a:p>
                  </a:txBody>
                  <a:tcPr/>
                </a:tc>
                <a:tc>
                  <a:txBody>
                    <a:bodyPr/>
                    <a:lstStyle/>
                    <a:p>
                      <a:pPr algn="ctr"/>
                      <a:r>
                        <a:rPr lang="nl-NL" sz="1400" dirty="0" smtClean="0"/>
                        <a:t>Okt.18</a:t>
                      </a:r>
                      <a:endParaRPr lang="nl-NL" sz="1400" dirty="0"/>
                    </a:p>
                  </a:txBody>
                  <a:tcPr/>
                </a:tc>
                <a:tc>
                  <a:txBody>
                    <a:bodyPr/>
                    <a:lstStyle/>
                    <a:p>
                      <a:pPr algn="ctr"/>
                      <a:r>
                        <a:rPr lang="nl-NL" sz="1400" dirty="0" smtClean="0"/>
                        <a:t>Nov.18</a:t>
                      </a:r>
                      <a:endParaRPr lang="nl-NL" sz="1400" dirty="0"/>
                    </a:p>
                  </a:txBody>
                  <a:tcPr/>
                </a:tc>
                <a:tc>
                  <a:txBody>
                    <a:bodyPr/>
                    <a:lstStyle/>
                    <a:p>
                      <a:pPr algn="ctr"/>
                      <a:r>
                        <a:rPr lang="nl-NL" sz="1400" dirty="0" smtClean="0"/>
                        <a:t>Mrt.19</a:t>
                      </a:r>
                      <a:endParaRPr lang="nl-NL" sz="1400" dirty="0"/>
                    </a:p>
                  </a:txBody>
                  <a:tcPr/>
                </a:tc>
              </a:tr>
              <a:tr h="298019">
                <a:tc vMerge="1">
                  <a:txBody>
                    <a:bodyPr/>
                    <a:lstStyle/>
                    <a:p>
                      <a:endParaRPr lang="nl-NL"/>
                    </a:p>
                  </a:txBody>
                  <a:tcPr/>
                </a:tc>
                <a:tc>
                  <a:txBody>
                    <a:bodyPr/>
                    <a:lstStyle/>
                    <a:p>
                      <a:pPr algn="ctr"/>
                      <a:r>
                        <a:rPr lang="nl-NL" sz="1400" dirty="0" smtClean="0"/>
                        <a:t>21/22</a:t>
                      </a:r>
                      <a:endParaRPr lang="nl-NL" sz="1400" dirty="0"/>
                    </a:p>
                  </a:txBody>
                  <a:tcPr/>
                </a:tc>
                <a:tc>
                  <a:txBody>
                    <a:bodyPr/>
                    <a:lstStyle/>
                    <a:p>
                      <a:pPr algn="ctr"/>
                      <a:r>
                        <a:rPr lang="nl-NL" sz="1400" dirty="0" smtClean="0"/>
                        <a:t>1</a:t>
                      </a:r>
                      <a:endParaRPr lang="nl-NL" sz="1400" dirty="0"/>
                    </a:p>
                  </a:txBody>
                  <a:tcPr/>
                </a:tc>
                <a:tc>
                  <a:txBody>
                    <a:bodyPr/>
                    <a:lstStyle/>
                    <a:p>
                      <a:pPr algn="ctr"/>
                      <a:r>
                        <a:rPr lang="nl-NL" sz="1400" dirty="0" smtClean="0"/>
                        <a:t>15-35</a:t>
                      </a:r>
                      <a:endParaRPr lang="nl-NL" sz="1400" dirty="0"/>
                    </a:p>
                  </a:txBody>
                  <a:tcPr/>
                </a:tc>
                <a:tc>
                  <a:txBody>
                    <a:bodyPr/>
                    <a:lstStyle/>
                    <a:p>
                      <a:pPr algn="ctr"/>
                      <a:r>
                        <a:rPr lang="nl-NL" sz="1400" dirty="0" smtClean="0"/>
                        <a:t>Jun.20</a:t>
                      </a:r>
                      <a:endParaRPr lang="nl-NL" sz="1400" dirty="0"/>
                    </a:p>
                  </a:txBody>
                  <a:tcPr/>
                </a:tc>
                <a:tc>
                  <a:txBody>
                    <a:bodyPr/>
                    <a:lstStyle/>
                    <a:p>
                      <a:pPr algn="ctr"/>
                      <a:r>
                        <a:rPr lang="nl-NL" sz="1400" dirty="0" smtClean="0"/>
                        <a:t>Okt.20</a:t>
                      </a:r>
                      <a:endParaRPr lang="nl-NL" sz="1400" dirty="0"/>
                    </a:p>
                  </a:txBody>
                  <a:tcPr/>
                </a:tc>
                <a:tc>
                  <a:txBody>
                    <a:bodyPr/>
                    <a:lstStyle/>
                    <a:p>
                      <a:pPr algn="ctr"/>
                      <a:r>
                        <a:rPr lang="nl-NL" sz="1400" dirty="0" smtClean="0"/>
                        <a:t>Nov.20</a:t>
                      </a:r>
                      <a:endParaRPr lang="nl-NL" sz="1400" dirty="0"/>
                    </a:p>
                  </a:txBody>
                  <a:tcPr/>
                </a:tc>
                <a:tc>
                  <a:txBody>
                    <a:bodyPr/>
                    <a:lstStyle/>
                    <a:p>
                      <a:pPr algn="ctr"/>
                      <a:r>
                        <a:rPr lang="nl-NL" sz="1400" smtClean="0"/>
                        <a:t>Mrt.21</a:t>
                      </a:r>
                      <a:endParaRPr lang="nl-NL" sz="1400" dirty="0"/>
                    </a:p>
                  </a:txBody>
                  <a:tcPr/>
                </a:tc>
              </a:tr>
              <a:tr h="298019">
                <a:tc rowSpan="2">
                  <a:txBody>
                    <a:bodyPr/>
                    <a:lstStyle/>
                    <a:p>
                      <a:r>
                        <a:rPr lang="nl-NL" dirty="0" smtClean="0"/>
                        <a:t>ZN</a:t>
                      </a:r>
                      <a:endParaRPr lang="nl-NL" dirty="0"/>
                    </a:p>
                  </a:txBody>
                  <a:tcPr/>
                </a:tc>
                <a:tc>
                  <a:txBody>
                    <a:bodyPr/>
                    <a:lstStyle/>
                    <a:p>
                      <a:pPr algn="ctr"/>
                      <a:r>
                        <a:rPr lang="nl-NL" sz="1400" dirty="0" smtClean="0"/>
                        <a:t>19/20/</a:t>
                      </a:r>
                    </a:p>
                    <a:p>
                      <a:pPr algn="ctr"/>
                      <a:r>
                        <a:rPr lang="nl-NL" sz="1400" smtClean="0"/>
                        <a:t>helft21</a:t>
                      </a:r>
                      <a:r>
                        <a:rPr lang="nl-NL" sz="1400" dirty="0" smtClean="0"/>
                        <a:t>)</a:t>
                      </a:r>
                      <a:endParaRPr lang="nl-NL" sz="1400" dirty="0"/>
                    </a:p>
                  </a:txBody>
                  <a:tcPr/>
                </a:tc>
                <a:tc>
                  <a:txBody>
                    <a:bodyPr/>
                    <a:lstStyle/>
                    <a:p>
                      <a:pPr algn="ctr"/>
                      <a:r>
                        <a:rPr lang="nl-NL" sz="1400" dirty="0" smtClean="0"/>
                        <a:t>3</a:t>
                      </a:r>
                      <a:endParaRPr lang="nl-NL" sz="1400" dirty="0"/>
                    </a:p>
                  </a:txBody>
                  <a:tcPr/>
                </a:tc>
                <a:tc>
                  <a:txBody>
                    <a:bodyPr/>
                    <a:lstStyle/>
                    <a:p>
                      <a:pPr algn="ctr"/>
                      <a:r>
                        <a:rPr lang="nl-NL" sz="1400" dirty="0" smtClean="0"/>
                        <a:t>15-35</a:t>
                      </a:r>
                      <a:endParaRPr lang="nl-NL" sz="1400" dirty="0"/>
                    </a:p>
                  </a:txBody>
                  <a:tcPr/>
                </a:tc>
                <a:tc>
                  <a:txBody>
                    <a:bodyPr/>
                    <a:lstStyle/>
                    <a:p>
                      <a:pPr algn="ctr"/>
                      <a:r>
                        <a:rPr lang="nl-NL" sz="1400" dirty="0" smtClean="0"/>
                        <a:t>Aug.18</a:t>
                      </a:r>
                      <a:endParaRPr lang="nl-NL" sz="1400" dirty="0"/>
                    </a:p>
                  </a:txBody>
                  <a:tcPr/>
                </a:tc>
                <a:tc>
                  <a:txBody>
                    <a:bodyPr/>
                    <a:lstStyle/>
                    <a:p>
                      <a:pPr algn="ctr"/>
                      <a:r>
                        <a:rPr lang="nl-NL" sz="1400" dirty="0" smtClean="0"/>
                        <a:t>Jan.19</a:t>
                      </a:r>
                      <a:endParaRPr lang="nl-NL" sz="1400" dirty="0"/>
                    </a:p>
                  </a:txBody>
                  <a:tcPr/>
                </a:tc>
                <a:tc>
                  <a:txBody>
                    <a:bodyPr/>
                    <a:lstStyle/>
                    <a:p>
                      <a:pPr algn="ctr"/>
                      <a:r>
                        <a:rPr lang="nl-NL" sz="1400" dirty="0" smtClean="0"/>
                        <a:t>Mrt.19</a:t>
                      </a:r>
                      <a:endParaRPr lang="nl-NL" sz="1400" dirty="0"/>
                    </a:p>
                  </a:txBody>
                  <a:tcPr/>
                </a:tc>
                <a:tc>
                  <a:txBody>
                    <a:bodyPr/>
                    <a:lstStyle/>
                    <a:p>
                      <a:pPr algn="ctr"/>
                      <a:r>
                        <a:rPr lang="nl-NL" sz="1400" dirty="0" smtClean="0"/>
                        <a:t>Jul.19</a:t>
                      </a:r>
                      <a:endParaRPr lang="nl-NL" sz="1400" dirty="0"/>
                    </a:p>
                  </a:txBody>
                  <a:tcPr/>
                </a:tc>
              </a:tr>
              <a:tr h="298019">
                <a:tc vMerge="1">
                  <a:txBody>
                    <a:bodyPr/>
                    <a:lstStyle/>
                    <a:p>
                      <a:endParaRPr lang="nl-NL"/>
                    </a:p>
                  </a:txBody>
                  <a:tcPr/>
                </a:tc>
                <a:tc>
                  <a:txBody>
                    <a:bodyPr/>
                    <a:lstStyle/>
                    <a:p>
                      <a:pPr algn="ctr"/>
                      <a:r>
                        <a:rPr lang="nl-NL" sz="1400" dirty="0" smtClean="0"/>
                        <a:t>(helft21)/22</a:t>
                      </a:r>
                      <a:endParaRPr lang="nl-NL" sz="1400" dirty="0"/>
                    </a:p>
                  </a:txBody>
                  <a:tcPr/>
                </a:tc>
                <a:tc>
                  <a:txBody>
                    <a:bodyPr/>
                    <a:lstStyle/>
                    <a:p>
                      <a:pPr algn="ctr"/>
                      <a:r>
                        <a:rPr lang="nl-NL" sz="1400" dirty="0" smtClean="0"/>
                        <a:t>3</a:t>
                      </a:r>
                      <a:endParaRPr lang="nl-NL" sz="1400" dirty="0"/>
                    </a:p>
                  </a:txBody>
                  <a:tcPr/>
                </a:tc>
                <a:tc>
                  <a:txBody>
                    <a:bodyPr/>
                    <a:lstStyle/>
                    <a:p>
                      <a:pPr algn="ctr"/>
                      <a:r>
                        <a:rPr lang="nl-NL" sz="1400" dirty="0" smtClean="0"/>
                        <a:t>15-35</a:t>
                      </a:r>
                      <a:endParaRPr lang="nl-NL" sz="1400" dirty="0"/>
                    </a:p>
                  </a:txBody>
                  <a:tcPr/>
                </a:tc>
                <a:tc>
                  <a:txBody>
                    <a:bodyPr/>
                    <a:lstStyle/>
                    <a:p>
                      <a:pPr algn="ctr"/>
                      <a:r>
                        <a:rPr lang="nl-NL" sz="1400" dirty="0" smtClean="0"/>
                        <a:t>Jul.20</a:t>
                      </a:r>
                      <a:endParaRPr lang="nl-NL" sz="1400" dirty="0"/>
                    </a:p>
                  </a:txBody>
                  <a:tcPr/>
                </a:tc>
                <a:tc>
                  <a:txBody>
                    <a:bodyPr/>
                    <a:lstStyle/>
                    <a:p>
                      <a:pPr algn="ctr"/>
                      <a:r>
                        <a:rPr lang="nl-NL" sz="1400" dirty="0" smtClean="0"/>
                        <a:t>Jan.21</a:t>
                      </a:r>
                      <a:endParaRPr lang="nl-NL" sz="1400" dirty="0"/>
                    </a:p>
                  </a:txBody>
                  <a:tcPr/>
                </a:tc>
                <a:tc>
                  <a:txBody>
                    <a:bodyPr/>
                    <a:lstStyle/>
                    <a:p>
                      <a:pPr algn="ctr"/>
                      <a:r>
                        <a:rPr lang="nl-NL" sz="1400" dirty="0" smtClean="0"/>
                        <a:t>Mrt.21</a:t>
                      </a:r>
                      <a:endParaRPr lang="nl-NL" sz="1400" dirty="0"/>
                    </a:p>
                  </a:txBody>
                  <a:tcPr/>
                </a:tc>
                <a:tc>
                  <a:txBody>
                    <a:bodyPr/>
                    <a:lstStyle/>
                    <a:p>
                      <a:pPr algn="ctr"/>
                      <a:r>
                        <a:rPr lang="nl-NL" sz="1400" dirty="0" smtClean="0"/>
                        <a:t>Jul.21</a:t>
                      </a:r>
                      <a:endParaRPr lang="nl-NL" sz="1400" dirty="0"/>
                    </a:p>
                  </a:txBody>
                  <a:tcPr/>
                </a:tc>
              </a:tr>
              <a:tr h="298019">
                <a:tc rowSpan="2">
                  <a:txBody>
                    <a:bodyPr/>
                    <a:lstStyle/>
                    <a:p>
                      <a:r>
                        <a:rPr lang="nl-NL" dirty="0" smtClean="0"/>
                        <a:t>WNN</a:t>
                      </a:r>
                      <a:endParaRPr lang="nl-NL" dirty="0"/>
                    </a:p>
                  </a:txBody>
                  <a:tcPr/>
                </a:tc>
                <a:tc>
                  <a:txBody>
                    <a:bodyPr/>
                    <a:lstStyle/>
                    <a:p>
                      <a:pPr algn="ctr"/>
                      <a:r>
                        <a:rPr lang="nl-NL" sz="1400" dirty="0" smtClean="0"/>
                        <a:t>19/20</a:t>
                      </a:r>
                      <a:endParaRPr lang="nl-NL" sz="1400" dirty="0"/>
                    </a:p>
                  </a:txBody>
                  <a:tcPr/>
                </a:tc>
                <a:tc>
                  <a:txBody>
                    <a:bodyPr/>
                    <a:lstStyle/>
                    <a:p>
                      <a:pPr algn="ctr"/>
                      <a:r>
                        <a:rPr lang="nl-NL" sz="1400" dirty="0" smtClean="0"/>
                        <a:t>2</a:t>
                      </a:r>
                      <a:endParaRPr lang="nl-NL" sz="1400" dirty="0"/>
                    </a:p>
                  </a:txBody>
                  <a:tcPr/>
                </a:tc>
                <a:tc>
                  <a:txBody>
                    <a:bodyPr/>
                    <a:lstStyle/>
                    <a:p>
                      <a:pPr algn="ctr"/>
                      <a:r>
                        <a:rPr lang="nl-NL" sz="1400" dirty="0" smtClean="0"/>
                        <a:t>15-35</a:t>
                      </a:r>
                      <a:endParaRPr lang="nl-NL" sz="1400" dirty="0"/>
                    </a:p>
                  </a:txBody>
                  <a:tcPr/>
                </a:tc>
                <a:tc>
                  <a:txBody>
                    <a:bodyPr/>
                    <a:lstStyle/>
                    <a:p>
                      <a:pPr algn="ctr"/>
                      <a:r>
                        <a:rPr lang="nl-NL" sz="1400" dirty="0" smtClean="0"/>
                        <a:t>Sep.18</a:t>
                      </a:r>
                      <a:endParaRPr lang="nl-NL" sz="1400" dirty="0"/>
                    </a:p>
                  </a:txBody>
                  <a:tcPr/>
                </a:tc>
                <a:tc>
                  <a:txBody>
                    <a:bodyPr/>
                    <a:lstStyle/>
                    <a:p>
                      <a:pPr algn="ctr"/>
                      <a:r>
                        <a:rPr lang="nl-NL" sz="1400" dirty="0" smtClean="0"/>
                        <a:t>Feb.19</a:t>
                      </a:r>
                      <a:endParaRPr lang="nl-NL" sz="1400" dirty="0"/>
                    </a:p>
                  </a:txBody>
                  <a:tcPr/>
                </a:tc>
                <a:tc>
                  <a:txBody>
                    <a:bodyPr/>
                    <a:lstStyle/>
                    <a:p>
                      <a:pPr algn="ctr"/>
                      <a:r>
                        <a:rPr lang="nl-NL" sz="1400" dirty="0" smtClean="0"/>
                        <a:t>Apr.19</a:t>
                      </a:r>
                      <a:endParaRPr lang="nl-NL" sz="1400" dirty="0"/>
                    </a:p>
                  </a:txBody>
                  <a:tcPr/>
                </a:tc>
                <a:tc>
                  <a:txBody>
                    <a:bodyPr/>
                    <a:lstStyle/>
                    <a:p>
                      <a:pPr algn="ctr"/>
                      <a:r>
                        <a:rPr lang="nl-NL" sz="1400" dirty="0" smtClean="0"/>
                        <a:t>Sep.19</a:t>
                      </a:r>
                      <a:endParaRPr lang="nl-NL" sz="1400" dirty="0"/>
                    </a:p>
                  </a:txBody>
                  <a:tcPr/>
                </a:tc>
              </a:tr>
              <a:tr h="298019">
                <a:tc vMerge="1">
                  <a:txBody>
                    <a:bodyPr/>
                    <a:lstStyle/>
                    <a:p>
                      <a:endParaRPr lang="nl-NL"/>
                    </a:p>
                  </a:txBody>
                  <a:tcPr/>
                </a:tc>
                <a:tc>
                  <a:txBody>
                    <a:bodyPr/>
                    <a:lstStyle/>
                    <a:p>
                      <a:pPr algn="ctr"/>
                      <a:r>
                        <a:rPr lang="nl-NL" sz="1400" dirty="0" smtClean="0"/>
                        <a:t>21/22</a:t>
                      </a:r>
                      <a:endParaRPr lang="nl-NL" sz="14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r>
              <a:tr h="298019">
                <a:tc rowSpan="2">
                  <a:txBody>
                    <a:bodyPr/>
                    <a:lstStyle/>
                    <a:p>
                      <a:r>
                        <a:rPr lang="nl-NL" dirty="0" smtClean="0"/>
                        <a:t>ON</a:t>
                      </a:r>
                      <a:endParaRPr lang="nl-NL" dirty="0"/>
                    </a:p>
                  </a:txBody>
                  <a:tcPr/>
                </a:tc>
                <a:tc>
                  <a:txBody>
                    <a:bodyPr/>
                    <a:lstStyle/>
                    <a:p>
                      <a:pPr algn="ctr"/>
                      <a:r>
                        <a:rPr lang="nl-NL" sz="1400" dirty="0" smtClean="0"/>
                        <a:t>20/21</a:t>
                      </a:r>
                      <a:endParaRPr lang="nl-NL" sz="1400" dirty="0"/>
                    </a:p>
                  </a:txBody>
                  <a:tcPr/>
                </a:tc>
                <a:tc>
                  <a:txBody>
                    <a:bodyPr/>
                    <a:lstStyle/>
                    <a:p>
                      <a:pPr algn="ctr"/>
                      <a:r>
                        <a:rPr lang="nl-NL" sz="1400" dirty="0" smtClean="0"/>
                        <a:t>2</a:t>
                      </a:r>
                      <a:endParaRPr lang="nl-NL" sz="1400" dirty="0"/>
                    </a:p>
                  </a:txBody>
                  <a:tcPr/>
                </a:tc>
                <a:tc>
                  <a:txBody>
                    <a:bodyPr/>
                    <a:lstStyle/>
                    <a:p>
                      <a:pPr algn="ctr"/>
                      <a:r>
                        <a:rPr lang="nl-NL" sz="1400" dirty="0" smtClean="0"/>
                        <a:t>15-35</a:t>
                      </a:r>
                      <a:endParaRPr lang="nl-NL" sz="1400" dirty="0"/>
                    </a:p>
                  </a:txBody>
                  <a:tcPr/>
                </a:tc>
                <a:tc>
                  <a:txBody>
                    <a:bodyPr/>
                    <a:lstStyle/>
                    <a:p>
                      <a:pPr algn="ctr"/>
                      <a:r>
                        <a:rPr lang="nl-NL" sz="1400" dirty="0" smtClean="0"/>
                        <a:t>Feb.19</a:t>
                      </a:r>
                      <a:endParaRPr lang="nl-NL" sz="1400" dirty="0"/>
                    </a:p>
                  </a:txBody>
                  <a:tcPr/>
                </a:tc>
                <a:tc>
                  <a:txBody>
                    <a:bodyPr/>
                    <a:lstStyle/>
                    <a:p>
                      <a:pPr algn="ctr"/>
                      <a:r>
                        <a:rPr lang="nl-NL" sz="1400" dirty="0" smtClean="0"/>
                        <a:t>Mei 19</a:t>
                      </a:r>
                      <a:endParaRPr lang="nl-NL" sz="1400" dirty="0"/>
                    </a:p>
                  </a:txBody>
                  <a:tcPr/>
                </a:tc>
                <a:tc>
                  <a:txBody>
                    <a:bodyPr/>
                    <a:lstStyle/>
                    <a:p>
                      <a:pPr algn="ctr"/>
                      <a:r>
                        <a:rPr lang="nl-NL" sz="1400" dirty="0" smtClean="0"/>
                        <a:t>Jul.19</a:t>
                      </a:r>
                      <a:endParaRPr lang="nl-NL" sz="1400" dirty="0"/>
                    </a:p>
                  </a:txBody>
                  <a:tcPr/>
                </a:tc>
                <a:tc>
                  <a:txBody>
                    <a:bodyPr/>
                    <a:lstStyle/>
                    <a:p>
                      <a:pPr algn="ctr"/>
                      <a:r>
                        <a:rPr lang="nl-NL" sz="1400" dirty="0" smtClean="0"/>
                        <a:t>Mrt.20</a:t>
                      </a:r>
                      <a:endParaRPr lang="nl-NL" sz="1400" dirty="0"/>
                    </a:p>
                  </a:txBody>
                  <a:tcPr/>
                </a:tc>
              </a:tr>
              <a:tr h="298019">
                <a:tc vMerge="1">
                  <a:txBody>
                    <a:bodyPr/>
                    <a:lstStyle/>
                    <a:p>
                      <a:endParaRPr lang="nl-NL"/>
                    </a:p>
                  </a:txBody>
                  <a:tcPr/>
                </a:tc>
                <a:tc>
                  <a:txBody>
                    <a:bodyPr/>
                    <a:lstStyle/>
                    <a:p>
                      <a:pPr algn="ctr"/>
                      <a:r>
                        <a:rPr lang="nl-NL" sz="1400" dirty="0" smtClean="0"/>
                        <a:t>22/23</a:t>
                      </a:r>
                      <a:endParaRPr lang="nl-NL" sz="14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r>
              <a:tr h="298019">
                <a:tc rowSpan="2">
                  <a:txBody>
                    <a:bodyPr/>
                    <a:lstStyle/>
                    <a:p>
                      <a:r>
                        <a:rPr lang="nl-NL" dirty="0" smtClean="0"/>
                        <a:t>WNZ</a:t>
                      </a:r>
                      <a:endParaRPr lang="nl-NL" dirty="0"/>
                    </a:p>
                  </a:txBody>
                  <a:tcPr/>
                </a:tc>
                <a:tc>
                  <a:txBody>
                    <a:bodyPr/>
                    <a:lstStyle/>
                    <a:p>
                      <a:pPr algn="ctr"/>
                      <a:r>
                        <a:rPr lang="nl-NL" sz="1400" dirty="0" smtClean="0"/>
                        <a:t>20/21</a:t>
                      </a:r>
                      <a:endParaRPr lang="nl-NL" sz="14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400" dirty="0" smtClean="0"/>
                        <a:t>Mrt.19</a:t>
                      </a:r>
                      <a:endParaRPr lang="nl-NL" sz="1400" dirty="0"/>
                    </a:p>
                  </a:txBody>
                  <a:tcPr/>
                </a:tc>
                <a:tc>
                  <a:txBody>
                    <a:bodyPr/>
                    <a:lstStyle/>
                    <a:p>
                      <a:pPr algn="ctr"/>
                      <a:r>
                        <a:rPr lang="nl-NL" sz="1400" dirty="0" smtClean="0"/>
                        <a:t>Mei 19</a:t>
                      </a:r>
                      <a:endParaRPr lang="nl-NL" sz="1400" dirty="0"/>
                    </a:p>
                  </a:txBody>
                  <a:tcPr/>
                </a:tc>
                <a:tc>
                  <a:txBody>
                    <a:bodyPr/>
                    <a:lstStyle/>
                    <a:p>
                      <a:pPr algn="ctr"/>
                      <a:r>
                        <a:rPr lang="nl-NL" sz="1400" dirty="0" smtClean="0"/>
                        <a:t>Nov.19</a:t>
                      </a:r>
                      <a:endParaRPr lang="nl-NL" sz="1400" dirty="0"/>
                    </a:p>
                  </a:txBody>
                  <a:tcPr/>
                </a:tc>
                <a:tc>
                  <a:txBody>
                    <a:bodyPr/>
                    <a:lstStyle/>
                    <a:p>
                      <a:pPr algn="ctr"/>
                      <a:r>
                        <a:rPr lang="nl-NL" sz="1400" dirty="0" smtClean="0"/>
                        <a:t>Apr.20</a:t>
                      </a:r>
                      <a:endParaRPr lang="nl-NL" sz="1400" dirty="0"/>
                    </a:p>
                  </a:txBody>
                  <a:tcPr/>
                </a:tc>
              </a:tr>
              <a:tr h="298019">
                <a:tc vMerge="1">
                  <a:txBody>
                    <a:bodyPr/>
                    <a:lstStyle/>
                    <a:p>
                      <a:endParaRPr lang="nl-NL"/>
                    </a:p>
                  </a:txBody>
                  <a:tcPr/>
                </a:tc>
                <a:tc>
                  <a:txBody>
                    <a:bodyPr/>
                    <a:lstStyle/>
                    <a:p>
                      <a:pPr algn="ctr"/>
                      <a:r>
                        <a:rPr lang="nl-NL" sz="1400" dirty="0" smtClean="0"/>
                        <a:t>22/23</a:t>
                      </a:r>
                      <a:endParaRPr lang="nl-NL" sz="14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c>
                  <a:txBody>
                    <a:bodyPr/>
                    <a:lstStyle/>
                    <a:p>
                      <a:pPr algn="ctr"/>
                      <a:r>
                        <a:rPr lang="nl-NL" sz="1000" dirty="0" smtClean="0"/>
                        <a:t>Nog niet bekend</a:t>
                      </a:r>
                      <a:endParaRPr lang="nl-NL" sz="1000" dirty="0"/>
                    </a:p>
                  </a:txBody>
                  <a:tcPr/>
                </a:tc>
              </a:tr>
            </a:tbl>
          </a:graphicData>
        </a:graphic>
      </p:graphicFrame>
    </p:spTree>
    <p:extLst>
      <p:ext uri="{BB962C8B-B14F-4D97-AF65-F5344CB8AC3E}">
        <p14:creationId xmlns:p14="http://schemas.microsoft.com/office/powerpoint/2010/main" val="2529991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2</a:t>
            </a:fld>
            <a:endParaRPr lang="nl-NL" altLang="nl-NL"/>
          </a:p>
        </p:txBody>
      </p:sp>
      <p:sp>
        <p:nvSpPr>
          <p:cNvPr id="2" name="Tekstvak 1"/>
          <p:cNvSpPr txBox="1"/>
          <p:nvPr/>
        </p:nvSpPr>
        <p:spPr>
          <a:xfrm>
            <a:off x="179512" y="44624"/>
            <a:ext cx="1460656" cy="523220"/>
          </a:xfrm>
          <a:prstGeom prst="rect">
            <a:avLst/>
          </a:prstGeom>
          <a:noFill/>
        </p:spPr>
        <p:txBody>
          <a:bodyPr wrap="none" rtlCol="0">
            <a:spAutoFit/>
          </a:bodyPr>
          <a:lstStyle/>
          <a:p>
            <a:r>
              <a:rPr lang="nl-NL" sz="2800" dirty="0" smtClean="0">
                <a:latin typeface="+mn-lt"/>
              </a:rPr>
              <a:t>Inhoud</a:t>
            </a:r>
            <a:endParaRPr lang="nl-NL" sz="2800" dirty="0">
              <a:latin typeface="+mn-lt"/>
            </a:endParaRPr>
          </a:p>
        </p:txBody>
      </p:sp>
      <p:graphicFrame>
        <p:nvGraphicFramePr>
          <p:cNvPr id="6" name="Tabel 5"/>
          <p:cNvGraphicFramePr>
            <a:graphicFrameLocks noGrp="1"/>
          </p:cNvGraphicFramePr>
          <p:nvPr>
            <p:extLst>
              <p:ext uri="{D42A27DB-BD31-4B8C-83A1-F6EECF244321}">
                <p14:modId xmlns:p14="http://schemas.microsoft.com/office/powerpoint/2010/main" val="3568297924"/>
              </p:ext>
            </p:extLst>
          </p:nvPr>
        </p:nvGraphicFramePr>
        <p:xfrm>
          <a:off x="467544" y="1397000"/>
          <a:ext cx="8136904" cy="4211320"/>
        </p:xfrm>
        <a:graphic>
          <a:graphicData uri="http://schemas.openxmlformats.org/drawingml/2006/table">
            <a:tbl>
              <a:tblPr firstRow="1" bandRow="1">
                <a:tableStyleId>{793D81CF-94F2-401A-BA57-92F5A7B2D0C5}</a:tableStyleId>
              </a:tblPr>
              <a:tblGrid>
                <a:gridCol w="7200800"/>
                <a:gridCol w="936104"/>
              </a:tblGrid>
              <a:tr h="370840">
                <a:tc>
                  <a:txBody>
                    <a:bodyPr/>
                    <a:lstStyle/>
                    <a:p>
                      <a:r>
                        <a:rPr lang="nl-NL" dirty="0" smtClean="0"/>
                        <a:t>Onderwerp</a:t>
                      </a:r>
                      <a:endParaRPr lang="nl-NL" dirty="0"/>
                    </a:p>
                  </a:txBody>
                  <a:tcPr/>
                </a:tc>
                <a:tc>
                  <a:txBody>
                    <a:bodyPr/>
                    <a:lstStyle/>
                    <a:p>
                      <a:r>
                        <a:rPr lang="nl-NL" dirty="0" smtClean="0"/>
                        <a:t>Sheet </a:t>
                      </a:r>
                      <a:endParaRPr lang="nl-NL" dirty="0"/>
                    </a:p>
                  </a:txBody>
                  <a:tcPr/>
                </a:tc>
              </a:tr>
              <a:tr h="370840">
                <a:tc>
                  <a:txBody>
                    <a:bodyPr/>
                    <a:lstStyle/>
                    <a:p>
                      <a:r>
                        <a:rPr lang="nl-NL" dirty="0" smtClean="0"/>
                        <a:t>Inleiding</a:t>
                      </a:r>
                    </a:p>
                    <a:p>
                      <a:endParaRPr lang="nl-NL" dirty="0"/>
                    </a:p>
                  </a:txBody>
                  <a:tcPr/>
                </a:tc>
                <a:tc>
                  <a:txBody>
                    <a:bodyPr/>
                    <a:lstStyle/>
                    <a:p>
                      <a:r>
                        <a:rPr lang="nl-NL" dirty="0" smtClean="0"/>
                        <a:t>3</a:t>
                      </a:r>
                      <a:endParaRPr lang="nl-NL" dirty="0"/>
                    </a:p>
                  </a:txBody>
                  <a:tcPr/>
                </a:tc>
              </a:tr>
              <a:tr h="370840">
                <a:tc>
                  <a:txBody>
                    <a:bodyPr/>
                    <a:lstStyle/>
                    <a:p>
                      <a:r>
                        <a:rPr lang="nl-NL" dirty="0" smtClean="0"/>
                        <a:t>De</a:t>
                      </a:r>
                      <a:r>
                        <a:rPr lang="nl-NL" baseline="0" dirty="0" smtClean="0"/>
                        <a:t> markt over groot variabel onderhoud droog: “WAT”</a:t>
                      </a:r>
                    </a:p>
                    <a:p>
                      <a:endParaRPr lang="nl-NL" dirty="0"/>
                    </a:p>
                  </a:txBody>
                  <a:tcPr/>
                </a:tc>
                <a:tc>
                  <a:txBody>
                    <a:bodyPr/>
                    <a:lstStyle/>
                    <a:p>
                      <a:r>
                        <a:rPr lang="nl-NL" dirty="0" smtClean="0"/>
                        <a:t>4, 5</a:t>
                      </a:r>
                      <a:endParaRPr lang="nl-NL"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De</a:t>
                      </a:r>
                      <a:r>
                        <a:rPr lang="nl-NL" baseline="0" dirty="0" smtClean="0"/>
                        <a:t> markt over groot variabel onderhoud droog: “WANNEER”</a:t>
                      </a:r>
                      <a:endParaRPr lang="nl-NL" dirty="0" smtClean="0"/>
                    </a:p>
                    <a:p>
                      <a:endParaRPr lang="nl-NL" dirty="0"/>
                    </a:p>
                  </a:txBody>
                  <a:tcPr/>
                </a:tc>
                <a:tc>
                  <a:txBody>
                    <a:bodyPr/>
                    <a:lstStyle/>
                    <a:p>
                      <a:r>
                        <a:rPr lang="nl-NL" dirty="0" smtClean="0"/>
                        <a:t>6, 7</a:t>
                      </a:r>
                      <a:endParaRPr lang="nl-NL"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De</a:t>
                      </a:r>
                      <a:r>
                        <a:rPr lang="nl-NL" baseline="0" dirty="0" smtClean="0"/>
                        <a:t> markt over groot variabel onderhoud droog: “HOE”</a:t>
                      </a:r>
                      <a:endParaRPr lang="nl-NL" dirty="0" smtClean="0"/>
                    </a:p>
                    <a:p>
                      <a:endParaRPr lang="nl-NL" dirty="0"/>
                    </a:p>
                  </a:txBody>
                  <a:tcPr/>
                </a:tc>
                <a:tc>
                  <a:txBody>
                    <a:bodyPr/>
                    <a:lstStyle/>
                    <a:p>
                      <a:r>
                        <a:rPr lang="nl-NL" dirty="0" smtClean="0"/>
                        <a:t>8, 9</a:t>
                      </a:r>
                      <a:endParaRPr lang="nl-NL" dirty="0"/>
                    </a:p>
                  </a:txBody>
                  <a:tcPr/>
                </a:tc>
              </a:tr>
              <a:tr h="370840">
                <a:tc>
                  <a:txBody>
                    <a:bodyPr/>
                    <a:lstStyle/>
                    <a:p>
                      <a:r>
                        <a:rPr lang="nl-NL" dirty="0" smtClean="0"/>
                        <a:t>Gevolgen voor de aanpak door RWS</a:t>
                      </a:r>
                    </a:p>
                    <a:p>
                      <a:endParaRPr lang="nl-NL" dirty="0"/>
                    </a:p>
                  </a:txBody>
                  <a:tcPr/>
                </a:tc>
                <a:tc>
                  <a:txBody>
                    <a:bodyPr/>
                    <a:lstStyle/>
                    <a:p>
                      <a:r>
                        <a:rPr lang="nl-NL" dirty="0" smtClean="0"/>
                        <a:t>10, 11</a:t>
                      </a:r>
                      <a:endParaRPr lang="nl-NL" dirty="0"/>
                    </a:p>
                  </a:txBody>
                  <a:tcPr/>
                </a:tc>
              </a:tr>
              <a:tr h="370840">
                <a:tc>
                  <a:txBody>
                    <a:bodyPr/>
                    <a:lstStyle/>
                    <a:p>
                      <a:r>
                        <a:rPr lang="nl-NL" dirty="0" smtClean="0"/>
                        <a:t>Wat komt er aan?</a:t>
                      </a:r>
                    </a:p>
                    <a:p>
                      <a:endParaRPr lang="nl-NL" dirty="0"/>
                    </a:p>
                  </a:txBody>
                  <a:tcPr/>
                </a:tc>
                <a:tc>
                  <a:txBody>
                    <a:bodyPr/>
                    <a:lstStyle/>
                    <a:p>
                      <a:r>
                        <a:rPr lang="nl-NL" dirty="0" smtClean="0"/>
                        <a:t>12</a:t>
                      </a:r>
                      <a:endParaRPr lang="nl-NL" dirty="0"/>
                    </a:p>
                  </a:txBody>
                  <a:tcPr/>
                </a:tc>
              </a:tr>
            </a:tbl>
          </a:graphicData>
        </a:graphic>
      </p:graphicFrame>
    </p:spTree>
    <p:extLst>
      <p:ext uri="{BB962C8B-B14F-4D97-AF65-F5344CB8AC3E}">
        <p14:creationId xmlns:p14="http://schemas.microsoft.com/office/powerpoint/2010/main" val="2064119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3</a:t>
            </a:fld>
            <a:endParaRPr lang="nl-NL" altLang="nl-NL"/>
          </a:p>
        </p:txBody>
      </p:sp>
      <p:sp>
        <p:nvSpPr>
          <p:cNvPr id="2" name="Tekstvak 1"/>
          <p:cNvSpPr txBox="1"/>
          <p:nvPr/>
        </p:nvSpPr>
        <p:spPr>
          <a:xfrm>
            <a:off x="179512" y="44624"/>
            <a:ext cx="1745991" cy="523220"/>
          </a:xfrm>
          <a:prstGeom prst="rect">
            <a:avLst/>
          </a:prstGeom>
          <a:noFill/>
        </p:spPr>
        <p:txBody>
          <a:bodyPr wrap="none" rtlCol="0">
            <a:spAutoFit/>
          </a:bodyPr>
          <a:lstStyle/>
          <a:p>
            <a:r>
              <a:rPr lang="nl-NL" sz="2800" dirty="0" smtClean="0">
                <a:latin typeface="+mn-lt"/>
              </a:rPr>
              <a:t>Inleiding</a:t>
            </a:r>
            <a:endParaRPr lang="nl-NL" sz="2800" dirty="0">
              <a:latin typeface="+mn-lt"/>
            </a:endParaRPr>
          </a:p>
        </p:txBody>
      </p:sp>
      <p:sp>
        <p:nvSpPr>
          <p:cNvPr id="4" name="Tekstvak 3"/>
          <p:cNvSpPr txBox="1"/>
          <p:nvPr/>
        </p:nvSpPr>
        <p:spPr>
          <a:xfrm>
            <a:off x="179512" y="974333"/>
            <a:ext cx="8856983" cy="5262979"/>
          </a:xfrm>
          <a:prstGeom prst="rect">
            <a:avLst/>
          </a:prstGeom>
          <a:noFill/>
        </p:spPr>
        <p:txBody>
          <a:bodyPr wrap="square" rtlCol="0">
            <a:spAutoFit/>
          </a:bodyPr>
          <a:lstStyle/>
          <a:p>
            <a:r>
              <a:rPr lang="nl-NL" sz="1600" dirty="0">
                <a:latin typeface="+mn-lt"/>
              </a:rPr>
              <a:t>Rijkswaterstaat streeft naar meer uniformiteit in procedures en herkenbaar marktbeleid (één gezicht naar de markt). Dat draagt bij aan efficiënter werken en terugdringen van verspillingen, bij zowel RWS zelf als bij haar opdrachtnemers. Dit streven geldt voor alle inkoop van RWS, zo ook voor het inkopen van groot variabel onderhoud droog.</a:t>
            </a:r>
          </a:p>
          <a:p>
            <a:r>
              <a:rPr lang="nl-NL" sz="1600" dirty="0">
                <a:latin typeface="+mn-lt"/>
              </a:rPr>
              <a:t> </a:t>
            </a:r>
          </a:p>
          <a:p>
            <a:r>
              <a:rPr lang="nl-NL" sz="1600" dirty="0">
                <a:latin typeface="+mn-lt"/>
              </a:rPr>
              <a:t>Onder groot variabel onderhoud verstaan we alle onderhoud dat noodzakelijk is op delen van het areaal, waar het minimale kwaliteitsniveau of einde van de technische levensduur wordt bereikt. We noemen dit ook wel het noodzakelijk </a:t>
            </a:r>
            <a:r>
              <a:rPr lang="nl-NL" sz="1600" dirty="0" smtClean="0">
                <a:latin typeface="+mn-lt"/>
              </a:rPr>
              <a:t>interventie-moment</a:t>
            </a:r>
            <a:r>
              <a:rPr lang="nl-NL" sz="1600" dirty="0">
                <a:latin typeface="+mn-lt"/>
              </a:rPr>
              <a:t>. Sinds de invoering van de nieuwe generatie </a:t>
            </a:r>
            <a:r>
              <a:rPr lang="nl-NL" sz="1600" dirty="0" smtClean="0">
                <a:latin typeface="+mn-lt"/>
              </a:rPr>
              <a:t>prestatiecontracten </a:t>
            </a:r>
            <a:r>
              <a:rPr lang="nl-NL" sz="1600" dirty="0">
                <a:latin typeface="+mn-lt"/>
              </a:rPr>
              <a:t>in 2015 voor het vast en klein variabel en </a:t>
            </a:r>
            <a:r>
              <a:rPr lang="nl-NL" sz="1600" dirty="0" smtClean="0">
                <a:latin typeface="+mn-lt"/>
              </a:rPr>
              <a:t>levensduur-verlengend </a:t>
            </a:r>
            <a:r>
              <a:rPr lang="nl-NL" sz="1600" dirty="0">
                <a:latin typeface="+mn-lt"/>
              </a:rPr>
              <a:t>onderhoud, is het groot variabel onderhoud het variabel onderhoud dat buiten de scope van die prestatiecontracten valt.</a:t>
            </a:r>
          </a:p>
          <a:p>
            <a:r>
              <a:rPr lang="nl-NL" sz="1600" dirty="0">
                <a:latin typeface="+mn-lt"/>
              </a:rPr>
              <a:t> </a:t>
            </a:r>
          </a:p>
          <a:p>
            <a:r>
              <a:rPr lang="nl-NL" sz="1600" dirty="0">
                <a:latin typeface="+mn-lt"/>
              </a:rPr>
              <a:t>Op 19 mei en 15 september 2017 ging Rijkswaterstaat in dialoog met de markt over scenario’s voor groot variabel onderhoud droog in 2019/2020. Deze presentatie toont het resultaat van die dialoog, door de inbreng van de markt </a:t>
            </a:r>
            <a:r>
              <a:rPr lang="nl-NL" sz="1600" dirty="0" smtClean="0">
                <a:latin typeface="+mn-lt"/>
              </a:rPr>
              <a:t>te </a:t>
            </a:r>
            <a:r>
              <a:rPr lang="nl-NL" sz="1600" dirty="0">
                <a:latin typeface="+mn-lt"/>
              </a:rPr>
              <a:t>vertalen in WAT, WANNEER en HOE. En de conclusies die Rijkswaterstaat daar aan verbindt in termen van “gevolgen voor de aanpak”. </a:t>
            </a:r>
          </a:p>
          <a:p>
            <a:r>
              <a:rPr lang="nl-NL" sz="1600" dirty="0">
                <a:latin typeface="+mn-lt"/>
              </a:rPr>
              <a:t> </a:t>
            </a:r>
          </a:p>
          <a:p>
            <a:r>
              <a:rPr lang="nl-NL" sz="1600" dirty="0">
                <a:latin typeface="+mn-lt"/>
              </a:rPr>
              <a:t>Tot slot wordt het verwachte groot variabel onderhoud (droog) vermeld.</a:t>
            </a:r>
          </a:p>
        </p:txBody>
      </p:sp>
    </p:spTree>
    <p:extLst>
      <p:ext uri="{BB962C8B-B14F-4D97-AF65-F5344CB8AC3E}">
        <p14:creationId xmlns:p14="http://schemas.microsoft.com/office/powerpoint/2010/main" val="1715949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4</a:t>
            </a:fld>
            <a:endParaRPr lang="nl-NL" altLang="nl-NL"/>
          </a:p>
        </p:txBody>
      </p:sp>
      <p:sp>
        <p:nvSpPr>
          <p:cNvPr id="2" name="Tekstvak 1"/>
          <p:cNvSpPr txBox="1"/>
          <p:nvPr/>
        </p:nvSpPr>
        <p:spPr>
          <a:xfrm>
            <a:off x="179512" y="44624"/>
            <a:ext cx="4088042" cy="954107"/>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“WAT” van GVO (1/2)</a:t>
            </a:r>
            <a:endParaRPr lang="nl-NL" sz="2800" dirty="0">
              <a:latin typeface="+mn-lt"/>
            </a:endParaRPr>
          </a:p>
        </p:txBody>
      </p:sp>
      <p:sp>
        <p:nvSpPr>
          <p:cNvPr id="3" name="Tekstvak 2"/>
          <p:cNvSpPr txBox="1"/>
          <p:nvPr/>
        </p:nvSpPr>
        <p:spPr>
          <a:xfrm>
            <a:off x="251520" y="1318116"/>
            <a:ext cx="8496944" cy="3970318"/>
          </a:xfrm>
          <a:prstGeom prst="rect">
            <a:avLst/>
          </a:prstGeom>
          <a:noFill/>
        </p:spPr>
        <p:txBody>
          <a:bodyPr wrap="square" rtlCol="0">
            <a:spAutoFit/>
          </a:bodyPr>
          <a:lstStyle/>
          <a:p>
            <a:pPr marL="342900" indent="-342900">
              <a:buFont typeface="Arial" panose="020B0604020202020204" pitchFamily="34" charset="0"/>
              <a:buChar char="•"/>
            </a:pPr>
            <a:r>
              <a:rPr lang="nl-NL" sz="1800" dirty="0" smtClean="0">
                <a:latin typeface="+mn-lt"/>
              </a:rPr>
              <a:t>Optimale grootte voor percelen GVO-droog: range van €5 tot €30 miljoen jaaromzet. Meer specifiek uit één tafel: 10 miljoen als voorkeur. Eventueel minimaal 5 miljoen, als special of één aaneengesloten wegvak.</a:t>
            </a:r>
          </a:p>
          <a:p>
            <a:pPr marL="342900" indent="-342900">
              <a:buFont typeface="Arial" panose="020B0604020202020204" pitchFamily="34" charset="0"/>
              <a:buChar char="•"/>
            </a:pPr>
            <a:r>
              <a:rPr lang="nl-NL" sz="1800" dirty="0">
                <a:latin typeface="+mn-lt"/>
              </a:rPr>
              <a:t>Eén tafel noemt specifiek dat specials aantrekkelijk zijn voor markt. Alleen maar zoveel mogelijk asfaltproductie is minder aantrekkelijk</a:t>
            </a:r>
            <a:r>
              <a:rPr lang="nl-NL" sz="1800" dirty="0" smtClean="0">
                <a:latin typeface="+mn-lt"/>
              </a:rPr>
              <a:t>.</a:t>
            </a:r>
          </a:p>
          <a:p>
            <a:pPr marL="342900" indent="-342900">
              <a:buFont typeface="Arial" panose="020B0604020202020204" pitchFamily="34" charset="0"/>
              <a:buChar char="•"/>
            </a:pPr>
            <a:r>
              <a:rPr lang="nl-NL" sz="1800" dirty="0">
                <a:latin typeface="+mn-lt"/>
              </a:rPr>
              <a:t>Waar wat RWS betreft ruimte zit: geef die ruimte dan ook. Idem inzichten en wensen: wees daar als RWS duidelijk en transparant over. Geldt ook voor schadebeelden en oorzaken, oplossingen die RWS ziet en risico’s/risicodossier. Ga niet functioneel specificeren als je als RWS al nadrukkelijk een bepaalde oplossing wilt. Neemt echter niet weg dat de kennis en de </a:t>
            </a:r>
            <a:r>
              <a:rPr lang="nl-NL" sz="1800" dirty="0" smtClean="0">
                <a:latin typeface="+mn-lt"/>
              </a:rPr>
              <a:t>innovatiepotentie volgens de markt toch </a:t>
            </a:r>
            <a:r>
              <a:rPr lang="nl-NL" sz="1800" dirty="0">
                <a:latin typeface="+mn-lt"/>
              </a:rPr>
              <a:t>echt bij de markt ligt</a:t>
            </a:r>
            <a:r>
              <a:rPr lang="nl-NL" sz="1800" dirty="0" smtClean="0">
                <a:latin typeface="+mn-lt"/>
              </a:rPr>
              <a:t>.</a:t>
            </a:r>
          </a:p>
          <a:p>
            <a:pPr marL="342900" indent="-342900">
              <a:buFont typeface="Arial" panose="020B0604020202020204" pitchFamily="34" charset="0"/>
              <a:buChar char="•"/>
            </a:pPr>
            <a:endParaRPr lang="nl-NL" sz="1800" dirty="0" smtClean="0">
              <a:latin typeface="+mn-lt"/>
            </a:endParaRPr>
          </a:p>
        </p:txBody>
      </p:sp>
    </p:spTree>
    <p:extLst>
      <p:ext uri="{BB962C8B-B14F-4D97-AF65-F5344CB8AC3E}">
        <p14:creationId xmlns:p14="http://schemas.microsoft.com/office/powerpoint/2010/main" val="3892706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5</a:t>
            </a:fld>
            <a:endParaRPr lang="nl-NL" altLang="nl-NL"/>
          </a:p>
        </p:txBody>
      </p:sp>
      <p:sp>
        <p:nvSpPr>
          <p:cNvPr id="2" name="Tekstvak 1"/>
          <p:cNvSpPr txBox="1"/>
          <p:nvPr/>
        </p:nvSpPr>
        <p:spPr>
          <a:xfrm>
            <a:off x="179512" y="44624"/>
            <a:ext cx="4088042" cy="954107"/>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“WAT” van GVO (2/2)</a:t>
            </a:r>
            <a:endParaRPr lang="nl-NL" sz="2800" dirty="0">
              <a:latin typeface="+mn-lt"/>
            </a:endParaRPr>
          </a:p>
        </p:txBody>
      </p:sp>
      <p:sp>
        <p:nvSpPr>
          <p:cNvPr id="3" name="Tekstvak 2"/>
          <p:cNvSpPr txBox="1"/>
          <p:nvPr/>
        </p:nvSpPr>
        <p:spPr>
          <a:xfrm>
            <a:off x="251520" y="1380832"/>
            <a:ext cx="8496944" cy="3970318"/>
          </a:xfrm>
          <a:prstGeom prst="rect">
            <a:avLst/>
          </a:prstGeom>
          <a:noFill/>
        </p:spPr>
        <p:txBody>
          <a:bodyPr wrap="square" rtlCol="0">
            <a:spAutoFit/>
          </a:bodyPr>
          <a:lstStyle/>
          <a:p>
            <a:pPr marL="342900" indent="-342900">
              <a:buFont typeface="Arial" panose="020B0604020202020204" pitchFamily="34" charset="0"/>
              <a:buChar char="•"/>
            </a:pPr>
            <a:r>
              <a:rPr lang="nl-NL" sz="1800" dirty="0" smtClean="0">
                <a:latin typeface="+mn-lt"/>
              </a:rPr>
              <a:t>1 </a:t>
            </a:r>
            <a:r>
              <a:rPr lang="nl-NL" sz="1800" dirty="0">
                <a:latin typeface="+mn-lt"/>
              </a:rPr>
              <a:t>tafel noemt specifiek: SLOTS graag alleen als kader, met mogelijkheid voor opdrachtnemer om plus of min 1 maand te kunnen schuiven. Een andere tafel noemt behoefte om in dialoog te gaan met verkeersloket, om proceduretijden voor aanvragen verkeersmaatregelen in te kunnen </a:t>
            </a:r>
            <a:r>
              <a:rPr lang="nl-NL" sz="1800" dirty="0" smtClean="0">
                <a:latin typeface="+mn-lt"/>
              </a:rPr>
              <a:t>korten (zie ook sheets “WANNEER”).</a:t>
            </a:r>
          </a:p>
          <a:p>
            <a:pPr marL="342900" indent="-342900">
              <a:buFont typeface="Arial" panose="020B0604020202020204" pitchFamily="34" charset="0"/>
              <a:buChar char="•"/>
            </a:pPr>
            <a:r>
              <a:rPr lang="nl-NL" sz="1800" dirty="0">
                <a:latin typeface="+mn-lt"/>
              </a:rPr>
              <a:t>Percelen wel of niet in dezelfde aanbesteding is voor markt nauwelijks relevant. Ook percelen in één aanbesteding zijn uniek.</a:t>
            </a:r>
          </a:p>
          <a:p>
            <a:endParaRPr lang="nl-NL" sz="1800" dirty="0" smtClean="0">
              <a:latin typeface="+mn-lt"/>
            </a:endParaRPr>
          </a:p>
          <a:p>
            <a:endParaRPr lang="nl-NL" sz="1800" dirty="0">
              <a:latin typeface="+mn-lt"/>
            </a:endParaRPr>
          </a:p>
          <a:p>
            <a:endParaRPr lang="nl-NL" sz="1800" dirty="0" smtClean="0">
              <a:latin typeface="+mn-lt"/>
            </a:endParaRPr>
          </a:p>
          <a:p>
            <a:r>
              <a:rPr lang="nl-NL" sz="1800" i="1" dirty="0" smtClean="0">
                <a:latin typeface="+mn-lt"/>
              </a:rPr>
              <a:t>Aandachtspunten bij het WAT</a:t>
            </a:r>
            <a:r>
              <a:rPr lang="nl-NL" sz="1800" dirty="0" smtClean="0">
                <a:latin typeface="+mn-lt"/>
              </a:rPr>
              <a:t>:</a:t>
            </a:r>
          </a:p>
          <a:p>
            <a:pPr marL="342900" indent="-342900">
              <a:buFont typeface="Arial" panose="020B0604020202020204" pitchFamily="34" charset="0"/>
              <a:buChar char="•"/>
            </a:pPr>
            <a:r>
              <a:rPr lang="nl-NL" sz="1800" dirty="0" smtClean="0">
                <a:latin typeface="+mn-lt"/>
              </a:rPr>
              <a:t>Aandacht van RWS gevraagd voor rendement uit tenderinspanning!</a:t>
            </a:r>
          </a:p>
          <a:p>
            <a:pPr marL="342900" indent="-342900">
              <a:buFont typeface="Arial" panose="020B0604020202020204" pitchFamily="34" charset="0"/>
              <a:buChar char="•"/>
            </a:pPr>
            <a:r>
              <a:rPr lang="nl-NL" sz="1800" dirty="0">
                <a:latin typeface="+mn-lt"/>
              </a:rPr>
              <a:t>Omschrijf duidelijker de rol die omgeving </a:t>
            </a:r>
            <a:r>
              <a:rPr lang="nl-NL" sz="1800" dirty="0" smtClean="0">
                <a:latin typeface="+mn-lt"/>
              </a:rPr>
              <a:t>speelt.</a:t>
            </a:r>
          </a:p>
        </p:txBody>
      </p:sp>
    </p:spTree>
    <p:extLst>
      <p:ext uri="{BB962C8B-B14F-4D97-AF65-F5344CB8AC3E}">
        <p14:creationId xmlns:p14="http://schemas.microsoft.com/office/powerpoint/2010/main" val="1929308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6</a:t>
            </a:fld>
            <a:endParaRPr lang="nl-NL" altLang="nl-NL"/>
          </a:p>
        </p:txBody>
      </p:sp>
      <p:sp>
        <p:nvSpPr>
          <p:cNvPr id="3" name="Tekstvak 2"/>
          <p:cNvSpPr txBox="1"/>
          <p:nvPr/>
        </p:nvSpPr>
        <p:spPr>
          <a:xfrm>
            <a:off x="251520" y="980728"/>
            <a:ext cx="8712968" cy="6986528"/>
          </a:xfrm>
          <a:prstGeom prst="rect">
            <a:avLst/>
          </a:prstGeom>
          <a:noFill/>
        </p:spPr>
        <p:txBody>
          <a:bodyPr wrap="square" rtlCol="0">
            <a:spAutoFit/>
          </a:bodyPr>
          <a:lstStyle/>
          <a:p>
            <a:pPr marL="342900" indent="-342900">
              <a:buFont typeface="Arial" panose="020B0604020202020204" pitchFamily="34" charset="0"/>
              <a:buChar char="•"/>
            </a:pPr>
            <a:r>
              <a:rPr lang="nl-NL" sz="1600" dirty="0" smtClean="0">
                <a:latin typeface="+mn-lt"/>
              </a:rPr>
              <a:t>Bij voorkeur 2 maanden tussen voornemen tot gunning uit eerste en sluiting inschrijving na tweede aanbestedingsmoment. Indien te dicht op elkaar: minder marktwerking, hoge tenderdruk.</a:t>
            </a:r>
          </a:p>
          <a:p>
            <a:pPr marL="342900" indent="-342900">
              <a:buFont typeface="Arial" panose="020B0604020202020204" pitchFamily="34" charset="0"/>
              <a:buChar char="•"/>
            </a:pPr>
            <a:r>
              <a:rPr lang="nl-NL" sz="1600" dirty="0" smtClean="0">
                <a:latin typeface="+mn-lt"/>
              </a:rPr>
              <a:t>Termijn is mede afhankelijk van inschrijfbelasting: eenduidige, herkenbare contractdocumenten, duidelijke afbakening van scope, eenduidige uitleg bij inlichtingen, wel/niet specials in scope</a:t>
            </a:r>
          </a:p>
          <a:p>
            <a:pPr marL="342900" indent="-342900">
              <a:buFont typeface="Arial" panose="020B0604020202020204" pitchFamily="34" charset="0"/>
              <a:buChar char="•"/>
            </a:pPr>
            <a:r>
              <a:rPr lang="nl-NL" sz="1600" dirty="0">
                <a:latin typeface="+mn-lt"/>
              </a:rPr>
              <a:t>Minder focus door RWS op startdatum 1 maart van elk jaar gewenst. Belangrijker voor markt: wanneer moet het klaar zijn? Zorg voor flexibiliteit qua tijd/periode dat moet worden uitgevoerd. Leg de planning niet te veel vast.</a:t>
            </a:r>
          </a:p>
          <a:p>
            <a:pPr marL="342900" indent="-342900">
              <a:buFont typeface="Arial" panose="020B0604020202020204" pitchFamily="34" charset="0"/>
              <a:buChar char="•"/>
            </a:pPr>
            <a:r>
              <a:rPr lang="nl-NL" sz="1600" dirty="0" smtClean="0">
                <a:latin typeface="+mn-lt"/>
              </a:rPr>
              <a:t>Voorbereidingstijd tussen gunning en “de weg op” is afhankelijk van ontwerpopgave, areaalgegevens en SLOTS/afsluitingen/verkeersmaatregelen. Ontwerpopgave is vaak meer dan door RWS gedacht (</a:t>
            </a:r>
            <a:r>
              <a:rPr lang="nl-NL" sz="1600" dirty="0" err="1" smtClean="0">
                <a:latin typeface="+mn-lt"/>
              </a:rPr>
              <a:t>verkanting</a:t>
            </a:r>
            <a:r>
              <a:rPr lang="nl-NL" sz="1600" dirty="0">
                <a:latin typeface="+mn-lt"/>
              </a:rPr>
              <a:t> </a:t>
            </a:r>
            <a:r>
              <a:rPr lang="nl-NL" sz="1600" dirty="0" smtClean="0">
                <a:latin typeface="+mn-lt"/>
              </a:rPr>
              <a:t>e.d.). Een andere tafel noemt de ontwerpfase vooral “slot en faseringsfase”. Omgeving is nog te vaak onderbelicht, grote SLOT vergt al gauw 6 maanden voorbereiding. Omschrijf duidelijker de rol die omgeving speelt.</a:t>
            </a:r>
          </a:p>
          <a:p>
            <a:pPr marL="342900" indent="-342900">
              <a:buFont typeface="Arial" panose="020B0604020202020204" pitchFamily="34" charset="0"/>
              <a:buChar char="•"/>
            </a:pPr>
            <a:r>
              <a:rPr lang="nl-NL" sz="1600" dirty="0">
                <a:latin typeface="+mn-lt"/>
              </a:rPr>
              <a:t>Meer spreiden van de GVO-aanbestedingen geeft RWS ook meer flexibiliteit qua verkeersmanagement (SLOTS).</a:t>
            </a:r>
          </a:p>
          <a:p>
            <a:pPr marL="342900" indent="-342900">
              <a:buFont typeface="Arial" panose="020B0604020202020204" pitchFamily="34" charset="0"/>
              <a:buChar char="•"/>
            </a:pPr>
            <a:r>
              <a:rPr lang="nl-NL" sz="1600" dirty="0" smtClean="0">
                <a:latin typeface="+mn-lt"/>
              </a:rPr>
              <a:t>Maximaal </a:t>
            </a:r>
            <a:r>
              <a:rPr lang="nl-NL" sz="1600" dirty="0">
                <a:latin typeface="+mn-lt"/>
              </a:rPr>
              <a:t>3 tot 5 contracten op het zelfde moment aanbesteden</a:t>
            </a:r>
          </a:p>
          <a:p>
            <a:pPr marL="342900" indent="-342900">
              <a:buFont typeface="Arial" panose="020B0604020202020204" pitchFamily="34" charset="0"/>
              <a:buChar char="•"/>
            </a:pPr>
            <a:r>
              <a:rPr lang="nl-NL" sz="1600" dirty="0">
                <a:latin typeface="+mn-lt"/>
              </a:rPr>
              <a:t>5 als de contracten/percelen veel op elkaar lijken, 3 als niet</a:t>
            </a:r>
          </a:p>
          <a:p>
            <a:pPr marL="342900" indent="-342900">
              <a:buFont typeface="Arial" panose="020B0604020202020204" pitchFamily="34" charset="0"/>
              <a:buChar char="•"/>
            </a:pPr>
            <a:r>
              <a:rPr lang="nl-NL" sz="1600" dirty="0">
                <a:latin typeface="+mn-lt"/>
              </a:rPr>
              <a:t>Markt wenst zich met specifieke </a:t>
            </a:r>
            <a:r>
              <a:rPr lang="nl-NL" sz="1600" dirty="0" err="1">
                <a:latin typeface="+mn-lt"/>
              </a:rPr>
              <a:t>EMVI’s</a:t>
            </a:r>
            <a:r>
              <a:rPr lang="nl-NL" sz="1600" dirty="0">
                <a:latin typeface="+mn-lt"/>
              </a:rPr>
              <a:t> per contract/perceel te </a:t>
            </a:r>
            <a:r>
              <a:rPr lang="nl-NL" sz="1600" dirty="0" smtClean="0">
                <a:latin typeface="+mn-lt"/>
              </a:rPr>
              <a:t>onderscheiden (zie “HOE”). Ook dit heeft gevolgen </a:t>
            </a:r>
            <a:r>
              <a:rPr lang="nl-NL" sz="1600" dirty="0">
                <a:latin typeface="+mn-lt"/>
              </a:rPr>
              <a:t>voor tenderinspanning en maximaal aantal contracten/percelen tegelijkertijd aanbesteed</a:t>
            </a: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smtClean="0">
              <a:latin typeface="+mn-lt"/>
            </a:endParaRPr>
          </a:p>
          <a:p>
            <a:pPr marL="342900" indent="-342900">
              <a:buFont typeface="Arial" panose="020B0604020202020204" pitchFamily="34" charset="0"/>
              <a:buChar char="•"/>
            </a:pPr>
            <a:endParaRPr lang="nl-NL" sz="1600" dirty="0">
              <a:latin typeface="+mn-lt"/>
            </a:endParaRPr>
          </a:p>
        </p:txBody>
      </p:sp>
      <p:sp>
        <p:nvSpPr>
          <p:cNvPr id="8" name="Tekstvak 7"/>
          <p:cNvSpPr txBox="1"/>
          <p:nvPr/>
        </p:nvSpPr>
        <p:spPr>
          <a:xfrm>
            <a:off x="35496" y="44624"/>
            <a:ext cx="5879366" cy="1323439"/>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“WANNEER” van GVO       (1/2)</a:t>
            </a:r>
          </a:p>
          <a:p>
            <a:endParaRPr lang="nl-NL" dirty="0">
              <a:latin typeface="+mn-lt"/>
            </a:endParaRPr>
          </a:p>
        </p:txBody>
      </p:sp>
    </p:spTree>
    <p:extLst>
      <p:ext uri="{BB962C8B-B14F-4D97-AF65-F5344CB8AC3E}">
        <p14:creationId xmlns:p14="http://schemas.microsoft.com/office/powerpoint/2010/main" val="1049803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7</a:t>
            </a:fld>
            <a:endParaRPr lang="nl-NL" altLang="nl-NL"/>
          </a:p>
        </p:txBody>
      </p:sp>
      <p:sp>
        <p:nvSpPr>
          <p:cNvPr id="3" name="Tekstvak 2"/>
          <p:cNvSpPr txBox="1"/>
          <p:nvPr/>
        </p:nvSpPr>
        <p:spPr>
          <a:xfrm>
            <a:off x="251520" y="1268760"/>
            <a:ext cx="8568952" cy="6247864"/>
          </a:xfrm>
          <a:prstGeom prst="rect">
            <a:avLst/>
          </a:prstGeom>
          <a:noFill/>
        </p:spPr>
        <p:txBody>
          <a:bodyPr wrap="square" rtlCol="0">
            <a:spAutoFit/>
          </a:bodyPr>
          <a:lstStyle/>
          <a:p>
            <a:pPr marL="342900" indent="-342900">
              <a:buFont typeface="Arial" panose="020B0604020202020204" pitchFamily="34" charset="0"/>
              <a:buChar char="•"/>
            </a:pPr>
            <a:r>
              <a:rPr lang="nl-NL" sz="1600" dirty="0">
                <a:latin typeface="+mn-lt"/>
              </a:rPr>
              <a:t>Contracten/percelen per regio zoveel mogelijk tegelijkertijd</a:t>
            </a:r>
          </a:p>
          <a:p>
            <a:pPr marL="342900" indent="-342900">
              <a:buFont typeface="Arial" panose="020B0604020202020204" pitchFamily="34" charset="0"/>
              <a:buChar char="•"/>
            </a:pPr>
            <a:r>
              <a:rPr lang="nl-NL" sz="1600" dirty="0">
                <a:latin typeface="+mn-lt"/>
              </a:rPr>
              <a:t>Vooronderzoeken gelimiteerd tot 250 km </a:t>
            </a:r>
            <a:r>
              <a:rPr lang="nl-NL" sz="1600" dirty="0" err="1">
                <a:latin typeface="+mn-lt"/>
              </a:rPr>
              <a:t>baanbreed</a:t>
            </a:r>
            <a:r>
              <a:rPr lang="nl-NL" sz="1600" dirty="0">
                <a:latin typeface="+mn-lt"/>
              </a:rPr>
              <a:t> voor één aanbestedingsmoment (cumulatief)</a:t>
            </a:r>
          </a:p>
          <a:p>
            <a:pPr marL="342900" indent="-342900">
              <a:buFont typeface="Arial" panose="020B0604020202020204" pitchFamily="34" charset="0"/>
              <a:buChar char="•"/>
            </a:pPr>
            <a:r>
              <a:rPr lang="nl-NL" sz="1600" dirty="0" smtClean="0">
                <a:latin typeface="+mn-lt"/>
              </a:rPr>
              <a:t>Out </a:t>
            </a:r>
            <a:r>
              <a:rPr lang="nl-NL" sz="1600" dirty="0">
                <a:latin typeface="+mn-lt"/>
              </a:rPr>
              <a:t>of </a:t>
            </a:r>
            <a:r>
              <a:rPr lang="nl-NL" sz="1600" dirty="0" err="1">
                <a:latin typeface="+mn-lt"/>
              </a:rPr>
              <a:t>the</a:t>
            </a:r>
            <a:r>
              <a:rPr lang="nl-NL" sz="1600" dirty="0">
                <a:latin typeface="+mn-lt"/>
              </a:rPr>
              <a:t> box variant, d.w.z</a:t>
            </a:r>
            <a:r>
              <a:rPr lang="nl-NL" sz="1600" dirty="0" smtClean="0">
                <a:latin typeface="+mn-lt"/>
              </a:rPr>
              <a:t>. 12 </a:t>
            </a:r>
            <a:r>
              <a:rPr lang="nl-NL" sz="1600" dirty="0">
                <a:latin typeface="+mn-lt"/>
              </a:rPr>
              <a:t>aanbestedingen, dus elk perceel afzonderlijk in een aanbesteding: hoge tenderkosten, weinig of geen inschrijving op ongewilde percelen. “Absoluut niet wenselijk”.</a:t>
            </a:r>
          </a:p>
          <a:p>
            <a:pPr marL="342900" indent="-342900">
              <a:buFont typeface="Arial" panose="020B0604020202020204" pitchFamily="34" charset="0"/>
              <a:buChar char="•"/>
            </a:pPr>
            <a:r>
              <a:rPr lang="nl-NL" sz="1600" dirty="0">
                <a:latin typeface="+mn-lt"/>
              </a:rPr>
              <a:t>Het is ook een kwestie van “in een nieuw ritme komen”, met de RWS-aanbestedingen voor GVO. Als het na Trein 1 echt cyclisch wordt, ligt de tenderdruk vooral bij Trein 1.</a:t>
            </a:r>
          </a:p>
          <a:p>
            <a:pPr marL="342900" indent="-342900">
              <a:buFont typeface="Arial" panose="020B0604020202020204" pitchFamily="34" charset="0"/>
              <a:buChar char="•"/>
            </a:pPr>
            <a:r>
              <a:rPr lang="nl-NL" sz="1600" dirty="0" smtClean="0">
                <a:latin typeface="+mn-lt"/>
              </a:rPr>
              <a:t>Houd </a:t>
            </a:r>
            <a:r>
              <a:rPr lang="nl-NL" sz="1600" dirty="0">
                <a:latin typeface="+mn-lt"/>
              </a:rPr>
              <a:t>bij planning van uit te voeren GVO rekening met overbelasting van asfaltcentrales.</a:t>
            </a:r>
          </a:p>
          <a:p>
            <a:pPr marL="342900" indent="-342900">
              <a:buFont typeface="Arial" panose="020B0604020202020204" pitchFamily="34" charset="0"/>
              <a:buChar char="•"/>
            </a:pPr>
            <a:r>
              <a:rPr lang="nl-NL" sz="1600" dirty="0" smtClean="0">
                <a:latin typeface="+mn-lt"/>
              </a:rPr>
              <a:t>2 </a:t>
            </a:r>
            <a:r>
              <a:rPr lang="nl-NL" sz="1600" dirty="0">
                <a:latin typeface="+mn-lt"/>
              </a:rPr>
              <a:t>aanbestedingen tegelijkertijd zijn voor bepaalde marktpartijen niet </a:t>
            </a:r>
            <a:r>
              <a:rPr lang="nl-NL" sz="1600" dirty="0" smtClean="0">
                <a:latin typeface="+mn-lt"/>
              </a:rPr>
              <a:t>mogelijk.</a:t>
            </a:r>
          </a:p>
          <a:p>
            <a:pPr marL="342900" indent="-342900">
              <a:buFont typeface="Arial" panose="020B0604020202020204" pitchFamily="34" charset="0"/>
              <a:buChar char="•"/>
            </a:pPr>
            <a:r>
              <a:rPr lang="nl-NL" sz="1600" dirty="0">
                <a:latin typeface="+mn-lt"/>
              </a:rPr>
              <a:t>Houd ook rekening met aanbestedingsplanning van grote D&amp;C-werken. Ook die hebben impact op de tendercapaciteit van de  markt voor GVO (zowel ir-bureaus als bouwers).</a:t>
            </a:r>
          </a:p>
          <a:p>
            <a:pPr marL="342900" indent="-342900">
              <a:buFont typeface="Arial" panose="020B0604020202020204" pitchFamily="34" charset="0"/>
              <a:buChar char="•"/>
            </a:pPr>
            <a:r>
              <a:rPr lang="nl-NL" sz="1600" dirty="0">
                <a:latin typeface="+mn-lt"/>
              </a:rPr>
              <a:t>Eén tafel benadrukt het belang van het leren per aanbesteding en ziet voor de 12 genoemde percelen 3 aanbestedingsmomenten als ideaal.</a:t>
            </a:r>
          </a:p>
          <a:p>
            <a:pPr marL="342900" indent="-342900">
              <a:buFont typeface="Arial" panose="020B0604020202020204" pitchFamily="34" charset="0"/>
              <a:buChar char="•"/>
            </a:pPr>
            <a:r>
              <a:rPr lang="nl-NL" sz="1600" dirty="0">
                <a:latin typeface="+mn-lt"/>
              </a:rPr>
              <a:t>Specialistische werken (zoals voegconstructies) niet allemaal gelijktijdig inplannen.</a:t>
            </a: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a:latin typeface="+mn-lt"/>
            </a:endParaRPr>
          </a:p>
          <a:p>
            <a:pPr marL="342900" indent="-342900">
              <a:buFont typeface="Arial" panose="020B0604020202020204" pitchFamily="34" charset="0"/>
              <a:buChar char="•"/>
            </a:pPr>
            <a:endParaRPr lang="nl-NL" sz="1600" dirty="0" smtClean="0">
              <a:latin typeface="+mn-lt"/>
            </a:endParaRPr>
          </a:p>
          <a:p>
            <a:pPr marL="342900" indent="-342900">
              <a:buFont typeface="Arial" panose="020B0604020202020204" pitchFamily="34" charset="0"/>
              <a:buChar char="•"/>
            </a:pPr>
            <a:endParaRPr lang="nl-NL" sz="1600" dirty="0">
              <a:latin typeface="+mn-lt"/>
            </a:endParaRPr>
          </a:p>
        </p:txBody>
      </p:sp>
      <p:sp>
        <p:nvSpPr>
          <p:cNvPr id="8" name="Tekstvak 7"/>
          <p:cNvSpPr txBox="1"/>
          <p:nvPr/>
        </p:nvSpPr>
        <p:spPr>
          <a:xfrm>
            <a:off x="35496" y="44624"/>
            <a:ext cx="5879366" cy="1323439"/>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“WANNEER” van GVO       (2/2)</a:t>
            </a:r>
          </a:p>
          <a:p>
            <a:endParaRPr lang="nl-NL" dirty="0">
              <a:latin typeface="+mn-lt"/>
            </a:endParaRPr>
          </a:p>
        </p:txBody>
      </p:sp>
    </p:spTree>
    <p:extLst>
      <p:ext uri="{BB962C8B-B14F-4D97-AF65-F5344CB8AC3E}">
        <p14:creationId xmlns:p14="http://schemas.microsoft.com/office/powerpoint/2010/main" val="1536915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8</a:t>
            </a:fld>
            <a:endParaRPr lang="nl-NL" altLang="nl-NL"/>
          </a:p>
        </p:txBody>
      </p:sp>
      <p:sp>
        <p:nvSpPr>
          <p:cNvPr id="2" name="Rechthoek 1"/>
          <p:cNvSpPr/>
          <p:nvPr/>
        </p:nvSpPr>
        <p:spPr>
          <a:xfrm>
            <a:off x="323528" y="1124744"/>
            <a:ext cx="8496944" cy="5909310"/>
          </a:xfrm>
          <a:prstGeom prst="rect">
            <a:avLst/>
          </a:prstGeom>
        </p:spPr>
        <p:txBody>
          <a:bodyPr wrap="square">
            <a:spAutoFit/>
          </a:bodyPr>
          <a:lstStyle/>
          <a:p>
            <a:pPr marL="285750" lvl="0" indent="-285750">
              <a:buFont typeface="Arial" panose="020B0604020202020204" pitchFamily="34" charset="0"/>
              <a:buChar char="•"/>
            </a:pPr>
            <a:r>
              <a:rPr lang="nl-NL" sz="1800" dirty="0" smtClean="0">
                <a:latin typeface="+mn-lt"/>
              </a:rPr>
              <a:t>EMVI </a:t>
            </a:r>
            <a:r>
              <a:rPr lang="nl-NL" sz="1800" dirty="0">
                <a:latin typeface="+mn-lt"/>
              </a:rPr>
              <a:t>perceel specifiek bv. </a:t>
            </a:r>
          </a:p>
          <a:p>
            <a:pPr marL="742950" lvl="1" indent="-285750">
              <a:buFont typeface="Wingdings" panose="05000000000000000000" pitchFamily="2" charset="2"/>
              <a:buChar char="Ø"/>
            </a:pPr>
            <a:r>
              <a:rPr lang="nl-NL" sz="1800" dirty="0">
                <a:latin typeface="+mn-lt"/>
              </a:rPr>
              <a:t>Kansen om meerwaarde te bieden bij stakeholders / omgeving  veelal is dat al te veel ingekaderd;</a:t>
            </a:r>
          </a:p>
          <a:p>
            <a:pPr marL="742950" lvl="1" indent="-285750">
              <a:buFont typeface="Wingdings" panose="05000000000000000000" pitchFamily="2" charset="2"/>
              <a:buChar char="Ø"/>
            </a:pPr>
            <a:r>
              <a:rPr lang="nl-NL" sz="1800" dirty="0">
                <a:latin typeface="+mn-lt"/>
              </a:rPr>
              <a:t>Omschrijf het omgevingsbelang in de doelstelling;</a:t>
            </a:r>
          </a:p>
          <a:p>
            <a:pPr marL="742950" lvl="1" indent="-285750">
              <a:buFont typeface="Wingdings" panose="05000000000000000000" pitchFamily="2" charset="2"/>
              <a:buChar char="Ø"/>
            </a:pPr>
            <a:r>
              <a:rPr lang="nl-NL" sz="1800" dirty="0">
                <a:latin typeface="+mn-lt"/>
              </a:rPr>
              <a:t>Problemen waar RWS geen oplossing voor heeft;</a:t>
            </a:r>
          </a:p>
          <a:p>
            <a:pPr marL="742950" lvl="1" indent="-285750">
              <a:buFont typeface="Wingdings" panose="05000000000000000000" pitchFamily="2" charset="2"/>
              <a:buChar char="Ø"/>
            </a:pPr>
            <a:r>
              <a:rPr lang="nl-NL" sz="1800" dirty="0">
                <a:latin typeface="+mn-lt"/>
              </a:rPr>
              <a:t>Kansen die RWS ziet maar geen eisen voor willen/hebben in het contract</a:t>
            </a:r>
            <a:r>
              <a:rPr lang="nl-NL" sz="1800" dirty="0" smtClean="0">
                <a:latin typeface="+mn-lt"/>
              </a:rPr>
              <a:t>;</a:t>
            </a:r>
            <a:endParaRPr lang="nl-NL" sz="1800" dirty="0">
              <a:latin typeface="+mn-lt"/>
            </a:endParaRPr>
          </a:p>
          <a:p>
            <a:pPr marL="342900" indent="-342900">
              <a:buFont typeface="Arial" panose="020B0604020202020204" pitchFamily="34" charset="0"/>
              <a:buChar char="•"/>
            </a:pPr>
            <a:r>
              <a:rPr lang="nl-NL" sz="1800" dirty="0">
                <a:latin typeface="+mn-lt"/>
              </a:rPr>
              <a:t>Meningen over perceelmaximering zijn verdeeld. Mede afhankelijk van maximaal aantal percelen, op het zelfde moment aanbesteed. Eén tafel noemt specifiek de invloed van financiële gelijkwaardigheid van percelen: alleen dan maximering acceptabel. Een andere tafel wijst op het gevaar van boven de macht inschrijven. Voorbeeld: </a:t>
            </a:r>
            <a:r>
              <a:rPr lang="nl-NL" sz="1800" dirty="0" smtClean="0">
                <a:latin typeface="+mn-lt"/>
              </a:rPr>
              <a:t>huidige </a:t>
            </a:r>
            <a:r>
              <a:rPr lang="nl-NL" sz="1800" dirty="0">
                <a:latin typeface="+mn-lt"/>
              </a:rPr>
              <a:t>vooronderzoeken te veel bij 1 partij, waardoor problemen in de uitvoering daarvan. Beter: werken met voorkeurspercelen.</a:t>
            </a:r>
          </a:p>
          <a:p>
            <a:pPr marL="342900" indent="-342900">
              <a:buFont typeface="Arial" panose="020B0604020202020204" pitchFamily="34" charset="0"/>
              <a:buChar char="•"/>
            </a:pPr>
            <a:r>
              <a:rPr lang="nl-NL" sz="1800" dirty="0">
                <a:latin typeface="+mn-lt"/>
              </a:rPr>
              <a:t>Pas alleen (voor)selectie op geschiktheid toe. Géén nadere selectie daarna, door ranken en/of loten. Eén tafel noemt “9 of meer gegadigden” als grens voor  toepassing nadere selectie. Een andere tafel vindt ook die aantallen geen probleem en wenst bij voorbaat geen nadere </a:t>
            </a:r>
            <a:r>
              <a:rPr lang="nl-NL" sz="1800" dirty="0" smtClean="0">
                <a:latin typeface="+mn-lt"/>
              </a:rPr>
              <a:t>selectie.</a:t>
            </a:r>
          </a:p>
          <a:p>
            <a:r>
              <a:rPr lang="nl-NL" sz="1800" dirty="0" smtClean="0">
                <a:latin typeface="+mn-lt"/>
              </a:rPr>
              <a:t> </a:t>
            </a:r>
            <a:endParaRPr lang="nl-NL" sz="1800" dirty="0">
              <a:latin typeface="+mn-lt"/>
            </a:endParaRPr>
          </a:p>
          <a:p>
            <a:endParaRPr lang="nl-NL" sz="1800" dirty="0" smtClean="0">
              <a:latin typeface="+mn-lt"/>
            </a:endParaRPr>
          </a:p>
        </p:txBody>
      </p:sp>
      <p:sp>
        <p:nvSpPr>
          <p:cNvPr id="6" name="Tekstvak 5"/>
          <p:cNvSpPr txBox="1"/>
          <p:nvPr/>
        </p:nvSpPr>
        <p:spPr>
          <a:xfrm>
            <a:off x="35496" y="44624"/>
            <a:ext cx="4076180" cy="1323439"/>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“HOE” van GVO (1/2)</a:t>
            </a:r>
          </a:p>
          <a:p>
            <a:endParaRPr lang="nl-NL" dirty="0">
              <a:latin typeface="+mn-lt"/>
            </a:endParaRPr>
          </a:p>
        </p:txBody>
      </p:sp>
    </p:spTree>
    <p:extLst>
      <p:ext uri="{BB962C8B-B14F-4D97-AF65-F5344CB8AC3E}">
        <p14:creationId xmlns:p14="http://schemas.microsoft.com/office/powerpoint/2010/main" val="199623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1"/>
          </p:nvPr>
        </p:nvSpPr>
        <p:spPr/>
        <p:txBody>
          <a:bodyPr/>
          <a:lstStyle/>
          <a:p>
            <a:pPr>
              <a:defRPr/>
            </a:pPr>
            <a:fld id="{596A0A08-8C0C-4219-9193-2CD61A37F107}" type="slidenum">
              <a:rPr lang="nl-NL" altLang="nl-NL" smtClean="0"/>
              <a:pPr>
                <a:defRPr/>
              </a:pPr>
              <a:t>9</a:t>
            </a:fld>
            <a:endParaRPr lang="nl-NL" altLang="nl-NL"/>
          </a:p>
        </p:txBody>
      </p:sp>
      <p:sp>
        <p:nvSpPr>
          <p:cNvPr id="2" name="Rechthoek 1"/>
          <p:cNvSpPr/>
          <p:nvPr/>
        </p:nvSpPr>
        <p:spPr>
          <a:xfrm>
            <a:off x="323528" y="1196752"/>
            <a:ext cx="8496944" cy="3416320"/>
          </a:xfrm>
          <a:prstGeom prst="rect">
            <a:avLst/>
          </a:prstGeom>
        </p:spPr>
        <p:txBody>
          <a:bodyPr wrap="square">
            <a:spAutoFit/>
          </a:bodyPr>
          <a:lstStyle/>
          <a:p>
            <a:pPr marL="342900" indent="-342900">
              <a:buFont typeface="Arial" panose="020B0604020202020204" pitchFamily="34" charset="0"/>
              <a:buChar char="•"/>
            </a:pPr>
            <a:r>
              <a:rPr lang="nl-NL" sz="1800" dirty="0" smtClean="0">
                <a:latin typeface="+mn-lt"/>
              </a:rPr>
              <a:t>Prestatiemeting </a:t>
            </a:r>
            <a:r>
              <a:rPr lang="nl-NL" sz="1800" dirty="0">
                <a:latin typeface="+mn-lt"/>
              </a:rPr>
              <a:t>niet zomaar inzetten bij selectie en </a:t>
            </a:r>
            <a:r>
              <a:rPr lang="nl-NL" sz="1800" dirty="0" smtClean="0">
                <a:latin typeface="+mn-lt"/>
              </a:rPr>
              <a:t>gunning. </a:t>
            </a:r>
            <a:r>
              <a:rPr lang="nl-NL" sz="1800" dirty="0">
                <a:latin typeface="+mn-lt"/>
              </a:rPr>
              <a:t>Doel was toch verbeteren samenwerking? Ook: voor </a:t>
            </a:r>
            <a:r>
              <a:rPr lang="nl-NL" sz="1800" dirty="0" err="1">
                <a:latin typeface="+mn-lt"/>
              </a:rPr>
              <a:t>zelfeis</a:t>
            </a:r>
            <a:r>
              <a:rPr lang="nl-NL" sz="1800" dirty="0">
                <a:latin typeface="+mn-lt"/>
              </a:rPr>
              <a:t> worden onderaannemers opgevoerd, die nog geen prestatiemeting hebben, dus dan ben je als gegadigde in het nadeel. Er zijn overall nog te weinig metingen. Eén tafel is in beginsel wel voor het inzetten van prestatiemeting bij selectie, maar ziet nog niet voor zich hoe. Eindcijfer is o.a. nog “punt van discussie”. Op hoger niveau afstemming hierover nodig</a:t>
            </a:r>
            <a:r>
              <a:rPr lang="nl-NL" sz="1800" dirty="0" smtClean="0">
                <a:latin typeface="+mn-lt"/>
              </a:rPr>
              <a:t>.</a:t>
            </a:r>
          </a:p>
          <a:p>
            <a:pPr marL="342900" indent="-342900">
              <a:buFont typeface="Arial" panose="020B0604020202020204" pitchFamily="34" charset="0"/>
              <a:buChar char="•"/>
            </a:pPr>
            <a:r>
              <a:rPr lang="nl-NL" sz="1800" dirty="0">
                <a:latin typeface="+mn-lt"/>
              </a:rPr>
              <a:t>Zorg voor meer integraliteit intern RWS (wegbeheerders, PPO, verkeersloket)</a:t>
            </a:r>
          </a:p>
          <a:p>
            <a:r>
              <a:rPr lang="nl-NL" sz="1800" dirty="0" smtClean="0">
                <a:latin typeface="+mn-lt"/>
              </a:rPr>
              <a:t> </a:t>
            </a:r>
            <a:endParaRPr lang="nl-NL" sz="1800" dirty="0">
              <a:latin typeface="+mn-lt"/>
            </a:endParaRPr>
          </a:p>
          <a:p>
            <a:endParaRPr lang="nl-NL" sz="1800" dirty="0" smtClean="0">
              <a:latin typeface="+mn-lt"/>
            </a:endParaRPr>
          </a:p>
        </p:txBody>
      </p:sp>
      <p:sp>
        <p:nvSpPr>
          <p:cNvPr id="6" name="Tekstvak 5"/>
          <p:cNvSpPr txBox="1"/>
          <p:nvPr/>
        </p:nvSpPr>
        <p:spPr>
          <a:xfrm>
            <a:off x="35496" y="44624"/>
            <a:ext cx="4076180" cy="1323439"/>
          </a:xfrm>
          <a:prstGeom prst="rect">
            <a:avLst/>
          </a:prstGeom>
          <a:noFill/>
        </p:spPr>
        <p:txBody>
          <a:bodyPr wrap="none" rtlCol="0">
            <a:spAutoFit/>
          </a:bodyPr>
          <a:lstStyle/>
          <a:p>
            <a:r>
              <a:rPr lang="nl-NL" sz="2800" dirty="0" smtClean="0">
                <a:latin typeface="+mn-lt"/>
              </a:rPr>
              <a:t>De markt over het</a:t>
            </a:r>
          </a:p>
          <a:p>
            <a:r>
              <a:rPr lang="nl-NL" sz="2800" dirty="0" smtClean="0">
                <a:latin typeface="+mn-lt"/>
              </a:rPr>
              <a:t>“HOE” van GVO (2/2)</a:t>
            </a:r>
          </a:p>
          <a:p>
            <a:endParaRPr lang="nl-NL" dirty="0">
              <a:latin typeface="+mn-lt"/>
            </a:endParaRPr>
          </a:p>
        </p:txBody>
      </p:sp>
    </p:spTree>
    <p:extLst>
      <p:ext uri="{BB962C8B-B14F-4D97-AF65-F5344CB8AC3E}">
        <p14:creationId xmlns:p14="http://schemas.microsoft.com/office/powerpoint/2010/main" val="34190208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ARMA DOCSYS~XML" val="&lt;data author=&quot;{00000000-0000-0000-0000-000000000000}&quot; authorname=&quot;(onbekend)&quot; model=&quot;{00000001-0005-0000-0001-000000000013}&quot; profile=&quot;VenW&quot; created=&quot;2014-05-06 12:03:37&quot; modified=&quot;2014-05-11 21:45:44&quot;&gt;&lt;presentatie template=&quot;C:\Program Files\Carma DocSys\VenW\Modellen\Presentaties\rijkswaterstaat.pot&quot; enabled=&quot;true&quot; reopen=&quot;true&quot; lcid=&quot;1043&quot; newdoc=&quot;true&quot; engine=&quot;DocSysEngine.MSPPT&quot;&gt;&lt;titel class=&quot;string&quot; value=&quot;'Schaalsprong inkoop' &quot; manual=&quot;true&quot;/&gt;&lt;fldfooter class=&quot;string&quot; value=&quot;'Schaalsprong inkoop'&quot;/&gt;&lt;subtitel class=&quot;string&quot; value=&quot;Inkoop aan de voorkant brengen van het portfoliomanagement&quot; manual=&quot;true&quot;/&gt;&lt;datum class=&quot;string&quot; value=&quot;12 mei 2014&quot;/&gt;&lt;kleur class=&quot;string&quot; value=&quot;&quot;/&gt;&lt;divisie class=&quot;string&quot; value=&quot;Rijkswaterstaat&quot; id=&quot;2&quot;/&gt;&lt;PAPER/&gt;&lt;/presentatie&gt;&lt;/data&gt;&#10;"/>
</p:tagLst>
</file>

<file path=ppt/theme/theme1.xml><?xml version="1.0" encoding="utf-8"?>
<a:theme xmlns:a="http://schemas.openxmlformats.org/drawingml/2006/main" name="1_Default Design">
  <a:themeElements>
    <a:clrScheme name="">
      <a:dk1>
        <a:srgbClr val="000000"/>
      </a:dk1>
      <a:lt1>
        <a:srgbClr val="FFFFFF"/>
      </a:lt1>
      <a:dk2>
        <a:srgbClr val="0E4A10"/>
      </a:dk2>
      <a:lt2>
        <a:srgbClr val="3C1508"/>
      </a:lt2>
      <a:accent1>
        <a:srgbClr val="FBD326"/>
      </a:accent1>
      <a:accent2>
        <a:srgbClr val="F9B249"/>
      </a:accent2>
      <a:accent3>
        <a:srgbClr val="FFFFFF"/>
      </a:accent3>
      <a:accent4>
        <a:srgbClr val="000000"/>
      </a:accent4>
      <a:accent5>
        <a:srgbClr val="FDE6AC"/>
      </a:accent5>
      <a:accent6>
        <a:srgbClr val="E2A141"/>
      </a:accent6>
      <a:hlink>
        <a:srgbClr val="FF9560"/>
      </a:hlink>
      <a:folHlink>
        <a:srgbClr val="E70022"/>
      </a:folHlink>
    </a:clrScheme>
    <a:fontScheme name="1_Default Design">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529D26"/>
        </a:dk2>
        <a:lt2>
          <a:srgbClr val="808080"/>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ED8FBB"/>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3C1508"/>
        </a:dk2>
        <a:lt2>
          <a:srgbClr val="3C1508"/>
        </a:lt2>
        <a:accent1>
          <a:srgbClr val="FBD221"/>
        </a:accent1>
        <a:accent2>
          <a:srgbClr val="F9A529"/>
        </a:accent2>
        <a:accent3>
          <a:srgbClr val="FFFFFF"/>
        </a:accent3>
        <a:accent4>
          <a:srgbClr val="000000"/>
        </a:accent4>
        <a:accent5>
          <a:srgbClr val="FDE5AB"/>
        </a:accent5>
        <a:accent6>
          <a:srgbClr val="E29524"/>
        </a:accent6>
        <a:hlink>
          <a:srgbClr val="EE0026"/>
        </a:hlink>
        <a:folHlink>
          <a:srgbClr val="60652A"/>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47145C"/>
        </a:dk2>
        <a:lt2>
          <a:srgbClr val="0E4A10"/>
        </a:lt2>
        <a:accent1>
          <a:srgbClr val="EE0026"/>
        </a:accent1>
        <a:accent2>
          <a:srgbClr val="D60044"/>
        </a:accent2>
        <a:accent3>
          <a:srgbClr val="FFFFFF"/>
        </a:accent3>
        <a:accent4>
          <a:srgbClr val="000000"/>
        </a:accent4>
        <a:accent5>
          <a:srgbClr val="F5AAAC"/>
        </a:accent5>
        <a:accent6>
          <a:srgbClr val="C2003D"/>
        </a:accent6>
        <a:hlink>
          <a:srgbClr val="ED8FBB"/>
        </a:hlink>
        <a:folHlink>
          <a:srgbClr val="A1008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529D26"/>
        </a:dk2>
        <a:lt2>
          <a:srgbClr val="808080"/>
        </a:lt2>
        <a:accent1>
          <a:srgbClr val="6ED9AD"/>
        </a:accent1>
        <a:accent2>
          <a:srgbClr val="2494C5"/>
        </a:accent2>
        <a:accent3>
          <a:srgbClr val="FFFFFF"/>
        </a:accent3>
        <a:accent4>
          <a:srgbClr val="000000"/>
        </a:accent4>
        <a:accent5>
          <a:srgbClr val="BAE9D3"/>
        </a:accent5>
        <a:accent6>
          <a:srgbClr val="2086B2"/>
        </a:accent6>
        <a:hlink>
          <a:srgbClr val="9ACCD4"/>
        </a:hlink>
        <a:folHlink>
          <a:srgbClr val="ED8FB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rijkswaterstaat</Template>
  <TotalTime>5854</TotalTime>
  <Words>1590</Words>
  <Application>Microsoft Office PowerPoint</Application>
  <PresentationFormat>Diavoorstelling (4:3)</PresentationFormat>
  <Paragraphs>210</Paragraphs>
  <Slides>12</Slides>
  <Notes>1</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1_Default Design</vt:lpstr>
      <vt:lpstr>   Groot Variabel Onderhoud (GVO) 2019-2020  Resultaat van twee dialogen met de markt  19 mei 2017 15 september 2017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Rijkswaterstaat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'Schaalsprong inkoop' of '1 inkoop-RWS?'</dc:title>
  <dc:creator>koppertp</dc:creator>
  <cp:lastModifiedBy>Mertens, Wim (PPO)</cp:lastModifiedBy>
  <cp:revision>544</cp:revision>
  <cp:lastPrinted>2017-01-29T09:42:07Z</cp:lastPrinted>
  <dcterms:created xsi:type="dcterms:W3CDTF">2014-05-06T10:03:37Z</dcterms:created>
  <dcterms:modified xsi:type="dcterms:W3CDTF">2018-05-23T09:53:42Z</dcterms:modified>
</cp:coreProperties>
</file>