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2" r:id="rId3"/>
    <p:sldId id="276" r:id="rId4"/>
    <p:sldId id="269" r:id="rId5"/>
    <p:sldId id="273" r:id="rId6"/>
    <p:sldId id="271" r:id="rId7"/>
    <p:sldId id="270" r:id="rId8"/>
    <p:sldId id="281" r:id="rId9"/>
    <p:sldId id="278" r:id="rId10"/>
  </p:sldIdLst>
  <p:sldSz cx="1080135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283" y="58"/>
      </p:cViewPr>
      <p:guideLst>
        <p:guide orient="horz" pos="2160"/>
        <p:guide pos="34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8CB0E-7165-461D-8905-3B6DEF10F39D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28663" y="685800"/>
            <a:ext cx="54006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D4C5D-41FF-4611-92DF-A4A8212EB03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5146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D4C5D-41FF-4611-92DF-A4A8212EB035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9574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D4C5D-41FF-4611-92DF-A4A8212EB035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2826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D4C5D-41FF-4611-92DF-A4A8212EB035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4570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D4C5D-41FF-4611-92DF-A4A8212EB035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457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D4C5D-41FF-4611-92DF-A4A8212EB035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4570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101" y="2130426"/>
            <a:ext cx="9181148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0203" y="3886200"/>
            <a:ext cx="75609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1228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7104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50532" y="274639"/>
            <a:ext cx="287098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579" y="274639"/>
            <a:ext cx="843293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2752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4479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32" y="4406901"/>
            <a:ext cx="918114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232" y="2906713"/>
            <a:ext cx="918114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7992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580" y="1600201"/>
            <a:ext cx="565195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9559" y="1600201"/>
            <a:ext cx="565195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3589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8" y="274638"/>
            <a:ext cx="972121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68" y="1535113"/>
            <a:ext cx="477247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068" y="2174875"/>
            <a:ext cx="477247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936" y="1535113"/>
            <a:ext cx="477434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936" y="2174875"/>
            <a:ext cx="477434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1860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4890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723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8" y="273050"/>
            <a:ext cx="355357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3028" y="273051"/>
            <a:ext cx="603825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0068" y="1435101"/>
            <a:ext cx="355357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9790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7140" y="4800600"/>
            <a:ext cx="64808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7140" y="612775"/>
            <a:ext cx="648081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7140" y="5367338"/>
            <a:ext cx="64808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6164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68" y="274638"/>
            <a:ext cx="97212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68" y="1600201"/>
            <a:ext cx="972121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067" y="6356351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96C65-B4B9-47BE-8659-B7F7533F5203}" type="datetimeFigureOut">
              <a:rPr lang="nl-NL" smtClean="0"/>
              <a:t>17-5-2018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90461" y="6356351"/>
            <a:ext cx="3420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0968" y="6356351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02C60-BB4E-4064-8D71-DB7DC04E3C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6656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hyperlink" Target="http://www.google.nl/url?sa=i&amp;rct=j&amp;q=&amp;esrc=s&amp;source=images&amp;cd=&amp;cad=rja&amp;uact=8&amp;ved=0ahUKEwi6iK-Fo9bTAhVPY1AKHZLQCdsQjRwIBw&amp;url=http://nl.freepik.com/vrije-foto-vectoren/fabriek-gebouwen&amp;psig=AFQjCNEM7KhvogI1tI7zw1375Dle3ZHqHw&amp;ust=1493988498416238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nl/url?sa=i&amp;rct=j&amp;q=&amp;esrc=s&amp;source=images&amp;cd=&amp;cad=rja&amp;uact=8&amp;ved=0ahUKEwjK0ay5-pPYAhXCAcAKHavqA3QQjRwIBw&amp;url=https://www.almere.nl/proclaimer/&amp;psig=AOvVaw0g_AsaeOoB9pMRNBnOaoiL&amp;ust=1513700098172536" TargetMode="External"/><Relationship Id="rId5" Type="http://schemas.openxmlformats.org/officeDocument/2006/relationships/hyperlink" Target="http://www.google.nl/url?sa=i&amp;rct=j&amp;q=&amp;esrc=s&amp;source=images&amp;cd=&amp;cad=rja&amp;uact=8&amp;ved=0ahUKEwil9OTr-ZPYAhVFDsAKHV3eCawQjRwIBw&amp;url=http://www.govaplast.com/nl&amp;psig=AOvVaw0cjskLAU2yIi-fJzZESTgW&amp;ust=1513699914680749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duurzaamalmere.nl/nieuws/almere-stad-zonder-afval-haal-eruit-wat-er-inzit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google.nl/url?sa=i&amp;rct=j&amp;q=&amp;esrc=s&amp;source=images&amp;cd=&amp;cad=rja&amp;uact=8&amp;ved=0ahUKEwic_rC80bLTAhVOK1AKHU7uCeAQjRwIBw&amp;url=https://www.openbareruimte.nl/nl/visitor/exhibitors/details/744/gampet-products&amp;psig=AFQjCNG1MJSksc-JBawAhQF2Xn044ryj6A&amp;ust=1492764019337882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hyperlink" Target="http://www.google.nl/url?sa=i&amp;rct=j&amp;q=&amp;esrc=s&amp;source=images&amp;cd=&amp;cad=rja&amp;uact=8&amp;ved=0ahUKEwiskOjF0rLTAhUIZ1AKHcBeC9YQjRwIBw&amp;url=http://almerezaken.nl/widgets/979-nieuws/nieuws/1279322-rabobank-productie-en-werkgelegenheid-groeien-in-elke-regio-in-2016&amp;psig=AFQjCNH2aD3CUSjgZmwIDA-KY287u_cUuQ&amp;ust=1492764308476149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hyperlink" Target="https://www.google.nl/url?sa=i&amp;rct=j&amp;q=&amp;esrc=s&amp;source=images&amp;cd=&amp;cad=rja&amp;uact=8&amp;ved=0ahUKEwihr8jfzbLTAhXRYlAKHTtxANcQjRwIBw&amp;url=https://recyclemanager.nl/mediatheek/22-1-2014/grofvuil&amp;psig=AFQjCNFpHnJBk9t1d8Dv9Kz8BKq5JReTnw&amp;ust=1492763012870557" TargetMode="Externa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15.jpeg"/><Relationship Id="rId7" Type="http://schemas.openxmlformats.org/officeDocument/2006/relationships/hyperlink" Target="http://www.google.nl/url?sa=i&amp;rct=j&amp;q=&amp;esrc=s&amp;source=images&amp;cd=&amp;cad=rja&amp;uact=8&amp;ved=0ahUKEwi6iK-Fo9bTAhVPY1AKHZLQCdsQjRwIBw&amp;url=http://nl.freepik.com/vrije-foto-vectoren/fabriek-gebouwen&amp;psig=AFQjCNEM7KhvogI1tI7zw1375Dle3ZHqHw&amp;ust=1493988498416238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19.png"/><Relationship Id="rId5" Type="http://schemas.openxmlformats.org/officeDocument/2006/relationships/hyperlink" Target="http://www.google.nl/url?sa=i&amp;rct=j&amp;q=&amp;esrc=s&amp;source=images&amp;cd=&amp;cad=rja&amp;uact=8&amp;ved=0ahUKEwjL66ytzIjVAhXEZVAKHcnsCJwQjRwIBw&amp;url=http://nl.freepik.com/iconen-gratis/globe-symbool-voor-de-internationale-winkelen_723308.htm&amp;psig=AFQjCNFTSLwHI8WoawLB3kXSfDsX9_8bOQ&amp;ust=1500115555365753" TargetMode="External"/><Relationship Id="rId10" Type="http://schemas.openxmlformats.org/officeDocument/2006/relationships/hyperlink" Target="https://www.google.nl/url?sa=i&amp;rct=j&amp;q=&amp;esrc=s&amp;source=images&amp;cd=&amp;cad=rja&amp;uact=8&amp;ved=0ahUKEwizuLrO1IjVAhVKLFAKHaksBi0QjRwIBw&amp;url=https://pixabay.com/nl/photos/pallets/&amp;psig=AFQjCNGK-6AWOhUOscpJIdN5S5cmToMlzw&amp;ust=1500117834362410" TargetMode="External"/><Relationship Id="rId4" Type="http://schemas.openxmlformats.org/officeDocument/2006/relationships/image" Target="../media/image16.jpeg"/><Relationship Id="rId9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101" y="1844825"/>
            <a:ext cx="9181148" cy="1512168"/>
          </a:xfrm>
        </p:spPr>
        <p:txBody>
          <a:bodyPr/>
          <a:lstStyle/>
          <a:p>
            <a:r>
              <a:rPr lang="nl-NL" dirty="0" smtClean="0"/>
              <a:t>Plasticfabriek in Almere</a:t>
            </a:r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0203" y="3212976"/>
            <a:ext cx="7560945" cy="2425824"/>
          </a:xfrm>
        </p:spPr>
        <p:txBody>
          <a:bodyPr/>
          <a:lstStyle/>
          <a:p>
            <a:r>
              <a:rPr lang="nl-NL" dirty="0" smtClean="0"/>
              <a:t>Sorteerfabriek</a:t>
            </a:r>
          </a:p>
          <a:p>
            <a:r>
              <a:rPr lang="nl-NL" dirty="0" smtClean="0"/>
              <a:t>Plasticfabriek</a:t>
            </a:r>
            <a:endParaRPr lang="nl-NL" dirty="0"/>
          </a:p>
        </p:txBody>
      </p:sp>
      <p:pic>
        <p:nvPicPr>
          <p:cNvPr id="4" name="Picture 4" descr="Afbeeldingsresultaat voor fabriek symboo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419" y="3429000"/>
            <a:ext cx="869206" cy="86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fbeeldingsresultaat voor fabriek symboo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437" y="3429000"/>
            <a:ext cx="869206" cy="86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-12022" y="5085184"/>
            <a:ext cx="10801351" cy="6480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" name="Straight Connector 8"/>
          <p:cNvCxnSpPr>
            <a:stCxn id="7" idx="1"/>
            <a:endCxn id="7" idx="3"/>
          </p:cNvCxnSpPr>
          <p:nvPr/>
        </p:nvCxnSpPr>
        <p:spPr>
          <a:xfrm>
            <a:off x="-12022" y="5409220"/>
            <a:ext cx="10801351" cy="0"/>
          </a:xfrm>
          <a:prstGeom prst="line">
            <a:avLst/>
          </a:prstGeom>
          <a:ln w="571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utoShape 2" descr="Afbeeldingsresultaat voor royal haskoningdhv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5" name="Picture 14" descr="Logo Almere, stad zonder afval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115" y="7937"/>
            <a:ext cx="1407571" cy="104723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/>
        </p:nvSpPr>
        <p:spPr>
          <a:xfrm flipV="1">
            <a:off x="0" y="1556790"/>
            <a:ext cx="10855712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tangle 16"/>
          <p:cNvSpPr/>
          <p:nvPr/>
        </p:nvSpPr>
        <p:spPr>
          <a:xfrm flipV="1">
            <a:off x="1153" y="1412776"/>
            <a:ext cx="10801351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AutoShape 2" descr="Afbeeldingsresultaat voor logo reimert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4" descr="Afbeeldingsresultaat voor logo reimert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8" name="AutoShape 17" descr="Afbeeldingsresultaat voor govaplast logo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44450" y="-617538"/>
            <a:ext cx="3552825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048" name="Picture 24" descr="Afbeeldingsresultaat voor gemeente almere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14" y="282577"/>
            <a:ext cx="2275108" cy="84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2" descr="Afbeeldingsresultaat voor nedva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3" name="AutoShape 4" descr="Afbeeldingsresultaat voor nedva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9" name="AutoShape 6" descr="Afbeeldingsresultaat voor nedva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0" name="AutoShape 8" descr="Afbeeldingsresultaat voor nedva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1" name="AutoShape 10" descr="Afbeeldingsresultaat voor nedva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026" name="Picture 2" descr="https://d1bile9su2eskg.cloudfront.net/wp-content/uploads/sites/10/2016/01/Royal-HaskoningDHV-logo-201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91" y="6154928"/>
            <a:ext cx="1171505" cy="52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146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68000" y="351163"/>
            <a:ext cx="10187936" cy="4107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Waarom een plasticfabriek in Almere?</a:t>
            </a:r>
            <a:endParaRPr lang="nl-NL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67999" y="1268760"/>
            <a:ext cx="7668979" cy="340265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Een stad zonder afval worden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Innovatieve inzamelconcepten toepassen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Duidelijke communicatieboodschap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Laten zien wat kan met afval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Breed toepassen principe ‘Van Almere, voor Almere’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Grondstoffen hoogwaardig terug in kringloop brengen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Lokale werkgelegenheid creëren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Lokaal producten toepassen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Laten zien dat Almere voorop loopt in de transitie naar een circulaire economie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Plastic fabriek als eerste case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Uitbouwen naar meerdere cases (aanzuigende werking)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6099" y="6525344"/>
            <a:ext cx="180000" cy="135000"/>
          </a:xfrm>
        </p:spPr>
        <p:txBody>
          <a:bodyPr/>
          <a:lstStyle/>
          <a:p>
            <a:fld id="{C31F7836-E4B3-4985-A8BA-D04AF4A8C90B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8064971" y="1340768"/>
            <a:ext cx="2590965" cy="23868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200" b="1" dirty="0" smtClean="0"/>
              <a:t>Ambities Almere</a:t>
            </a:r>
          </a:p>
          <a:p>
            <a:endParaRPr lang="nl-NL" b="1" dirty="0" smtClean="0"/>
          </a:p>
          <a:p>
            <a:r>
              <a:rPr lang="nl-NL" b="1" dirty="0" smtClean="0"/>
              <a:t>- Stad zonder Afval 2020</a:t>
            </a:r>
          </a:p>
          <a:p>
            <a:r>
              <a:rPr lang="nl-NL" b="1" dirty="0" smtClean="0"/>
              <a:t>- Energieneutraal 2022</a:t>
            </a:r>
          </a:p>
          <a:p>
            <a:r>
              <a:rPr lang="nl-NL" b="1" dirty="0" smtClean="0"/>
              <a:t>- 60.000 woningen 2040</a:t>
            </a:r>
          </a:p>
          <a:p>
            <a:r>
              <a:rPr lang="nl-NL" b="1" dirty="0" smtClean="0"/>
              <a:t>- 350.000 inwoners 2040</a:t>
            </a:r>
          </a:p>
          <a:p>
            <a:r>
              <a:rPr lang="nl-NL" b="1" dirty="0" smtClean="0"/>
              <a:t>- Banen in CE</a:t>
            </a:r>
          </a:p>
          <a:p>
            <a:r>
              <a:rPr lang="nl-NL" b="1" dirty="0" smtClean="0"/>
              <a:t>- Floriade 2022</a:t>
            </a:r>
            <a:endParaRPr lang="nl-NL" dirty="0"/>
          </a:p>
        </p:txBody>
      </p:sp>
      <p:pic>
        <p:nvPicPr>
          <p:cNvPr id="2052" name="Picture 4" descr="Afbeeldingsresultaat voor almere stad zonder afval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0" t="2710" r="5250" b="3261"/>
          <a:stretch/>
        </p:blipFill>
        <p:spPr bwMode="auto">
          <a:xfrm>
            <a:off x="8064971" y="3933056"/>
            <a:ext cx="2590964" cy="2513640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292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68000" y="351163"/>
            <a:ext cx="10187936" cy="4107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Aanzuigende werking?</a:t>
            </a:r>
            <a:endParaRPr lang="nl-NL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67999" y="1268760"/>
            <a:ext cx="8101028" cy="340265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MRA / gemeenten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Concept kan ook MRA icoon worden (plastic is MRA speerpunt)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Andere gemeenten in Flevoland willen (mogelijk) aanhaken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NS, RWS en waterschap zijn ook geïnteresseerd</a:t>
            </a:r>
          </a:p>
          <a:p>
            <a:pPr lvl="1"/>
            <a:endParaRPr lang="nl-NL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Aanzuigende werking voor andere verwerking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Flevoland wil grondstoffenleverancier CE worden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Almere Grondstoffenrotonde vormen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Infrastructuur </a:t>
            </a: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en “resources” zijn </a:t>
            </a: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(deels) aanwezig</a:t>
            </a:r>
            <a:endParaRPr lang="nl-N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Verder </a:t>
            </a:r>
            <a:r>
              <a:rPr lang="nl-NL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verwaarden</a:t>
            </a: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andere afvalstromen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6099" y="6525344"/>
            <a:ext cx="180000" cy="135000"/>
          </a:xfrm>
        </p:spPr>
        <p:txBody>
          <a:bodyPr/>
          <a:lstStyle/>
          <a:p>
            <a:fld id="{C31F7836-E4B3-4985-A8BA-D04AF4A8C90B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0650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68000" y="351163"/>
            <a:ext cx="8171999" cy="4107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 hebben we voor ogen?</a:t>
            </a:r>
            <a:endParaRPr lang="nl-NL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68000" y="1268760"/>
            <a:ext cx="7524964" cy="340265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Een sorteerfabriek &amp; plasticfabriek in Almere 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Deze laten exploiteren door bedrijven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gemeente ondersteunt bedrijven op een nader te bepalen wijze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Als grondstof de moeilijk verwerkbare “mix plastics” gebruiken (nu moeilijk af te zetten)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Hiervoor plasticafval uit Almere gebruiken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Op termijn opschalen en uitbreiden met andere activiteiten, zoals: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Opschalen productie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Benutten andere stromen</a:t>
            </a:r>
            <a:endParaRPr lang="nl-NL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88000" y="6381328"/>
            <a:ext cx="180000" cy="135000"/>
          </a:xfrm>
        </p:spPr>
        <p:txBody>
          <a:bodyPr/>
          <a:lstStyle/>
          <a:p>
            <a:fld id="{C31F7836-E4B3-4985-A8BA-D04AF4A8C90B}" type="slidenum">
              <a:rPr lang="en-GB" smtClean="0"/>
              <a:pPr/>
              <a:t>4</a:t>
            </a:fld>
            <a:endParaRPr lang="en-GB" dirty="0"/>
          </a:p>
        </p:txBody>
      </p:sp>
      <p:graphicFrame>
        <p:nvGraphicFramePr>
          <p:cNvPr id="8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781184"/>
              </p:ext>
            </p:extLst>
          </p:nvPr>
        </p:nvGraphicFramePr>
        <p:xfrm>
          <a:off x="7992963" y="1412776"/>
          <a:ext cx="2592288" cy="4499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0715"/>
                <a:gridCol w="1101573"/>
              </a:tblGrid>
              <a:tr h="543867">
                <a:tc gridSpan="2">
                  <a:txBody>
                    <a:bodyPr/>
                    <a:lstStyle/>
                    <a:p>
                      <a:r>
                        <a:rPr lang="nl-NL" dirty="0" smtClean="0"/>
                        <a:t>Inzamelen </a:t>
                      </a:r>
                      <a:endParaRPr lang="nl-NL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43867">
                <a:tc>
                  <a:txBody>
                    <a:bodyPr/>
                    <a:lstStyle/>
                    <a:p>
                      <a:r>
                        <a:rPr lang="nl-NL" b="1" i="1" dirty="0" smtClean="0"/>
                        <a:t>Wie </a:t>
                      </a:r>
                      <a:endParaRPr lang="nl-NL" b="1" i="1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b="1" i="1" dirty="0" smtClean="0"/>
                        <a:t>Hoeveel </a:t>
                      </a:r>
                      <a:endParaRPr lang="nl-NL" b="1" i="1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646432">
                <a:tc>
                  <a:txBody>
                    <a:bodyPr/>
                    <a:lstStyle/>
                    <a:p>
                      <a:r>
                        <a:rPr lang="nl-NL" sz="1400" dirty="0" smtClean="0"/>
                        <a:t>Stadsreiniging</a:t>
                      </a:r>
                      <a:r>
                        <a:rPr lang="nl-NL" sz="1400" baseline="0" dirty="0" smtClean="0"/>
                        <a:t> </a:t>
                      </a:r>
                      <a:r>
                        <a:rPr lang="nl-NL" sz="1000" baseline="0" dirty="0" smtClean="0"/>
                        <a:t>(PMD-afval)</a:t>
                      </a:r>
                      <a:endParaRPr lang="nl-NL" sz="1000" dirty="0"/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 smtClean="0"/>
                        <a:t>~ 5.000 t</a:t>
                      </a:r>
                      <a:endParaRPr lang="nl-NL" sz="14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654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 smtClean="0"/>
                        <a:t>Stadsreiniging</a:t>
                      </a:r>
                      <a:r>
                        <a:rPr lang="nl-NL" sz="1800" baseline="0" dirty="0" smtClean="0"/>
                        <a:t> </a:t>
                      </a:r>
                      <a:r>
                        <a:rPr lang="nl-NL" sz="1100" baseline="0" dirty="0" smtClean="0"/>
                        <a:t>(plastic in restafval)</a:t>
                      </a:r>
                      <a:endParaRPr lang="nl-NL" dirty="0"/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 smtClean="0"/>
                        <a:t>~ 3.000 t</a:t>
                      </a:r>
                      <a:endParaRPr lang="nl-NL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605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 smtClean="0"/>
                        <a:t>Stadsreiniging</a:t>
                      </a:r>
                      <a:r>
                        <a:rPr lang="nl-NL" sz="1800" baseline="0" dirty="0" smtClean="0"/>
                        <a:t> </a:t>
                      </a:r>
                      <a:r>
                        <a:rPr lang="nl-NL" sz="1000" baseline="0" dirty="0" smtClean="0"/>
                        <a:t>(hard plastic perrons)</a:t>
                      </a:r>
                      <a:endParaRPr lang="nl-NL" sz="1000" dirty="0"/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 smtClean="0"/>
                        <a:t>~600 t</a:t>
                      </a:r>
                      <a:endParaRPr lang="nl-NL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60508">
                <a:tc>
                  <a:txBody>
                    <a:bodyPr/>
                    <a:lstStyle/>
                    <a:p>
                      <a:r>
                        <a:rPr lang="nl-NL" sz="1400" dirty="0" smtClean="0"/>
                        <a:t>Stadsreiniging</a:t>
                      </a:r>
                      <a:r>
                        <a:rPr lang="nl-NL" sz="1400" baseline="0" dirty="0" smtClean="0"/>
                        <a:t> </a:t>
                      </a:r>
                    </a:p>
                    <a:p>
                      <a:r>
                        <a:rPr lang="nl-NL" sz="900" baseline="0" dirty="0" smtClean="0"/>
                        <a:t>(plastic afval uit openbare ruimte)</a:t>
                      </a:r>
                      <a:endParaRPr lang="nl-NL" sz="900" dirty="0"/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 smtClean="0"/>
                        <a:t>~ 500 t</a:t>
                      </a:r>
                      <a:endParaRPr lang="nl-NL" sz="140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438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 err="1" smtClean="0"/>
                        <a:t>Renewi</a:t>
                      </a:r>
                      <a:r>
                        <a:rPr lang="nl-NL" sz="1200" dirty="0" smtClean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 smtClean="0"/>
                        <a:t>(PMD van </a:t>
                      </a:r>
                      <a:r>
                        <a:rPr lang="nl-NL" sz="1000" dirty="0" err="1" smtClean="0"/>
                        <a:t>maatsschap</a:t>
                      </a:r>
                      <a:r>
                        <a:rPr lang="nl-NL" sz="1000" dirty="0" smtClean="0"/>
                        <a:t>. </a:t>
                      </a:r>
                      <a:r>
                        <a:rPr lang="nl-NL" sz="1000" dirty="0" err="1" smtClean="0"/>
                        <a:t>Inst</a:t>
                      </a:r>
                      <a:r>
                        <a:rPr lang="nl-NL" sz="1000" dirty="0" smtClean="0"/>
                        <a:t>.)</a:t>
                      </a:r>
                      <a:endParaRPr lang="nl-NL" sz="1000" dirty="0"/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 smtClean="0"/>
                        <a:t>~ 100-300 t</a:t>
                      </a:r>
                    </a:p>
                  </a:txBody>
                  <a:tcPr marL="36000" marR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9950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2" t="9505" r="15643" b="4951"/>
          <a:stretch/>
        </p:blipFill>
        <p:spPr bwMode="auto">
          <a:xfrm>
            <a:off x="0" y="22379"/>
            <a:ext cx="10801349" cy="681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884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68000" y="351163"/>
            <a:ext cx="8171999" cy="4107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 moet het opleveren?</a:t>
            </a:r>
            <a:endParaRPr lang="nl-NL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68000" y="1340768"/>
            <a:ext cx="8280464" cy="33306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Creëren van arbeidsplaatsen: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Tientallen arbeidsplaatsen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Inzet mensen afstand tot arbeidsmarkt</a:t>
            </a:r>
          </a:p>
          <a:p>
            <a:r>
              <a:rPr lang="nl-NL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Plastic producten deels voor Almere, zoals: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Divers straatmeubilair + speeltoestellen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Steigerplanken en steiger delen, beschoeiingen</a:t>
            </a:r>
          </a:p>
          <a:p>
            <a:r>
              <a:rPr lang="nl-NL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Concurrerend geprijsd: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Investering minimaal vergelijkbaar aan hardhout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Lagere TCO door langere levensduur en minder onderhoud</a:t>
            </a:r>
          </a:p>
          <a:p>
            <a:r>
              <a:rPr lang="nl-NL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Realiseren circulaire economie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Gebruik van grondstoffen die anders verbrand worden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Door de plastic fabriek nog ca 500 jaar gebruikt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Geen kap tropisch hardhout nodig</a:t>
            </a:r>
            <a:endParaRPr lang="nl-N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Afbeeldingsresultaat voor producten gampet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971" y="4671412"/>
            <a:ext cx="2566425" cy="192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Afbeeldingsresultaat voor werkgelegenheid almer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695" y="296652"/>
            <a:ext cx="278570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degroenemug.nl/media/Circulaire%20Stad/Circulairesta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500" y="2123269"/>
            <a:ext cx="2419366" cy="244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7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>
                <a:solidFill>
                  <a:schemeClr val="accent3">
                    <a:lumMod val="75000"/>
                  </a:schemeClr>
                </a:solidFill>
              </a:rPr>
              <a:t>Waar staan we?</a:t>
            </a:r>
            <a:endParaRPr lang="nl-NL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124" y="1600201"/>
            <a:ext cx="7488832" cy="4709119"/>
          </a:xfrm>
        </p:spPr>
        <p:txBody>
          <a:bodyPr>
            <a:normAutofit fontScale="92500" lnSpcReduction="10000"/>
          </a:bodyPr>
          <a:lstStyle/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Vier type producten in beeld:</a:t>
            </a:r>
          </a:p>
          <a:p>
            <a:pPr marL="914400" lvl="1" indent="-457200">
              <a:buFont typeface="+mj-lt"/>
              <a:buAutoNum type="arabicPeriod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Producten openbare ruimte </a:t>
            </a:r>
          </a:p>
          <a:p>
            <a:pPr marL="914400" lvl="1" indent="-457200">
              <a:buFont typeface="+mj-lt"/>
              <a:buAutoNum type="arabicPeriod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Bouwmaterialen</a:t>
            </a:r>
          </a:p>
          <a:p>
            <a:pPr marL="914400" lvl="1" indent="-457200">
              <a:buFont typeface="+mj-lt"/>
              <a:buAutoNum type="arabicPeriod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Transportpallets</a:t>
            </a:r>
          </a:p>
          <a:p>
            <a:pPr marL="914400" lvl="1" indent="-457200">
              <a:buFont typeface="+mj-lt"/>
              <a:buAutoNum type="arabicPeriod"/>
            </a:pP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Minicontainers huishoudelijk afval</a:t>
            </a:r>
            <a:endParaRPr lang="nl-NL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Onderzoek korrelproductie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Beeld bij integrale businesscase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Beeld bij potentiele vraag gemeente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Maximum theoretisch potentieel ca 30.000 – 40.000 ton</a:t>
            </a:r>
          </a:p>
          <a:p>
            <a:pPr lvl="1"/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 60% potentieel is beschoeiing (paaltjes en planken)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Proef met nieuw inzamelsystemen afgerond   (droge grondstoffen)</a:t>
            </a:r>
          </a:p>
          <a:p>
            <a:r>
              <a:rPr lang="nl-NL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Start opschaling systeem droge grondstoffen</a:t>
            </a:r>
          </a:p>
        </p:txBody>
      </p:sp>
      <p:pic>
        <p:nvPicPr>
          <p:cNvPr id="4098" name="Picture 2" descr="https://www.saveplastics.nl/wp-content/uploads/2015/05/kunststof-beschoeiing-Giethoor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15"/>
          <a:stretch/>
        </p:blipFill>
        <p:spPr bwMode="auto">
          <a:xfrm>
            <a:off x="7704932" y="4797152"/>
            <a:ext cx="2952328" cy="1705372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0" t="14663" r="68250" b="13364"/>
          <a:stretch/>
        </p:blipFill>
        <p:spPr bwMode="auto">
          <a:xfrm>
            <a:off x="8057549" y="1124744"/>
            <a:ext cx="2247093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669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>
                <a:solidFill>
                  <a:schemeClr val="accent3">
                    <a:lumMod val="75000"/>
                  </a:schemeClr>
                </a:solidFill>
              </a:rPr>
              <a:t>Impressie proef sorteerinstallatie</a:t>
            </a:r>
            <a:endParaRPr lang="nl-NL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8" t="27755" r="22015" b="15102"/>
          <a:stretch/>
        </p:blipFill>
        <p:spPr bwMode="auto">
          <a:xfrm>
            <a:off x="504131" y="1330051"/>
            <a:ext cx="4119669" cy="234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5" t="33399" r="41015" b="15116"/>
          <a:stretch/>
        </p:blipFill>
        <p:spPr bwMode="auto">
          <a:xfrm>
            <a:off x="7128867" y="1330050"/>
            <a:ext cx="3096344" cy="498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4824611" y="2500728"/>
            <a:ext cx="2088232" cy="2296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nl-NL" sz="2400" b="1" dirty="0" smtClean="0"/>
              <a:t>Prestaties:</a:t>
            </a:r>
          </a:p>
          <a:p>
            <a:endParaRPr lang="nl-NL" b="1" dirty="0" smtClean="0"/>
          </a:p>
          <a:p>
            <a:r>
              <a:rPr lang="nl-NL" sz="1700" dirty="0" smtClean="0"/>
              <a:t>Capaciteit: </a:t>
            </a:r>
            <a:r>
              <a:rPr lang="nl-NL" sz="1700" dirty="0" err="1" smtClean="0"/>
              <a:t>n.t.b</a:t>
            </a:r>
            <a:endParaRPr lang="nl-NL" sz="1700" dirty="0" smtClean="0"/>
          </a:p>
          <a:p>
            <a:r>
              <a:rPr lang="nl-NL" sz="1700" dirty="0"/>
              <a:t>Rendement: 55%</a:t>
            </a:r>
          </a:p>
          <a:p>
            <a:endParaRPr lang="nl-NL" sz="1700" dirty="0" smtClean="0"/>
          </a:p>
          <a:p>
            <a:r>
              <a:rPr lang="nl-NL" sz="1700" dirty="0" smtClean="0"/>
              <a:t>Resultaat: 110 kg/inw</a:t>
            </a:r>
          </a:p>
          <a:p>
            <a:r>
              <a:rPr lang="nl-NL" sz="1700" dirty="0" smtClean="0"/>
              <a:t>Restafval: &gt;50 kg/inw</a:t>
            </a:r>
          </a:p>
          <a:p>
            <a:endParaRPr lang="nl-NL" dirty="0"/>
          </a:p>
        </p:txBody>
      </p:sp>
      <p:pic>
        <p:nvPicPr>
          <p:cNvPr id="12" name="Picture 4" descr="Afbeeldingsresultaat voor handmatig sorteren plastic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6"/>
          <a:stretch/>
        </p:blipFill>
        <p:spPr bwMode="auto">
          <a:xfrm>
            <a:off x="504131" y="3825039"/>
            <a:ext cx="4119670" cy="246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11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>
                <a:solidFill>
                  <a:schemeClr val="accent3">
                    <a:lumMod val="75000"/>
                  </a:schemeClr>
                </a:solidFill>
              </a:rPr>
              <a:t>Integrale businesscase: kansrijke opzet</a:t>
            </a:r>
            <a:endParaRPr lang="nl-NL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2155" y="1700808"/>
            <a:ext cx="102918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 smtClean="0"/>
              <a:t>			                       		</a:t>
            </a:r>
            <a:endParaRPr lang="nl-NL" sz="1200" i="1" dirty="0" smtClean="0"/>
          </a:p>
          <a:p>
            <a:endParaRPr lang="nl-NL" sz="1400" i="1" dirty="0" smtClean="0"/>
          </a:p>
          <a:p>
            <a:r>
              <a:rPr lang="nl-NL" sz="1400" i="1" dirty="0" smtClean="0"/>
              <a:t>Inzameling 	                             Sorteerfabriek                        Korrelfabriek                                Plasticfabriek	                             Afzet Producten</a:t>
            </a:r>
          </a:p>
          <a:p>
            <a:r>
              <a:rPr lang="nl-NL" sz="600" b="1" dirty="0" smtClean="0"/>
              <a:t>						</a:t>
            </a:r>
            <a:r>
              <a:rPr lang="nl-NL" sz="1000" b="1" dirty="0" smtClean="0"/>
              <a:t>                     Producten Openbare ruimte</a:t>
            </a:r>
          </a:p>
          <a:p>
            <a:endParaRPr lang="nl-NL" sz="1400" i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42" y="2924944"/>
            <a:ext cx="1287582" cy="67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2155" y="3039270"/>
            <a:ext cx="780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PMD+</a:t>
            </a:r>
            <a:endParaRPr lang="nl-NL" b="1" dirty="0"/>
          </a:p>
        </p:txBody>
      </p:sp>
      <p:sp>
        <p:nvSpPr>
          <p:cNvPr id="11" name="Right Arrow 10"/>
          <p:cNvSpPr/>
          <p:nvPr/>
        </p:nvSpPr>
        <p:spPr>
          <a:xfrm>
            <a:off x="1637382" y="3223936"/>
            <a:ext cx="297680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ight Arrow 12"/>
          <p:cNvSpPr/>
          <p:nvPr/>
        </p:nvSpPr>
        <p:spPr>
          <a:xfrm>
            <a:off x="3836753" y="3223936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855" y="3016958"/>
            <a:ext cx="1595475" cy="586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 descr="Afbeeldingsresultaat voor symbool wereldbol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430" y="4675749"/>
            <a:ext cx="1088808" cy="108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Afbeeldingsresultaat voor fabriek symbool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563" y="2643360"/>
            <a:ext cx="1106589" cy="110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Afbeeldingsresultaat voor fabriek symbool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811" y="2643360"/>
            <a:ext cx="1106589" cy="110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ight Arrow 23"/>
          <p:cNvSpPr/>
          <p:nvPr/>
        </p:nvSpPr>
        <p:spPr>
          <a:xfrm>
            <a:off x="5832723" y="3223936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ight Arrow 24"/>
          <p:cNvSpPr/>
          <p:nvPr/>
        </p:nvSpPr>
        <p:spPr>
          <a:xfrm rot="7022759">
            <a:off x="2665670" y="4143004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TextBox 25"/>
          <p:cNvSpPr txBox="1"/>
          <p:nvPr/>
        </p:nvSpPr>
        <p:spPr>
          <a:xfrm>
            <a:off x="1675040" y="5784155"/>
            <a:ext cx="3219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i="1" dirty="0" smtClean="0"/>
              <a:t>Verbranden             </a:t>
            </a:r>
            <a:r>
              <a:rPr lang="nl-NL" sz="1400" i="1" dirty="0" err="1" smtClean="0"/>
              <a:t>Vermarkten</a:t>
            </a:r>
            <a:r>
              <a:rPr lang="nl-NL" sz="1400" i="1" dirty="0" smtClean="0"/>
              <a:t> overige</a:t>
            </a:r>
          </a:p>
          <a:p>
            <a:r>
              <a:rPr lang="nl-NL" sz="1400" i="1" dirty="0" smtClean="0"/>
              <a:t>  Restafval                     Grondstoffen</a:t>
            </a:r>
          </a:p>
          <a:p>
            <a:pPr algn="ctr"/>
            <a:endParaRPr lang="nl-NL" sz="600" b="1" dirty="0" smtClean="0"/>
          </a:p>
          <a:p>
            <a:pPr algn="ctr"/>
            <a:endParaRPr lang="nl-NL" sz="1400" i="1" dirty="0"/>
          </a:p>
        </p:txBody>
      </p:sp>
      <p:sp>
        <p:nvSpPr>
          <p:cNvPr id="27" name="Right Arrow 26"/>
          <p:cNvSpPr/>
          <p:nvPr/>
        </p:nvSpPr>
        <p:spPr>
          <a:xfrm rot="3840104">
            <a:off x="3241508" y="4142454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ight Arrow 27"/>
          <p:cNvSpPr/>
          <p:nvPr/>
        </p:nvSpPr>
        <p:spPr>
          <a:xfrm>
            <a:off x="8089331" y="3223936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043" y="3139862"/>
            <a:ext cx="1485110" cy="384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119338" y="4541230"/>
            <a:ext cx="86938" cy="110840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tangle 29"/>
          <p:cNvSpPr/>
          <p:nvPr/>
        </p:nvSpPr>
        <p:spPr>
          <a:xfrm>
            <a:off x="2206276" y="5095433"/>
            <a:ext cx="605924" cy="5550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>
                <a:solidFill>
                  <a:schemeClr val="tx1"/>
                </a:solidFill>
              </a:rPr>
              <a:t>AVI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779496" y="4971631"/>
            <a:ext cx="339842" cy="6788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Rectangle 33"/>
          <p:cNvSpPr/>
          <p:nvPr/>
        </p:nvSpPr>
        <p:spPr>
          <a:xfrm>
            <a:off x="2290566" y="4971632"/>
            <a:ext cx="218672" cy="12380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Rectangle 34"/>
          <p:cNvSpPr/>
          <p:nvPr/>
        </p:nvSpPr>
        <p:spPr>
          <a:xfrm>
            <a:off x="2588280" y="4951413"/>
            <a:ext cx="109336" cy="12380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1" name="Picture 4" descr="Afbeeldingsresultaat voor fabriek symbool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811" y="4648082"/>
            <a:ext cx="1106589" cy="110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6624811" y="4117767"/>
            <a:ext cx="13692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i="1" dirty="0" smtClean="0"/>
              <a:t>Plasticfabriek</a:t>
            </a:r>
          </a:p>
          <a:p>
            <a:r>
              <a:rPr lang="nl-NL" sz="1200" b="1" dirty="0" smtClean="0"/>
              <a:t>Transportpallets</a:t>
            </a:r>
          </a:p>
          <a:p>
            <a:pPr algn="ctr"/>
            <a:endParaRPr lang="nl-NL" sz="600" b="1" dirty="0" smtClean="0"/>
          </a:p>
          <a:p>
            <a:pPr algn="ctr"/>
            <a:endParaRPr lang="nl-NL" sz="1400" i="1" dirty="0"/>
          </a:p>
        </p:txBody>
      </p:sp>
      <p:sp>
        <p:nvSpPr>
          <p:cNvPr id="45" name="Right Arrow 44"/>
          <p:cNvSpPr/>
          <p:nvPr/>
        </p:nvSpPr>
        <p:spPr>
          <a:xfrm rot="3840104">
            <a:off x="5819386" y="3676345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Right Arrow 46"/>
          <p:cNvSpPr/>
          <p:nvPr/>
        </p:nvSpPr>
        <p:spPr>
          <a:xfrm rot="3840104">
            <a:off x="5995164" y="4017317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Right Arrow 47"/>
          <p:cNvSpPr/>
          <p:nvPr/>
        </p:nvSpPr>
        <p:spPr>
          <a:xfrm rot="3840104">
            <a:off x="6157605" y="4380042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Right Arrow 48"/>
          <p:cNvSpPr/>
          <p:nvPr/>
        </p:nvSpPr>
        <p:spPr>
          <a:xfrm rot="3840104">
            <a:off x="6327194" y="4721432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Right Arrow 49"/>
          <p:cNvSpPr/>
          <p:nvPr/>
        </p:nvSpPr>
        <p:spPr>
          <a:xfrm>
            <a:off x="8089331" y="5220153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1" name="Picture 9" descr="Afbeeldingsresultaat voor transport pallet figuur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043" y="4829444"/>
            <a:ext cx="1368152" cy="90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ight Arrow 37"/>
          <p:cNvSpPr/>
          <p:nvPr/>
        </p:nvSpPr>
        <p:spPr>
          <a:xfrm rot="7022759">
            <a:off x="2501670" y="4477316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Right Arrow 39"/>
          <p:cNvSpPr/>
          <p:nvPr/>
        </p:nvSpPr>
        <p:spPr>
          <a:xfrm rot="3840104">
            <a:off x="3393908" y="4476216"/>
            <a:ext cx="298208" cy="21602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40766">
            <a:off x="5679889" y="4279850"/>
            <a:ext cx="577201" cy="303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40766">
            <a:off x="3476234" y="4139918"/>
            <a:ext cx="577201" cy="303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14428" flipV="1">
            <a:off x="2236312" y="4073757"/>
            <a:ext cx="579204" cy="3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56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</TotalTime>
  <Words>458</Words>
  <Application>Microsoft Office PowerPoint</Application>
  <PresentationFormat>Aangepast</PresentationFormat>
  <Paragraphs>113</Paragraphs>
  <Slides>9</Slides>
  <Notes>5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0" baseType="lpstr">
      <vt:lpstr>Office Theme</vt:lpstr>
      <vt:lpstr>Plasticfabriek in Almere</vt:lpstr>
      <vt:lpstr>PowerPoint-presentatie</vt:lpstr>
      <vt:lpstr>PowerPoint-presentatie</vt:lpstr>
      <vt:lpstr>PowerPoint-presentatie</vt:lpstr>
      <vt:lpstr>PowerPoint-presentatie</vt:lpstr>
      <vt:lpstr>PowerPoint-presentatie</vt:lpstr>
      <vt:lpstr>Waar staan we?</vt:lpstr>
      <vt:lpstr>Impressie proef sorteerinstallatie</vt:lpstr>
      <vt:lpstr>Integrale businesscase: kansrijke opzet</vt:lpstr>
    </vt:vector>
  </TitlesOfParts>
  <Company>Royal Haskoning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Routes voor sorteerfabriek</dc:title>
  <dc:creator>Paul Mul</dc:creator>
  <cp:lastModifiedBy>Lippens M (Monique)</cp:lastModifiedBy>
  <cp:revision>93</cp:revision>
  <dcterms:created xsi:type="dcterms:W3CDTF">2017-07-14T10:16:27Z</dcterms:created>
  <dcterms:modified xsi:type="dcterms:W3CDTF">2018-05-17T14:25:28Z</dcterms:modified>
</cp:coreProperties>
</file>