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8" r:id="rId2"/>
    <p:sldId id="257" r:id="rId3"/>
    <p:sldId id="337" r:id="rId4"/>
    <p:sldId id="338" r:id="rId5"/>
    <p:sldId id="435" r:id="rId6"/>
    <p:sldId id="332" r:id="rId7"/>
    <p:sldId id="342" r:id="rId8"/>
    <p:sldId id="341" r:id="rId9"/>
    <p:sldId id="436" r:id="rId10"/>
    <p:sldId id="437" r:id="rId11"/>
    <p:sldId id="438" r:id="rId12"/>
    <p:sldId id="343" r:id="rId13"/>
    <p:sldId id="350" r:id="rId14"/>
    <p:sldId id="439" r:id="rId15"/>
    <p:sldId id="440" r:id="rId16"/>
    <p:sldId id="441" r:id="rId17"/>
    <p:sldId id="442" r:id="rId18"/>
    <p:sldId id="443" r:id="rId19"/>
    <p:sldId id="444" r:id="rId20"/>
    <p:sldId id="346" r:id="rId21"/>
    <p:sldId id="405" r:id="rId22"/>
    <p:sldId id="445" r:id="rId23"/>
    <p:sldId id="446" r:id="rId24"/>
    <p:sldId id="447" r:id="rId25"/>
    <p:sldId id="407" r:id="rId26"/>
    <p:sldId id="408" r:id="rId27"/>
    <p:sldId id="448" r:id="rId28"/>
    <p:sldId id="404" r:id="rId29"/>
    <p:sldId id="434" r:id="rId30"/>
    <p:sldId id="433" r:id="rId31"/>
    <p:sldId id="399" r:id="rId32"/>
    <p:sldId id="449" r:id="rId33"/>
    <p:sldId id="450" r:id="rId34"/>
    <p:sldId id="451" r:id="rId35"/>
    <p:sldId id="347" r:id="rId36"/>
    <p:sldId id="376" r:id="rId37"/>
    <p:sldId id="432" r:id="rId38"/>
    <p:sldId id="377" r:id="rId39"/>
  </p:sldIdLst>
  <p:sldSz cx="9144000" cy="6858000" type="screen4x3"/>
  <p:notesSz cx="6669088" cy="9872663"/>
  <p:custDataLst>
    <p:tags r:id="rId42"/>
  </p:custDataLst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F1238"/>
    <a:srgbClr val="7F7F7F"/>
    <a:srgbClr val="646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10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47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6867" y="0"/>
            <a:ext cx="2890665" cy="494186"/>
          </a:xfrm>
          <a:prstGeom prst="rect">
            <a:avLst/>
          </a:prstGeom>
        </p:spPr>
        <p:txBody>
          <a:bodyPr vert="horz" lIns="90836" tIns="45418" rIns="90836" bIns="45418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A76DED9-45BF-45BD-9FA3-022BD54F445A}" type="datetimeFigureOut">
              <a:rPr lang="nl-NL"/>
              <a:pPr>
                <a:defRPr/>
              </a:pPr>
              <a:t>24-4-2018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6900"/>
            <a:ext cx="2890665" cy="494185"/>
          </a:xfrm>
          <a:prstGeom prst="rect">
            <a:avLst/>
          </a:prstGeom>
        </p:spPr>
        <p:txBody>
          <a:bodyPr vert="horz" lIns="90836" tIns="45418" rIns="90836" bIns="45418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6867" y="9376900"/>
            <a:ext cx="2890665" cy="494185"/>
          </a:xfrm>
          <a:prstGeom prst="rect">
            <a:avLst/>
          </a:prstGeom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A5A9F52-7347-4F97-8EEF-332A65F2FB79}" type="slidenum">
              <a:rPr lang="nl-NL" altLang="nl-NL"/>
              <a:pPr/>
              <a:t>‹nr.›</a:t>
            </a:fld>
            <a:endParaRPr lang="nl-NL" altLang="nl-NL" dirty="0"/>
          </a:p>
        </p:txBody>
      </p:sp>
      <p:sp>
        <p:nvSpPr>
          <p:cNvPr id="6" name="Tijdelijke aanduiding voor koptekst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4186"/>
          </a:xfrm>
          <a:prstGeom prst="rect">
            <a:avLst/>
          </a:prstGeom>
        </p:spPr>
        <p:txBody>
          <a:bodyPr vert="horz" lIns="90836" tIns="45418" rIns="90836" bIns="45418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665" cy="49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867" y="0"/>
            <a:ext cx="2890665" cy="494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39775"/>
            <a:ext cx="4935538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598" y="4689240"/>
            <a:ext cx="5335893" cy="444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6900"/>
            <a:ext cx="2890665" cy="49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867" y="9376900"/>
            <a:ext cx="2890665" cy="49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7AD820-3DE2-4AF6-AE89-50CCC6F015AF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5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B133AB8-7AE0-4062-8B2F-96EE63BC138D}" type="slidenum">
              <a:rPr lang="nl-NL" altLang="nl-NL"/>
              <a:pPr eaLnBrk="1" hangingPunct="1">
                <a:spcBef>
                  <a:spcPct val="0"/>
                </a:spcBef>
              </a:pPr>
              <a:t>1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39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DDD036-1109-4A49-B996-BE9F7DB3CEFD}" type="slidenum">
              <a:rPr lang="nl-NL" altLang="nl-NL"/>
              <a:pPr eaLnBrk="1" hangingPunct="1">
                <a:spcBef>
                  <a:spcPct val="0"/>
                </a:spcBef>
              </a:pPr>
              <a:t>10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6069266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39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DDD036-1109-4A49-B996-BE9F7DB3CEFD}" type="slidenum">
              <a:rPr lang="nl-NL" altLang="nl-NL"/>
              <a:pPr eaLnBrk="1" hangingPunct="1">
                <a:spcBef>
                  <a:spcPct val="0"/>
                </a:spcBef>
              </a:pPr>
              <a:t>11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0124823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46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5F9153A-BFAE-417F-9442-BF7494660905}" type="slidenum">
              <a:rPr lang="nl-NL" altLang="nl-NL"/>
              <a:pPr eaLnBrk="1" hangingPunct="1">
                <a:spcBef>
                  <a:spcPct val="0"/>
                </a:spcBef>
              </a:pPr>
              <a:t>12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F63467-5A15-4360-BBB3-F69DCEF62F7E}" type="slidenum">
              <a:rPr lang="nl-NL" altLang="nl-NL"/>
              <a:pPr eaLnBrk="1" hangingPunct="1">
                <a:spcBef>
                  <a:spcPct val="0"/>
                </a:spcBef>
              </a:pPr>
              <a:t>13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F63467-5A15-4360-BBB3-F69DCEF62F7E}" type="slidenum">
              <a:rPr lang="nl-NL" altLang="nl-NL"/>
              <a:pPr eaLnBrk="1" hangingPunct="1">
                <a:spcBef>
                  <a:spcPct val="0"/>
                </a:spcBef>
              </a:pPr>
              <a:t>14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2457110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F63467-5A15-4360-BBB3-F69DCEF62F7E}" type="slidenum">
              <a:rPr lang="nl-NL" altLang="nl-NL"/>
              <a:pPr eaLnBrk="1" hangingPunct="1">
                <a:spcBef>
                  <a:spcPct val="0"/>
                </a:spcBef>
              </a:pPr>
              <a:t>15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4176164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F63467-5A15-4360-BBB3-F69DCEF62F7E}" type="slidenum">
              <a:rPr lang="nl-NL" altLang="nl-NL"/>
              <a:pPr eaLnBrk="1" hangingPunct="1">
                <a:spcBef>
                  <a:spcPct val="0"/>
                </a:spcBef>
              </a:pPr>
              <a:t>16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9485429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F63467-5A15-4360-BBB3-F69DCEF62F7E}" type="slidenum">
              <a:rPr lang="nl-NL" altLang="nl-NL"/>
              <a:pPr eaLnBrk="1" hangingPunct="1">
                <a:spcBef>
                  <a:spcPct val="0"/>
                </a:spcBef>
              </a:pPr>
              <a:t>17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9306294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F63467-5A15-4360-BBB3-F69DCEF62F7E}" type="slidenum">
              <a:rPr lang="nl-NL" altLang="nl-NL"/>
              <a:pPr eaLnBrk="1" hangingPunct="1">
                <a:spcBef>
                  <a:spcPct val="0"/>
                </a:spcBef>
              </a:pPr>
              <a:t>18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1394422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49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F63467-5A15-4360-BBB3-F69DCEF62F7E}" type="slidenum">
              <a:rPr lang="nl-NL" altLang="nl-NL"/>
              <a:pPr eaLnBrk="1" hangingPunct="1">
                <a:spcBef>
                  <a:spcPct val="0"/>
                </a:spcBef>
              </a:pPr>
              <a:t>19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031754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7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F81F9AC-6E9A-4762-9336-BA95590C7A87}" type="slidenum">
              <a:rPr lang="nl-NL" altLang="nl-NL"/>
              <a:pPr eaLnBrk="1" hangingPunct="1">
                <a:spcBef>
                  <a:spcPct val="0"/>
                </a:spcBef>
              </a:pPr>
              <a:t>2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6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6BA8CFB-0CBC-480B-9C40-F6A6B24F779A}" type="slidenum">
              <a:rPr lang="nl-NL" altLang="nl-NL"/>
              <a:pPr eaLnBrk="1" hangingPunct="1">
                <a:spcBef>
                  <a:spcPct val="0"/>
                </a:spcBef>
              </a:pPr>
              <a:t>20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51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4995EB-B20E-4C44-8635-92DD1DE98C4D}" type="slidenum">
              <a:rPr lang="nl-NL" altLang="nl-NL"/>
              <a:pPr eaLnBrk="1" hangingPunct="1">
                <a:spcBef>
                  <a:spcPct val="0"/>
                </a:spcBef>
              </a:pPr>
              <a:t>21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6503494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51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4995EB-B20E-4C44-8635-92DD1DE98C4D}" type="slidenum">
              <a:rPr lang="nl-NL" altLang="nl-NL"/>
              <a:pPr eaLnBrk="1" hangingPunct="1">
                <a:spcBef>
                  <a:spcPct val="0"/>
                </a:spcBef>
              </a:pPr>
              <a:t>22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45092339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51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4995EB-B20E-4C44-8635-92DD1DE98C4D}" type="slidenum">
              <a:rPr lang="nl-NL" altLang="nl-NL"/>
              <a:pPr eaLnBrk="1" hangingPunct="1">
                <a:spcBef>
                  <a:spcPct val="0"/>
                </a:spcBef>
              </a:pPr>
              <a:t>23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5632296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51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4995EB-B20E-4C44-8635-92DD1DE98C4D}" type="slidenum">
              <a:rPr lang="nl-NL" altLang="nl-NL"/>
              <a:pPr eaLnBrk="1" hangingPunct="1">
                <a:spcBef>
                  <a:spcPct val="0"/>
                </a:spcBef>
              </a:pPr>
              <a:t>24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7771301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6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6BA8CFB-0CBC-480B-9C40-F6A6B24F779A}" type="slidenum">
              <a:rPr lang="nl-NL" altLang="nl-NL"/>
              <a:pPr eaLnBrk="1" hangingPunct="1">
                <a:spcBef>
                  <a:spcPct val="0"/>
                </a:spcBef>
              </a:pPr>
              <a:t>25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9982271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51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4995EB-B20E-4C44-8635-92DD1DE98C4D}" type="slidenum">
              <a:rPr lang="nl-NL" altLang="nl-NL"/>
              <a:pPr eaLnBrk="1" hangingPunct="1">
                <a:spcBef>
                  <a:spcPct val="0"/>
                </a:spcBef>
              </a:pPr>
              <a:t>26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45426876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51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4995EB-B20E-4C44-8635-92DD1DE98C4D}" type="slidenum">
              <a:rPr lang="nl-NL" altLang="nl-NL"/>
              <a:pPr eaLnBrk="1" hangingPunct="1">
                <a:spcBef>
                  <a:spcPct val="0"/>
                </a:spcBef>
              </a:pPr>
              <a:t>27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4017650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6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6BA8CFB-0CBC-480B-9C40-F6A6B24F779A}" type="slidenum">
              <a:rPr lang="nl-NL" altLang="nl-NL"/>
              <a:pPr eaLnBrk="1" hangingPunct="1">
                <a:spcBef>
                  <a:spcPct val="0"/>
                </a:spcBef>
              </a:pPr>
              <a:t>28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40518453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51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34995EB-B20E-4C44-8635-92DD1DE98C4D}" type="slidenum">
              <a:rPr lang="nl-NL" altLang="nl-NL"/>
              <a:pPr eaLnBrk="1" hangingPunct="1">
                <a:spcBef>
                  <a:spcPct val="0"/>
                </a:spcBef>
              </a:pPr>
              <a:t>29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032853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00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B75E889-6706-4AD6-A21C-FF72D289325E}" type="slidenum">
              <a:rPr lang="nl-NL" altLang="nl-NL"/>
              <a:pPr eaLnBrk="1" hangingPunct="1">
                <a:spcBef>
                  <a:spcPct val="0"/>
                </a:spcBef>
              </a:pPr>
              <a:t>3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06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6BA8CFB-0CBC-480B-9C40-F6A6B24F779A}" type="slidenum">
              <a:rPr lang="nl-NL" altLang="nl-NL"/>
              <a:pPr eaLnBrk="1" hangingPunct="1">
                <a:spcBef>
                  <a:spcPct val="0"/>
                </a:spcBef>
              </a:pPr>
              <a:t>30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56571739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140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D6A7D25-1DEB-44F7-A5AE-AC6737EF7D89}" type="slidenum">
              <a:rPr lang="nl-NL" altLang="nl-NL"/>
              <a:pPr eaLnBrk="1" hangingPunct="1">
                <a:spcBef>
                  <a:spcPct val="0"/>
                </a:spcBef>
              </a:pPr>
              <a:t>31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140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D6A7D25-1DEB-44F7-A5AE-AC6737EF7D89}" type="slidenum">
              <a:rPr lang="nl-NL" altLang="nl-NL"/>
              <a:pPr eaLnBrk="1" hangingPunct="1">
                <a:spcBef>
                  <a:spcPct val="0"/>
                </a:spcBef>
              </a:pPr>
              <a:t>32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4355396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140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D6A7D25-1DEB-44F7-A5AE-AC6737EF7D89}" type="slidenum">
              <a:rPr lang="nl-NL" altLang="nl-NL"/>
              <a:pPr eaLnBrk="1" hangingPunct="1">
                <a:spcBef>
                  <a:spcPct val="0"/>
                </a:spcBef>
              </a:pPr>
              <a:t>33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5271954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140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D6A7D25-1DEB-44F7-A5AE-AC6737EF7D89}" type="slidenum">
              <a:rPr lang="nl-NL" altLang="nl-NL"/>
              <a:pPr eaLnBrk="1" hangingPunct="1">
                <a:spcBef>
                  <a:spcPct val="0"/>
                </a:spcBef>
              </a:pPr>
              <a:t>34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98844501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260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99F38C1-1933-45BA-98D7-E48C7DBB6EB7}" type="slidenum">
              <a:rPr lang="nl-NL" altLang="nl-NL"/>
              <a:pPr eaLnBrk="1" hangingPunct="1">
                <a:spcBef>
                  <a:spcPct val="0"/>
                </a:spcBef>
              </a:pPr>
              <a:t>35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284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011E94-7D36-4E22-9C40-E576870D6D94}" type="slidenum">
              <a:rPr lang="nl-NL" altLang="nl-NL"/>
              <a:pPr eaLnBrk="1" hangingPunct="1">
                <a:spcBef>
                  <a:spcPct val="0"/>
                </a:spcBef>
              </a:pPr>
              <a:t>36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284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011E94-7D36-4E22-9C40-E576870D6D94}" type="slidenum">
              <a:rPr lang="nl-NL" altLang="nl-NL"/>
              <a:pPr eaLnBrk="1" hangingPunct="1">
                <a:spcBef>
                  <a:spcPct val="0"/>
                </a:spcBef>
              </a:pPr>
              <a:t>37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9894943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30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85A5CC6-E972-4CD1-B50A-26B2F17BB12A}" type="slidenum">
              <a:rPr lang="nl-NL" altLang="nl-NL"/>
              <a:pPr eaLnBrk="1" hangingPunct="1">
                <a:spcBef>
                  <a:spcPct val="0"/>
                </a:spcBef>
              </a:pPr>
              <a:t>38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24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5FDEBEF-D5E6-436B-85C4-9CEE493F9DC3}" type="slidenum">
              <a:rPr lang="nl-NL" altLang="nl-NL"/>
              <a:pPr eaLnBrk="1" hangingPunct="1">
                <a:spcBef>
                  <a:spcPct val="0"/>
                </a:spcBef>
              </a:pPr>
              <a:t>4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24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5FDEBEF-D5E6-436B-85C4-9CEE493F9DC3}" type="slidenum">
              <a:rPr lang="nl-NL" altLang="nl-NL"/>
              <a:pPr eaLnBrk="1" hangingPunct="1">
                <a:spcBef>
                  <a:spcPct val="0"/>
                </a:spcBef>
              </a:pPr>
              <a:t>5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3985672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3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54E8F17-91FF-47E9-9F22-98AB7B9F84FC}" type="slidenum">
              <a:rPr lang="nl-NL" altLang="nl-NL"/>
              <a:pPr eaLnBrk="1" hangingPunct="1">
                <a:spcBef>
                  <a:spcPct val="0"/>
                </a:spcBef>
              </a:pPr>
              <a:t>6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37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5499101-AB8D-4FBD-8139-44A9BB563426}" type="slidenum">
              <a:rPr lang="nl-NL" altLang="nl-NL"/>
              <a:pPr eaLnBrk="1" hangingPunct="1">
                <a:spcBef>
                  <a:spcPct val="0"/>
                </a:spcBef>
              </a:pPr>
              <a:t>7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39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DDD036-1109-4A49-B996-BE9F7DB3CEFD}" type="slidenum">
              <a:rPr lang="nl-NL" altLang="nl-NL"/>
              <a:pPr eaLnBrk="1" hangingPunct="1">
                <a:spcBef>
                  <a:spcPct val="0"/>
                </a:spcBef>
              </a:pPr>
              <a:t>8</a:t>
            </a:fld>
            <a:endParaRPr lang="nl-NL" altLang="nl-NL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39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38047" indent="-283864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35456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589639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43821" indent="-227091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498004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52186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06369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60551" indent="-227091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DDD036-1109-4A49-B996-BE9F7DB3CEFD}" type="slidenum">
              <a:rPr lang="nl-NL" altLang="nl-NL"/>
              <a:pPr eaLnBrk="1" hangingPunct="1">
                <a:spcBef>
                  <a:spcPct val="0"/>
                </a:spcBef>
              </a:pPr>
              <a:t>9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756654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roRail Logo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75"/>
            <a:ext cx="914082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preker"/>
          <p:cNvSpPr txBox="1">
            <a:spLocks noChangeArrowheads="1"/>
          </p:cNvSpPr>
          <p:nvPr userDrawn="1"/>
        </p:nvSpPr>
        <p:spPr bwMode="auto">
          <a:xfrm>
            <a:off x="676275" y="5608638"/>
            <a:ext cx="779145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1800"/>
              </a:lnSpc>
              <a:defRPr/>
            </a:pPr>
            <a:endParaRPr lang="nl-NL" dirty="0">
              <a:solidFill>
                <a:srgbClr val="7F7F7F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275" y="2867025"/>
            <a:ext cx="7788275" cy="457200"/>
          </a:xfrm>
        </p:spPr>
        <p:txBody>
          <a:bodyPr/>
          <a:lstStyle>
            <a:lvl1pPr algn="ctr">
              <a:defRPr>
                <a:solidFill>
                  <a:schemeClr val="accent6"/>
                </a:solidFill>
              </a:defRPr>
            </a:lvl1pPr>
          </a:lstStyle>
          <a:p>
            <a:r>
              <a:rPr lang="nl-NL"/>
              <a:t>Klik om het opmaakprofiel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6275" y="3568700"/>
            <a:ext cx="7788275" cy="304800"/>
          </a:xfrm>
        </p:spPr>
        <p:txBody>
          <a:bodyPr/>
          <a:lstStyle>
            <a:lvl1pPr marL="0" indent="0" algn="ct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het opmaakprofiel van de modelondertitel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559481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ardslide tabellen/grafieken/afbeeldingen/et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676800" y="2193109"/>
            <a:ext cx="7790400" cy="304800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>
          <a:xfrm>
            <a:off x="4857750" y="6500813"/>
            <a:ext cx="2895600" cy="152400"/>
          </a:xfrm>
        </p:spPr>
        <p:txBody>
          <a:bodyPr/>
          <a:lstStyle>
            <a:lvl1pPr algn="r">
              <a:lnSpc>
                <a:spcPts val="1200"/>
              </a:lnSpc>
              <a:defRPr sz="1200"/>
            </a:lvl1pPr>
          </a:lstStyle>
          <a:p>
            <a:pPr>
              <a:defRPr/>
            </a:pPr>
            <a:r>
              <a:rPr lang="nl-NL" dirty="0"/>
              <a:t>Concept - Vertrouwelijk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60666614-58AB-4CAC-9A0C-66AE5F17321E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462109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ardslide rapport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10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676800" y="2193109"/>
            <a:ext cx="7790400" cy="304800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676275" y="2817813"/>
            <a:ext cx="7788275" cy="346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>
              <a:lnSpc>
                <a:spcPts val="1400"/>
              </a:lnSpc>
              <a:buFont typeface="Arial" pitchFamily="34" charset="0"/>
              <a:buChar char="•"/>
              <a:defRPr sz="1200">
                <a:solidFill>
                  <a:schemeClr val="accent6"/>
                </a:solidFill>
              </a:defRPr>
            </a:lvl1pPr>
            <a:lvl2pPr>
              <a:lnSpc>
                <a:spcPts val="1400"/>
              </a:lnSpc>
              <a:buFont typeface="Arial" pitchFamily="34" charset="0"/>
              <a:buChar char="•"/>
              <a:defRPr sz="1200">
                <a:solidFill>
                  <a:schemeClr val="accent6"/>
                </a:solidFill>
              </a:defRPr>
            </a:lvl2pPr>
            <a:lvl3pPr>
              <a:lnSpc>
                <a:spcPts val="1400"/>
              </a:lnSpc>
              <a:buFont typeface="Arial" pitchFamily="34" charset="0"/>
              <a:buChar char="•"/>
              <a:defRPr sz="1200">
                <a:solidFill>
                  <a:schemeClr val="accent6"/>
                </a:solidFill>
              </a:defRPr>
            </a:lvl3pPr>
            <a:lvl4pPr>
              <a:lnSpc>
                <a:spcPts val="1400"/>
              </a:lnSpc>
              <a:buFont typeface="Arial" pitchFamily="34" charset="0"/>
              <a:buChar char="•"/>
              <a:defRPr sz="1200">
                <a:solidFill>
                  <a:schemeClr val="accent6"/>
                </a:solidFill>
              </a:defRPr>
            </a:lvl4pPr>
            <a:lvl5pPr>
              <a:lnSpc>
                <a:spcPts val="1400"/>
              </a:lnSpc>
              <a:buFont typeface="Arial" pitchFamily="34" charset="0"/>
              <a:buChar char="•"/>
              <a:defRPr sz="1200">
                <a:solidFill>
                  <a:schemeClr val="accent6"/>
                </a:solidFill>
              </a:defRPr>
            </a:lvl5pPr>
          </a:lstStyle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>
          <a:xfrm>
            <a:off x="4857750" y="6500813"/>
            <a:ext cx="2895600" cy="152400"/>
          </a:xfrm>
        </p:spPr>
        <p:txBody>
          <a:bodyPr/>
          <a:lstStyle>
            <a:lvl1pPr algn="r">
              <a:lnSpc>
                <a:spcPts val="1200"/>
              </a:lnSpc>
              <a:defRPr sz="1200"/>
            </a:lvl1pPr>
          </a:lstStyle>
          <a:p>
            <a:pPr>
              <a:defRPr/>
            </a:pPr>
            <a:r>
              <a:rPr lang="nl-NL" dirty="0"/>
              <a:t>Concept - Vertrouwelijk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7E1D7245-71D4-4E13-AA75-B00C6B649405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14122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ardslide 2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76275" y="2817813"/>
            <a:ext cx="3817938" cy="3468687"/>
          </a:xfrm>
        </p:spPr>
        <p:txBody>
          <a:bodyPr/>
          <a:lstStyle>
            <a:lvl1pPr>
              <a:defRPr sz="1800">
                <a:solidFill>
                  <a:schemeClr val="accent6"/>
                </a:solidFill>
              </a:defRPr>
            </a:lvl1pPr>
            <a:lvl2pPr>
              <a:defRPr sz="1800">
                <a:solidFill>
                  <a:schemeClr val="accent6"/>
                </a:solidFill>
              </a:defRPr>
            </a:lvl2pPr>
            <a:lvl3pPr>
              <a:defRPr sz="1800">
                <a:solidFill>
                  <a:schemeClr val="accent6"/>
                </a:solidFill>
              </a:defRPr>
            </a:lvl3pPr>
            <a:lvl4pPr>
              <a:defRPr sz="1800">
                <a:solidFill>
                  <a:schemeClr val="accent6"/>
                </a:solidFill>
              </a:defRPr>
            </a:lvl4pPr>
            <a:lvl5pPr>
              <a:defRPr sz="1800">
                <a:solidFill>
                  <a:schemeClr val="accent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6613" y="2817813"/>
            <a:ext cx="3817937" cy="3468687"/>
          </a:xfrm>
        </p:spPr>
        <p:txBody>
          <a:bodyPr/>
          <a:lstStyle>
            <a:lvl1pPr>
              <a:defRPr sz="1800">
                <a:solidFill>
                  <a:schemeClr val="accent6"/>
                </a:solidFill>
              </a:defRPr>
            </a:lvl1pPr>
            <a:lvl2pPr>
              <a:defRPr sz="1800">
                <a:solidFill>
                  <a:schemeClr val="accent6"/>
                </a:solidFill>
              </a:defRPr>
            </a:lvl2pPr>
            <a:lvl3pPr>
              <a:defRPr sz="1800">
                <a:solidFill>
                  <a:schemeClr val="accent6"/>
                </a:solidFill>
              </a:defRPr>
            </a:lvl3pPr>
            <a:lvl4pPr>
              <a:defRPr sz="1800">
                <a:solidFill>
                  <a:schemeClr val="accent6"/>
                </a:solidFill>
              </a:defRPr>
            </a:lvl4pPr>
            <a:lvl5pPr>
              <a:defRPr sz="1800">
                <a:solidFill>
                  <a:schemeClr val="accent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676800" y="2193109"/>
            <a:ext cx="7790400" cy="304800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Concept - Vertrouwelijk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6C95BE-0A4B-477B-92B7-FEFED734F142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777081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ardslide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6275" y="1157288"/>
            <a:ext cx="7788275" cy="9144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676274" y="2817813"/>
            <a:ext cx="7790400" cy="3468687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7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676800" y="2193109"/>
            <a:ext cx="7790400" cy="304800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Concept - Vertrouwelijk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58A106-E073-4D5D-A371-DC6B35550CDB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407048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ardslide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6275" y="1157288"/>
            <a:ext cx="7788275" cy="9144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grafiek 2"/>
          <p:cNvSpPr>
            <a:spLocks noGrp="1"/>
          </p:cNvSpPr>
          <p:nvPr>
            <p:ph type="chart" idx="1"/>
          </p:nvPr>
        </p:nvSpPr>
        <p:spPr>
          <a:xfrm>
            <a:off x="676275" y="2817813"/>
            <a:ext cx="7788275" cy="3468687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lvl="0"/>
            <a:endParaRPr lang="nl-NL" noProof="0" dirty="0"/>
          </a:p>
        </p:txBody>
      </p:sp>
      <p:sp>
        <p:nvSpPr>
          <p:cNvPr id="6" name="Tijdelijke aanduiding voor tekst 2"/>
          <p:cNvSpPr>
            <a:spLocks noGrp="1"/>
          </p:cNvSpPr>
          <p:nvPr>
            <p:ph type="body" idx="13"/>
          </p:nvPr>
        </p:nvSpPr>
        <p:spPr>
          <a:xfrm>
            <a:off x="676800" y="2193109"/>
            <a:ext cx="7790400" cy="304800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Concept - Vertrouwelijk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720E6-E7A4-4680-96B7-B7DBC5B76FC1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498836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>
            <a:spLocks noChangeArrowheads="1"/>
          </p:cNvSpPr>
          <p:nvPr userDrawn="1"/>
        </p:nvSpPr>
        <p:spPr bwMode="auto">
          <a:xfrm>
            <a:off x="3851275" y="3160713"/>
            <a:ext cx="14414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3600" dirty="0">
                <a:solidFill>
                  <a:schemeClr val="bg1"/>
                </a:solidFill>
              </a:rPr>
              <a:t>Einde</a:t>
            </a:r>
            <a:endParaRPr lang="nl-NL" sz="3600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4857750" y="6500813"/>
            <a:ext cx="2895600" cy="152400"/>
          </a:xfrm>
        </p:spPr>
        <p:txBody>
          <a:bodyPr/>
          <a:lstStyle>
            <a:lvl1pPr algn="r">
              <a:lnSpc>
                <a:spcPts val="1200"/>
              </a:lnSpc>
              <a:defRPr sz="1200"/>
            </a:lvl1pPr>
          </a:lstStyle>
          <a:p>
            <a:pPr>
              <a:defRPr/>
            </a:pPr>
            <a:r>
              <a:rPr lang="nl-NL" dirty="0"/>
              <a:t>Concept - Vertrouwelijk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5E9F99E-9C03-4163-95A8-74270B6CBC62}" type="slidenum">
              <a:rPr lang="nl-NL" altLang="nl-NL"/>
              <a:pPr/>
              <a:t>‹nr.›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24006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6275" y="1157288"/>
            <a:ext cx="77882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nl-NL" altLang="nl-NL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6275" y="2817813"/>
            <a:ext cx="7788275" cy="346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16488" y="6497638"/>
            <a:ext cx="2895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ts val="1200"/>
              </a:lnSpc>
              <a:defRPr sz="1200">
                <a:solidFill>
                  <a:schemeClr val="accent3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nl-NL" dirty="0"/>
              <a:t>Concept - Vertrouwelijk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56550" y="6496050"/>
            <a:ext cx="50641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ts val="1200"/>
              </a:lnSpc>
              <a:defRPr sz="1200">
                <a:solidFill>
                  <a:srgbClr val="747474"/>
                </a:solidFill>
              </a:defRPr>
            </a:lvl1pPr>
          </a:lstStyle>
          <a:p>
            <a:fld id="{6A0E95F4-F021-44A1-B8EC-1E08A05955AD}" type="slidenum">
              <a:rPr lang="nl-NL" altLang="nl-NL"/>
              <a:pPr/>
              <a:t>‹nr.›</a:t>
            </a:fld>
            <a:endParaRPr lang="nl-NL" altLang="nl-NL" dirty="0"/>
          </a:p>
        </p:txBody>
      </p:sp>
      <p:pic>
        <p:nvPicPr>
          <p:cNvPr id="2" name="Picture 9" descr="ProRail Logo PowerPoint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9875"/>
            <a:ext cx="9140825" cy="347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49" r:id="rId1"/>
    <p:sldLayoutId id="2147484350" r:id="rId2"/>
    <p:sldLayoutId id="2147484351" r:id="rId3"/>
    <p:sldLayoutId id="2147484346" r:id="rId4"/>
    <p:sldLayoutId id="2147484347" r:id="rId5"/>
    <p:sldLayoutId id="2147484348" r:id="rId6"/>
    <p:sldLayoutId id="2147484352" r:id="rId7"/>
  </p:sldLayoutIdLst>
  <p:hf hdr="0"/>
  <p:txStyles>
    <p:titleStyle>
      <a:lvl1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ts val="3600"/>
        </a:lnSpc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85725" indent="-8572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har char="•"/>
        <a:defRPr>
          <a:solidFill>
            <a:srgbClr val="7F7F7F"/>
          </a:solidFill>
          <a:latin typeface="+mn-lt"/>
          <a:ea typeface="+mn-ea"/>
          <a:cs typeface="+mn-cs"/>
        </a:defRPr>
      </a:lvl1pPr>
      <a:lvl2pPr marL="361950" indent="-95250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har char="•"/>
        <a:defRPr>
          <a:solidFill>
            <a:srgbClr val="7F7F7F"/>
          </a:solidFill>
          <a:latin typeface="+mn-lt"/>
          <a:cs typeface="+mn-cs"/>
        </a:defRPr>
      </a:lvl2pPr>
      <a:lvl3pPr marL="628650" indent="-8572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har char="•"/>
        <a:defRPr>
          <a:solidFill>
            <a:srgbClr val="7F7F7F"/>
          </a:solidFill>
          <a:latin typeface="+mn-lt"/>
          <a:cs typeface="+mn-cs"/>
        </a:defRPr>
      </a:lvl3pPr>
      <a:lvl4pPr marL="895350" indent="-8572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har char="•"/>
        <a:defRPr>
          <a:solidFill>
            <a:srgbClr val="7F7F7F"/>
          </a:solidFill>
          <a:latin typeface="+mn-lt"/>
          <a:cs typeface="+mn-cs"/>
        </a:defRPr>
      </a:lvl4pPr>
      <a:lvl5pPr marL="1162050" indent="-8572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har char="•"/>
        <a:defRPr>
          <a:solidFill>
            <a:srgbClr val="7F7F7F"/>
          </a:solidFill>
          <a:latin typeface="+mn-lt"/>
          <a:cs typeface="+mn-cs"/>
        </a:defRPr>
      </a:lvl5pPr>
      <a:lvl6pPr marL="1619250" indent="-85725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cs typeface="+mn-cs"/>
        </a:defRPr>
      </a:lvl6pPr>
      <a:lvl7pPr marL="2076450" indent="-85725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cs typeface="+mn-cs"/>
        </a:defRPr>
      </a:lvl7pPr>
      <a:lvl8pPr marL="2533650" indent="-85725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cs typeface="+mn-cs"/>
        </a:defRPr>
      </a:lvl8pPr>
      <a:lvl9pPr marL="2990850" indent="-85725" algn="l" rtl="0" fontAlgn="base">
        <a:lnSpc>
          <a:spcPts val="2400"/>
        </a:lnSpc>
        <a:spcBef>
          <a:spcPct val="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4213" y="1700213"/>
            <a:ext cx="7788275" cy="1081087"/>
          </a:xfrm>
        </p:spPr>
        <p:txBody>
          <a:bodyPr/>
          <a:lstStyle/>
          <a:p>
            <a:pPr eaLnBrk="1" hangingPunct="1">
              <a:defRPr/>
            </a:pPr>
            <a:r>
              <a:rPr lang="nl-NL" dirty="0"/>
              <a:t>Marktconsultatie vragen</a:t>
            </a:r>
            <a:br>
              <a:rPr lang="nl-NL" dirty="0"/>
            </a:br>
            <a:r>
              <a:rPr lang="nl-NL" sz="2800" dirty="0"/>
              <a:t>Ondersteuning Wachtwoordbeveiliging ProRail</a:t>
            </a:r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50825" y="3568700"/>
            <a:ext cx="8569325" cy="1084263"/>
          </a:xfrm>
        </p:spPr>
        <p:txBody>
          <a:bodyPr/>
          <a:lstStyle/>
          <a:p>
            <a:pPr eaLnBrk="1" hangingPunct="1"/>
            <a:r>
              <a:rPr lang="nl-NL" altLang="nl-NL" dirty="0"/>
              <a:t>Vragen voor de geselecteerde leveranciers</a:t>
            </a:r>
          </a:p>
          <a:p>
            <a:pPr eaLnBrk="1" hangingPunct="1"/>
            <a:endParaRPr lang="nl-NL" altLang="nl-NL" dirty="0"/>
          </a:p>
          <a:p>
            <a:pPr eaLnBrk="1" hangingPunct="1"/>
            <a:endParaRPr lang="nl-NL" altLang="nl-NL" dirty="0"/>
          </a:p>
          <a:p>
            <a:pPr eaLnBrk="1" hangingPunct="1"/>
            <a:r>
              <a:rPr lang="nl-NL" altLang="nl-NL" dirty="0"/>
              <a:t> 24 april 2018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1.3 Kunt u aangeven hoe uw product zelf beschermd is en blijft tegen ongeoorloofde toegang?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CCC633-29CE-4E2E-84F6-7A302925A86A}" type="slidenum">
              <a:rPr lang="nl-NL" altLang="nl-NL">
                <a:solidFill>
                  <a:srgbClr val="747474"/>
                </a:solidFill>
              </a:rPr>
              <a:pPr eaLnBrk="1" hangingPunct="1"/>
              <a:t>10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2292" name="Rechthoek 2"/>
          <p:cNvSpPr>
            <a:spLocks noChangeArrowheads="1"/>
          </p:cNvSpPr>
          <p:nvPr/>
        </p:nvSpPr>
        <p:spPr bwMode="auto">
          <a:xfrm>
            <a:off x="468313" y="6381750"/>
            <a:ext cx="215315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1. Functionele behoeften</a:t>
            </a:r>
          </a:p>
        </p:txBody>
      </p:sp>
      <p:sp>
        <p:nvSpPr>
          <p:cNvPr id="12293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433945788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1.4 Welke randvoorwaarden stelt u aan de organisatie ten aanzien van functionele inrichting?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CCC633-29CE-4E2E-84F6-7A302925A86A}" type="slidenum">
              <a:rPr lang="nl-NL" altLang="nl-NL">
                <a:solidFill>
                  <a:srgbClr val="747474"/>
                </a:solidFill>
              </a:rPr>
              <a:pPr eaLnBrk="1" hangingPunct="1"/>
              <a:t>11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2292" name="Rechthoek 2"/>
          <p:cNvSpPr>
            <a:spLocks noChangeArrowheads="1"/>
          </p:cNvSpPr>
          <p:nvPr/>
        </p:nvSpPr>
        <p:spPr bwMode="auto">
          <a:xfrm>
            <a:off x="468313" y="6381750"/>
            <a:ext cx="215315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1. Functionele behoeften</a:t>
            </a:r>
          </a:p>
        </p:txBody>
      </p:sp>
      <p:sp>
        <p:nvSpPr>
          <p:cNvPr id="12293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1903590157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76275" y="2489200"/>
            <a:ext cx="7788275" cy="1084263"/>
          </a:xfrm>
        </p:spPr>
        <p:txBody>
          <a:bodyPr/>
          <a:lstStyle/>
          <a:p>
            <a:pPr eaLnBrk="1" hangingPunct="1"/>
            <a:endParaRPr lang="nl-NL" altLang="nl-NL" sz="3600" dirty="0"/>
          </a:p>
          <a:p>
            <a:pPr eaLnBrk="1" hangingPunct="1"/>
            <a:r>
              <a:rPr lang="nl-NL" altLang="nl-NL" sz="3600" dirty="0"/>
              <a:t>2. Implementatie (techniek)</a:t>
            </a:r>
          </a:p>
        </p:txBody>
      </p:sp>
      <p:sp>
        <p:nvSpPr>
          <p:cNvPr id="15363" name="Tekstvak 2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2.1 Met welk product(en) zou u de wachtwoordbeveiliging inrichten voor VMS, Linux, Windows? Inclusief randvoorwaarden, uitgangspunten en tijdspad?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3483DA-3E5D-4F7B-942C-009CF910B416}" type="slidenum">
              <a:rPr lang="nl-NL" altLang="nl-NL">
                <a:solidFill>
                  <a:srgbClr val="747474"/>
                </a:solidFill>
              </a:rPr>
              <a:pPr eaLnBrk="1" hangingPunct="1"/>
              <a:t>13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6388" name="Rechthoek 2"/>
          <p:cNvSpPr>
            <a:spLocks noChangeArrowheads="1"/>
          </p:cNvSpPr>
          <p:nvPr/>
        </p:nvSpPr>
        <p:spPr bwMode="auto">
          <a:xfrm>
            <a:off x="468313" y="6381750"/>
            <a:ext cx="23423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2. Implementatie (techniek)</a:t>
            </a:r>
          </a:p>
        </p:txBody>
      </p:sp>
      <p:sp>
        <p:nvSpPr>
          <p:cNvPr id="16389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2077375"/>
            <a:ext cx="7788275" cy="420912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2.2 Wat zijn uw ervaringen met compatibiliteit van (eind-)systemen met uw product? Wat zijn hierbij de randvoorwaarden en uitgangspunten?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3483DA-3E5D-4F7B-942C-009CF910B416}" type="slidenum">
              <a:rPr lang="nl-NL" altLang="nl-NL">
                <a:solidFill>
                  <a:srgbClr val="747474"/>
                </a:solidFill>
              </a:rPr>
              <a:pPr eaLnBrk="1" hangingPunct="1"/>
              <a:t>14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6388" name="Rechthoek 2"/>
          <p:cNvSpPr>
            <a:spLocks noChangeArrowheads="1"/>
          </p:cNvSpPr>
          <p:nvPr/>
        </p:nvSpPr>
        <p:spPr bwMode="auto">
          <a:xfrm>
            <a:off x="468313" y="6381750"/>
            <a:ext cx="23423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2. Implementatie (techniek)</a:t>
            </a:r>
          </a:p>
        </p:txBody>
      </p:sp>
      <p:sp>
        <p:nvSpPr>
          <p:cNvPr id="16389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3973100255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2.3 Kunt u aangeven hoe u om gaat met LCM van de te beveiligen systemen? Wat is uw advies in deze?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3483DA-3E5D-4F7B-942C-009CF910B416}" type="slidenum">
              <a:rPr lang="nl-NL" altLang="nl-NL">
                <a:solidFill>
                  <a:srgbClr val="747474"/>
                </a:solidFill>
              </a:rPr>
              <a:pPr eaLnBrk="1" hangingPunct="1"/>
              <a:t>15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6388" name="Rechthoek 2"/>
          <p:cNvSpPr>
            <a:spLocks noChangeArrowheads="1"/>
          </p:cNvSpPr>
          <p:nvPr/>
        </p:nvSpPr>
        <p:spPr bwMode="auto">
          <a:xfrm>
            <a:off x="468313" y="6381750"/>
            <a:ext cx="23423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2. Implementatie (techniek)</a:t>
            </a:r>
          </a:p>
        </p:txBody>
      </p:sp>
      <p:sp>
        <p:nvSpPr>
          <p:cNvPr id="16389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3861165571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7"/>
          <p:cNvSpPr>
            <a:spLocks noGrp="1"/>
          </p:cNvSpPr>
          <p:nvPr>
            <p:ph type="title"/>
          </p:nvPr>
        </p:nvSpPr>
        <p:spPr>
          <a:xfrm>
            <a:off x="677847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2.4 Kan uw oplossing overweg met diverse bestaande wachtwoordconventies in ons bestaande IT landschap en mogelijke beperkingen in die systemen om aan andere wachtwoordeisen te voldoen?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3483DA-3E5D-4F7B-942C-009CF910B416}" type="slidenum">
              <a:rPr lang="nl-NL" altLang="nl-NL">
                <a:solidFill>
                  <a:srgbClr val="747474"/>
                </a:solidFill>
              </a:rPr>
              <a:pPr eaLnBrk="1" hangingPunct="1"/>
              <a:t>16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6388" name="Rechthoek 2"/>
          <p:cNvSpPr>
            <a:spLocks noChangeArrowheads="1"/>
          </p:cNvSpPr>
          <p:nvPr/>
        </p:nvSpPr>
        <p:spPr bwMode="auto">
          <a:xfrm>
            <a:off x="468313" y="6381750"/>
            <a:ext cx="23423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2. Implementatie (techniek)</a:t>
            </a:r>
          </a:p>
        </p:txBody>
      </p:sp>
      <p:sp>
        <p:nvSpPr>
          <p:cNvPr id="16389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2130641"/>
            <a:ext cx="7788275" cy="415585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916774546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2.5 Welke maatregelen stelt u voor zodat de impact van onderhoud op uw product voor het werk van de beheerders die uw product gebruiken bij toegang tot de systemen op zijn hoogst minimaal is?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3483DA-3E5D-4F7B-942C-009CF910B416}" type="slidenum">
              <a:rPr lang="nl-NL" altLang="nl-NL">
                <a:solidFill>
                  <a:srgbClr val="747474"/>
                </a:solidFill>
              </a:rPr>
              <a:pPr eaLnBrk="1" hangingPunct="1"/>
              <a:t>17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6388" name="Rechthoek 2"/>
          <p:cNvSpPr>
            <a:spLocks noChangeArrowheads="1"/>
          </p:cNvSpPr>
          <p:nvPr/>
        </p:nvSpPr>
        <p:spPr bwMode="auto">
          <a:xfrm>
            <a:off x="468313" y="6381750"/>
            <a:ext cx="23423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2. Implementatie (techniek)</a:t>
            </a:r>
          </a:p>
        </p:txBody>
      </p:sp>
      <p:sp>
        <p:nvSpPr>
          <p:cNvPr id="16389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2112885"/>
            <a:ext cx="7788275" cy="417361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550448804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2.6 ProRail gaat uit van een standaard implementatie. In welke situaties is maatwerk onvermijdelijk?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3483DA-3E5D-4F7B-942C-009CF910B416}" type="slidenum">
              <a:rPr lang="nl-NL" altLang="nl-NL">
                <a:solidFill>
                  <a:srgbClr val="747474"/>
                </a:solidFill>
              </a:rPr>
              <a:pPr eaLnBrk="1" hangingPunct="1"/>
              <a:t>18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6388" name="Rechthoek 2"/>
          <p:cNvSpPr>
            <a:spLocks noChangeArrowheads="1"/>
          </p:cNvSpPr>
          <p:nvPr/>
        </p:nvSpPr>
        <p:spPr bwMode="auto">
          <a:xfrm>
            <a:off x="468313" y="6381750"/>
            <a:ext cx="23423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2. Implementatie (techniek)</a:t>
            </a:r>
          </a:p>
        </p:txBody>
      </p:sp>
      <p:sp>
        <p:nvSpPr>
          <p:cNvPr id="16389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1105319728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2.7 Welke randvoorwaarden stelt u aan de ProRail (eind)systemen ten aanzien van de technische implementatie van uw product?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53483DA-3E5D-4F7B-942C-009CF910B416}" type="slidenum">
              <a:rPr lang="nl-NL" altLang="nl-NL">
                <a:solidFill>
                  <a:srgbClr val="747474"/>
                </a:solidFill>
              </a:rPr>
              <a:pPr eaLnBrk="1" hangingPunct="1"/>
              <a:t>19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6388" name="Rechthoek 2"/>
          <p:cNvSpPr>
            <a:spLocks noChangeArrowheads="1"/>
          </p:cNvSpPr>
          <p:nvPr/>
        </p:nvSpPr>
        <p:spPr bwMode="auto">
          <a:xfrm>
            <a:off x="468313" y="6381750"/>
            <a:ext cx="234230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2. Implementatie (techniek)</a:t>
            </a:r>
          </a:p>
        </p:txBody>
      </p:sp>
      <p:sp>
        <p:nvSpPr>
          <p:cNvPr id="16389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119007894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dirty="0"/>
              <a:t>Inhoud</a:t>
            </a:r>
          </a:p>
        </p:txBody>
      </p:sp>
      <p:sp>
        <p:nvSpPr>
          <p:cNvPr id="7171" name="Tijdelijke aanduiding voor inhoud 5"/>
          <p:cNvSpPr>
            <a:spLocks noGrp="1"/>
          </p:cNvSpPr>
          <p:nvPr>
            <p:ph idx="1"/>
          </p:nvPr>
        </p:nvSpPr>
        <p:spPr>
          <a:xfrm>
            <a:off x="611188" y="2133600"/>
            <a:ext cx="7416800" cy="3816350"/>
          </a:xfrm>
        </p:spPr>
        <p:txBody>
          <a:bodyPr/>
          <a:lstStyle/>
          <a:p>
            <a:pPr marL="266700" lvl="1" indent="0" eaLnBrk="1" hangingPunct="1">
              <a:buFontTx/>
              <a:buNone/>
            </a:pPr>
            <a:r>
              <a:rPr lang="nl-NL" altLang="nl-NL" dirty="0">
                <a:solidFill>
                  <a:srgbClr val="7F7F7F"/>
                </a:solidFill>
              </a:rPr>
              <a:t>Dit document bevat de vragen ter beantwoording door de geselecteerde leveranciers.</a:t>
            </a: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r>
              <a:rPr lang="nl-NL" altLang="nl-NL" dirty="0">
                <a:solidFill>
                  <a:srgbClr val="7F7F7F"/>
                </a:solidFill>
              </a:rPr>
              <a:t>De beantwoording is het presentatiemateriaal tijdens de presentatie.</a:t>
            </a: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r>
              <a:rPr lang="nl-NL" altLang="nl-NL" dirty="0">
                <a:solidFill>
                  <a:srgbClr val="7F7F7F"/>
                </a:solidFill>
              </a:rPr>
              <a:t>De leverancier dient het antwoord per vraag te beperken tot één slide.</a:t>
            </a: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C5A2B13-2FBB-49B5-966B-A7A182171AA2}" type="slidenum">
              <a:rPr lang="nl-NL" altLang="nl-NL">
                <a:solidFill>
                  <a:srgbClr val="747474"/>
                </a:solidFill>
              </a:rPr>
              <a:pPr eaLnBrk="1" hangingPunct="1"/>
              <a:t>2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7173" name="Tekstvak 1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420938"/>
            <a:ext cx="7788275" cy="1084262"/>
          </a:xfrm>
        </p:spPr>
        <p:txBody>
          <a:bodyPr/>
          <a:lstStyle/>
          <a:p>
            <a:pPr eaLnBrk="1" hangingPunct="1"/>
            <a:endParaRPr lang="nl-NL" altLang="nl-NL" sz="3600" dirty="0"/>
          </a:p>
          <a:p>
            <a:pPr eaLnBrk="1" hangingPunct="1"/>
            <a:r>
              <a:rPr lang="nl-NL" altLang="nl-NL" sz="3600" dirty="0"/>
              <a:t>3. Implementatie (organisatie)</a:t>
            </a:r>
          </a:p>
        </p:txBody>
      </p:sp>
      <p:sp>
        <p:nvSpPr>
          <p:cNvPr id="40963" name="Tekstvak 2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3.1 Hoe kunt u garanderen dat uw product een beschikbaarheid biedt van 99,97% of hoger?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E0B5CA-7F49-465D-A6C3-8252DAD35205}" type="slidenum">
              <a:rPr lang="nl-NL" altLang="nl-NL">
                <a:solidFill>
                  <a:srgbClr val="747474"/>
                </a:solidFill>
              </a:rPr>
              <a:pPr eaLnBrk="1" hangingPunct="1"/>
              <a:t>21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7412" name="Rechthoek 2"/>
          <p:cNvSpPr>
            <a:spLocks noChangeArrowheads="1"/>
          </p:cNvSpPr>
          <p:nvPr/>
        </p:nvSpPr>
        <p:spPr bwMode="auto">
          <a:xfrm>
            <a:off x="468313" y="6381750"/>
            <a:ext cx="255069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3. Implementatie (organisatie)</a:t>
            </a:r>
          </a:p>
        </p:txBody>
      </p:sp>
      <p:sp>
        <p:nvSpPr>
          <p:cNvPr id="17413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1913370123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3.2 Welke randvoorwaarden stelt u aan de organisatie ten aanzien van implementatie?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E0B5CA-7F49-465D-A6C3-8252DAD35205}" type="slidenum">
              <a:rPr lang="nl-NL" altLang="nl-NL">
                <a:solidFill>
                  <a:srgbClr val="747474"/>
                </a:solidFill>
              </a:rPr>
              <a:pPr eaLnBrk="1" hangingPunct="1"/>
              <a:t>22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7412" name="Rechthoek 2"/>
          <p:cNvSpPr>
            <a:spLocks noChangeArrowheads="1"/>
          </p:cNvSpPr>
          <p:nvPr/>
        </p:nvSpPr>
        <p:spPr bwMode="auto">
          <a:xfrm>
            <a:off x="468313" y="6381750"/>
            <a:ext cx="255069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3. Implementatie (organisatie)</a:t>
            </a:r>
          </a:p>
        </p:txBody>
      </p:sp>
      <p:sp>
        <p:nvSpPr>
          <p:cNvPr id="17413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3919344166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7"/>
          <p:cNvSpPr>
            <a:spLocks noGrp="1"/>
          </p:cNvSpPr>
          <p:nvPr>
            <p:ph type="title"/>
          </p:nvPr>
        </p:nvSpPr>
        <p:spPr>
          <a:xfrm>
            <a:off x="68672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3.3 Hoe kunt u garanderen dat het door u te leveren product niet blokkerend is of wordt voor 24x7 beheer van ProRail mission critical systemen? 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E0B5CA-7F49-465D-A6C3-8252DAD35205}" type="slidenum">
              <a:rPr lang="nl-NL" altLang="nl-NL">
                <a:solidFill>
                  <a:srgbClr val="747474"/>
                </a:solidFill>
              </a:rPr>
              <a:pPr eaLnBrk="1" hangingPunct="1"/>
              <a:t>23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7412" name="Rechthoek 2"/>
          <p:cNvSpPr>
            <a:spLocks noChangeArrowheads="1"/>
          </p:cNvSpPr>
          <p:nvPr/>
        </p:nvSpPr>
        <p:spPr bwMode="auto">
          <a:xfrm>
            <a:off x="468313" y="6381750"/>
            <a:ext cx="255069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3. Implementatie (organisatie)</a:t>
            </a:r>
          </a:p>
        </p:txBody>
      </p:sp>
      <p:sp>
        <p:nvSpPr>
          <p:cNvPr id="17413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122653090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3.4 Hoe kunt u er voor zorgen dat de gebruikers tevreden zijn met uw oplossing en deze graag gebruiken? 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E0B5CA-7F49-465D-A6C3-8252DAD35205}" type="slidenum">
              <a:rPr lang="nl-NL" altLang="nl-NL">
                <a:solidFill>
                  <a:srgbClr val="747474"/>
                </a:solidFill>
              </a:rPr>
              <a:pPr eaLnBrk="1" hangingPunct="1"/>
              <a:t>24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7412" name="Rechthoek 2"/>
          <p:cNvSpPr>
            <a:spLocks noChangeArrowheads="1"/>
          </p:cNvSpPr>
          <p:nvPr/>
        </p:nvSpPr>
        <p:spPr bwMode="auto">
          <a:xfrm>
            <a:off x="468313" y="6381750"/>
            <a:ext cx="255069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3. Implementatie (organisatie)</a:t>
            </a:r>
          </a:p>
        </p:txBody>
      </p:sp>
      <p:sp>
        <p:nvSpPr>
          <p:cNvPr id="17413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2884659471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420938"/>
            <a:ext cx="7788275" cy="1084262"/>
          </a:xfrm>
        </p:spPr>
        <p:txBody>
          <a:bodyPr/>
          <a:lstStyle/>
          <a:p>
            <a:pPr eaLnBrk="1" hangingPunct="1"/>
            <a:endParaRPr lang="nl-NL" altLang="nl-NL" sz="3600" dirty="0"/>
          </a:p>
          <a:p>
            <a:pPr eaLnBrk="1" hangingPunct="1"/>
            <a:r>
              <a:rPr lang="nl-NL" altLang="nl-NL" sz="3600" dirty="0"/>
              <a:t>4. Prijsmodel</a:t>
            </a:r>
          </a:p>
        </p:txBody>
      </p:sp>
      <p:sp>
        <p:nvSpPr>
          <p:cNvPr id="40963" name="Tekstvak 2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  <p:extLst>
      <p:ext uri="{BB962C8B-B14F-4D97-AF65-F5344CB8AC3E}">
        <p14:creationId xmlns:p14="http://schemas.microsoft.com/office/powerpoint/2010/main" val="3273841452"/>
      </p:ext>
    </p:extLst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4.1 Hoe ziet de opbouw van uw licentiestructuur eruit en, daaraan gekoppeld, wat betekent dat voor het prijsmodel? 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E0B5CA-7F49-465D-A6C3-8252DAD35205}" type="slidenum">
              <a:rPr lang="nl-NL" altLang="nl-NL">
                <a:solidFill>
                  <a:srgbClr val="747474"/>
                </a:solidFill>
              </a:rPr>
              <a:pPr eaLnBrk="1" hangingPunct="1"/>
              <a:t>26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7412" name="Rechthoek 2"/>
          <p:cNvSpPr>
            <a:spLocks noChangeArrowheads="1"/>
          </p:cNvSpPr>
          <p:nvPr/>
        </p:nvSpPr>
        <p:spPr bwMode="auto">
          <a:xfrm>
            <a:off x="468313" y="6381750"/>
            <a:ext cx="122020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4. Prijsmodel</a:t>
            </a:r>
          </a:p>
        </p:txBody>
      </p:sp>
      <p:sp>
        <p:nvSpPr>
          <p:cNvPr id="17413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3281850353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4.2 Wat zijn de belangrijkste cost drivers hierin?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E0B5CA-7F49-465D-A6C3-8252DAD35205}" type="slidenum">
              <a:rPr lang="nl-NL" altLang="nl-NL">
                <a:solidFill>
                  <a:srgbClr val="747474"/>
                </a:solidFill>
              </a:rPr>
              <a:pPr eaLnBrk="1" hangingPunct="1"/>
              <a:t>27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7412" name="Rechthoek 2"/>
          <p:cNvSpPr>
            <a:spLocks noChangeArrowheads="1"/>
          </p:cNvSpPr>
          <p:nvPr/>
        </p:nvSpPr>
        <p:spPr bwMode="auto">
          <a:xfrm>
            <a:off x="468313" y="6381750"/>
            <a:ext cx="122020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4. Prijsmodel</a:t>
            </a:r>
          </a:p>
        </p:txBody>
      </p:sp>
      <p:sp>
        <p:nvSpPr>
          <p:cNvPr id="17413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1015434974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420938"/>
            <a:ext cx="7788275" cy="1084262"/>
          </a:xfrm>
        </p:spPr>
        <p:txBody>
          <a:bodyPr/>
          <a:lstStyle/>
          <a:p>
            <a:pPr eaLnBrk="1" hangingPunct="1"/>
            <a:endParaRPr lang="nl-NL" altLang="nl-NL" sz="3600" dirty="0"/>
          </a:p>
          <a:p>
            <a:pPr eaLnBrk="1" hangingPunct="1"/>
            <a:r>
              <a:rPr lang="nl-NL" altLang="nl-NL" sz="3600" dirty="0"/>
              <a:t>5. Dienstverlening</a:t>
            </a:r>
          </a:p>
        </p:txBody>
      </p:sp>
      <p:sp>
        <p:nvSpPr>
          <p:cNvPr id="40963" name="Tekstvak 2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  <p:extLst>
      <p:ext uri="{BB962C8B-B14F-4D97-AF65-F5344CB8AC3E}">
        <p14:creationId xmlns:p14="http://schemas.microsoft.com/office/powerpoint/2010/main" val="2848352107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5.1 Welke diensten kunt u leveren op het gebied van ondersteuning en welke rol heeft ProRail hierin?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EE0B5CA-7F49-465D-A6C3-8252DAD35205}" type="slidenum">
              <a:rPr lang="nl-NL" altLang="nl-NL">
                <a:solidFill>
                  <a:srgbClr val="747474"/>
                </a:solidFill>
              </a:rPr>
              <a:pPr eaLnBrk="1" hangingPunct="1"/>
              <a:t>29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7412" name="Rechthoek 2"/>
          <p:cNvSpPr>
            <a:spLocks noChangeArrowheads="1"/>
          </p:cNvSpPr>
          <p:nvPr/>
        </p:nvSpPr>
        <p:spPr bwMode="auto">
          <a:xfrm>
            <a:off x="468313" y="6381750"/>
            <a:ext cx="122020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4. Prijsmodel</a:t>
            </a:r>
          </a:p>
        </p:txBody>
      </p:sp>
      <p:sp>
        <p:nvSpPr>
          <p:cNvPr id="17413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6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211098249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dirty="0"/>
              <a:t>Introductie - aanwezigen leverancier</a:t>
            </a:r>
            <a:br>
              <a:rPr lang="nl-NL" altLang="nl-NL" dirty="0"/>
            </a:br>
            <a:r>
              <a:rPr lang="nl-NL" altLang="nl-NL" sz="2800" dirty="0"/>
              <a:t>(max 5 minuten presentatie tijd)</a:t>
            </a:r>
          </a:p>
        </p:txBody>
      </p:sp>
      <p:sp>
        <p:nvSpPr>
          <p:cNvPr id="8195" name="Tijdelijke aanduiding voor inhoud 5"/>
          <p:cNvSpPr>
            <a:spLocks noGrp="1"/>
          </p:cNvSpPr>
          <p:nvPr>
            <p:ph idx="1"/>
          </p:nvPr>
        </p:nvSpPr>
        <p:spPr>
          <a:xfrm>
            <a:off x="684213" y="2205038"/>
            <a:ext cx="7416800" cy="431800"/>
          </a:xfrm>
        </p:spPr>
        <p:txBody>
          <a:bodyPr/>
          <a:lstStyle/>
          <a:p>
            <a:pPr marL="266700" lvl="1" indent="0" eaLnBrk="1" hangingPunct="1">
              <a:buFontTx/>
              <a:buNone/>
            </a:pPr>
            <a:r>
              <a:rPr lang="nl-NL" altLang="nl-NL" dirty="0">
                <a:solidFill>
                  <a:srgbClr val="7F7F7F"/>
                </a:solidFill>
              </a:rPr>
              <a:t>Bij de presentatie zullen aanwezig zijn:</a:t>
            </a: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r>
              <a:rPr lang="nl-NL" altLang="nl-NL" dirty="0">
                <a:solidFill>
                  <a:srgbClr val="7F7F7F"/>
                </a:solidFill>
              </a:rPr>
              <a:t>(*) E-mailadres per persoon voor toegangsaanmelding.</a:t>
            </a: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98F048-F45C-4CB3-A192-97992562D91D}" type="slidenum">
              <a:rPr lang="nl-NL" altLang="nl-NL">
                <a:solidFill>
                  <a:srgbClr val="747474"/>
                </a:solidFill>
              </a:rPr>
              <a:pPr eaLnBrk="1" hangingPunct="1"/>
              <a:t>3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graphicFrame>
        <p:nvGraphicFramePr>
          <p:cNvPr id="2" name="Tabe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316646"/>
              </p:ext>
            </p:extLst>
          </p:nvPr>
        </p:nvGraphicFramePr>
        <p:xfrm>
          <a:off x="900113" y="2636838"/>
          <a:ext cx="7200899" cy="3114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56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8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6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6">
                <a:tc>
                  <a:txBody>
                    <a:bodyPr/>
                    <a:lstStyle/>
                    <a:p>
                      <a:r>
                        <a:rPr lang="nl-NL" sz="1800" dirty="0">
                          <a:solidFill>
                            <a:srgbClr val="FFFFFF"/>
                          </a:solidFill>
                        </a:rPr>
                        <a:t>Functie</a:t>
                      </a:r>
                    </a:p>
                  </a:txBody>
                  <a:tcPr marL="91446" marR="91446" marT="45721" marB="45721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dirty="0">
                          <a:solidFill>
                            <a:srgbClr val="FFFFFF"/>
                          </a:solidFill>
                        </a:rPr>
                        <a:t>Naam</a:t>
                      </a:r>
                    </a:p>
                  </a:txBody>
                  <a:tcPr marL="91446" marR="91446" marT="45721" marB="45721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800" dirty="0">
                          <a:solidFill>
                            <a:srgbClr val="FFFFFF"/>
                          </a:solidFill>
                        </a:rPr>
                        <a:t>E-mail*</a:t>
                      </a:r>
                    </a:p>
                  </a:txBody>
                  <a:tcPr marL="91446" marR="91446" marT="45721" marB="45721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610">
                <a:tc>
                  <a:txBody>
                    <a:bodyPr/>
                    <a:lstStyle/>
                    <a:p>
                      <a:pPr lvl="0"/>
                      <a:r>
                        <a:rPr lang="nl-NL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Account manager</a:t>
                      </a:r>
                    </a:p>
                    <a:p>
                      <a:pPr lvl="0"/>
                      <a:endParaRPr lang="nl-NL" sz="1800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721" marB="45721"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46" marR="91446" marT="45721" marB="45721"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46" marR="91446" marT="45721" marB="45721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610">
                <a:tc>
                  <a:txBody>
                    <a:bodyPr/>
                    <a:lstStyle/>
                    <a:p>
                      <a:pPr lvl="0"/>
                      <a:r>
                        <a:rPr lang="nl-NL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Inhoudelijk</a:t>
                      </a:r>
                      <a:r>
                        <a:rPr lang="nl-NL" sz="1800" kern="1200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deskundige</a:t>
                      </a:r>
                      <a:endParaRPr lang="nl-NL" sz="1800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nl-NL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46" marR="91446" marT="45721" marB="45721"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46" marR="91446" marT="45721" marB="45721"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46" marR="91446" marT="45721" marB="45721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6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Inhoudelijk</a:t>
                      </a:r>
                      <a:r>
                        <a:rPr lang="nl-NL" sz="1800" kern="1200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deskundige</a:t>
                      </a:r>
                      <a:endParaRPr lang="nl-NL" sz="1800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nl-NL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46" marR="91446" marT="45721" marB="45721"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46" marR="91446" marT="45721" marB="45721">
                    <a:noFill/>
                  </a:tcPr>
                </a:tc>
                <a:tc>
                  <a:txBody>
                    <a:bodyPr/>
                    <a:lstStyle/>
                    <a:p>
                      <a:endParaRPr lang="nl-NL" sz="180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marL="91446" marR="91446" marT="45721" marB="45721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2572771"/>
                  </a:ext>
                </a:extLst>
              </a:tr>
            </a:tbl>
          </a:graphicData>
        </a:graphic>
      </p:graphicFrame>
      <p:sp>
        <p:nvSpPr>
          <p:cNvPr id="8219" name="Tekstvak 5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420938"/>
            <a:ext cx="7788275" cy="1084262"/>
          </a:xfrm>
        </p:spPr>
        <p:txBody>
          <a:bodyPr/>
          <a:lstStyle/>
          <a:p>
            <a:pPr eaLnBrk="1" hangingPunct="1"/>
            <a:endParaRPr lang="nl-NL" altLang="nl-NL" sz="3600" dirty="0"/>
          </a:p>
          <a:p>
            <a:pPr eaLnBrk="1" hangingPunct="1"/>
            <a:r>
              <a:rPr lang="nl-NL" altLang="nl-NL" sz="3600" dirty="0"/>
              <a:t>6. Referenties</a:t>
            </a:r>
          </a:p>
        </p:txBody>
      </p:sp>
      <p:sp>
        <p:nvSpPr>
          <p:cNvPr id="40963" name="Tekstvak 2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  <p:extLst>
      <p:ext uri="{BB962C8B-B14F-4D97-AF65-F5344CB8AC3E}">
        <p14:creationId xmlns:p14="http://schemas.microsoft.com/office/powerpoint/2010/main" val="3635147473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81438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6.1 Heeft u ervaring met het uitvoeren van soortgelijke opdrachten? Zo ja, wat was de context en de rol van uw organisatie hierin? 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C0ACA17-3A6F-48D3-A2A7-AD0A3FF34A7F}" type="slidenum">
              <a:rPr lang="nl-NL" altLang="nl-NL">
                <a:solidFill>
                  <a:srgbClr val="747474"/>
                </a:solidFill>
              </a:rPr>
              <a:pPr eaLnBrk="1" hangingPunct="1"/>
              <a:t>31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44037" name="Rechthoek 2"/>
          <p:cNvSpPr>
            <a:spLocks noChangeArrowheads="1"/>
          </p:cNvSpPr>
          <p:nvPr/>
        </p:nvSpPr>
        <p:spPr bwMode="auto">
          <a:xfrm>
            <a:off x="468313" y="6381750"/>
            <a:ext cx="12987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5. Referenties</a:t>
            </a:r>
          </a:p>
        </p:txBody>
      </p:sp>
      <p:sp>
        <p:nvSpPr>
          <p:cNvPr id="44038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8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81438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6.2 Wat waren de best practices en lessons learned bij deze referenties? Kunt u dit middels een voorbeeld/casus aangeven?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C0ACA17-3A6F-48D3-A2A7-AD0A3FF34A7F}" type="slidenum">
              <a:rPr lang="nl-NL" altLang="nl-NL">
                <a:solidFill>
                  <a:srgbClr val="747474"/>
                </a:solidFill>
              </a:rPr>
              <a:pPr eaLnBrk="1" hangingPunct="1"/>
              <a:t>32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44037" name="Rechthoek 2"/>
          <p:cNvSpPr>
            <a:spLocks noChangeArrowheads="1"/>
          </p:cNvSpPr>
          <p:nvPr/>
        </p:nvSpPr>
        <p:spPr bwMode="auto">
          <a:xfrm>
            <a:off x="468313" y="6381750"/>
            <a:ext cx="12987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5. Referenties</a:t>
            </a:r>
          </a:p>
        </p:txBody>
      </p:sp>
      <p:sp>
        <p:nvSpPr>
          <p:cNvPr id="44038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8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913384181"/>
      </p:ext>
    </p:extLst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81438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6.3 Heeft u soortgelijke opdrachten uitgevoerd in een omgeving waar ook hoog beschikbare mission critical systemen worden beheerd? Zo ja, kunt u dit middels een voorbeeld aangeven?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C0ACA17-3A6F-48D3-A2A7-AD0A3FF34A7F}" type="slidenum">
              <a:rPr lang="nl-NL" altLang="nl-NL">
                <a:solidFill>
                  <a:srgbClr val="747474"/>
                </a:solidFill>
              </a:rPr>
              <a:pPr eaLnBrk="1" hangingPunct="1"/>
              <a:t>33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44037" name="Rechthoek 2"/>
          <p:cNvSpPr>
            <a:spLocks noChangeArrowheads="1"/>
          </p:cNvSpPr>
          <p:nvPr/>
        </p:nvSpPr>
        <p:spPr bwMode="auto">
          <a:xfrm>
            <a:off x="468313" y="6381750"/>
            <a:ext cx="12987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5. Referenties</a:t>
            </a:r>
          </a:p>
        </p:txBody>
      </p:sp>
      <p:sp>
        <p:nvSpPr>
          <p:cNvPr id="44038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8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2077375"/>
            <a:ext cx="7788275" cy="420912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4094743872"/>
      </p:ext>
    </p:extLst>
  </p:cSld>
  <p:clrMapOvr>
    <a:masterClrMapping/>
  </p:clrMapOvr>
  <p:transition spd="slow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81438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6.4 Hoe zorgt u voor aansluiting met een organisatie zoals ProRail?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C0ACA17-3A6F-48D3-A2A7-AD0A3FF34A7F}" type="slidenum">
              <a:rPr lang="nl-NL" altLang="nl-NL">
                <a:solidFill>
                  <a:srgbClr val="747474"/>
                </a:solidFill>
              </a:rPr>
              <a:pPr eaLnBrk="1" hangingPunct="1"/>
              <a:t>34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44037" name="Rechthoek 2"/>
          <p:cNvSpPr>
            <a:spLocks noChangeArrowheads="1"/>
          </p:cNvSpPr>
          <p:nvPr/>
        </p:nvSpPr>
        <p:spPr bwMode="auto">
          <a:xfrm>
            <a:off x="468313" y="6381750"/>
            <a:ext cx="129875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5. Referenties</a:t>
            </a:r>
          </a:p>
        </p:txBody>
      </p:sp>
      <p:sp>
        <p:nvSpPr>
          <p:cNvPr id="44038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8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4262478602"/>
      </p:ext>
    </p:extLst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76275" y="2489200"/>
            <a:ext cx="7788275" cy="1084263"/>
          </a:xfrm>
        </p:spPr>
        <p:txBody>
          <a:bodyPr/>
          <a:lstStyle/>
          <a:p>
            <a:pPr eaLnBrk="1" hangingPunct="1"/>
            <a:endParaRPr lang="nl-NL" altLang="nl-NL" sz="3600" dirty="0"/>
          </a:p>
          <a:p>
            <a:pPr eaLnBrk="1" hangingPunct="1"/>
            <a:r>
              <a:rPr lang="nl-NL" altLang="nl-NL" sz="3600" dirty="0"/>
              <a:t>7. Vragen voor ProRail</a:t>
            </a:r>
          </a:p>
        </p:txBody>
      </p:sp>
      <p:sp>
        <p:nvSpPr>
          <p:cNvPr id="49155" name="Tekstvak 2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81438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7.1 Indien er op grond van deze marktconsultatie op basis van dit document nog vragen zijn die voor uw antwoord essentieel zijn: kunt u deze, kort en bondig, puntsgewijs weergeven?</a:t>
            </a:r>
          </a:p>
        </p:txBody>
      </p:sp>
      <p:sp>
        <p:nvSpPr>
          <p:cNvPr id="50179" name="Tijdelijke aanduiding voor inhoud 5"/>
          <p:cNvSpPr>
            <a:spLocks noGrp="1"/>
          </p:cNvSpPr>
          <p:nvPr>
            <p:ph idx="1"/>
          </p:nvPr>
        </p:nvSpPr>
        <p:spPr>
          <a:xfrm>
            <a:off x="604838" y="2290618"/>
            <a:ext cx="8143875" cy="2225964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nl-NL" altLang="nl-NL" dirty="0">
                <a:solidFill>
                  <a:srgbClr val="7F7F7F"/>
                </a:solidFill>
              </a:rPr>
              <a:t>&lt;&lt; Vraag &gt;&gt;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E598F0-DA2A-4FBE-8290-C6DAC1F28963}" type="slidenum">
              <a:rPr lang="nl-NL" altLang="nl-NL">
                <a:solidFill>
                  <a:srgbClr val="747474"/>
                </a:solidFill>
              </a:rPr>
              <a:pPr eaLnBrk="1" hangingPunct="1"/>
              <a:t>36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50181" name="Rechthoek 2"/>
          <p:cNvSpPr>
            <a:spLocks noChangeArrowheads="1"/>
          </p:cNvSpPr>
          <p:nvPr/>
        </p:nvSpPr>
        <p:spPr bwMode="auto">
          <a:xfrm>
            <a:off x="468313" y="6381750"/>
            <a:ext cx="193969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6. Vragen aan ProRail</a:t>
            </a:r>
          </a:p>
        </p:txBody>
      </p:sp>
      <p:sp>
        <p:nvSpPr>
          <p:cNvPr id="50182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81438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7.2 Heeft u nog andere vragen voor ProRail?</a:t>
            </a:r>
          </a:p>
        </p:txBody>
      </p:sp>
      <p:sp>
        <p:nvSpPr>
          <p:cNvPr id="50179" name="Tijdelijke aanduiding voor inhoud 5"/>
          <p:cNvSpPr>
            <a:spLocks noGrp="1"/>
          </p:cNvSpPr>
          <p:nvPr>
            <p:ph idx="1"/>
          </p:nvPr>
        </p:nvSpPr>
        <p:spPr>
          <a:xfrm>
            <a:off x="604838" y="1773238"/>
            <a:ext cx="8143875" cy="381635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nl-NL" altLang="nl-NL" dirty="0">
                <a:solidFill>
                  <a:srgbClr val="7F7F7F"/>
                </a:solidFill>
              </a:rPr>
              <a:t>&lt;&lt; Vraag &gt;&gt;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CE598F0-DA2A-4FBE-8290-C6DAC1F28963}" type="slidenum">
              <a:rPr lang="nl-NL" altLang="nl-NL">
                <a:solidFill>
                  <a:srgbClr val="747474"/>
                </a:solidFill>
              </a:rPr>
              <a:pPr eaLnBrk="1" hangingPunct="1"/>
              <a:t>37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50181" name="Rechthoek 2"/>
          <p:cNvSpPr>
            <a:spLocks noChangeArrowheads="1"/>
          </p:cNvSpPr>
          <p:nvPr/>
        </p:nvSpPr>
        <p:spPr bwMode="auto">
          <a:xfrm>
            <a:off x="468313" y="6381750"/>
            <a:ext cx="193969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6. Vragen aan ProRail</a:t>
            </a:r>
          </a:p>
        </p:txBody>
      </p:sp>
      <p:sp>
        <p:nvSpPr>
          <p:cNvPr id="50182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  <p:extLst>
      <p:ext uri="{BB962C8B-B14F-4D97-AF65-F5344CB8AC3E}">
        <p14:creationId xmlns:p14="http://schemas.microsoft.com/office/powerpoint/2010/main" val="4042448513"/>
      </p:ext>
    </p:extLst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76275" y="2489200"/>
            <a:ext cx="7788275" cy="1084263"/>
          </a:xfrm>
        </p:spPr>
        <p:txBody>
          <a:bodyPr/>
          <a:lstStyle/>
          <a:p>
            <a:pPr eaLnBrk="1" hangingPunct="1"/>
            <a:endParaRPr lang="nl-NL" altLang="nl-NL" sz="3600" dirty="0"/>
          </a:p>
          <a:p>
            <a:pPr eaLnBrk="1" hangingPunct="1"/>
            <a:r>
              <a:rPr lang="nl-NL" altLang="nl-NL" sz="3600" dirty="0"/>
              <a:t>Afsluiting</a:t>
            </a:r>
          </a:p>
        </p:txBody>
      </p:sp>
      <p:sp>
        <p:nvSpPr>
          <p:cNvPr id="51203" name="Tekstvak 2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dirty="0"/>
              <a:t>Informatie over de leverancier</a:t>
            </a:r>
            <a:br>
              <a:rPr lang="nl-NL" altLang="nl-NL" dirty="0"/>
            </a:br>
            <a:r>
              <a:rPr lang="nl-NL" altLang="nl-NL" sz="2800" dirty="0"/>
              <a:t>(max 5 minuten presentatie tijd)</a:t>
            </a:r>
            <a:endParaRPr lang="nl-NL" altLang="nl-NL" dirty="0"/>
          </a:p>
        </p:txBody>
      </p:sp>
      <p:sp>
        <p:nvSpPr>
          <p:cNvPr id="9219" name="Tijdelijke aanduiding voor inhoud 5"/>
          <p:cNvSpPr>
            <a:spLocks noGrp="1"/>
          </p:cNvSpPr>
          <p:nvPr>
            <p:ph idx="1"/>
          </p:nvPr>
        </p:nvSpPr>
        <p:spPr>
          <a:xfrm>
            <a:off x="611188" y="2133600"/>
            <a:ext cx="7416800" cy="3816350"/>
          </a:xfrm>
        </p:spPr>
        <p:txBody>
          <a:bodyPr/>
          <a:lstStyle/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266700" lvl="1" indent="0" algn="ctr" eaLnBrk="1" hangingPunct="1">
              <a:buFontTx/>
              <a:buNone/>
            </a:pPr>
            <a:r>
              <a:rPr lang="nl-NL" altLang="nl-NL" dirty="0">
                <a:solidFill>
                  <a:srgbClr val="7F7F7F"/>
                </a:solidFill>
              </a:rPr>
              <a:t>&lt;&lt; Korte presentatie over de leverancier &gt;&gt;</a:t>
            </a: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21CC009-5908-43F1-A176-C0DE1888B53D}" type="slidenum">
              <a:rPr lang="nl-NL" altLang="nl-NL">
                <a:solidFill>
                  <a:srgbClr val="747474"/>
                </a:solidFill>
              </a:rPr>
              <a:pPr eaLnBrk="1" hangingPunct="1"/>
              <a:t>4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9221" name="Tekstvak 5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dirty="0">
                <a:solidFill>
                  <a:srgbClr val="BF1238"/>
                </a:solidFill>
              </a:rPr>
              <a:t>Positionering van </a:t>
            </a:r>
            <a:r>
              <a:rPr lang="nl-NL" altLang="nl-NL" dirty="0"/>
              <a:t>de voorgestelde oplossing</a:t>
            </a:r>
          </a:p>
        </p:txBody>
      </p:sp>
      <p:sp>
        <p:nvSpPr>
          <p:cNvPr id="9219" name="Tijdelijke aanduiding voor inhoud 5"/>
          <p:cNvSpPr>
            <a:spLocks noGrp="1"/>
          </p:cNvSpPr>
          <p:nvPr>
            <p:ph idx="1"/>
          </p:nvPr>
        </p:nvSpPr>
        <p:spPr>
          <a:xfrm>
            <a:off x="611188" y="2133600"/>
            <a:ext cx="7416800" cy="1017973"/>
          </a:xfrm>
        </p:spPr>
        <p:txBody>
          <a:bodyPr/>
          <a:lstStyle/>
          <a:p>
            <a:pPr marL="266700" lvl="1" indent="0" eaLnBrk="1" hangingPunct="1">
              <a:buFontTx/>
              <a:buNone/>
            </a:pPr>
            <a:r>
              <a:rPr lang="nl-NL" altLang="nl-NL" sz="1600" dirty="0">
                <a:solidFill>
                  <a:srgbClr val="7F7F7F"/>
                </a:solidFill>
              </a:rPr>
              <a:t>Waar in het spectrum van “wachtwoordlijstje” (Password Management) tot “Volledig geautomatiseerde uitgifte van beheerrechten” (Privileged Access Management) bevindt uw oplossing zich?</a:t>
            </a:r>
          </a:p>
          <a:p>
            <a:pPr marL="266700" lvl="1" indent="0" eaLnBrk="1" hangingPunct="1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21CC009-5908-43F1-A176-C0DE1888B53D}" type="slidenum">
              <a:rPr lang="nl-NL" altLang="nl-NL">
                <a:solidFill>
                  <a:srgbClr val="747474"/>
                </a:solidFill>
              </a:rPr>
              <a:pPr eaLnBrk="1" hangingPunct="1"/>
              <a:t>5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9221" name="Tekstvak 5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2" name="Pijl: links/rechts 1"/>
          <p:cNvSpPr/>
          <p:nvPr/>
        </p:nvSpPr>
        <p:spPr>
          <a:xfrm>
            <a:off x="1" y="4048217"/>
            <a:ext cx="9144000" cy="87889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|   |   |   |   |   |   |   |   |   |   |   |   |   |   |   |   |   |   |   |   |   |   |   |   |   |   |   |   |   |   |   |   |   |  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0" y="4824000"/>
            <a:ext cx="1615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BF1238"/>
                </a:solidFill>
              </a:rPr>
              <a:t>Password</a:t>
            </a:r>
          </a:p>
          <a:p>
            <a:r>
              <a:rPr lang="nl-NL" dirty="0">
                <a:solidFill>
                  <a:srgbClr val="BF1238"/>
                </a:solidFill>
              </a:rPr>
              <a:t>Management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7155402" y="4824000"/>
            <a:ext cx="1988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dirty="0">
                <a:solidFill>
                  <a:srgbClr val="BF1238"/>
                </a:solidFill>
              </a:rPr>
              <a:t>Privileged Access Management</a:t>
            </a:r>
          </a:p>
        </p:txBody>
      </p:sp>
      <p:sp>
        <p:nvSpPr>
          <p:cNvPr id="4" name="Pijl: omlaag 3"/>
          <p:cNvSpPr/>
          <p:nvPr/>
        </p:nvSpPr>
        <p:spPr>
          <a:xfrm>
            <a:off x="4228621" y="3408378"/>
            <a:ext cx="683581" cy="941033"/>
          </a:xfrm>
          <a:prstGeom prst="downArrow">
            <a:avLst/>
          </a:prstGeom>
          <a:solidFill>
            <a:srgbClr val="BF1238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6" name="Pijl: rechts 5"/>
          <p:cNvSpPr/>
          <p:nvPr/>
        </p:nvSpPr>
        <p:spPr>
          <a:xfrm rot="595638">
            <a:off x="622216" y="3328480"/>
            <a:ext cx="3944536" cy="47051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rgbClr val="FFFFFF"/>
                </a:solidFill>
              </a:rPr>
              <a:t>Plaats deze pijl op de juiste positie</a:t>
            </a:r>
          </a:p>
        </p:txBody>
      </p:sp>
    </p:spTree>
    <p:extLst>
      <p:ext uri="{BB962C8B-B14F-4D97-AF65-F5344CB8AC3E}">
        <p14:creationId xmlns:p14="http://schemas.microsoft.com/office/powerpoint/2010/main" val="851312895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dirty="0"/>
              <a:t>Vragen marktconsultatie</a:t>
            </a:r>
          </a:p>
        </p:txBody>
      </p:sp>
      <p:sp>
        <p:nvSpPr>
          <p:cNvPr id="10243" name="Tijdelijke aanduiding voor inhoud 5"/>
          <p:cNvSpPr>
            <a:spLocks noGrp="1"/>
          </p:cNvSpPr>
          <p:nvPr>
            <p:ph idx="1"/>
          </p:nvPr>
        </p:nvSpPr>
        <p:spPr>
          <a:xfrm>
            <a:off x="684213" y="1484313"/>
            <a:ext cx="8143875" cy="3816350"/>
          </a:xfrm>
        </p:spPr>
        <p:txBody>
          <a:bodyPr/>
          <a:lstStyle/>
          <a:p>
            <a:pPr marL="0" indent="0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0" indent="0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  <a:p>
            <a:pPr marL="0" indent="0">
              <a:buFontTx/>
              <a:buNone/>
            </a:pPr>
            <a:r>
              <a:rPr lang="nl-NL" altLang="nl-NL" dirty="0">
                <a:solidFill>
                  <a:srgbClr val="7F7F7F"/>
                </a:solidFill>
              </a:rPr>
              <a:t>Vragen over:</a:t>
            </a:r>
          </a:p>
          <a:p>
            <a:pPr marL="0" indent="0">
              <a:buFontTx/>
              <a:buAutoNum type="arabicPeriod"/>
            </a:pPr>
            <a:r>
              <a:rPr lang="nl-NL" altLang="nl-NL" dirty="0">
                <a:solidFill>
                  <a:srgbClr val="7F7F7F"/>
                </a:solidFill>
              </a:rPr>
              <a:t> Functionele behoeften</a:t>
            </a:r>
          </a:p>
          <a:p>
            <a:pPr marL="0" indent="0">
              <a:buFontTx/>
              <a:buAutoNum type="arabicPeriod"/>
            </a:pPr>
            <a:r>
              <a:rPr lang="nl-NL" altLang="nl-NL" dirty="0">
                <a:solidFill>
                  <a:srgbClr val="7F7F7F"/>
                </a:solidFill>
              </a:rPr>
              <a:t> Implementatie (techniek)</a:t>
            </a:r>
          </a:p>
          <a:p>
            <a:pPr marL="0" indent="0">
              <a:buFontTx/>
              <a:buAutoNum type="arabicPeriod"/>
            </a:pPr>
            <a:r>
              <a:rPr lang="nl-NL" altLang="nl-NL" dirty="0">
                <a:solidFill>
                  <a:srgbClr val="7F7F7F"/>
                </a:solidFill>
              </a:rPr>
              <a:t> Implementatie (organisatie)</a:t>
            </a:r>
          </a:p>
          <a:p>
            <a:pPr marL="0" indent="0">
              <a:buFontTx/>
              <a:buAutoNum type="arabicPeriod"/>
            </a:pPr>
            <a:r>
              <a:rPr lang="nl-NL" altLang="nl-NL" dirty="0">
                <a:solidFill>
                  <a:srgbClr val="7F7F7F"/>
                </a:solidFill>
              </a:rPr>
              <a:t> Prijsmodel</a:t>
            </a:r>
          </a:p>
          <a:p>
            <a:pPr marL="0" indent="0">
              <a:buFontTx/>
              <a:buAutoNum type="arabicPeriod"/>
            </a:pPr>
            <a:r>
              <a:rPr lang="nl-NL" altLang="nl-NL" dirty="0">
                <a:solidFill>
                  <a:srgbClr val="7F7F7F"/>
                </a:solidFill>
              </a:rPr>
              <a:t> Dienstverlening</a:t>
            </a:r>
          </a:p>
          <a:p>
            <a:pPr marL="0" indent="0">
              <a:buFontTx/>
              <a:buAutoNum type="arabicPeriod"/>
            </a:pPr>
            <a:r>
              <a:rPr lang="nl-NL" altLang="nl-NL" dirty="0">
                <a:solidFill>
                  <a:srgbClr val="7F7F7F"/>
                </a:solidFill>
              </a:rPr>
              <a:t> Referenties</a:t>
            </a:r>
          </a:p>
          <a:p>
            <a:pPr marL="0" indent="0">
              <a:buFontTx/>
              <a:buAutoNum type="arabicPeriod"/>
            </a:pPr>
            <a:endParaRPr lang="nl-NL" altLang="nl-NL" dirty="0">
              <a:solidFill>
                <a:srgbClr val="7F7F7F"/>
              </a:solidFill>
            </a:endParaRPr>
          </a:p>
          <a:p>
            <a:pPr marL="0" indent="0">
              <a:buFontTx/>
              <a:buAutoNum type="arabicPeriod"/>
            </a:pPr>
            <a:r>
              <a:rPr lang="nl-NL" altLang="nl-NL" dirty="0">
                <a:solidFill>
                  <a:srgbClr val="7F7F7F"/>
                </a:solidFill>
              </a:rPr>
              <a:t> Vragen voor ProRail?</a:t>
            </a:r>
          </a:p>
          <a:p>
            <a:pPr marL="0" indent="0"/>
            <a:endParaRPr lang="nl-NL" altLang="nl-NL" dirty="0">
              <a:solidFill>
                <a:srgbClr val="7F7F7F"/>
              </a:solidFill>
            </a:endParaRPr>
          </a:p>
          <a:p>
            <a:pPr marL="0" indent="0">
              <a:buFontTx/>
              <a:buNone/>
            </a:pPr>
            <a:endParaRPr lang="nl-NL" altLang="nl-NL" dirty="0">
              <a:solidFill>
                <a:srgbClr val="7F7F7F"/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320DFE3-88C6-4637-A692-A55A0D33A119}" type="slidenum">
              <a:rPr lang="nl-NL" altLang="nl-NL">
                <a:solidFill>
                  <a:srgbClr val="747474"/>
                </a:solidFill>
              </a:rPr>
              <a:pPr eaLnBrk="1" hangingPunct="1"/>
              <a:t>6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0245" name="Tekstvak 5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76275" y="2489200"/>
            <a:ext cx="7788275" cy="1084263"/>
          </a:xfrm>
        </p:spPr>
        <p:txBody>
          <a:bodyPr/>
          <a:lstStyle/>
          <a:p>
            <a:pPr eaLnBrk="1" hangingPunct="1"/>
            <a:endParaRPr lang="nl-NL" altLang="nl-NL" sz="3600" dirty="0"/>
          </a:p>
          <a:p>
            <a:pPr eaLnBrk="1" hangingPunct="1"/>
            <a:r>
              <a:rPr lang="nl-NL" altLang="nl-NL" sz="3600" dirty="0"/>
              <a:t>1. Functionele behoeften</a:t>
            </a:r>
          </a:p>
        </p:txBody>
      </p:sp>
      <p:sp>
        <p:nvSpPr>
          <p:cNvPr id="11267" name="Tekstvak 4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1.1 Welke mogelijkheden kunt u ProRail bieden op het gebied van ondersteuning wachtwoordbeveiliging?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CCC633-29CE-4E2E-84F6-7A302925A86A}" type="slidenum">
              <a:rPr lang="nl-NL" altLang="nl-NL">
                <a:solidFill>
                  <a:srgbClr val="747474"/>
                </a:solidFill>
              </a:rPr>
              <a:pPr eaLnBrk="1" hangingPunct="1"/>
              <a:t>8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2292" name="Rechthoek 2"/>
          <p:cNvSpPr>
            <a:spLocks noChangeArrowheads="1"/>
          </p:cNvSpPr>
          <p:nvPr/>
        </p:nvSpPr>
        <p:spPr bwMode="auto">
          <a:xfrm>
            <a:off x="468313" y="6381750"/>
            <a:ext cx="215315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1. Functionele behoeften</a:t>
            </a:r>
          </a:p>
        </p:txBody>
      </p:sp>
      <p:sp>
        <p:nvSpPr>
          <p:cNvPr id="12293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7"/>
          <p:cNvSpPr>
            <a:spLocks noGrp="1"/>
          </p:cNvSpPr>
          <p:nvPr>
            <p:ph type="title"/>
          </p:nvPr>
        </p:nvSpPr>
        <p:spPr>
          <a:xfrm>
            <a:off x="676275" y="785813"/>
            <a:ext cx="7788275" cy="914400"/>
          </a:xfrm>
        </p:spPr>
        <p:txBody>
          <a:bodyPr/>
          <a:lstStyle/>
          <a:p>
            <a:pPr eaLnBrk="1" hangingPunct="1"/>
            <a:r>
              <a:rPr lang="nl-NL" altLang="nl-NL" sz="1800" dirty="0"/>
              <a:t>1.2 Hoe wordt het integratie traject hierbij vorm gegeven?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9CCC633-29CE-4E2E-84F6-7A302925A86A}" type="slidenum">
              <a:rPr lang="nl-NL" altLang="nl-NL">
                <a:solidFill>
                  <a:srgbClr val="747474"/>
                </a:solidFill>
              </a:rPr>
              <a:pPr eaLnBrk="1" hangingPunct="1"/>
              <a:t>9</a:t>
            </a:fld>
            <a:endParaRPr lang="nl-NL" altLang="nl-NL" dirty="0">
              <a:solidFill>
                <a:srgbClr val="747474"/>
              </a:solidFill>
            </a:endParaRPr>
          </a:p>
        </p:txBody>
      </p:sp>
      <p:sp>
        <p:nvSpPr>
          <p:cNvPr id="12292" name="Rechthoek 2"/>
          <p:cNvSpPr>
            <a:spLocks noChangeArrowheads="1"/>
          </p:cNvSpPr>
          <p:nvPr/>
        </p:nvSpPr>
        <p:spPr bwMode="auto">
          <a:xfrm>
            <a:off x="468313" y="6381750"/>
            <a:ext cx="215315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>
                <a:solidFill>
                  <a:srgbClr val="BF1238"/>
                </a:solidFill>
              </a:rPr>
              <a:t>1. Functionele behoeften</a:t>
            </a:r>
          </a:p>
        </p:txBody>
      </p:sp>
      <p:sp>
        <p:nvSpPr>
          <p:cNvPr id="12293" name="Tekstvak 6"/>
          <p:cNvSpPr txBox="1">
            <a:spLocks noChangeArrowheads="1"/>
          </p:cNvSpPr>
          <p:nvPr/>
        </p:nvSpPr>
        <p:spPr bwMode="auto">
          <a:xfrm>
            <a:off x="3322638" y="6381750"/>
            <a:ext cx="2689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lnSpc>
                <a:spcPts val="2400"/>
              </a:lnSpc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r>
              <a:rPr lang="nl-NL" altLang="nl-NL" sz="1400" dirty="0"/>
              <a:t>&lt;&lt; Naam of logo leverancier &gt;&gt;</a:t>
            </a:r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676275" y="1899821"/>
            <a:ext cx="7788275" cy="43866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dirty="0"/>
              <a:t>&lt;&lt;Antwoord&gt;&gt;</a:t>
            </a:r>
          </a:p>
        </p:txBody>
      </p:sp>
    </p:spTree>
    <p:extLst>
      <p:ext uri="{BB962C8B-B14F-4D97-AF65-F5344CB8AC3E}">
        <p14:creationId xmlns:p14="http://schemas.microsoft.com/office/powerpoint/2010/main" val="814773494"/>
      </p:ext>
    </p:extLst>
  </p:cSld>
  <p:clrMapOvr>
    <a:masterClrMapping/>
  </p:clrMapOvr>
  <p:transition spd="slow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NGEID" val="PresentatieAlgemeen"/>
  <p:tag name="USERVALUES" val="spreker=&#10;datum=41137,575792662&#10;datumnotatie=16 augustus 2012&#10;titel=PAK &#10;subtitel=Status &amp; Voortgang&#10;"/>
  <p:tag name="INDEXVALUES" val=""/>
  <p:tag name="LANGUAGE" val="0"/>
</p:tagLst>
</file>

<file path=ppt/theme/theme1.xml><?xml version="1.0" encoding="utf-8"?>
<a:theme xmlns:a="http://schemas.openxmlformats.org/drawingml/2006/main" name="Standaard slide">
  <a:themeElements>
    <a:clrScheme name="ProRail">
      <a:dk1>
        <a:srgbClr val="E8DD11"/>
      </a:dk1>
      <a:lt1>
        <a:srgbClr val="BF1238"/>
      </a:lt1>
      <a:dk2>
        <a:srgbClr val="D8D8D8"/>
      </a:dk2>
      <a:lt2>
        <a:srgbClr val="4FC6DF"/>
      </a:lt2>
      <a:accent1>
        <a:srgbClr val="BAB415"/>
      </a:accent1>
      <a:accent2>
        <a:srgbClr val="ECDE94"/>
      </a:accent2>
      <a:accent3>
        <a:srgbClr val="747474"/>
      </a:accent3>
      <a:accent4>
        <a:srgbClr val="EF4B71"/>
      </a:accent4>
      <a:accent5>
        <a:srgbClr val="F69FA2"/>
      </a:accent5>
      <a:accent6>
        <a:srgbClr val="7F7F7F"/>
      </a:accent6>
      <a:hlink>
        <a:srgbClr val="BAB415"/>
      </a:hlink>
      <a:folHlink>
        <a:srgbClr val="ECDE94"/>
      </a:folHlink>
    </a:clrScheme>
    <a:fontScheme name="Office-them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hema 1">
        <a:dk1>
          <a:srgbClr val="747474"/>
        </a:dk1>
        <a:lt1>
          <a:srgbClr val="FFFFFF"/>
        </a:lt1>
        <a:dk2>
          <a:srgbClr val="BF1238"/>
        </a:dk2>
        <a:lt2>
          <a:srgbClr val="D8D8D8"/>
        </a:lt2>
        <a:accent1>
          <a:srgbClr val="E8DD11"/>
        </a:accent1>
        <a:accent2>
          <a:srgbClr val="4FC6DF"/>
        </a:accent2>
        <a:accent3>
          <a:srgbClr val="FFFFFF"/>
        </a:accent3>
        <a:accent4>
          <a:srgbClr val="626262"/>
        </a:accent4>
        <a:accent5>
          <a:srgbClr val="F2EBAA"/>
        </a:accent5>
        <a:accent6>
          <a:srgbClr val="47B3CA"/>
        </a:accent6>
        <a:hlink>
          <a:srgbClr val="BAB415"/>
        </a:hlink>
        <a:folHlink>
          <a:srgbClr val="ECD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1185</Words>
  <Application>Microsoft Office PowerPoint</Application>
  <PresentationFormat>Diavoorstelling (4:3)</PresentationFormat>
  <Paragraphs>250</Paragraphs>
  <Slides>38</Slides>
  <Notes>38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38</vt:i4>
      </vt:variant>
    </vt:vector>
  </HeadingPairs>
  <TitlesOfParts>
    <vt:vector size="40" baseType="lpstr">
      <vt:lpstr>Arial</vt:lpstr>
      <vt:lpstr>Standaard slide</vt:lpstr>
      <vt:lpstr>Marktconsultatie vragen Ondersteuning Wachtwoordbeveiliging ProRail</vt:lpstr>
      <vt:lpstr>Inhoud</vt:lpstr>
      <vt:lpstr>Introductie - aanwezigen leverancier (max 5 minuten presentatie tijd)</vt:lpstr>
      <vt:lpstr>Informatie over de leverancier (max 5 minuten presentatie tijd)</vt:lpstr>
      <vt:lpstr>Positionering van de voorgestelde oplossing</vt:lpstr>
      <vt:lpstr>Vragen marktconsultatie</vt:lpstr>
      <vt:lpstr>PowerPoint-presentatie</vt:lpstr>
      <vt:lpstr>1.1 Welke mogelijkheden kunt u ProRail bieden op het gebied van ondersteuning wachtwoordbeveiliging?</vt:lpstr>
      <vt:lpstr>1.2 Hoe wordt het integratie traject hierbij vorm gegeven?</vt:lpstr>
      <vt:lpstr>1.3 Kunt u aangeven hoe uw product zelf beschermd is en blijft tegen ongeoorloofde toegang?</vt:lpstr>
      <vt:lpstr>1.4 Welke randvoorwaarden stelt u aan de organisatie ten aanzien van functionele inrichting?</vt:lpstr>
      <vt:lpstr>PowerPoint-presentatie</vt:lpstr>
      <vt:lpstr>2.1 Met welk product(en) zou u de wachtwoordbeveiliging inrichten voor VMS, Linux, Windows? Inclusief randvoorwaarden, uitgangspunten en tijdspad?</vt:lpstr>
      <vt:lpstr>2.2 Wat zijn uw ervaringen met compatibiliteit van (eind-)systemen met uw product? Wat zijn hierbij de randvoorwaarden en uitgangspunten?</vt:lpstr>
      <vt:lpstr>2.3 Kunt u aangeven hoe u om gaat met LCM van de te beveiligen systemen? Wat is uw advies in deze?</vt:lpstr>
      <vt:lpstr>2.4 Kan uw oplossing overweg met diverse bestaande wachtwoordconventies in ons bestaande IT landschap en mogelijke beperkingen in die systemen om aan andere wachtwoordeisen te voldoen?</vt:lpstr>
      <vt:lpstr>2.5 Welke maatregelen stelt u voor zodat de impact van onderhoud op uw product voor het werk van de beheerders die uw product gebruiken bij toegang tot de systemen op zijn hoogst minimaal is?</vt:lpstr>
      <vt:lpstr>2.6 ProRail gaat uit van een standaard implementatie. In welke situaties is maatwerk onvermijdelijk?</vt:lpstr>
      <vt:lpstr>2.7 Welke randvoorwaarden stelt u aan de ProRail (eind)systemen ten aanzien van de technische implementatie van uw product?</vt:lpstr>
      <vt:lpstr>PowerPoint-presentatie</vt:lpstr>
      <vt:lpstr>3.1 Hoe kunt u garanderen dat uw product een beschikbaarheid biedt van 99,97% of hoger?</vt:lpstr>
      <vt:lpstr>3.2 Welke randvoorwaarden stelt u aan de organisatie ten aanzien van implementatie?</vt:lpstr>
      <vt:lpstr>3.3 Hoe kunt u garanderen dat het door u te leveren product niet blokkerend is of wordt voor 24x7 beheer van ProRail mission critical systemen? </vt:lpstr>
      <vt:lpstr>3.4 Hoe kunt u er voor zorgen dat de gebruikers tevreden zijn met uw oplossing en deze graag gebruiken? </vt:lpstr>
      <vt:lpstr>PowerPoint-presentatie</vt:lpstr>
      <vt:lpstr>4.1 Hoe ziet de opbouw van uw licentiestructuur eruit en, daaraan gekoppeld, wat betekent dat voor het prijsmodel? </vt:lpstr>
      <vt:lpstr>4.2 Wat zijn de belangrijkste cost drivers hierin?</vt:lpstr>
      <vt:lpstr>PowerPoint-presentatie</vt:lpstr>
      <vt:lpstr>5.1 Welke diensten kunt u leveren op het gebied van ondersteuning en welke rol heeft ProRail hierin?</vt:lpstr>
      <vt:lpstr>PowerPoint-presentatie</vt:lpstr>
      <vt:lpstr>6.1 Heeft u ervaring met het uitvoeren van soortgelijke opdrachten? Zo ja, wat was de context en de rol van uw organisatie hierin? </vt:lpstr>
      <vt:lpstr>6.2 Wat waren de best practices en lessons learned bij deze referenties? Kunt u dit middels een voorbeeld/casus aangeven?</vt:lpstr>
      <vt:lpstr>6.3 Heeft u soortgelijke opdrachten uitgevoerd in een omgeving waar ook hoog beschikbare mission critical systemen worden beheerd? Zo ja, kunt u dit middels een voorbeeld aangeven?</vt:lpstr>
      <vt:lpstr>6.4 Hoe zorgt u voor aansluiting met een organisatie zoals ProRail?</vt:lpstr>
      <vt:lpstr>PowerPoint-presentatie</vt:lpstr>
      <vt:lpstr>7.1 Indien er op grond van deze marktconsultatie op basis van dit document nog vragen zijn die voor uw antwoord essentieel zijn: kunt u deze, kort en bondig, puntsgewijs weergeven?</vt:lpstr>
      <vt:lpstr>7.2 Heeft u nog andere vragen voor ProRail?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Marktconsultatie vragen Lease (mobiele telefonie) hardware</dc:title>
  <dc:creator>Bijleveld, AF (Aarnoud)</dc:creator>
  <cp:lastModifiedBy>Wientjes, MGX (Thijs)</cp:lastModifiedBy>
  <cp:revision>39</cp:revision>
  <cp:lastPrinted>2018-04-23T13:07:45Z</cp:lastPrinted>
  <dcterms:modified xsi:type="dcterms:W3CDTF">2018-04-24T08:42:32Z</dcterms:modified>
</cp:coreProperties>
</file>