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>
    <p:extLst/>
  </p:cmAuthor>
  <p:cmAuthor id="1" name="Arnout Drenthel" initials="AD" lastIdx="1" clrIdx="0">
    <p:extLst/>
  </p:cmAuthor>
  <p:cmAuthor id="8" name="Arnout Drenthel" initials="AD [8]" lastIdx="1" clrIdx="7">
    <p:extLst/>
  </p:cmAuthor>
  <p:cmAuthor id="2" name="Arnout Drenthel" initials="AD [2]" lastIdx="1" clrIdx="1">
    <p:extLst/>
  </p:cmAuthor>
  <p:cmAuthor id="9" name="Arnout Drenthel" initials="AD [9]" lastIdx="1" clrIdx="8">
    <p:extLst/>
  </p:cmAuthor>
  <p:cmAuthor id="3" name="Arnout Drenthel" initials="AD [3]" lastIdx="1" clrIdx="2">
    <p:extLst/>
  </p:cmAuthor>
  <p:cmAuthor id="4" name="Arnout Drenthel" initials="AD [4]" lastIdx="1" clrIdx="3">
    <p:extLst/>
  </p:cmAuthor>
  <p:cmAuthor id="5" name="Arnout Drenthel" initials="AD [5]" lastIdx="1" clrIdx="4">
    <p:extLst/>
  </p:cmAuthor>
  <p:cmAuthor id="6" name="Arnout Drenthel" initials="AD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2B1E"/>
    <a:srgbClr val="154273"/>
    <a:srgbClr val="F2D9E7"/>
    <a:srgbClr val="E5B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2" autoAdjust="0"/>
    <p:restoredTop sz="94363" autoAdjust="0"/>
  </p:normalViewPr>
  <p:slideViewPr>
    <p:cSldViewPr snapToGrid="0">
      <p:cViewPr>
        <p:scale>
          <a:sx n="100" d="100"/>
          <a:sy n="100" d="100"/>
        </p:scale>
        <p:origin x="-114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4"/>
    </p:cViewPr>
  </p:sorterViewPr>
  <p:notesViewPr>
    <p:cSldViewPr snapToGrid="0">
      <p:cViewPr varScale="1">
        <p:scale>
          <a:sx n="82" d="100"/>
          <a:sy n="82" d="100"/>
        </p:scale>
        <p:origin x="-31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t>8-5-2018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t>8-5-2018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311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562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609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567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61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1321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4411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333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2776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672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16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471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223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2361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Eventuele voettekst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206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603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Vrije vorm: vorm 29">
            <a:extLst>
              <a:ext uri="{FF2B5EF4-FFF2-40B4-BE49-F238E27FC236}">
                <a16:creationId xmlns:a16="http://schemas.microsoft.com/office/drawing/2014/main" xmlns="" id="{FB7BC648-3F3A-4FE6-B474-FF08AD16EC55}"/>
              </a:ext>
            </a:extLst>
          </p:cNvPr>
          <p:cNvSpPr/>
          <p:nvPr userDrawn="1"/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850001 w 6096000"/>
              <a:gd name="connsiteY1" fmla="*/ 0 h 6858000"/>
              <a:gd name="connsiteX2" fmla="*/ 5850001 w 6096000"/>
              <a:gd name="connsiteY2" fmla="*/ 975600 h 6858000"/>
              <a:gd name="connsiteX3" fmla="*/ 6096000 w 6096000"/>
              <a:gd name="connsiteY3" fmla="*/ 975600 h 6858000"/>
              <a:gd name="connsiteX4" fmla="*/ 6096000 w 6096000"/>
              <a:gd name="connsiteY4" fmla="*/ 6858000 h 6858000"/>
              <a:gd name="connsiteX5" fmla="*/ 0 w 60960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850001" y="0"/>
                </a:lnTo>
                <a:lnTo>
                  <a:pt x="5850001" y="975600"/>
                </a:lnTo>
                <a:lnTo>
                  <a:pt x="6096000" y="97560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4914000" y="3657600"/>
            <a:ext cx="3753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4914000" y="5486401"/>
            <a:ext cx="3753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 hasCustomPrompt="1"/>
          </p:nvPr>
        </p:nvSpPr>
        <p:spPr>
          <a:xfrm>
            <a:off x="4914000" y="2120417"/>
            <a:ext cx="3753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xmlns="" id="{BCE3D936-01A5-42C9-A617-17B3B8FB8C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14000" y="5808476"/>
            <a:ext cx="3753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sp>
        <p:nvSpPr>
          <p:cNvPr id="11" name="Vertrouwelijkheidsniveau">
            <a:extLst>
              <a:ext uri="{FF2B5EF4-FFF2-40B4-BE49-F238E27FC236}">
                <a16:creationId xmlns:a16="http://schemas.microsoft.com/office/drawing/2014/main" xmlns="" id="{D6028795-C409-40A9-B428-B0AF6EBB64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xmlns="" id="{41FD69D9-3E06-4876-9F73-71B6B351D2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8286300" y="6528572"/>
            <a:ext cx="383400" cy="183600"/>
          </a:xfrm>
        </p:spPr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10" name="LogoLandmac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0" y="1175"/>
            <a:ext cx="9130078" cy="199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xmlns="" id="{E40B2573-7117-47DC-A1FC-56A832A1E9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9000"/>
            <a:ext cx="9144000" cy="3429000"/>
          </a:xfrm>
          <a:solidFill>
            <a:schemeClr val="tx1">
              <a:lumMod val="85000"/>
            </a:schemeClr>
          </a:solidFill>
        </p:spPr>
        <p:txBody>
          <a:bodyPr tIns="1080000" anchor="t" anchorCtr="1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C27AD964-7CC1-4105-95CD-B714971881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xmlns="" id="{4A879FCC-B15B-43B0-94C1-EA709F51A4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xmlns="" id="{4D76FA77-7724-405A-BCBC-F7FB2273E8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329235 w 12192000"/>
              <a:gd name="connsiteY1" fmla="*/ 0 h 6858000"/>
              <a:gd name="connsiteX2" fmla="*/ 5848350 w 12192000"/>
              <a:gd name="connsiteY2" fmla="*/ 0 h 6858000"/>
              <a:gd name="connsiteX3" fmla="*/ 5857872 w 12192000"/>
              <a:gd name="connsiteY3" fmla="*/ 0 h 6858000"/>
              <a:gd name="connsiteX4" fmla="*/ 5857872 w 12192000"/>
              <a:gd name="connsiteY4" fmla="*/ 711998 h 6858000"/>
              <a:gd name="connsiteX5" fmla="*/ 6324600 w 12192000"/>
              <a:gd name="connsiteY5" fmla="*/ 711998 h 6858000"/>
              <a:gd name="connsiteX6" fmla="*/ 63246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6858000 h 6858000"/>
              <a:gd name="connsiteX9" fmla="*/ 6324600 w 12192000"/>
              <a:gd name="connsiteY9" fmla="*/ 6858000 h 6858000"/>
              <a:gd name="connsiteX10" fmla="*/ 5848350 w 12192000"/>
              <a:gd name="connsiteY10" fmla="*/ 6858000 h 6858000"/>
              <a:gd name="connsiteX11" fmla="*/ 0 w 1219200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329235" y="0"/>
                </a:lnTo>
                <a:lnTo>
                  <a:pt x="5848350" y="0"/>
                </a:lnTo>
                <a:lnTo>
                  <a:pt x="5857872" y="0"/>
                </a:lnTo>
                <a:lnTo>
                  <a:pt x="5857872" y="711998"/>
                </a:lnTo>
                <a:lnTo>
                  <a:pt x="6324600" y="711998"/>
                </a:lnTo>
                <a:lnTo>
                  <a:pt x="6324600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63246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tIns="2520000" anchor="t" anchorCtr="1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0" y="5153776"/>
            <a:ext cx="9144000" cy="576000"/>
          </a:xfrm>
          <a:solidFill>
            <a:schemeClr val="accent2"/>
          </a:solidFill>
        </p:spPr>
        <p:txBody>
          <a:bodyPr lIns="630000" anchor="ctr" anchorCtr="0">
            <a:no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naam in te voegen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825413"/>
            <a:ext cx="9144000" cy="396000"/>
          </a:xfrm>
          <a:solidFill>
            <a:schemeClr val="bg1"/>
          </a:solidFill>
        </p:spPr>
        <p:txBody>
          <a:bodyPr lIns="63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 dirty="0"/>
              <a:t>Klik om functie of project in te voegen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xmlns="" id="{49EE6DDE-E144-43EA-A883-E219AA86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rije vorm: vorm 16">
            <a:extLst>
              <a:ext uri="{FF2B5EF4-FFF2-40B4-BE49-F238E27FC236}">
                <a16:creationId xmlns:a16="http://schemas.microsoft.com/office/drawing/2014/main" xmlns="" id="{CE883B12-7812-4AB5-9452-637027F74772}"/>
              </a:ext>
            </a:extLst>
          </p:cNvPr>
          <p:cNvSpPr/>
          <p:nvPr userDrawn="1"/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360191 w 6096000"/>
              <a:gd name="connsiteY1" fmla="*/ 0 h 6858000"/>
              <a:gd name="connsiteX2" fmla="*/ 5850001 w 6096000"/>
              <a:gd name="connsiteY2" fmla="*/ 0 h 6858000"/>
              <a:gd name="connsiteX3" fmla="*/ 5862635 w 6096000"/>
              <a:gd name="connsiteY3" fmla="*/ 0 h 6858000"/>
              <a:gd name="connsiteX4" fmla="*/ 5862635 w 6096000"/>
              <a:gd name="connsiteY4" fmla="*/ 709612 h 6858000"/>
              <a:gd name="connsiteX5" fmla="*/ 6096000 w 6096000"/>
              <a:gd name="connsiteY5" fmla="*/ 709612 h 6858000"/>
              <a:gd name="connsiteX6" fmla="*/ 6096000 w 6096000"/>
              <a:gd name="connsiteY6" fmla="*/ 975600 h 6858000"/>
              <a:gd name="connsiteX7" fmla="*/ 6096000 w 6096000"/>
              <a:gd name="connsiteY7" fmla="*/ 1102518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360191" y="0"/>
                </a:lnTo>
                <a:lnTo>
                  <a:pt x="5850001" y="0"/>
                </a:lnTo>
                <a:lnTo>
                  <a:pt x="5862635" y="0"/>
                </a:lnTo>
                <a:lnTo>
                  <a:pt x="5862635" y="709612"/>
                </a:lnTo>
                <a:lnTo>
                  <a:pt x="6096000" y="709612"/>
                </a:lnTo>
                <a:lnTo>
                  <a:pt x="6096000" y="975600"/>
                </a:lnTo>
                <a:lnTo>
                  <a:pt x="6096000" y="110251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382214" y="2286000"/>
            <a:ext cx="3286727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382214" y="3079487"/>
            <a:ext cx="3286727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382214" y="3845506"/>
            <a:ext cx="3286727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919401" y="2361344"/>
            <a:ext cx="405902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919401" y="3147360"/>
            <a:ext cx="405902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919401" y="3920850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xmlns="" id="{D869C57F-4252-4209-A8BC-33FAC7ADB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2500" y="3050453"/>
            <a:ext cx="3748266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Type een afsluitende zin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xmlns="" id="{A3A163FE-BA7A-4106-9910-A643D023C9F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5" name="Vertrouwelijkheidsniveau">
            <a:extLst>
              <a:ext uri="{FF2B5EF4-FFF2-40B4-BE49-F238E27FC236}">
                <a16:creationId xmlns:a16="http://schemas.microsoft.com/office/drawing/2014/main" xmlns="" id="{CAA5CBF2-B6F9-4237-8DE7-3D9FD8FFABB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xmlns="" id="{6D7B6104-9A05-4402-8182-B4559988848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7" name="Rectangle 189" descr="Bar_Right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F9E11E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sz="2600">
              <a:solidFill>
                <a:srgbClr val="FFFFFF"/>
              </a:solidFill>
            </a:endParaRPr>
          </a:p>
        </p:txBody>
      </p:sp>
      <p:sp>
        <p:nvSpPr>
          <p:cNvPr id="732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600">
              <a:solidFill>
                <a:srgbClr val="FFFFFF"/>
              </a:solidFill>
            </a:endParaRPr>
          </a:p>
        </p:txBody>
      </p:sp>
      <p:sp>
        <p:nvSpPr>
          <p:cNvPr id="7339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sz="2200">
              <a:solidFill>
                <a:srgbClr val="000000"/>
              </a:solidFill>
            </a:endParaRPr>
          </a:p>
        </p:txBody>
      </p:sp>
      <p:pic>
        <p:nvPicPr>
          <p:cNvPr id="7363" name="LogoLandmach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75"/>
            <a:ext cx="9143999" cy="199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036400" y="2880000"/>
            <a:ext cx="3598863" cy="856800"/>
          </a:xfrm>
        </p:spPr>
        <p:txBody>
          <a:bodyPr lIns="0" tIns="0" rIns="0" bIns="0" anchor="b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dirty="0" smtClean="0"/>
              <a:t>Klik om de stijl te </a:t>
            </a:r>
            <a:r>
              <a:rPr lang="nl-NL" noProof="0" dirty="0" err="1" smtClean="0"/>
              <a:t>bewerken</a:t>
            </a:r>
            <a:endParaRPr lang="nl-NL" noProof="0" dirty="0" smtClean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036400" y="3780000"/>
            <a:ext cx="3598863" cy="1753200"/>
          </a:xfrm>
        </p:spPr>
        <p:txBody>
          <a:bodyPr lIns="0" tIns="0" rIns="0" bIns="0"/>
          <a:lstStyle>
            <a:lvl1pPr marL="0" indent="0">
              <a:buNone/>
              <a:defRPr sz="1800">
                <a:solidFill>
                  <a:srgbClr val="007BC7"/>
                </a:solidFill>
              </a:defRPr>
            </a:lvl1pPr>
          </a:lstStyle>
          <a:p>
            <a:pPr lvl="0"/>
            <a:r>
              <a:rPr lang="nl-NL" noProof="0" dirty="0" smtClean="0"/>
              <a:t>Klik om de </a:t>
            </a:r>
            <a:r>
              <a:rPr lang="nl-NL" noProof="0" dirty="0" err="1" smtClean="0"/>
              <a:t>ondertitelstijl</a:t>
            </a:r>
            <a:r>
              <a:rPr lang="nl-NL" noProof="0" dirty="0" smtClean="0"/>
              <a:t> van het model te bewerken</a:t>
            </a:r>
          </a:p>
        </p:txBody>
      </p:sp>
      <p:sp>
        <p:nvSpPr>
          <p:cNvPr id="18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5036400" y="6516000"/>
            <a:ext cx="3931200" cy="20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65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8000" y="1295999"/>
            <a:ext cx="8402400" cy="400110"/>
          </a:xfrm>
        </p:spPr>
        <p:txBody>
          <a:bodyPr/>
          <a:lstStyle>
            <a:lvl1pPr>
              <a:defRPr/>
            </a:lvl1pPr>
          </a:lstStyle>
          <a:p>
            <a:r>
              <a:rPr lang="nl-NL" noProof="0" dirty="0" err="1" smtClean="0"/>
              <a:t>Klik</a:t>
            </a:r>
            <a:r>
              <a:rPr lang="nl-NL" noProof="0" dirty="0" smtClean="0"/>
              <a:t> </a:t>
            </a:r>
            <a:r>
              <a:rPr lang="nl-NL" noProof="0" dirty="0" err="1" smtClean="0"/>
              <a:t>om</a:t>
            </a:r>
            <a:r>
              <a:rPr lang="nl-NL" noProof="0" dirty="0" smtClean="0"/>
              <a:t> </a:t>
            </a:r>
            <a:r>
              <a:rPr lang="nl-NL" noProof="0" dirty="0" err="1" smtClean="0"/>
              <a:t>een</a:t>
            </a:r>
            <a:r>
              <a:rPr lang="nl-NL" noProof="0" dirty="0" smtClean="0"/>
              <a:t> </a:t>
            </a:r>
            <a:r>
              <a:rPr lang="nl-NL" noProof="0" dirty="0" err="1" smtClean="0"/>
              <a:t>titel</a:t>
            </a:r>
            <a:r>
              <a:rPr lang="nl-NL" noProof="0" dirty="0" smtClean="0"/>
              <a:t> </a:t>
            </a:r>
            <a:r>
              <a:rPr lang="nl-NL" noProof="0" dirty="0" err="1" smtClean="0"/>
              <a:t>te</a:t>
            </a:r>
            <a:r>
              <a:rPr lang="nl-NL" noProof="0" dirty="0" smtClean="0"/>
              <a:t> </a:t>
            </a:r>
            <a:r>
              <a:rPr lang="nl-NL" noProof="0" dirty="0" err="1" smtClean="0"/>
              <a:t>maken</a:t>
            </a:r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/>
          </p:nvPr>
        </p:nvSpPr>
        <p:spPr>
          <a:xfrm>
            <a:off x="468313" y="2070000"/>
            <a:ext cx="8402400" cy="4140000"/>
          </a:xfrm>
        </p:spPr>
        <p:txBody>
          <a:bodyPr/>
          <a:lstStyle>
            <a:lvl4pPr marL="1274763" indent="-285750">
              <a:buFont typeface="Verdana" pitchFamily="34" charset="0"/>
              <a:buChar char="–"/>
              <a:defRPr sz="1800"/>
            </a:lvl4pPr>
            <a:lvl5pPr marL="1631950" indent="-285750">
              <a:buFont typeface="Verdana" pitchFamily="34" charset="0"/>
              <a:buChar char="»"/>
              <a:defRPr/>
            </a:lvl5pPr>
          </a:lstStyle>
          <a:p>
            <a:pPr lvl="0"/>
            <a:r>
              <a:rPr lang="nl-NL" noProof="0" dirty="0" err="1" smtClean="0"/>
              <a:t>Klik</a:t>
            </a:r>
            <a:r>
              <a:rPr lang="nl-NL" noProof="0" dirty="0" smtClean="0"/>
              <a:t> </a:t>
            </a:r>
            <a:r>
              <a:rPr lang="nl-NL" noProof="0" dirty="0" err="1" smtClean="0"/>
              <a:t>om</a:t>
            </a:r>
            <a:r>
              <a:rPr lang="nl-NL" noProof="0" dirty="0" smtClean="0"/>
              <a:t> de </a:t>
            </a:r>
            <a:r>
              <a:rPr lang="nl-NL" noProof="0" dirty="0" err="1" smtClean="0"/>
              <a:t>modelstijlen</a:t>
            </a:r>
            <a:r>
              <a:rPr lang="nl-NL" noProof="0" dirty="0" smtClean="0"/>
              <a:t> </a:t>
            </a:r>
            <a:r>
              <a:rPr lang="nl-NL" noProof="0" dirty="0" err="1" smtClean="0"/>
              <a:t>te</a:t>
            </a:r>
            <a:r>
              <a:rPr lang="nl-NL" noProof="0" dirty="0" smtClean="0"/>
              <a:t> </a:t>
            </a:r>
            <a:r>
              <a:rPr lang="nl-NL" noProof="0" dirty="0" err="1" smtClean="0"/>
              <a:t>bewerken</a:t>
            </a:r>
            <a:endParaRPr lang="nl-NL" noProof="0" dirty="0" smtClean="0"/>
          </a:p>
          <a:p>
            <a:pPr lvl="1"/>
            <a:r>
              <a:rPr lang="nl-NL" noProof="0" dirty="0" err="1" smtClean="0"/>
              <a:t>Tweede</a:t>
            </a:r>
            <a:r>
              <a:rPr lang="nl-NL" noProof="0" dirty="0" smtClean="0"/>
              <a:t> </a:t>
            </a:r>
            <a:r>
              <a:rPr lang="nl-NL" noProof="0" dirty="0" err="1" smtClean="0"/>
              <a:t>niveau</a:t>
            </a:r>
            <a:endParaRPr lang="nl-NL" noProof="0" dirty="0" smtClean="0"/>
          </a:p>
          <a:p>
            <a:pPr lvl="2"/>
            <a:r>
              <a:rPr lang="nl-NL" noProof="0" dirty="0" err="1" smtClean="0"/>
              <a:t>Derde</a:t>
            </a:r>
            <a:r>
              <a:rPr lang="nl-NL" noProof="0" dirty="0" smtClean="0"/>
              <a:t> </a:t>
            </a:r>
            <a:r>
              <a:rPr lang="nl-NL" noProof="0" dirty="0" err="1" smtClean="0"/>
              <a:t>niveau</a:t>
            </a:r>
            <a:endParaRPr lang="nl-NL" noProof="0" dirty="0" smtClean="0"/>
          </a:p>
          <a:p>
            <a:pPr lvl="3"/>
            <a:r>
              <a:rPr lang="nl-NL" noProof="0" dirty="0" err="1" smtClean="0"/>
              <a:t>Vierde</a:t>
            </a:r>
            <a:r>
              <a:rPr lang="nl-NL" noProof="0" dirty="0" smtClean="0"/>
              <a:t> </a:t>
            </a:r>
            <a:r>
              <a:rPr lang="nl-NL" noProof="0" dirty="0" err="1" smtClean="0"/>
              <a:t>niveau</a:t>
            </a:r>
            <a:endParaRPr lang="nl-NL" noProof="0" dirty="0" smtClean="0"/>
          </a:p>
          <a:p>
            <a:pPr lvl="4"/>
            <a:r>
              <a:rPr lang="nl-NL" noProof="0" dirty="0" err="1" smtClean="0"/>
              <a:t>Vijfde</a:t>
            </a:r>
            <a:r>
              <a:rPr lang="nl-NL" noProof="0" dirty="0" smtClean="0"/>
              <a:t> </a:t>
            </a:r>
            <a:r>
              <a:rPr lang="nl-NL" noProof="0" dirty="0" err="1" smtClean="0"/>
              <a:t>niveau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992776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 smtClean="0"/>
              <a:t>Klik om de stijl te bewerken</a:t>
            </a:r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tabel 4"/>
          <p:cNvSpPr>
            <a:spLocks noGrp="1"/>
          </p:cNvSpPr>
          <p:nvPr>
            <p:ph type="tbl" sz="quarter" idx="11"/>
          </p:nvPr>
        </p:nvSpPr>
        <p:spPr>
          <a:xfrm>
            <a:off x="468000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498752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 smtClean="0"/>
              <a:t>Klik om de stijl te bewerken</a:t>
            </a:r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grafiek 4"/>
          <p:cNvSpPr>
            <a:spLocks noGrp="1"/>
          </p:cNvSpPr>
          <p:nvPr>
            <p:ph type="chart" sz="quarter" idx="11"/>
          </p:nvPr>
        </p:nvSpPr>
        <p:spPr>
          <a:xfrm>
            <a:off x="468313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296546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 smtClean="0"/>
              <a:t>Klik om de stijl te bewerken</a:t>
            </a:r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5" name="Tijdelijke aanduiding voor illustratie 4"/>
          <p:cNvSpPr>
            <a:spLocks noGrp="1"/>
          </p:cNvSpPr>
          <p:nvPr>
            <p:ph type="clipArt" sz="quarter" idx="11"/>
          </p:nvPr>
        </p:nvSpPr>
        <p:spPr>
          <a:xfrm>
            <a:off x="468312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85756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Vrije vorm: vorm 29">
            <a:extLst>
              <a:ext uri="{FF2B5EF4-FFF2-40B4-BE49-F238E27FC236}">
                <a16:creationId xmlns="" xmlns:a16="http://schemas.microsoft.com/office/drawing/2014/main" id="{FB7BC648-3F3A-4FE6-B474-FF08AD16EC55}"/>
              </a:ext>
            </a:extLst>
          </p:cNvPr>
          <p:cNvSpPr/>
          <p:nvPr userDrawn="1"/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850001 w 6096000"/>
              <a:gd name="connsiteY1" fmla="*/ 0 h 6858000"/>
              <a:gd name="connsiteX2" fmla="*/ 5850001 w 6096000"/>
              <a:gd name="connsiteY2" fmla="*/ 975600 h 6858000"/>
              <a:gd name="connsiteX3" fmla="*/ 6096000 w 6096000"/>
              <a:gd name="connsiteY3" fmla="*/ 975600 h 6858000"/>
              <a:gd name="connsiteX4" fmla="*/ 6096000 w 6096000"/>
              <a:gd name="connsiteY4" fmla="*/ 6858000 h 6858000"/>
              <a:gd name="connsiteX5" fmla="*/ 0 w 60960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850001" y="0"/>
                </a:lnTo>
                <a:lnTo>
                  <a:pt x="5850001" y="975600"/>
                </a:lnTo>
                <a:lnTo>
                  <a:pt x="6096000" y="97560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sz="2200">
              <a:solidFill>
                <a:srgbClr val="FFFFFF"/>
              </a:solidFill>
            </a:endParaRPr>
          </a:p>
        </p:txBody>
      </p:sp>
      <p:sp>
        <p:nvSpPr>
          <p:cNvPr id="2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4914000" y="3657600"/>
            <a:ext cx="3753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4914000" y="5486401"/>
            <a:ext cx="3753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 hasCustomPrompt="1"/>
          </p:nvPr>
        </p:nvSpPr>
        <p:spPr>
          <a:xfrm>
            <a:off x="4914000" y="2120417"/>
            <a:ext cx="3753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="" xmlns:a16="http://schemas.microsoft.com/office/drawing/2014/main" id="{BCE3D936-01A5-42C9-A617-17B3B8FB8C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14000" y="5808476"/>
            <a:ext cx="3753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sp>
        <p:nvSpPr>
          <p:cNvPr id="11" name="Vertrouwelijkheidsniveau">
            <a:extLst>
              <a:ext uri="{FF2B5EF4-FFF2-40B4-BE49-F238E27FC236}">
                <a16:creationId xmlns="" xmlns:a16="http://schemas.microsoft.com/office/drawing/2014/main" id="{D6028795-C409-40A9-B428-B0AF6EBB64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="" xmlns:a16="http://schemas.microsoft.com/office/drawing/2014/main" id="{41FD69D9-3E06-4876-9F73-71B6B351D2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8286300" y="6528572"/>
            <a:ext cx="383400" cy="183600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fld id="{6C93B359-CF0D-4389-949E-16A33FCBB3EC}" type="slidenum">
              <a:rPr lang="nl-NL" sz="2200" smtClean="0">
                <a:solidFill>
                  <a:srgbClr val="000000"/>
                </a:solidFill>
              </a:rPr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‹nr.›</a:t>
            </a:fld>
            <a:endParaRPr lang="nl-NL" sz="2200" dirty="0">
              <a:solidFill>
                <a:srgbClr val="000000"/>
              </a:solidFill>
            </a:endParaRPr>
          </a:p>
        </p:txBody>
      </p:sp>
      <p:pic>
        <p:nvPicPr>
          <p:cNvPr id="10" name="LogoLandmac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0" y="1175"/>
            <a:ext cx="9130078" cy="199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49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27414"/>
            <a:ext cx="9144000" cy="3430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76250" y="1879601"/>
            <a:ext cx="8192691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476250" y="3749487"/>
            <a:ext cx="8193882" cy="1736913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2" name="Tijdelijke aanduiding voor dianummer 21">
            <a:extLst>
              <a:ext uri="{FF2B5EF4-FFF2-40B4-BE49-F238E27FC236}">
                <a16:creationId xmlns:a16="http://schemas.microsoft.com/office/drawing/2014/main" xmlns="" id="{17E1F773-BF9C-4C35-ABBC-BFB53364B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3" name="Vertrouwelijkheidsniveau">
            <a:extLst>
              <a:ext uri="{FF2B5EF4-FFF2-40B4-BE49-F238E27FC236}">
                <a16:creationId xmlns:a16="http://schemas.microsoft.com/office/drawing/2014/main" xmlns="" id="{9083841F-8AA4-4AEC-93F7-5EDA66B599C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tekst 16">
            <a:extLst>
              <a:ext uri="{FF2B5EF4-FFF2-40B4-BE49-F238E27FC236}">
                <a16:creationId xmlns:a16="http://schemas.microsoft.com/office/drawing/2014/main" xmlns="" id="{631BC45E-EEEE-444C-8340-F4E4E532BF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2501" y="5486401"/>
            <a:ext cx="3753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xmlns="" id="{24115787-E7BA-4E6B-ACDF-C586817C79B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2500" y="5808476"/>
            <a:ext cx="3753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xmlns="" id="{08FD66A7-5A78-459B-9B7F-13F33318D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0C91930-E0E3-4652-8A0C-E4B528AB5B7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xmlns="" id="{51AE06CA-FDAB-47E6-9A6B-49429DE85BD5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6069807 w 6096000"/>
              <a:gd name="connsiteY0" fmla="*/ 975600 h 6858000"/>
              <a:gd name="connsiteX1" fmla="*/ 6096000 w 6096000"/>
              <a:gd name="connsiteY1" fmla="*/ 975600 h 6858000"/>
              <a:gd name="connsiteX2" fmla="*/ 6096000 w 6096000"/>
              <a:gd name="connsiteY2" fmla="*/ 1014413 h 6858000"/>
              <a:gd name="connsiteX3" fmla="*/ 6069807 w 6096000"/>
              <a:gd name="connsiteY3" fmla="*/ 1014413 h 6858000"/>
              <a:gd name="connsiteX4" fmla="*/ 0 w 6096000"/>
              <a:gd name="connsiteY4" fmla="*/ 0 h 6858000"/>
              <a:gd name="connsiteX5" fmla="*/ 5777707 w 6096000"/>
              <a:gd name="connsiteY5" fmla="*/ 0 h 6858000"/>
              <a:gd name="connsiteX6" fmla="*/ 5777707 w 6096000"/>
              <a:gd name="connsiteY6" fmla="*/ 1014413 h 6858000"/>
              <a:gd name="connsiteX7" fmla="*/ 5777707 w 6096000"/>
              <a:gd name="connsiteY7" fmla="*/ 1265494 h 6858000"/>
              <a:gd name="connsiteX8" fmla="*/ 5777707 w 6096000"/>
              <a:gd name="connsiteY8" fmla="*/ 1281113 h 6858000"/>
              <a:gd name="connsiteX9" fmla="*/ 6096000 w 6096000"/>
              <a:gd name="connsiteY9" fmla="*/ 1281113 h 6858000"/>
              <a:gd name="connsiteX10" fmla="*/ 6096000 w 6096000"/>
              <a:gd name="connsiteY10" fmla="*/ 6858000 h 6858000"/>
              <a:gd name="connsiteX11" fmla="*/ 5848350 w 6096000"/>
              <a:gd name="connsiteY11" fmla="*/ 6858000 h 6858000"/>
              <a:gd name="connsiteX12" fmla="*/ 0 w 6096000"/>
              <a:gd name="connsiteY1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96000" h="6858000">
                <a:moveTo>
                  <a:pt x="6069807" y="975600"/>
                </a:moveTo>
                <a:lnTo>
                  <a:pt x="6096000" y="975600"/>
                </a:lnTo>
                <a:lnTo>
                  <a:pt x="6096000" y="1014413"/>
                </a:lnTo>
                <a:lnTo>
                  <a:pt x="6069807" y="1014413"/>
                </a:lnTo>
                <a:close/>
                <a:moveTo>
                  <a:pt x="0" y="0"/>
                </a:moveTo>
                <a:lnTo>
                  <a:pt x="5777707" y="0"/>
                </a:lnTo>
                <a:lnTo>
                  <a:pt x="5777707" y="1014413"/>
                </a:lnTo>
                <a:lnTo>
                  <a:pt x="5777707" y="1265494"/>
                </a:lnTo>
                <a:lnTo>
                  <a:pt x="5777707" y="1281113"/>
                </a:lnTo>
                <a:lnTo>
                  <a:pt x="6096000" y="1281113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1800000" anchor="t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l-NL" dirty="0"/>
              <a:t>Klik op het pictogram om een afbeelding in te voegen</a:t>
            </a:r>
          </a:p>
        </p:txBody>
      </p:sp>
      <p:sp>
        <p:nvSpPr>
          <p:cNvPr id="28" name="Vertrouwelijkheidsniveau">
            <a:extLst>
              <a:ext uri="{FF2B5EF4-FFF2-40B4-BE49-F238E27FC236}">
                <a16:creationId xmlns:a16="http://schemas.microsoft.com/office/drawing/2014/main" xmlns="" id="{233E6339-A3B7-4F01-A9A8-3BA0F6CFAD1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49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29" name="Ondertitel 2">
            <a:extLst>
              <a:ext uri="{FF2B5EF4-FFF2-40B4-BE49-F238E27FC236}">
                <a16:creationId xmlns:a16="http://schemas.microsoft.com/office/drawing/2014/main" xmlns="" id="{CC6EB04B-3622-4850-A8B2-65C8523784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14000" y="3657601"/>
            <a:ext cx="3753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30" name="Titel 1">
            <a:extLst>
              <a:ext uri="{FF2B5EF4-FFF2-40B4-BE49-F238E27FC236}">
                <a16:creationId xmlns:a16="http://schemas.microsoft.com/office/drawing/2014/main" xmlns="" id="{170997DC-0B66-445A-9CA4-DC2FB480E2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14000" y="2120417"/>
            <a:ext cx="3753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16">
            <a:extLst>
              <a:ext uri="{FF2B5EF4-FFF2-40B4-BE49-F238E27FC236}">
                <a16:creationId xmlns:a16="http://schemas.microsoft.com/office/drawing/2014/main" xmlns="" id="{42907EF7-49B3-46B9-ACD2-A3F3E160AF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14000" y="5486401"/>
            <a:ext cx="3753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0" name="Tijdelijke aanduiding voor tekst 8">
            <a:extLst>
              <a:ext uri="{FF2B5EF4-FFF2-40B4-BE49-F238E27FC236}">
                <a16:creationId xmlns:a16="http://schemas.microsoft.com/office/drawing/2014/main" xmlns="" id="{DF9EB481-DA3C-4E44-9FE2-E6F7ED8E58A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14000" y="5808476"/>
            <a:ext cx="3753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xmlns="" id="{A0A6A365-BFF5-4B16-B1E9-D831984D56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xmlns="" id="{21421F68-1BEF-403F-B0C5-AAC49C6A096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2500" y="2350800"/>
            <a:ext cx="8191800" cy="396406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7E8395B0-5BEF-4071-A7D0-AC6F71F066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Vertrouwelijkheidsniveau">
            <a:extLst>
              <a:ext uri="{FF2B5EF4-FFF2-40B4-BE49-F238E27FC236}">
                <a16:creationId xmlns:a16="http://schemas.microsoft.com/office/drawing/2014/main" xmlns="" id="{81E8D0CB-07CC-4FF4-B9A2-3BEAACD9AE9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xmlns="" id="{4AE61CC0-169D-4A88-BF15-A47DE22E8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46971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72500" y="2350800"/>
            <a:ext cx="375285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4000" y="2350800"/>
            <a:ext cx="37584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xmlns="" id="{260C6DF3-2547-4188-B44C-E1C924D734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7" name="Vertrouwelijkheidsniveau">
            <a:extLst>
              <a:ext uri="{FF2B5EF4-FFF2-40B4-BE49-F238E27FC236}">
                <a16:creationId xmlns:a16="http://schemas.microsoft.com/office/drawing/2014/main" xmlns="" id="{1B09E170-CA11-4EE2-B82E-0AD6B2F1C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xmlns="" id="{B1CF7121-85E0-45D3-B910-BCF8E25FEC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4914000" y="2350799"/>
            <a:ext cx="3753000" cy="3963600"/>
          </a:xfrm>
        </p:spPr>
        <p:txBody>
          <a:bodyPr/>
          <a:lstStyle>
            <a:lvl1pPr marL="316800" indent="-316800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30000" indent="-316800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xmlns="" id="{A7984020-B91C-4CFF-88ED-501B2109C66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xmlns="" id="{F17C0AA7-9F88-4479-B7CF-C1BB31AB870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xmlns="" id="{4C1E2EA9-BE63-4625-B099-2271F692D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14000" y="1281950"/>
            <a:ext cx="375300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xmlns="" id="{6C2A6650-CEC0-489B-BFC0-04E78F01962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49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 hasCustomPrompt="1"/>
          </p:nvPr>
        </p:nvSpPr>
        <p:spPr>
          <a:xfrm>
            <a:off x="472500" y="1052514"/>
            <a:ext cx="8192691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472500" y="5298141"/>
            <a:ext cx="8192691" cy="923272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CB8E684C-7D4C-426C-AC24-E424245763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Vertrouwelijkheidsniveau">
            <a:extLst>
              <a:ext uri="{FF2B5EF4-FFF2-40B4-BE49-F238E27FC236}">
                <a16:creationId xmlns:a16="http://schemas.microsoft.com/office/drawing/2014/main" xmlns="" id="{D32BCAE4-C367-4016-B734-236CBBFED4D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verticaal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>
            <a:extLst>
              <a:ext uri="{FF2B5EF4-FFF2-40B4-BE49-F238E27FC236}">
                <a16:creationId xmlns:a16="http://schemas.microsoft.com/office/drawing/2014/main" xmlns="" id="{0FA47D1B-42CA-4E2B-B2E8-239884DF4BD3}"/>
              </a:ext>
            </a:extLst>
          </p:cNvPr>
          <p:cNvSpPr/>
          <p:nvPr userDrawn="1"/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498305 w 6096000"/>
              <a:gd name="connsiteY1" fmla="*/ 0 h 6858000"/>
              <a:gd name="connsiteX2" fmla="*/ 5853600 w 6096000"/>
              <a:gd name="connsiteY2" fmla="*/ 0 h 6858000"/>
              <a:gd name="connsiteX3" fmla="*/ 5862636 w 6096000"/>
              <a:gd name="connsiteY3" fmla="*/ 0 h 6858000"/>
              <a:gd name="connsiteX4" fmla="*/ 5862636 w 6096000"/>
              <a:gd name="connsiteY4" fmla="*/ 712471 h 6858000"/>
              <a:gd name="connsiteX5" fmla="*/ 6096000 w 6096000"/>
              <a:gd name="connsiteY5" fmla="*/ 712471 h 6858000"/>
              <a:gd name="connsiteX6" fmla="*/ 6096000 w 6096000"/>
              <a:gd name="connsiteY6" fmla="*/ 961200 h 6858000"/>
              <a:gd name="connsiteX7" fmla="*/ 6096000 w 6096000"/>
              <a:gd name="connsiteY7" fmla="*/ 1891881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498305" y="0"/>
                </a:lnTo>
                <a:lnTo>
                  <a:pt x="5853600" y="0"/>
                </a:lnTo>
                <a:lnTo>
                  <a:pt x="5862636" y="0"/>
                </a:lnTo>
                <a:lnTo>
                  <a:pt x="5862636" y="712471"/>
                </a:lnTo>
                <a:lnTo>
                  <a:pt x="6096000" y="712471"/>
                </a:lnTo>
                <a:lnTo>
                  <a:pt x="6096000" y="961200"/>
                </a:lnTo>
                <a:lnTo>
                  <a:pt x="6096000" y="1891881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4000" y="1052513"/>
            <a:ext cx="3753000" cy="5168900"/>
          </a:xfrm>
        </p:spPr>
        <p:txBody>
          <a:bodyPr anchor="ctr" anchorCtr="0"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xmlns="" id="{AF508C5A-8D78-4219-976E-46DFA0C4F8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2500" y="3039154"/>
            <a:ext cx="375285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411F2E84-2AC4-4E76-AB35-4DF5275224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6" name="Vertrouwelijkheidsniveau">
            <a:extLst>
              <a:ext uri="{FF2B5EF4-FFF2-40B4-BE49-F238E27FC236}">
                <a16:creationId xmlns:a16="http://schemas.microsoft.com/office/drawing/2014/main" xmlns="" id="{42A8670A-3771-498C-BCA7-1CEC86864E8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25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230636227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 hasCustomPrompt="1"/>
          </p:nvPr>
        </p:nvSpPr>
        <p:spPr>
          <a:xfrm>
            <a:off x="4914000" y="2350800"/>
            <a:ext cx="37530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dianummer 13">
            <a:extLst>
              <a:ext uri="{FF2B5EF4-FFF2-40B4-BE49-F238E27FC236}">
                <a16:creationId xmlns:a16="http://schemas.microsoft.com/office/drawing/2014/main" xmlns="" id="{0E24862E-A238-48C9-966B-53C0A9936E1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6">
            <a:extLst>
              <a:ext uri="{FF2B5EF4-FFF2-40B4-BE49-F238E27FC236}">
                <a16:creationId xmlns:a16="http://schemas.microsoft.com/office/drawing/2014/main" xmlns="" id="{9C42D806-99A5-4854-9BB7-C93AB66EA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14000" y="1281950"/>
            <a:ext cx="3753000" cy="10692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xmlns="" id="{4BAFB278-E939-4041-A70B-47CB8943C72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4900" y="6528572"/>
            <a:ext cx="3196828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xmlns="" id="{F4CFC7BE-2502-4C51-AFEA-F92D9746773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2500" y="1281950"/>
            <a:ext cx="8199900" cy="1069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2500" y="2349499"/>
            <a:ext cx="8199900" cy="396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00C4A9ED-10BC-4655-9631-74B32DCB2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86300" y="6528572"/>
            <a:ext cx="383400" cy="1836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1113A800-9FFB-4505-9B39-BBE671EBBBE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6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666" r:id="rId2"/>
    <p:sldLayoutId id="2147483725" r:id="rId3"/>
    <p:sldLayoutId id="2147483731" r:id="rId4"/>
    <p:sldLayoutId id="2147483652" r:id="rId5"/>
    <p:sldLayoutId id="2147483728" r:id="rId6"/>
    <p:sldLayoutId id="2147483689" r:id="rId7"/>
    <p:sldLayoutId id="2147483730" r:id="rId8"/>
    <p:sldLayoutId id="2147483729" r:id="rId9"/>
    <p:sldLayoutId id="2147483716" r:id="rId10"/>
    <p:sldLayoutId id="2147483667" r:id="rId11"/>
    <p:sldLayoutId id="214748372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Tx/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Tx/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b="1" i="0" kern="1200">
          <a:solidFill>
            <a:schemeClr val="accent1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000"/>
            <a:ext cx="9144000" cy="539750"/>
          </a:xfrm>
          <a:prstGeom prst="rect">
            <a:avLst/>
          </a:prstGeom>
          <a:solidFill>
            <a:srgbClr val="F9E11E"/>
          </a:solidFill>
          <a:ln>
            <a:noFill/>
          </a:ln>
          <a:ex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000" y="2070000"/>
            <a:ext cx="84024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err="1" smtClean="0"/>
              <a:t>Klik</a:t>
            </a:r>
            <a:r>
              <a:rPr lang="nl-NL" dirty="0" smtClean="0"/>
              <a:t> </a:t>
            </a:r>
            <a:r>
              <a:rPr lang="nl-NL" dirty="0" err="1" smtClean="0"/>
              <a:t>om</a:t>
            </a:r>
            <a:r>
              <a:rPr lang="nl-NL" dirty="0" smtClean="0"/>
              <a:t> het </a:t>
            </a:r>
            <a:r>
              <a:rPr lang="nl-NL" dirty="0" err="1" smtClean="0"/>
              <a:t>opmaakprofiel</a:t>
            </a:r>
            <a:r>
              <a:rPr lang="nl-NL" dirty="0" smtClean="0"/>
              <a:t> van de </a:t>
            </a:r>
            <a:r>
              <a:rPr lang="nl-NL" dirty="0" err="1" smtClean="0"/>
              <a:t>modeltekst</a:t>
            </a:r>
            <a:r>
              <a:rPr lang="nl-NL" dirty="0" smtClean="0"/>
              <a:t> </a:t>
            </a:r>
            <a:r>
              <a:rPr lang="nl-NL" dirty="0" err="1" smtClean="0"/>
              <a:t>te</a:t>
            </a:r>
            <a:r>
              <a:rPr lang="nl-NL" dirty="0" smtClean="0"/>
              <a:t> </a:t>
            </a:r>
            <a:r>
              <a:rPr lang="nl-NL" dirty="0" err="1" smtClean="0"/>
              <a:t>bewerken</a:t>
            </a:r>
            <a:endParaRPr lang="nl-NL" dirty="0" smtClean="0"/>
          </a:p>
          <a:p>
            <a:pPr lvl="1"/>
            <a:r>
              <a:rPr lang="nl-NL" dirty="0" smtClean="0"/>
              <a:t>Tweede </a:t>
            </a:r>
            <a:r>
              <a:rPr lang="nl-NL" dirty="0" err="1" smtClean="0"/>
              <a:t>niveau</a:t>
            </a:r>
            <a:r>
              <a:rPr lang="nl-NL" dirty="0" smtClean="0"/>
              <a:t> </a:t>
            </a:r>
          </a:p>
          <a:p>
            <a:pPr lvl="2"/>
            <a:r>
              <a:rPr lang="nl-NL" dirty="0" err="1" smtClean="0"/>
              <a:t>Derde</a:t>
            </a:r>
            <a:r>
              <a:rPr lang="nl-NL" dirty="0" smtClean="0"/>
              <a:t> niveau</a:t>
            </a:r>
          </a:p>
          <a:p>
            <a:pPr lvl="4"/>
            <a:r>
              <a:rPr lang="nl-NL" dirty="0" smtClean="0"/>
              <a:t> Vierde niveau</a:t>
            </a:r>
          </a:p>
          <a:p>
            <a:pPr lvl="5"/>
            <a:r>
              <a:rPr lang="nl-NL" sz="1800" dirty="0" smtClean="0"/>
              <a:t>Vijfde niveau</a:t>
            </a:r>
            <a:endParaRPr lang="nl-NL" dirty="0" smtClean="0"/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F9E11E"/>
          </a:solidFill>
          <a:ln>
            <a:noFill/>
          </a:ln>
          <a:ex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68000" y="1295999"/>
            <a:ext cx="8402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noProof="0" dirty="0" smtClean="0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36400" y="6422400"/>
            <a:ext cx="3153600" cy="11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1000" dirty="0" smtClean="0">
                <a:solidFill>
                  <a:srgbClr val="000000"/>
                </a:solidFill>
                <a:cs typeface="Arial" charset="0"/>
              </a:rPr>
              <a:t>Rijkswaterstaat</a:t>
            </a:r>
            <a:endParaRPr lang="nl-NL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68000" y="6613200"/>
            <a:ext cx="1904400" cy="11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D62E13F-49FF-4F5B-8E2D-F997ACAF2D81}" type="slidenum">
              <a:rPr lang="nl-NL" sz="1000">
                <a:solidFill>
                  <a:srgbClr val="000000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nl-NL" sz="1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09" name="TitelSlide2"/>
          <p:cNvSpPr txBox="1">
            <a:spLocks noChangeArrowheads="1"/>
          </p:cNvSpPr>
          <p:nvPr/>
        </p:nvSpPr>
        <p:spPr bwMode="auto">
          <a:xfrm>
            <a:off x="5036400" y="6613200"/>
            <a:ext cx="2415600" cy="11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0" fontAlgn="base" hangingPunct="0">
              <a:spcAft>
                <a:spcPct val="0"/>
              </a:spcAft>
            </a:pPr>
            <a:r>
              <a:rPr lang="nl-NL" sz="1000" dirty="0" err="1" smtClean="0">
                <a:solidFill>
                  <a:srgbClr val="000000"/>
                </a:solidFill>
              </a:rPr>
              <a:t>Informatiebijeenkomst</a:t>
            </a:r>
            <a:endParaRPr lang="nl-NL" sz="1000" dirty="0">
              <a:solidFill>
                <a:srgbClr val="000000"/>
              </a:solidFill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sz="2200">
              <a:solidFill>
                <a:srgbClr val="000000"/>
              </a:solidFill>
            </a:endParaRPr>
          </a:p>
        </p:txBody>
      </p:sp>
      <p:pic>
        <p:nvPicPr>
          <p:cNvPr id="1121" name="LogoLandmacht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35463" y="5215"/>
            <a:ext cx="439737" cy="8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7264800" y="6613200"/>
            <a:ext cx="1508400" cy="11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12" name="shpKleurvlakBoven"/>
          <p:cNvSpPr>
            <a:spLocks noChangeArrowheads="1"/>
          </p:cNvSpPr>
          <p:nvPr userDrawn="1"/>
        </p:nvSpPr>
        <p:spPr bwMode="auto">
          <a:xfrm>
            <a:off x="826428" y="6656400"/>
            <a:ext cx="30276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650" cap="all" dirty="0" smtClean="0">
                <a:solidFill>
                  <a:srgbClr val="000000"/>
                </a:solidFill>
                <a:cs typeface="Arial" charset="0"/>
              </a:rPr>
              <a:t>RWS Informatie -</a:t>
            </a:r>
            <a:endParaRPr lang="nl-NL" sz="650" cap="all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12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aseline="0">
          <a:solidFill>
            <a:srgbClr val="007BC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ts val="423"/>
        </a:spcBef>
        <a:spcAft>
          <a:spcPct val="0"/>
        </a:spcAft>
        <a:buFont typeface="Arial" pitchFamily="34" charset="0"/>
        <a:buChar char="•"/>
        <a:defRPr sz="1800">
          <a:solidFill>
            <a:srgbClr val="000000"/>
          </a:solidFill>
          <a:latin typeface="+mn-lt"/>
          <a:ea typeface="+mn-ea"/>
          <a:cs typeface="+mn-cs"/>
        </a:defRPr>
      </a:lvl1pPr>
      <a:lvl2pPr marL="741600" indent="-28440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–"/>
        <a:defRPr sz="1800">
          <a:solidFill>
            <a:srgbClr val="000000"/>
          </a:solidFill>
          <a:latin typeface="+mn-lt"/>
        </a:defRPr>
      </a:lvl2pPr>
      <a:lvl3pPr marL="965200" indent="-342900" algn="l" rtl="0" eaLnBrk="1" fontAlgn="base" hangingPunct="1">
        <a:spcBef>
          <a:spcPts val="423"/>
        </a:spcBef>
        <a:spcAft>
          <a:spcPct val="0"/>
        </a:spcAft>
        <a:buFont typeface="Arial" pitchFamily="34" charset="0"/>
        <a:buChar char="•"/>
        <a:defRPr sz="1800">
          <a:solidFill>
            <a:srgbClr val="000000"/>
          </a:solidFill>
          <a:latin typeface="+mn-lt"/>
        </a:defRPr>
      </a:lvl3pPr>
      <a:lvl4pPr marL="989013" indent="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None/>
        <a:defRPr sz="2200">
          <a:solidFill>
            <a:srgbClr val="000000"/>
          </a:solidFill>
          <a:latin typeface="+mn-lt"/>
        </a:defRPr>
      </a:lvl4pPr>
      <a:lvl5pPr marL="1631950" indent="-28575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–"/>
        <a:defRPr sz="1800" baseline="0">
          <a:solidFill>
            <a:srgbClr val="000000"/>
          </a:solidFill>
          <a:latin typeface="+mn-lt"/>
        </a:defRPr>
      </a:lvl5pPr>
      <a:lvl6pPr marL="180340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»"/>
        <a:defRPr sz="1800" baseline="0">
          <a:solidFill>
            <a:srgbClr val="000000"/>
          </a:solidFill>
          <a:latin typeface="+mn-lt"/>
        </a:defRPr>
      </a:lvl6pPr>
      <a:lvl7pPr marL="22606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71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1750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nderned.nl/e-gids/veelgestelde-vrage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servicedesk@TenderNed.n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1900" dirty="0">
                <a:solidFill>
                  <a:schemeClr val="tx1"/>
                </a:solidFill>
              </a:rPr>
              <a:t>Perceel I: Aanschaf en onderhoud van instrumenten voor het meten van waterkwaliteit en overige dienstverlening </a:t>
            </a:r>
            <a:r>
              <a:rPr lang="nl-NL" sz="1900" dirty="0" err="1">
                <a:solidFill>
                  <a:schemeClr val="tx1"/>
                </a:solidFill>
              </a:rPr>
              <a:t>tbv</a:t>
            </a:r>
            <a:r>
              <a:rPr lang="nl-NL" sz="1900" dirty="0">
                <a:solidFill>
                  <a:schemeClr val="tx1"/>
                </a:solidFill>
              </a:rPr>
              <a:t> Noordzee</a:t>
            </a:r>
          </a:p>
          <a:p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791075" y="2120417"/>
            <a:ext cx="3875925" cy="1403350"/>
          </a:xfrm>
        </p:spPr>
        <p:txBody>
          <a:bodyPr>
            <a:normAutofit/>
          </a:bodyPr>
          <a:lstStyle/>
          <a:p>
            <a:r>
              <a:rPr lang="nl-NL" sz="2600" dirty="0"/>
              <a:t>Informatiebijeenkomst</a:t>
            </a:r>
            <a:endParaRPr lang="nl-NL" sz="260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25"/>
          </p:nvPr>
        </p:nvSpPr>
        <p:spPr>
          <a:xfrm>
            <a:off x="7191374" y="5808476"/>
            <a:ext cx="1475625" cy="345651"/>
          </a:xfrm>
        </p:spPr>
        <p:txBody>
          <a:bodyPr/>
          <a:lstStyle/>
          <a:p>
            <a:r>
              <a:rPr lang="nl-NL" dirty="0"/>
              <a:t>3 mei 2018</a:t>
            </a:r>
          </a:p>
          <a:p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" y="1945199"/>
            <a:ext cx="452766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37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dirty="0" smtClean="0"/>
              <a:t>6. Organisatie meten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Er zijn binnen RWS diverse rollen</a:t>
            </a:r>
          </a:p>
          <a:p>
            <a:pPr marL="457200" lvl="1" indent="0">
              <a:buNone/>
            </a:pPr>
            <a:r>
              <a:rPr lang="nl-NL" dirty="0" smtClean="0"/>
              <a:t>Door </a:t>
            </a:r>
            <a:r>
              <a:rPr lang="nl-NL" dirty="0"/>
              <a:t>heel RWS:</a:t>
            </a:r>
            <a:endParaRPr lang="nl-NL" dirty="0" smtClean="0"/>
          </a:p>
          <a:p>
            <a:pPr lvl="1"/>
            <a:r>
              <a:rPr lang="nl-NL" dirty="0" smtClean="0"/>
              <a:t>Gebruikers van informatie</a:t>
            </a:r>
          </a:p>
          <a:p>
            <a:pPr lvl="1"/>
            <a:endParaRPr lang="nl-NL" dirty="0"/>
          </a:p>
          <a:p>
            <a:pPr marL="457200" lvl="1" indent="0">
              <a:buNone/>
            </a:pPr>
            <a:r>
              <a:rPr lang="nl-NL" dirty="0" smtClean="0"/>
              <a:t>Bij afdeling Mobiel Meten:</a:t>
            </a:r>
          </a:p>
          <a:p>
            <a:pPr lvl="1"/>
            <a:r>
              <a:rPr lang="nl-NL" dirty="0" smtClean="0"/>
              <a:t>Planner</a:t>
            </a:r>
          </a:p>
          <a:p>
            <a:pPr lvl="1"/>
            <a:r>
              <a:rPr lang="nl-NL" dirty="0" err="1" smtClean="0"/>
              <a:t>Inwinner</a:t>
            </a:r>
            <a:endParaRPr lang="nl-NL" dirty="0" smtClean="0"/>
          </a:p>
          <a:p>
            <a:pPr lvl="1"/>
            <a:r>
              <a:rPr lang="nl-NL" dirty="0" smtClean="0"/>
              <a:t>Supportmedewerker</a:t>
            </a:r>
          </a:p>
          <a:p>
            <a:pPr marL="457200" lvl="1" indent="0">
              <a:buNone/>
            </a:pPr>
            <a:endParaRPr lang="nl-NL" dirty="0" smtClean="0"/>
          </a:p>
          <a:p>
            <a:pPr marL="457200" lvl="1" indent="0">
              <a:buNone/>
            </a:pPr>
            <a:r>
              <a:rPr lang="nl-NL" dirty="0" smtClean="0"/>
              <a:t>Bij team Instrumenten:</a:t>
            </a:r>
          </a:p>
          <a:p>
            <a:pPr lvl="1"/>
            <a:r>
              <a:rPr lang="nl-NL" dirty="0" smtClean="0"/>
              <a:t>Beheerder centrale voorraad en uitleningen</a:t>
            </a:r>
          </a:p>
          <a:p>
            <a:pPr lvl="1"/>
            <a:r>
              <a:rPr lang="nl-NL" dirty="0" smtClean="0"/>
              <a:t>Eigendom </a:t>
            </a:r>
          </a:p>
          <a:p>
            <a:pPr lvl="1"/>
            <a:r>
              <a:rPr lang="nl-NL" dirty="0" smtClean="0"/>
              <a:t>Contractbegeleider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5316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dirty="0"/>
              <a:t>7</a:t>
            </a:r>
            <a:r>
              <a:rPr lang="nl-NL" dirty="0" smtClean="0"/>
              <a:t>. RWS-doelen voor deze aanbesteding	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Continuïteit inzet huidige </a:t>
            </a:r>
            <a:r>
              <a:rPr lang="nl-NL" dirty="0" err="1" smtClean="0"/>
              <a:t>Seabird</a:t>
            </a:r>
            <a:r>
              <a:rPr lang="nl-NL" dirty="0" smtClean="0"/>
              <a:t>-apparatuur voor Noordzee</a:t>
            </a:r>
          </a:p>
          <a:p>
            <a:pPr lvl="2"/>
            <a:endParaRPr lang="nl-NL" dirty="0" smtClean="0"/>
          </a:p>
          <a:p>
            <a:r>
              <a:rPr lang="nl-NL" dirty="0" smtClean="0"/>
              <a:t>Betrouwbare ondersteuning bij het gebruik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marL="0" indent="0">
              <a:buNone/>
            </a:pPr>
            <a:endParaRPr lang="nl-NL" dirty="0" smtClean="0">
              <a:solidFill>
                <a:schemeClr val="tx1"/>
              </a:solidFill>
            </a:endParaRPr>
          </a:p>
          <a:p>
            <a:pPr marL="0" lvl="1" indent="0">
              <a:lnSpc>
                <a:spcPct val="200000"/>
              </a:lnSpc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36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7</a:t>
            </a:r>
            <a:r>
              <a:rPr lang="nl-NL" dirty="0" smtClean="0"/>
              <a:t>. Scope aanbesteding			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1"/>
            <a:r>
              <a:rPr lang="nl-NL" dirty="0" smtClean="0"/>
              <a:t>Onderhoud (</a:t>
            </a:r>
            <a:r>
              <a:rPr lang="nl-NL" dirty="0"/>
              <a:t>kalibratie </a:t>
            </a:r>
            <a:r>
              <a:rPr lang="nl-NL" dirty="0" smtClean="0"/>
              <a:t>/ preventief / correctief)</a:t>
            </a:r>
          </a:p>
          <a:p>
            <a:pPr lvl="1"/>
            <a:endParaRPr lang="nl-NL" dirty="0" smtClean="0"/>
          </a:p>
          <a:p>
            <a:pPr lvl="1"/>
            <a:r>
              <a:rPr lang="nl-NL" dirty="0"/>
              <a:t>Levering vervangende instrumenten, onderdelen en accessoires</a:t>
            </a:r>
          </a:p>
          <a:p>
            <a:pPr lvl="3"/>
            <a:r>
              <a:rPr lang="nl-NL" dirty="0" smtClean="0"/>
              <a:t>Gebruikte onderdelen </a:t>
            </a:r>
            <a:r>
              <a:rPr lang="nl-NL" dirty="0" err="1" smtClean="0"/>
              <a:t>Seabird</a:t>
            </a:r>
            <a:r>
              <a:rPr lang="nl-NL" dirty="0" smtClean="0"/>
              <a:t> of gelijkwaardig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Incidentele ondersteuning bij gebruik</a:t>
            </a:r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marL="0" indent="0">
              <a:buNone/>
            </a:pPr>
            <a:endParaRPr lang="nl-NL" dirty="0" smtClean="0">
              <a:solidFill>
                <a:schemeClr val="tx1"/>
              </a:solidFill>
            </a:endParaRPr>
          </a:p>
          <a:p>
            <a:pPr marL="0" lvl="1" indent="0">
              <a:lnSpc>
                <a:spcPct val="200000"/>
              </a:lnSpc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62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dirty="0"/>
              <a:t>8</a:t>
            </a:r>
            <a:r>
              <a:rPr lang="nl-NL" dirty="0" smtClean="0"/>
              <a:t>. Technische scope 		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8500" indent="0">
              <a:buNone/>
            </a:pPr>
            <a:r>
              <a:rPr lang="nl-NL" altLang="nl-NL" dirty="0" smtClean="0"/>
              <a:t>Huidige inzet:</a:t>
            </a:r>
          </a:p>
          <a:p>
            <a:pPr lvl="1"/>
            <a:r>
              <a:rPr lang="nl-NL" altLang="nl-NL" dirty="0" smtClean="0"/>
              <a:t>2 x sampler (meetschepen </a:t>
            </a:r>
            <a:r>
              <a:rPr lang="nl-NL" altLang="nl-NL" dirty="0" err="1" smtClean="0"/>
              <a:t>Arca</a:t>
            </a:r>
            <a:r>
              <a:rPr lang="nl-NL" altLang="nl-NL" dirty="0" smtClean="0"/>
              <a:t> en </a:t>
            </a:r>
            <a:r>
              <a:rPr lang="nl-NL" altLang="nl-NL" dirty="0" err="1" smtClean="0"/>
              <a:t>Zirfaea</a:t>
            </a:r>
            <a:r>
              <a:rPr lang="nl-NL" altLang="nl-NL" dirty="0" smtClean="0"/>
              <a:t>)</a:t>
            </a:r>
          </a:p>
          <a:p>
            <a:pPr lvl="1"/>
            <a:r>
              <a:rPr lang="nl-NL" altLang="nl-NL" dirty="0" smtClean="0"/>
              <a:t>1 x </a:t>
            </a:r>
            <a:r>
              <a:rPr lang="nl-NL" altLang="nl-NL" dirty="0" err="1" smtClean="0"/>
              <a:t>meetvis</a:t>
            </a:r>
            <a:r>
              <a:rPr lang="nl-NL" altLang="nl-NL" dirty="0" smtClean="0"/>
              <a:t> (meetschip </a:t>
            </a:r>
            <a:r>
              <a:rPr lang="nl-NL" altLang="nl-NL" dirty="0" err="1" smtClean="0"/>
              <a:t>Zirfaea</a:t>
            </a:r>
            <a:r>
              <a:rPr lang="nl-NL" altLang="nl-NL" dirty="0" smtClean="0"/>
              <a:t>)</a:t>
            </a:r>
          </a:p>
          <a:p>
            <a:pPr lvl="1"/>
            <a:endParaRPr lang="nl-NL" altLang="nl-NL" dirty="0"/>
          </a:p>
          <a:p>
            <a:pPr marL="58500" indent="0">
              <a:buNone/>
            </a:pPr>
            <a:r>
              <a:rPr lang="nl-NL" altLang="nl-NL" dirty="0" smtClean="0"/>
              <a:t>Levering en onderhoud betreft specifiek benoemde </a:t>
            </a:r>
            <a:r>
              <a:rPr lang="nl-NL" altLang="nl-NL" dirty="0" err="1" smtClean="0"/>
              <a:t>Seabird</a:t>
            </a:r>
            <a:r>
              <a:rPr lang="nl-NL" altLang="nl-NL" dirty="0" smtClean="0"/>
              <a:t>-items</a:t>
            </a:r>
          </a:p>
          <a:p>
            <a:pPr marL="58500" indent="0">
              <a:buNone/>
            </a:pPr>
            <a:endParaRPr lang="nl-NL" altLang="nl-NL" dirty="0" smtClean="0"/>
          </a:p>
          <a:p>
            <a:pPr marL="58500" indent="0">
              <a:buNone/>
            </a:pPr>
            <a:r>
              <a:rPr lang="nl-NL" altLang="nl-NL" dirty="0" smtClean="0"/>
              <a:t>Meerwaarde in extra mogelijkheden</a:t>
            </a:r>
            <a:endParaRPr lang="nl-NL" altLang="nl-NL" dirty="0"/>
          </a:p>
          <a:p>
            <a:pPr lvl="1"/>
            <a:endParaRPr lang="nl-NL" altLang="nl-NL" dirty="0" smtClean="0"/>
          </a:p>
          <a:p>
            <a:pPr marL="457200" lvl="1" indent="0">
              <a:buNone/>
            </a:pPr>
            <a:endParaRPr lang="nl-NL" altLang="nl-NL" dirty="0" smtClean="0"/>
          </a:p>
          <a:p>
            <a:pPr marL="457200" lvl="1" indent="0">
              <a:buNone/>
            </a:pPr>
            <a:endParaRPr lang="nl-NL" altLang="nl-NL" sz="1000" dirty="0" smtClean="0"/>
          </a:p>
          <a:p>
            <a:pPr marL="457200" lvl="1" indent="0">
              <a:buNone/>
            </a:pPr>
            <a:endParaRPr lang="nl-NL" altLang="nl-NL" dirty="0" smtClean="0">
              <a:solidFill>
                <a:schemeClr val="tx1"/>
              </a:solidFill>
            </a:endParaRPr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12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9</a:t>
            </a:r>
            <a:r>
              <a:rPr lang="nl-NL" dirty="0" smtClean="0"/>
              <a:t>. Diensten						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Levering</a:t>
            </a:r>
          </a:p>
          <a:p>
            <a:r>
              <a:rPr lang="nl-NL" dirty="0" smtClean="0"/>
              <a:t>Onderhoud </a:t>
            </a:r>
          </a:p>
          <a:p>
            <a:r>
              <a:rPr lang="nl-NL" dirty="0" smtClean="0"/>
              <a:t>Transport</a:t>
            </a:r>
          </a:p>
          <a:p>
            <a:r>
              <a:rPr lang="nl-NL" dirty="0" smtClean="0"/>
              <a:t>Ondersteuning bij gebruik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RWS heeft </a:t>
            </a:r>
          </a:p>
          <a:p>
            <a:pPr lvl="1">
              <a:buFontTx/>
              <a:buChar char="-"/>
            </a:pPr>
            <a:r>
              <a:rPr lang="nl-NL" altLang="nl-NL" sz="1400" dirty="0"/>
              <a:t>Reserve-onderdelen aan boord</a:t>
            </a:r>
          </a:p>
          <a:p>
            <a:pPr lvl="1">
              <a:buFontTx/>
              <a:buChar char="-"/>
            </a:pPr>
            <a:r>
              <a:rPr lang="nl-NL" altLang="nl-NL" sz="1400" dirty="0"/>
              <a:t>Reservevoorraad in de </a:t>
            </a:r>
            <a:r>
              <a:rPr lang="nl-NL" altLang="nl-NL" sz="1400" dirty="0" smtClean="0"/>
              <a:t>wal-</a:t>
            </a:r>
            <a:r>
              <a:rPr lang="nl-NL" altLang="nl-NL" sz="1400" dirty="0" err="1" smtClean="0"/>
              <a:t>accomodatie</a:t>
            </a:r>
            <a:r>
              <a:rPr lang="nl-NL" altLang="nl-NL" sz="1400" dirty="0" smtClean="0"/>
              <a:t> </a:t>
            </a:r>
            <a:r>
              <a:rPr lang="nl-NL" altLang="nl-NL" sz="1400" dirty="0"/>
              <a:t>Scheveningen</a:t>
            </a:r>
          </a:p>
          <a:p>
            <a:pPr lvl="1">
              <a:buFontTx/>
              <a:buChar char="-"/>
            </a:pPr>
            <a:r>
              <a:rPr lang="nl-NL" altLang="nl-NL" sz="1400" dirty="0"/>
              <a:t>Incidenteel </a:t>
            </a:r>
            <a:r>
              <a:rPr lang="nl-NL" altLang="nl-NL" sz="1400" dirty="0" smtClean="0"/>
              <a:t>van/naar de instrumentenbeheerders </a:t>
            </a:r>
            <a:r>
              <a:rPr lang="nl-NL" altLang="nl-NL" sz="1400" dirty="0"/>
              <a:t>in Delft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Meerwaarde in </a:t>
            </a:r>
          </a:p>
          <a:p>
            <a:pPr lvl="1">
              <a:buFontTx/>
              <a:buChar char="-"/>
            </a:pPr>
            <a:r>
              <a:rPr lang="nl-NL" sz="1400" dirty="0" smtClean="0"/>
              <a:t>Procesinrichting en kwaliteitsborging</a:t>
            </a:r>
          </a:p>
          <a:p>
            <a:pPr lvl="1">
              <a:buFontTx/>
              <a:buChar char="-"/>
            </a:pPr>
            <a:r>
              <a:rPr lang="nl-NL" sz="1400" dirty="0" smtClean="0"/>
              <a:t>Optimale beschikbaarheid</a:t>
            </a:r>
          </a:p>
          <a:p>
            <a:pPr>
              <a:buFontTx/>
              <a:buChar char="-"/>
            </a:pPr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29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altLang="nl-NL" dirty="0" smtClean="0"/>
              <a:t>10. Contract en contractbeheer 			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altLang="nl-NL" dirty="0" smtClean="0"/>
              <a:t>Contractduur en verlengingen</a:t>
            </a:r>
          </a:p>
          <a:p>
            <a:pPr lvl="1"/>
            <a:r>
              <a:rPr lang="nl-NL" altLang="nl-NL" dirty="0" smtClean="0"/>
              <a:t>Levering en diensten 5 jaar + 3 jaar + 2 jaar</a:t>
            </a:r>
          </a:p>
          <a:p>
            <a:pPr lvl="1"/>
            <a:endParaRPr lang="nl-NL" dirty="0"/>
          </a:p>
          <a:p>
            <a:r>
              <a:rPr lang="nl-NL" altLang="nl-NL" dirty="0" smtClean="0"/>
              <a:t>Facturatie</a:t>
            </a:r>
            <a:endParaRPr lang="nl-NL" altLang="nl-NL" dirty="0"/>
          </a:p>
          <a:p>
            <a:pPr lvl="1"/>
            <a:r>
              <a:rPr lang="nl-NL" altLang="nl-NL" dirty="0"/>
              <a:t>Na </a:t>
            </a:r>
            <a:r>
              <a:rPr lang="nl-NL" altLang="nl-NL" b="1" dirty="0"/>
              <a:t>levering</a:t>
            </a:r>
            <a:r>
              <a:rPr lang="nl-NL" altLang="nl-NL" dirty="0"/>
              <a:t> </a:t>
            </a:r>
            <a:r>
              <a:rPr lang="nl-NL" altLang="nl-NL" dirty="0" smtClean="0"/>
              <a:t>direct na afleverdocument</a:t>
            </a:r>
          </a:p>
          <a:p>
            <a:pPr lvl="1"/>
            <a:r>
              <a:rPr lang="nl-NL" altLang="nl-NL" dirty="0" smtClean="0"/>
              <a:t>Na </a:t>
            </a:r>
            <a:r>
              <a:rPr lang="nl-NL" altLang="nl-NL" b="1" dirty="0" smtClean="0"/>
              <a:t>onderhoud en diensten </a:t>
            </a:r>
            <a:r>
              <a:rPr lang="nl-NL" altLang="nl-NL" dirty="0" smtClean="0"/>
              <a:t>direct na servicerapport</a:t>
            </a:r>
            <a:endParaRPr lang="nl-NL" altLang="nl-NL" dirty="0"/>
          </a:p>
          <a:p>
            <a:pPr lvl="1"/>
            <a:r>
              <a:rPr lang="nl-NL" altLang="nl-NL" b="1" dirty="0" smtClean="0"/>
              <a:t>Diensten en onderdelen</a:t>
            </a:r>
            <a:r>
              <a:rPr lang="nl-NL" altLang="nl-NL" dirty="0" smtClean="0"/>
              <a:t> op basis vaste </a:t>
            </a:r>
            <a:r>
              <a:rPr lang="nl-NL" altLang="nl-NL" dirty="0"/>
              <a:t>onderliggende stukprijzen (PO/ uurloon/ stukprijs prijslijst</a:t>
            </a:r>
            <a:r>
              <a:rPr lang="nl-NL" altLang="nl-NL" dirty="0" smtClean="0"/>
              <a:t>). </a:t>
            </a:r>
            <a:endParaRPr lang="nl-NL" altLang="nl-NL" dirty="0"/>
          </a:p>
          <a:p>
            <a:pPr marL="457200" lvl="1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00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11. Afsluiting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Vragen?</a:t>
            </a:r>
          </a:p>
          <a:p>
            <a:pPr>
              <a:defRPr/>
            </a:pPr>
            <a:r>
              <a:rPr lang="nl-NL" dirty="0"/>
              <a:t>Dank voor uw komst</a:t>
            </a:r>
          </a:p>
          <a:p>
            <a:pPr>
              <a:defRPr/>
            </a:pPr>
            <a:r>
              <a:rPr lang="nl-NL" dirty="0"/>
              <a:t>Succes met het maken van de inschrijving </a:t>
            </a:r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1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AGENDA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468313" y="2070000"/>
            <a:ext cx="8402400" cy="3375224"/>
          </a:xfrm>
        </p:spPr>
        <p:txBody>
          <a:bodyPr/>
          <a:lstStyle/>
          <a:p>
            <a:pPr>
              <a:buFont typeface="Arial" pitchFamily="34" charset="0"/>
              <a:buAutoNum type="arabicPeriod"/>
            </a:pPr>
            <a:r>
              <a:rPr lang="nl-NL" sz="1600" dirty="0">
                <a:solidFill>
                  <a:schemeClr val="tx1"/>
                </a:solidFill>
              </a:rPr>
              <a:t>Korte voorstelronde </a:t>
            </a:r>
          </a:p>
          <a:p>
            <a:pPr>
              <a:buFont typeface="Arial" pitchFamily="34" charset="0"/>
              <a:buAutoNum type="arabicPeriod"/>
            </a:pPr>
            <a:r>
              <a:rPr lang="nl-NL" sz="1600" dirty="0">
                <a:solidFill>
                  <a:schemeClr val="tx1"/>
                </a:solidFill>
              </a:rPr>
              <a:t>Doel en Spelregels </a:t>
            </a:r>
            <a:r>
              <a:rPr lang="nl-NL" sz="1600" dirty="0" smtClean="0">
                <a:solidFill>
                  <a:schemeClr val="tx1"/>
                </a:solidFill>
              </a:rPr>
              <a:t>Informatiebijeenkomst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Procedure aanbesteding</a:t>
            </a:r>
          </a:p>
          <a:p>
            <a:pPr lvl="1"/>
            <a:r>
              <a:rPr lang="nl-NL" sz="1600" dirty="0" err="1" smtClean="0">
                <a:solidFill>
                  <a:schemeClr val="tx1"/>
                </a:solidFill>
              </a:rPr>
              <a:t>TenderNed</a:t>
            </a:r>
            <a:r>
              <a:rPr lang="nl-NL" sz="1600" dirty="0" smtClean="0">
                <a:solidFill>
                  <a:schemeClr val="tx1"/>
                </a:solidFill>
              </a:rPr>
              <a:t> </a:t>
            </a:r>
            <a:r>
              <a:rPr lang="nl-NL" sz="1600" dirty="0">
                <a:solidFill>
                  <a:schemeClr val="tx1"/>
                </a:solidFill>
              </a:rPr>
              <a:t>en Digitale </a:t>
            </a:r>
            <a:r>
              <a:rPr lang="nl-NL" sz="1600" dirty="0" smtClean="0">
                <a:solidFill>
                  <a:schemeClr val="tx1"/>
                </a:solidFill>
              </a:rPr>
              <a:t>ondertekening</a:t>
            </a:r>
          </a:p>
          <a:p>
            <a:pPr lvl="1"/>
            <a:r>
              <a:rPr lang="nl-NL" sz="1600" dirty="0">
                <a:solidFill>
                  <a:schemeClr val="tx1"/>
                </a:solidFill>
              </a:rPr>
              <a:t>Planning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RWS IGA en Inrichting van het meten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Doel en scope aanbesteding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Technische scope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Diensten</a:t>
            </a: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Contract </a:t>
            </a:r>
            <a:r>
              <a:rPr lang="nl-NL" sz="1600" dirty="0">
                <a:solidFill>
                  <a:schemeClr val="tx1"/>
                </a:solidFill>
              </a:rPr>
              <a:t>en </a:t>
            </a:r>
            <a:r>
              <a:rPr lang="nl-NL" sz="1600" dirty="0" smtClean="0">
                <a:solidFill>
                  <a:schemeClr val="tx1"/>
                </a:solidFill>
              </a:rPr>
              <a:t>contractbeheersing			</a:t>
            </a:r>
            <a:endParaRPr lang="nl-NL" sz="16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nl-NL" sz="1600" dirty="0" smtClean="0">
                <a:solidFill>
                  <a:schemeClr val="tx1"/>
                </a:solidFill>
              </a:rPr>
              <a:t>Afsluiting</a:t>
            </a:r>
            <a:endParaRPr lang="nl-NL" sz="16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endParaRPr lang="nl-NL" sz="1400" dirty="0" smtClean="0">
              <a:solidFill>
                <a:srgbClr val="0070C0"/>
              </a:solidFill>
            </a:endParaRPr>
          </a:p>
          <a:p>
            <a:pPr>
              <a:buFont typeface="+mj-lt"/>
              <a:buAutoNum type="arabicPeriod"/>
            </a:pPr>
            <a:endParaRPr lang="nl-NL" sz="1400" dirty="0">
              <a:solidFill>
                <a:srgbClr val="0070C0"/>
              </a:solidFill>
            </a:endParaRP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55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Voorstelronde CIV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Ciska Smeets 			Projectmanager</a:t>
            </a:r>
          </a:p>
          <a:p>
            <a:r>
              <a:rPr lang="nl-NL" dirty="0" smtClean="0"/>
              <a:t>Martijn Andernach			Technisch manager</a:t>
            </a:r>
          </a:p>
          <a:p>
            <a:r>
              <a:rPr lang="nl-NL" dirty="0" smtClean="0"/>
              <a:t>Alfred v.d. Werf			Inkoopadviseur</a:t>
            </a:r>
          </a:p>
          <a:p>
            <a:r>
              <a:rPr lang="nl-NL" dirty="0" smtClean="0"/>
              <a:t>Emiel Moerland			Contractmanager</a:t>
            </a:r>
          </a:p>
          <a:p>
            <a:r>
              <a:rPr lang="nl-NL" dirty="0" smtClean="0"/>
              <a:t>Marc Hartogs			Technisch adviseur</a:t>
            </a:r>
          </a:p>
          <a:p>
            <a:r>
              <a:rPr lang="nl-NL" dirty="0" smtClean="0"/>
              <a:t>Tom Spaargaren			</a:t>
            </a:r>
            <a:r>
              <a:rPr lang="nl-NL" dirty="0" err="1" smtClean="0"/>
              <a:t>Specificeerder</a:t>
            </a: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95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Informatiebijeenkomst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88900" indent="0">
              <a:lnSpc>
                <a:spcPct val="80000"/>
              </a:lnSpc>
              <a:buNone/>
              <a:defRPr/>
            </a:pPr>
            <a:r>
              <a:rPr lang="nl-NL" altLang="nl-NL" sz="2000" b="1" dirty="0"/>
              <a:t>1. Doel Informatiebijeenkomst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/>
              <a:t>Informatie over inkoopvoorwaarden en planning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/>
              <a:t>Verhelderen aanbestedingsstukken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/>
              <a:t>Toelichting scope werk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/>
              <a:t>Evt. vragen beantwoorden</a:t>
            </a:r>
          </a:p>
          <a:p>
            <a:pPr marL="88900" indent="0">
              <a:lnSpc>
                <a:spcPct val="80000"/>
              </a:lnSpc>
              <a:buNone/>
              <a:defRPr/>
            </a:pPr>
            <a:endParaRPr lang="nl-NL" altLang="nl-NL" sz="2000" b="1" dirty="0"/>
          </a:p>
          <a:p>
            <a:pPr marL="88900" indent="0">
              <a:lnSpc>
                <a:spcPct val="80000"/>
              </a:lnSpc>
              <a:buNone/>
              <a:defRPr/>
            </a:pPr>
            <a:r>
              <a:rPr lang="nl-NL" altLang="nl-NL" sz="2000" b="1" dirty="0"/>
              <a:t>2. Spelregels bij deze Informatiebijeenkomst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 smtClean="0"/>
              <a:t>Vragen worden nu voorlopig beantwoord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sz="2000" dirty="0" smtClean="0"/>
              <a:t>Geen rechten aan mondelinge antwoord ontlenen</a:t>
            </a:r>
            <a:endParaRPr lang="nl-NL" altLang="nl-NL" sz="2000" dirty="0"/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 smtClean="0"/>
              <a:t>Antwoorden definitief via Tenderned</a:t>
            </a:r>
            <a:endParaRPr lang="nl-NL" altLang="nl-NL" sz="2000" dirty="0"/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 smtClean="0"/>
              <a:t>Verduidelijking maar geen discussie</a:t>
            </a:r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r>
              <a:rPr lang="nl-NL" altLang="nl-NL" sz="2000" dirty="0" smtClean="0"/>
              <a:t>Alle vragen worden onderdeel </a:t>
            </a:r>
            <a:r>
              <a:rPr lang="nl-NL" altLang="nl-NL" sz="2000" dirty="0" err="1" smtClean="0"/>
              <a:t>NvI</a:t>
            </a:r>
            <a:endParaRPr lang="nl-NL" altLang="nl-NL" sz="2000" dirty="0" smtClean="0"/>
          </a:p>
          <a:p>
            <a:pPr marL="774700" lvl="1">
              <a:lnSpc>
                <a:spcPct val="80000"/>
              </a:lnSpc>
              <a:buFontTx/>
              <a:buChar char="-"/>
              <a:defRPr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40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Procedure aanbesteding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Marktconsultatie (</a:t>
            </a:r>
            <a:r>
              <a:rPr lang="nl-NL" dirty="0" smtClean="0"/>
              <a:t>14 april 2017)</a:t>
            </a:r>
            <a:endParaRPr lang="nl-NL" dirty="0"/>
          </a:p>
          <a:p>
            <a:pPr lvl="2"/>
            <a:r>
              <a:rPr lang="nl-NL" sz="1600" dirty="0" smtClean="0"/>
              <a:t>Input </a:t>
            </a:r>
            <a:r>
              <a:rPr lang="nl-NL" sz="1600" dirty="0"/>
              <a:t>aanbestedingsstrategie, EA documenten krijgen</a:t>
            </a:r>
          </a:p>
          <a:p>
            <a:pPr lvl="2"/>
            <a:r>
              <a:rPr lang="nl-NL" sz="1600" dirty="0"/>
              <a:t>Markt vroeg betrekken/informeren/interesse peilen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/>
              <a:t>Inkoopvoorwaarden, regels en beleid</a:t>
            </a:r>
          </a:p>
          <a:p>
            <a:pPr lvl="2"/>
            <a:r>
              <a:rPr lang="nl-NL" sz="1600" dirty="0"/>
              <a:t>Europese Aanbesteding</a:t>
            </a:r>
          </a:p>
          <a:p>
            <a:pPr lvl="2"/>
            <a:r>
              <a:rPr lang="nl-NL" sz="1600" dirty="0"/>
              <a:t>Openbare procedure volgens de aanbestedingswet 2012</a:t>
            </a:r>
          </a:p>
          <a:p>
            <a:pPr lvl="2"/>
            <a:r>
              <a:rPr lang="nl-NL" sz="1600" dirty="0" smtClean="0"/>
              <a:t>Hoofdvoorwaarden ARVODI</a:t>
            </a:r>
            <a:endParaRPr lang="nl-NL" sz="1600" dirty="0"/>
          </a:p>
          <a:p>
            <a:pPr lvl="2"/>
            <a:r>
              <a:rPr lang="nl-NL" sz="1600" dirty="0" smtClean="0"/>
              <a:t>Dienstverleningsovereenkomst met leveringselementen</a:t>
            </a:r>
          </a:p>
          <a:p>
            <a:pPr lvl="2"/>
            <a:r>
              <a:rPr lang="nl-NL" sz="1600" dirty="0" smtClean="0"/>
              <a:t>2 percelen </a:t>
            </a:r>
            <a:endParaRPr lang="nl-NL" sz="1600" dirty="0"/>
          </a:p>
          <a:p>
            <a:pPr lvl="2"/>
            <a:r>
              <a:rPr lang="nl-NL" sz="1600" dirty="0" smtClean="0"/>
              <a:t>Communicatie uitsluitend via </a:t>
            </a:r>
            <a:r>
              <a:rPr lang="nl-NL" sz="1600" u="sng" dirty="0" err="1" smtClean="0"/>
              <a:t>Tenderned</a:t>
            </a:r>
            <a:endParaRPr lang="nl-NL" sz="1600" u="sng" dirty="0" smtClean="0"/>
          </a:p>
          <a:p>
            <a:pPr lvl="2"/>
            <a:r>
              <a:rPr lang="nl-NL" sz="1600" dirty="0" smtClean="0"/>
              <a:t>Inschrijving</a:t>
            </a:r>
          </a:p>
          <a:p>
            <a:pPr lvl="2"/>
            <a:r>
              <a:rPr lang="nl-NL" sz="1600" dirty="0" smtClean="0"/>
              <a:t>Gebruik formats, zorg voor compleetheid, stel een vraag</a:t>
            </a:r>
          </a:p>
          <a:p>
            <a:pPr lvl="2"/>
            <a:r>
              <a:rPr lang="nl-NL" sz="1600" dirty="0"/>
              <a:t>Indienen offerte met </a:t>
            </a:r>
            <a:r>
              <a:rPr lang="nl-NL" sz="1600" u="sng" dirty="0"/>
              <a:t>digitale </a:t>
            </a:r>
            <a:r>
              <a:rPr lang="nl-NL" sz="1600" u="sng" dirty="0" smtClean="0"/>
              <a:t>handtekening</a:t>
            </a:r>
            <a:endParaRPr lang="nl-NL" sz="1600" u="sng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05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</a:t>
            </a:r>
            <a:r>
              <a:rPr lang="nl-NL" dirty="0" err="1" smtClean="0"/>
              <a:t>TenderNed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Gebruik Tenderned is verplicht</a:t>
            </a:r>
          </a:p>
          <a:p>
            <a:pPr>
              <a:defRPr/>
            </a:pPr>
            <a:r>
              <a:rPr lang="nl-NL" dirty="0" smtClean="0"/>
              <a:t>Heeft </a:t>
            </a:r>
            <a:r>
              <a:rPr lang="nl-NL" dirty="0">
                <a:solidFill>
                  <a:schemeClr val="tx1"/>
                </a:solidFill>
              </a:rPr>
              <a:t>u een vraag over het gebruik van </a:t>
            </a:r>
            <a:r>
              <a:rPr lang="nl-NL" dirty="0" err="1">
                <a:solidFill>
                  <a:schemeClr val="tx1"/>
                </a:solidFill>
              </a:rPr>
              <a:t>TenderNed</a:t>
            </a:r>
            <a:r>
              <a:rPr lang="nl-NL" dirty="0">
                <a:solidFill>
                  <a:schemeClr val="tx1"/>
                </a:solidFill>
              </a:rPr>
              <a:t>? Bekijk dan eerst de </a:t>
            </a:r>
            <a:r>
              <a:rPr lang="nl-NL" dirty="0" err="1">
                <a:solidFill>
                  <a:schemeClr val="tx1"/>
                </a:solidFill>
                <a:hlinkClick r:id="rId3" tooltip="Veelgestelde vragen"/>
              </a:rPr>
              <a:t>veelgestelde</a:t>
            </a:r>
            <a:r>
              <a:rPr lang="nl-NL" dirty="0">
                <a:solidFill>
                  <a:schemeClr val="tx1"/>
                </a:solidFill>
                <a:hlinkClick r:id="rId3" tooltip="Veelgestelde vragen"/>
              </a:rPr>
              <a:t> vragen</a:t>
            </a:r>
            <a:r>
              <a:rPr lang="nl-NL" dirty="0">
                <a:solidFill>
                  <a:schemeClr val="tx1"/>
                </a:solidFill>
              </a:rPr>
              <a:t>. </a:t>
            </a:r>
          </a:p>
          <a:p>
            <a:pPr>
              <a:defRPr/>
            </a:pPr>
            <a:r>
              <a:rPr lang="nl-NL" dirty="0">
                <a:solidFill>
                  <a:schemeClr val="tx1"/>
                </a:solidFill>
              </a:rPr>
              <a:t>De </a:t>
            </a:r>
            <a:r>
              <a:rPr lang="nl-NL" dirty="0" err="1">
                <a:solidFill>
                  <a:schemeClr val="tx1"/>
                </a:solidFill>
              </a:rPr>
              <a:t>servicedesk</a:t>
            </a:r>
            <a:r>
              <a:rPr lang="nl-NL" dirty="0">
                <a:solidFill>
                  <a:schemeClr val="tx1"/>
                </a:solidFill>
              </a:rPr>
              <a:t> is bereikbaar </a:t>
            </a:r>
            <a:r>
              <a:rPr lang="nl-NL" dirty="0"/>
              <a:t>op werkdagen van 08.30 tot 17.00 uur via het gratis nummer 0800-8363376 of </a:t>
            </a:r>
            <a:r>
              <a:rPr lang="nl-NL" dirty="0">
                <a:hlinkClick r:id="rId4"/>
              </a:rPr>
              <a:t>servicedesk@TenderNed.nl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>
          <a:xfrm>
            <a:off x="7164288" y="6597352"/>
            <a:ext cx="1508400" cy="118800"/>
          </a:xfrm>
        </p:spPr>
        <p:txBody>
          <a:bodyPr/>
          <a:lstStyle/>
          <a:p>
            <a:r>
              <a:rPr lang="nl-NL" dirty="0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11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</a:t>
            </a:r>
            <a:r>
              <a:rPr lang="nl-NL" dirty="0" smtClean="0"/>
              <a:t>Digitale </a:t>
            </a:r>
            <a:r>
              <a:rPr lang="nl-NL" dirty="0"/>
              <a:t>ondertekening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altLang="nl-NL" dirty="0"/>
              <a:t>Ondertekening door een rechtsgeldig vertegenwoordiger van inschrijver middels een gekwalificeerde elektronische handtekening (</a:t>
            </a:r>
            <a:r>
              <a:rPr lang="nl-NL" altLang="nl-NL" dirty="0" err="1" smtClean="0"/>
              <a:t>PKIoverheid</a:t>
            </a:r>
            <a:r>
              <a:rPr lang="nl-NL" altLang="nl-NL" dirty="0" smtClean="0"/>
              <a:t> </a:t>
            </a:r>
            <a:r>
              <a:rPr lang="nl-NL" altLang="nl-NL" dirty="0"/>
              <a:t>certificaat of EU </a:t>
            </a:r>
            <a:r>
              <a:rPr lang="nl-NL" altLang="nl-NL" dirty="0" err="1"/>
              <a:t>Qualified</a:t>
            </a:r>
            <a:r>
              <a:rPr lang="nl-NL" altLang="nl-NL" dirty="0"/>
              <a:t> certificaat).</a:t>
            </a:r>
          </a:p>
          <a:p>
            <a:r>
              <a:rPr lang="nl-NL" altLang="nl-NL" dirty="0"/>
              <a:t>Gekwalificeerde elektronische handtekening nodig voor:</a:t>
            </a:r>
          </a:p>
          <a:p>
            <a:pPr lvl="1"/>
            <a:r>
              <a:rPr lang="nl-NL" altLang="nl-NL" dirty="0"/>
              <a:t>Aanbiedingsbrief</a:t>
            </a:r>
          </a:p>
          <a:p>
            <a:pPr lvl="1"/>
            <a:r>
              <a:rPr lang="nl-NL" altLang="nl-NL" dirty="0"/>
              <a:t>Uniforme Europees Aanbestedingsdocument (UEA)</a:t>
            </a:r>
          </a:p>
          <a:p>
            <a:pPr lvl="1"/>
            <a:r>
              <a:rPr lang="nl-NL" altLang="nl-NL" dirty="0"/>
              <a:t>Verklaring Sociale voorwaarden</a:t>
            </a:r>
          </a:p>
          <a:p>
            <a:pPr lvl="1"/>
            <a:r>
              <a:rPr lang="nl-NL" altLang="nl-NL" dirty="0"/>
              <a:t>Financiële aanbieding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6340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dirty="0"/>
              <a:t>5</a:t>
            </a:r>
            <a:r>
              <a:rPr lang="nl-NL" dirty="0" smtClean="0"/>
              <a:t>. Planning						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03-05-2018		Dag van </a:t>
            </a:r>
            <a:r>
              <a:rPr lang="nl-NL" dirty="0" smtClean="0"/>
              <a:t>Inlichtingen</a:t>
            </a:r>
            <a:endParaRPr lang="nl-NL" dirty="0"/>
          </a:p>
          <a:p>
            <a:r>
              <a:rPr lang="nl-NL" dirty="0"/>
              <a:t>04-06-2018 		Deadline indienen </a:t>
            </a:r>
            <a:r>
              <a:rPr lang="nl-NL" dirty="0" smtClean="0"/>
              <a:t>vragen (17:00 uur)</a:t>
            </a:r>
            <a:endParaRPr lang="nl-NL" dirty="0"/>
          </a:p>
          <a:p>
            <a:r>
              <a:rPr lang="nl-NL" dirty="0"/>
              <a:t>11-06-2018		Publicatie Nota van Inlichtingen</a:t>
            </a:r>
          </a:p>
          <a:p>
            <a:r>
              <a:rPr lang="nl-NL" dirty="0" smtClean="0"/>
              <a:t>22-06-2018 </a:t>
            </a:r>
            <a:r>
              <a:rPr lang="nl-NL" dirty="0"/>
              <a:t>		Deadline indienen offerte (14:00 uur)</a:t>
            </a:r>
          </a:p>
          <a:p>
            <a:r>
              <a:rPr lang="nl-NL" dirty="0"/>
              <a:t>22-06-2018 </a:t>
            </a:r>
            <a:r>
              <a:rPr lang="nl-NL" dirty="0" err="1"/>
              <a:t>tm</a:t>
            </a:r>
            <a:r>
              <a:rPr lang="nl-NL" dirty="0"/>
              <a:t> 	Beoordeling</a:t>
            </a:r>
          </a:p>
          <a:p>
            <a:pPr marL="0" indent="0">
              <a:buNone/>
            </a:pPr>
            <a:r>
              <a:rPr lang="nl-NL" dirty="0"/>
              <a:t>    13-07-2018 			</a:t>
            </a:r>
          </a:p>
          <a:p>
            <a:r>
              <a:rPr lang="nl-NL" dirty="0"/>
              <a:t>10-08-2018		Voorlopige gunning</a:t>
            </a:r>
          </a:p>
          <a:p>
            <a:r>
              <a:rPr lang="nl-NL" dirty="0"/>
              <a:t>20 dagen		Alcatelperiode</a:t>
            </a:r>
          </a:p>
          <a:p>
            <a:r>
              <a:rPr lang="nl-NL" dirty="0" smtClean="0"/>
              <a:t>31-08-2018	</a:t>
            </a:r>
            <a:r>
              <a:rPr lang="nl-NL" dirty="0"/>
              <a:t>	</a:t>
            </a:r>
            <a:r>
              <a:rPr lang="nl-NL" dirty="0" smtClean="0"/>
              <a:t>Ingang contract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3440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dirty="0" smtClean="0"/>
              <a:t>6. Meting van waterkwaliteit bij Rijkswaterstaat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srgbClr val="000000"/>
                </a:solidFill>
              </a:rPr>
              <a:t>3 mei 2018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Informatie over de waterkwaliteit gebruikt Rijkswaterstaat </a:t>
            </a:r>
            <a:r>
              <a:rPr lang="nl-NL" dirty="0" err="1" smtClean="0"/>
              <a:t>oa</a:t>
            </a:r>
            <a:r>
              <a:rPr lang="nl-NL" dirty="0" smtClean="0"/>
              <a:t> voor:</a:t>
            </a:r>
          </a:p>
          <a:p>
            <a:pPr lvl="1"/>
            <a:r>
              <a:rPr lang="nl-NL" dirty="0" smtClean="0"/>
              <a:t>kaderrichtlijnen en internationale richtlijnen</a:t>
            </a:r>
          </a:p>
          <a:p>
            <a:pPr lvl="1"/>
            <a:r>
              <a:rPr lang="nl-NL" dirty="0" smtClean="0"/>
              <a:t>watermanagement</a:t>
            </a:r>
          </a:p>
          <a:p>
            <a:pPr lvl="1"/>
            <a:r>
              <a:rPr lang="nl-NL" dirty="0" smtClean="0"/>
              <a:t>bepaling </a:t>
            </a:r>
            <a:r>
              <a:rPr lang="nl-NL" dirty="0"/>
              <a:t>van </a:t>
            </a:r>
            <a:r>
              <a:rPr lang="nl-NL" dirty="0" smtClean="0"/>
              <a:t>zwemwaterkwaliteit</a:t>
            </a:r>
          </a:p>
          <a:p>
            <a:pPr lvl="1"/>
            <a:r>
              <a:rPr lang="nl-NL" dirty="0" smtClean="0"/>
              <a:t>zoutindringing </a:t>
            </a:r>
          </a:p>
          <a:p>
            <a:pPr lvl="1"/>
            <a:r>
              <a:rPr lang="nl-NL" dirty="0" smtClean="0"/>
              <a:t>handhavingstaken</a:t>
            </a:r>
          </a:p>
          <a:p>
            <a:endParaRPr lang="nl-NL" dirty="0" smtClean="0"/>
          </a:p>
          <a:p>
            <a:r>
              <a:rPr lang="nl-NL" dirty="0" smtClean="0"/>
              <a:t>Informatie wordt deels ingekocht, deels zelf gemeten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080438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RWS 16X9 NL">
  <a:themeElements>
    <a:clrScheme name="RWS">
      <a:dk1>
        <a:srgbClr val="000000"/>
      </a:dk1>
      <a:lt1>
        <a:srgbClr val="FFFFFF"/>
      </a:lt1>
      <a:dk2>
        <a:srgbClr val="007BC7"/>
      </a:dk2>
      <a:lt2>
        <a:srgbClr val="FFFFFF"/>
      </a:lt2>
      <a:accent1>
        <a:srgbClr val="007BC7"/>
      </a:accent1>
      <a:accent2>
        <a:srgbClr val="F9E11E"/>
      </a:accent2>
      <a:accent3>
        <a:srgbClr val="000000"/>
      </a:accent3>
      <a:accent4>
        <a:srgbClr val="007BC7"/>
      </a:accent4>
      <a:accent5>
        <a:srgbClr val="F9E11E"/>
      </a:accent5>
      <a:accent6>
        <a:srgbClr val="000000"/>
      </a:accent6>
      <a:hlink>
        <a:srgbClr val="007BC7"/>
      </a:hlink>
      <a:folHlink>
        <a:srgbClr val="007BC7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WS presentatie 16x9 NL.potx" id="{8488AE73-9A9E-406B-A442-A55021AEC5A3}" vid="{D98C7100-7CFA-4104-B0D7-513294810D4F}"/>
    </a:ext>
  </a:extLst>
</a:theme>
</file>

<file path=ppt/theme/theme2.xml><?xml version="1.0" encoding="utf-8"?>
<a:theme xmlns:a="http://schemas.openxmlformats.org/drawingml/2006/main" name="Rijkswaterstaat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solidFill>
            <a:schemeClr val="tx1"/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rtlCol="0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noFill/>
        <a:ln>
          <a:solidFill>
            <a:schemeClr val="tx1"/>
          </a:solidFill>
          <a:tailEnd type="arrow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RWS 16X9 NL</Template>
  <TotalTime>17</TotalTime>
  <Words>578</Words>
  <Application>Microsoft Office PowerPoint</Application>
  <PresentationFormat>Diavoorstelling (4:3)</PresentationFormat>
  <Paragraphs>200</Paragraphs>
  <Slides>16</Slides>
  <Notes>16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16</vt:i4>
      </vt:variant>
    </vt:vector>
  </HeadingPairs>
  <TitlesOfParts>
    <vt:vector size="18" baseType="lpstr">
      <vt:lpstr>Presentatie RWS 16X9 NL</vt:lpstr>
      <vt:lpstr>Rijkswaterstaat</vt:lpstr>
      <vt:lpstr>Informatiebijeenkomst</vt:lpstr>
      <vt:lpstr>AGENDA</vt:lpstr>
      <vt:lpstr>Voorstelronde CIV</vt:lpstr>
      <vt:lpstr>2. Informatiebijeenkomst</vt:lpstr>
      <vt:lpstr>3. Procedure aanbesteding</vt:lpstr>
      <vt:lpstr>4. TenderNed</vt:lpstr>
      <vt:lpstr>4. Digitale ondertekening</vt:lpstr>
      <vt:lpstr>5. Planning      </vt:lpstr>
      <vt:lpstr>6. Meting van waterkwaliteit bij Rijkswaterstaat</vt:lpstr>
      <vt:lpstr>6. Organisatie meten</vt:lpstr>
      <vt:lpstr>7. RWS-doelen voor deze aanbesteding </vt:lpstr>
      <vt:lpstr>7. Scope aanbesteding   </vt:lpstr>
      <vt:lpstr>8. Technische scope   </vt:lpstr>
      <vt:lpstr>9. Diensten      </vt:lpstr>
      <vt:lpstr>10. Contract en contractbeheer    </vt:lpstr>
      <vt:lpstr>11. Afsluiting</vt:lpstr>
    </vt:vector>
  </TitlesOfParts>
  <Company>Rijkswaterstaat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Verstraeten, Arno (CIV)</dc:creator>
  <dc:description>Template by Orange Pepper_x000d_
2018</dc:description>
  <cp:lastModifiedBy>Werf, Alfred van der (CIV)</cp:lastModifiedBy>
  <cp:revision>3</cp:revision>
  <dcterms:created xsi:type="dcterms:W3CDTF">2018-04-16T08:21:44Z</dcterms:created>
  <dcterms:modified xsi:type="dcterms:W3CDTF">2018-05-08T12:04:10Z</dcterms:modified>
</cp:coreProperties>
</file>