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22" y="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91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1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5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6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51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07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86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1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1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6644-D63A-490B-8D32-10A2A3AE138E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91D0-6DA3-46F3-9CF9-A59F3551F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0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C866B2D1-61A8-4283-A0AD-3B0A12210E8C}"/>
              </a:ext>
            </a:extLst>
          </p:cNvPr>
          <p:cNvGrpSpPr/>
          <p:nvPr/>
        </p:nvGrpSpPr>
        <p:grpSpPr>
          <a:xfrm>
            <a:off x="-20657" y="3304483"/>
            <a:ext cx="7580332" cy="6027589"/>
            <a:chOff x="-20657" y="3277831"/>
            <a:chExt cx="7580332" cy="6027589"/>
          </a:xfrm>
        </p:grpSpPr>
        <p:pic>
          <p:nvPicPr>
            <p:cNvPr id="18" name="Afbeelding 17" descr="Schermopname">
              <a:extLst>
                <a:ext uri="{FF2B5EF4-FFF2-40B4-BE49-F238E27FC236}">
                  <a16:creationId xmlns:a16="http://schemas.microsoft.com/office/drawing/2014/main" id="{5E223393-DF1E-4165-885A-51E47D62D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15" r="69940"/>
            <a:stretch/>
          </p:blipFill>
          <p:spPr>
            <a:xfrm>
              <a:off x="0" y="7601346"/>
              <a:ext cx="7559675" cy="1704074"/>
            </a:xfrm>
            <a:prstGeom prst="rect">
              <a:avLst/>
            </a:prstGeom>
          </p:spPr>
        </p:pic>
        <p:pic>
          <p:nvPicPr>
            <p:cNvPr id="14" name="Afbeelding 13" descr="Schermopname">
              <a:extLst>
                <a:ext uri="{FF2B5EF4-FFF2-40B4-BE49-F238E27FC236}">
                  <a16:creationId xmlns:a16="http://schemas.microsoft.com/office/drawing/2014/main" id="{2356E883-BA8F-48F8-9C2F-C23E2B23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57" y="3277831"/>
              <a:ext cx="7559675" cy="4843261"/>
            </a:xfrm>
            <a:prstGeom prst="rect">
              <a:avLst/>
            </a:prstGeom>
          </p:spPr>
        </p:pic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C682C729-CFF7-482D-BE60-8A6D4567C168}"/>
              </a:ext>
            </a:extLst>
          </p:cNvPr>
          <p:cNvSpPr/>
          <p:nvPr/>
        </p:nvSpPr>
        <p:spPr>
          <a:xfrm rot="2522830">
            <a:off x="5635784" y="7226869"/>
            <a:ext cx="966502" cy="145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A0477FC0-5897-4AF0-B6AA-302F85C375C5}"/>
              </a:ext>
            </a:extLst>
          </p:cNvPr>
          <p:cNvCxnSpPr/>
          <p:nvPr/>
        </p:nvCxnSpPr>
        <p:spPr>
          <a:xfrm flipH="1" flipV="1">
            <a:off x="2423055" y="5143232"/>
            <a:ext cx="2272138" cy="22721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572FF419-58EB-4944-BC5C-52164A9E22D8}"/>
              </a:ext>
            </a:extLst>
          </p:cNvPr>
          <p:cNvSpPr txBox="1"/>
          <p:nvPr/>
        </p:nvSpPr>
        <p:spPr>
          <a:xfrm rot="18872025">
            <a:off x="1992498" y="520863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1900 m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8B16932-993B-4F82-9411-AB9FD31B1497}"/>
              </a:ext>
            </a:extLst>
          </p:cNvPr>
          <p:cNvSpPr txBox="1"/>
          <p:nvPr/>
        </p:nvSpPr>
        <p:spPr>
          <a:xfrm rot="18872025">
            <a:off x="2483826" y="5722424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1450 m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FE0DF14-A010-416A-B1B1-F2C003700882}"/>
              </a:ext>
            </a:extLst>
          </p:cNvPr>
          <p:cNvSpPr txBox="1"/>
          <p:nvPr/>
        </p:nvSpPr>
        <p:spPr>
          <a:xfrm rot="18872025">
            <a:off x="3123901" y="6281062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900 m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A07B4ED-1AAA-4746-99CD-4C1DD982AE6A}"/>
              </a:ext>
            </a:extLst>
          </p:cNvPr>
          <p:cNvSpPr txBox="1"/>
          <p:nvPr/>
        </p:nvSpPr>
        <p:spPr>
          <a:xfrm rot="18872025">
            <a:off x="3474784" y="6639103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650 m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62054287-7B8E-4728-AC12-1BDDC733990E}"/>
              </a:ext>
            </a:extLst>
          </p:cNvPr>
          <p:cNvSpPr txBox="1"/>
          <p:nvPr/>
        </p:nvSpPr>
        <p:spPr>
          <a:xfrm rot="18872025">
            <a:off x="3711730" y="6869306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450 m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33020E4-BC0B-4FF0-B30C-790CE4B0DC7B}"/>
              </a:ext>
            </a:extLst>
          </p:cNvPr>
          <p:cNvSpPr txBox="1"/>
          <p:nvPr/>
        </p:nvSpPr>
        <p:spPr>
          <a:xfrm rot="18872025">
            <a:off x="4352951" y="7399062"/>
            <a:ext cx="340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0 m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62445AD-A47D-46FE-BA50-5E3DD5C42718}"/>
              </a:ext>
            </a:extLst>
          </p:cNvPr>
          <p:cNvSpPr txBox="1"/>
          <p:nvPr/>
        </p:nvSpPr>
        <p:spPr>
          <a:xfrm rot="18872025">
            <a:off x="2733769" y="5966389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1200 m</a:t>
            </a:r>
          </a:p>
        </p:txBody>
      </p:sp>
      <p:sp>
        <p:nvSpPr>
          <p:cNvPr id="43" name="Pijl: omlaag 42">
            <a:extLst>
              <a:ext uri="{FF2B5EF4-FFF2-40B4-BE49-F238E27FC236}">
                <a16:creationId xmlns:a16="http://schemas.microsoft.com/office/drawing/2014/main" id="{1637A008-456B-4051-B314-AD5E3E5C6289}"/>
              </a:ext>
            </a:extLst>
          </p:cNvPr>
          <p:cNvSpPr/>
          <p:nvPr/>
        </p:nvSpPr>
        <p:spPr>
          <a:xfrm rot="13812098">
            <a:off x="2922598" y="5489652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4" name="Pijl: omlaag 43">
            <a:extLst>
              <a:ext uri="{FF2B5EF4-FFF2-40B4-BE49-F238E27FC236}">
                <a16:creationId xmlns:a16="http://schemas.microsoft.com/office/drawing/2014/main" id="{A9587158-8013-43C3-8B4E-F2C56C1CAFF1}"/>
              </a:ext>
            </a:extLst>
          </p:cNvPr>
          <p:cNvSpPr/>
          <p:nvPr/>
        </p:nvSpPr>
        <p:spPr>
          <a:xfrm rot="13812098">
            <a:off x="3859192" y="6438044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5" name="Pijl: omlaag 44">
            <a:extLst>
              <a:ext uri="{FF2B5EF4-FFF2-40B4-BE49-F238E27FC236}">
                <a16:creationId xmlns:a16="http://schemas.microsoft.com/office/drawing/2014/main" id="{BE830B88-D7C8-4341-93E7-BDBE3FE52844}"/>
              </a:ext>
            </a:extLst>
          </p:cNvPr>
          <p:cNvSpPr/>
          <p:nvPr/>
        </p:nvSpPr>
        <p:spPr>
          <a:xfrm rot="16566951">
            <a:off x="4583624" y="4139395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6" name="Pijl: omlaag 45">
            <a:extLst>
              <a:ext uri="{FF2B5EF4-FFF2-40B4-BE49-F238E27FC236}">
                <a16:creationId xmlns:a16="http://schemas.microsoft.com/office/drawing/2014/main" id="{B7ED8470-8AC9-4EA1-A61A-D9351C0A67DF}"/>
              </a:ext>
            </a:extLst>
          </p:cNvPr>
          <p:cNvSpPr/>
          <p:nvPr/>
        </p:nvSpPr>
        <p:spPr>
          <a:xfrm rot="12181009">
            <a:off x="5454421" y="6470865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8" name="Pijl: omlaag 47">
            <a:extLst>
              <a:ext uri="{FF2B5EF4-FFF2-40B4-BE49-F238E27FC236}">
                <a16:creationId xmlns:a16="http://schemas.microsoft.com/office/drawing/2014/main" id="{BBF55FDF-663D-4D67-A86E-84F140160549}"/>
              </a:ext>
            </a:extLst>
          </p:cNvPr>
          <p:cNvSpPr/>
          <p:nvPr/>
        </p:nvSpPr>
        <p:spPr>
          <a:xfrm rot="13812098">
            <a:off x="2438355" y="4995875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9" name="Pijl: omlaag 48">
            <a:extLst>
              <a:ext uri="{FF2B5EF4-FFF2-40B4-BE49-F238E27FC236}">
                <a16:creationId xmlns:a16="http://schemas.microsoft.com/office/drawing/2014/main" id="{67812827-835B-469E-87D9-40357A8CFD5C}"/>
              </a:ext>
            </a:extLst>
          </p:cNvPr>
          <p:cNvSpPr/>
          <p:nvPr/>
        </p:nvSpPr>
        <p:spPr>
          <a:xfrm rot="13812098">
            <a:off x="3515823" y="6104267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0" name="Pijl: omlaag 49">
            <a:extLst>
              <a:ext uri="{FF2B5EF4-FFF2-40B4-BE49-F238E27FC236}">
                <a16:creationId xmlns:a16="http://schemas.microsoft.com/office/drawing/2014/main" id="{626E33B7-B0B7-42C2-9C91-7741BBF23B75}"/>
              </a:ext>
            </a:extLst>
          </p:cNvPr>
          <p:cNvSpPr/>
          <p:nvPr/>
        </p:nvSpPr>
        <p:spPr>
          <a:xfrm rot="10800000">
            <a:off x="4616699" y="7148299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1" name="Pijl: omlaag 50">
            <a:extLst>
              <a:ext uri="{FF2B5EF4-FFF2-40B4-BE49-F238E27FC236}">
                <a16:creationId xmlns:a16="http://schemas.microsoft.com/office/drawing/2014/main" id="{0AE87B75-0946-4A1C-A228-F4FA6DDDE5A2}"/>
              </a:ext>
            </a:extLst>
          </p:cNvPr>
          <p:cNvSpPr/>
          <p:nvPr/>
        </p:nvSpPr>
        <p:spPr>
          <a:xfrm rot="14575710">
            <a:off x="5372291" y="6059287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4" name="Pijl: omlaag 53">
            <a:extLst>
              <a:ext uri="{FF2B5EF4-FFF2-40B4-BE49-F238E27FC236}">
                <a16:creationId xmlns:a16="http://schemas.microsoft.com/office/drawing/2014/main" id="{77D61BDC-DB49-4586-9CAA-DC947AD8B8DA}"/>
              </a:ext>
            </a:extLst>
          </p:cNvPr>
          <p:cNvSpPr/>
          <p:nvPr/>
        </p:nvSpPr>
        <p:spPr>
          <a:xfrm rot="13812098">
            <a:off x="3162308" y="5756739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5" name="Pijl: omlaag 54">
            <a:extLst>
              <a:ext uri="{FF2B5EF4-FFF2-40B4-BE49-F238E27FC236}">
                <a16:creationId xmlns:a16="http://schemas.microsoft.com/office/drawing/2014/main" id="{AF64ED65-8DC3-40C2-9191-CC8E16B6EE2D}"/>
              </a:ext>
            </a:extLst>
          </p:cNvPr>
          <p:cNvSpPr/>
          <p:nvPr/>
        </p:nvSpPr>
        <p:spPr>
          <a:xfrm rot="13812098">
            <a:off x="4113964" y="6687758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6" name="Pijl: omlaag 55">
            <a:extLst>
              <a:ext uri="{FF2B5EF4-FFF2-40B4-BE49-F238E27FC236}">
                <a16:creationId xmlns:a16="http://schemas.microsoft.com/office/drawing/2014/main" id="{87C3E5C2-3AC7-49E9-ACF5-32EDC785CFBD}"/>
              </a:ext>
            </a:extLst>
          </p:cNvPr>
          <p:cNvSpPr/>
          <p:nvPr/>
        </p:nvSpPr>
        <p:spPr>
          <a:xfrm rot="15283569">
            <a:off x="5161334" y="5080631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9" name="Pijl: omlaag 58">
            <a:extLst>
              <a:ext uri="{FF2B5EF4-FFF2-40B4-BE49-F238E27FC236}">
                <a16:creationId xmlns:a16="http://schemas.microsoft.com/office/drawing/2014/main" id="{640394EE-5808-4540-BC1A-30198EB33223}"/>
              </a:ext>
            </a:extLst>
          </p:cNvPr>
          <p:cNvSpPr/>
          <p:nvPr/>
        </p:nvSpPr>
        <p:spPr>
          <a:xfrm rot="20227894">
            <a:off x="4675785" y="3815002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CA2CDEE8-7A39-4638-801A-CC2BC8D4FE59}"/>
              </a:ext>
            </a:extLst>
          </p:cNvPr>
          <p:cNvSpPr/>
          <p:nvPr/>
        </p:nvSpPr>
        <p:spPr>
          <a:xfrm>
            <a:off x="4616698" y="3798755"/>
            <a:ext cx="898952" cy="2878372"/>
          </a:xfrm>
          <a:custGeom>
            <a:avLst/>
            <a:gdLst>
              <a:gd name="connsiteX0" fmla="*/ 898498 w 898498"/>
              <a:gd name="connsiteY0" fmla="*/ 2878372 h 2878372"/>
              <a:gd name="connsiteX1" fmla="*/ 779228 w 898498"/>
              <a:gd name="connsiteY1" fmla="*/ 2727297 h 2878372"/>
              <a:gd name="connsiteX2" fmla="*/ 755374 w 898498"/>
              <a:gd name="connsiteY2" fmla="*/ 2393342 h 2878372"/>
              <a:gd name="connsiteX3" fmla="*/ 508884 w 898498"/>
              <a:gd name="connsiteY3" fmla="*/ 2091193 h 2878372"/>
              <a:gd name="connsiteX4" fmla="*/ 540689 w 898498"/>
              <a:gd name="connsiteY4" fmla="*/ 1367624 h 2878372"/>
              <a:gd name="connsiteX5" fmla="*/ 87464 w 898498"/>
              <a:gd name="connsiteY5" fmla="*/ 938254 h 2878372"/>
              <a:gd name="connsiteX6" fmla="*/ 0 w 898498"/>
              <a:gd name="connsiteY6" fmla="*/ 469127 h 2878372"/>
              <a:gd name="connsiteX7" fmla="*/ 55659 w 898498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952" h="2878372">
                <a:moveTo>
                  <a:pt x="898952" y="2878372"/>
                </a:moveTo>
                <a:cubicBezTo>
                  <a:pt x="859195" y="2828014"/>
                  <a:pt x="803536" y="2808135"/>
                  <a:pt x="779682" y="2727297"/>
                </a:cubicBezTo>
                <a:cubicBezTo>
                  <a:pt x="755828" y="2646459"/>
                  <a:pt x="800885" y="2499359"/>
                  <a:pt x="755828" y="2393342"/>
                </a:cubicBezTo>
                <a:cubicBezTo>
                  <a:pt x="710771" y="2287325"/>
                  <a:pt x="545119" y="2262146"/>
                  <a:pt x="509338" y="2091193"/>
                </a:cubicBezTo>
                <a:cubicBezTo>
                  <a:pt x="473557" y="1920240"/>
                  <a:pt x="611380" y="1559780"/>
                  <a:pt x="541143" y="1367624"/>
                </a:cubicBezTo>
                <a:cubicBezTo>
                  <a:pt x="470906" y="1175468"/>
                  <a:pt x="178033" y="1088003"/>
                  <a:pt x="87918" y="938254"/>
                </a:cubicBezTo>
                <a:cubicBezTo>
                  <a:pt x="-2197" y="788505"/>
                  <a:pt x="5755" y="625503"/>
                  <a:pt x="454" y="469127"/>
                </a:cubicBezTo>
                <a:cubicBezTo>
                  <a:pt x="-4847" y="312751"/>
                  <a:pt x="37560" y="156376"/>
                  <a:pt x="56113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8538AA93-1E10-4FC3-8EB7-B833C5EE3865}"/>
              </a:ext>
            </a:extLst>
          </p:cNvPr>
          <p:cNvSpPr txBox="1"/>
          <p:nvPr/>
        </p:nvSpPr>
        <p:spPr>
          <a:xfrm rot="345887">
            <a:off x="4219403" y="3643799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1900 m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8B8DC961-A09C-489B-AC71-3B38E83CF4A3}"/>
              </a:ext>
            </a:extLst>
          </p:cNvPr>
          <p:cNvSpPr txBox="1"/>
          <p:nvPr/>
        </p:nvSpPr>
        <p:spPr>
          <a:xfrm rot="164284">
            <a:off x="4185461" y="4007382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1600 m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2FD5D1A8-045B-47F4-A94D-27C4BFE8F8A9}"/>
              </a:ext>
            </a:extLst>
          </p:cNvPr>
          <p:cNvSpPr txBox="1"/>
          <p:nvPr/>
        </p:nvSpPr>
        <p:spPr>
          <a:xfrm rot="20848963">
            <a:off x="4767500" y="5048686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900 m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03F9C944-A795-45A1-8ABB-6E26C9FCBEA8}"/>
              </a:ext>
            </a:extLst>
          </p:cNvPr>
          <p:cNvSpPr txBox="1"/>
          <p:nvPr/>
        </p:nvSpPr>
        <p:spPr>
          <a:xfrm rot="20161876">
            <a:off x="4993711" y="6104946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300 m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13084A93-A3F9-496D-9207-9025D53957DE}"/>
              </a:ext>
            </a:extLst>
          </p:cNvPr>
          <p:cNvSpPr txBox="1"/>
          <p:nvPr/>
        </p:nvSpPr>
        <p:spPr>
          <a:xfrm rot="18872025">
            <a:off x="5188971" y="6524063"/>
            <a:ext cx="340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0 m</a:t>
            </a:r>
          </a:p>
        </p:txBody>
      </p: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7FE0C1DA-591C-4AFB-870D-3808B2CFAB96}"/>
              </a:ext>
            </a:extLst>
          </p:cNvPr>
          <p:cNvCxnSpPr/>
          <p:nvPr/>
        </p:nvCxnSpPr>
        <p:spPr>
          <a:xfrm>
            <a:off x="5162980" y="7366284"/>
            <a:ext cx="341836" cy="2961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vak 69">
            <a:extLst>
              <a:ext uri="{FF2B5EF4-FFF2-40B4-BE49-F238E27FC236}">
                <a16:creationId xmlns:a16="http://schemas.microsoft.com/office/drawing/2014/main" id="{F58DC0F4-C4EC-447E-BD6D-93D68F712800}"/>
              </a:ext>
            </a:extLst>
          </p:cNvPr>
          <p:cNvSpPr txBox="1"/>
          <p:nvPr/>
        </p:nvSpPr>
        <p:spPr>
          <a:xfrm rot="2562004">
            <a:off x="4881729" y="7472739"/>
            <a:ext cx="63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150 m vrije doorvaart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3FEAA8CC-B8A6-44C2-8EDD-2FDC5614FDF8}"/>
              </a:ext>
            </a:extLst>
          </p:cNvPr>
          <p:cNvSpPr txBox="1"/>
          <p:nvPr/>
        </p:nvSpPr>
        <p:spPr>
          <a:xfrm>
            <a:off x="4637007" y="4085507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A-2</a:t>
            </a:r>
            <a:endParaRPr lang="nl-NL" sz="1000" b="1" dirty="0"/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535A9EFC-C8FD-4CA5-A42C-918F422FF530}"/>
              </a:ext>
            </a:extLst>
          </p:cNvPr>
          <p:cNvSpPr txBox="1"/>
          <p:nvPr/>
        </p:nvSpPr>
        <p:spPr>
          <a:xfrm>
            <a:off x="5229174" y="500326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A-3</a:t>
            </a:r>
            <a:endParaRPr lang="nl-NL" sz="1000" b="1" dirty="0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2A85ACDE-86B3-47BD-8AAC-46C55D99A71A}"/>
              </a:ext>
            </a:extLst>
          </p:cNvPr>
          <p:cNvSpPr txBox="1"/>
          <p:nvPr/>
        </p:nvSpPr>
        <p:spPr>
          <a:xfrm>
            <a:off x="5423849" y="5973059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A-4</a:t>
            </a:r>
            <a:endParaRPr lang="nl-NL" sz="1000" b="1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56AE2F3-F947-481A-8118-D88CF3D244DA}"/>
              </a:ext>
            </a:extLst>
          </p:cNvPr>
          <p:cNvSpPr txBox="1"/>
          <p:nvPr/>
        </p:nvSpPr>
        <p:spPr>
          <a:xfrm>
            <a:off x="5460107" y="6250491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A-5</a:t>
            </a:r>
            <a:endParaRPr lang="nl-NL" sz="1000" b="1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C7B974E2-60ED-4E23-B458-41129E7B7C7F}"/>
              </a:ext>
            </a:extLst>
          </p:cNvPr>
          <p:cNvSpPr txBox="1"/>
          <p:nvPr/>
        </p:nvSpPr>
        <p:spPr>
          <a:xfrm>
            <a:off x="4713979" y="3845015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A-1</a:t>
            </a:r>
            <a:endParaRPr lang="nl-NL" sz="1000" b="1" dirty="0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189E8349-7E47-4640-88FD-6794CB9896A4}"/>
              </a:ext>
            </a:extLst>
          </p:cNvPr>
          <p:cNvSpPr txBox="1"/>
          <p:nvPr/>
        </p:nvSpPr>
        <p:spPr>
          <a:xfrm>
            <a:off x="2969191" y="5353647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B-2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5B584AB6-46F8-48DF-81EF-80CB581F91E9}"/>
              </a:ext>
            </a:extLst>
          </p:cNvPr>
          <p:cNvSpPr txBox="1"/>
          <p:nvPr/>
        </p:nvSpPr>
        <p:spPr>
          <a:xfrm>
            <a:off x="3204825" y="5612600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B-3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A94DC9E2-FABE-4B64-9F8E-D6738C939197}"/>
              </a:ext>
            </a:extLst>
          </p:cNvPr>
          <p:cNvSpPr txBox="1"/>
          <p:nvPr/>
        </p:nvSpPr>
        <p:spPr>
          <a:xfrm>
            <a:off x="3586656" y="5953041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B-4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DB77E642-F1C6-4D11-955F-9205D6EE1F72}"/>
              </a:ext>
            </a:extLst>
          </p:cNvPr>
          <p:cNvSpPr txBox="1"/>
          <p:nvPr/>
        </p:nvSpPr>
        <p:spPr>
          <a:xfrm>
            <a:off x="3897755" y="6330201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B-5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D16372BD-30EF-4E1E-9B08-0BC766DB5096}"/>
              </a:ext>
            </a:extLst>
          </p:cNvPr>
          <p:cNvSpPr txBox="1"/>
          <p:nvPr/>
        </p:nvSpPr>
        <p:spPr>
          <a:xfrm>
            <a:off x="2465211" y="4838687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B-1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093CE376-7999-45C3-A010-EFDC81E5BAA4}"/>
              </a:ext>
            </a:extLst>
          </p:cNvPr>
          <p:cNvSpPr txBox="1"/>
          <p:nvPr/>
        </p:nvSpPr>
        <p:spPr>
          <a:xfrm>
            <a:off x="4172432" y="6564499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B-6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A5F217CC-0252-4D25-A3D5-9FF9EBA29F78}"/>
              </a:ext>
            </a:extLst>
          </p:cNvPr>
          <p:cNvSpPr txBox="1"/>
          <p:nvPr/>
        </p:nvSpPr>
        <p:spPr>
          <a:xfrm>
            <a:off x="4530005" y="6928134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B-7</a:t>
            </a:r>
          </a:p>
        </p:txBody>
      </p: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51EB659D-0366-4021-970F-2B9AA86E29C5}"/>
              </a:ext>
            </a:extLst>
          </p:cNvPr>
          <p:cNvCxnSpPr>
            <a:cxnSpLocks/>
          </p:cNvCxnSpPr>
          <p:nvPr/>
        </p:nvCxnSpPr>
        <p:spPr>
          <a:xfrm>
            <a:off x="5255813" y="6978594"/>
            <a:ext cx="641546" cy="54449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vak 96">
            <a:extLst>
              <a:ext uri="{FF2B5EF4-FFF2-40B4-BE49-F238E27FC236}">
                <a16:creationId xmlns:a16="http://schemas.microsoft.com/office/drawing/2014/main" id="{756AC5AE-6698-4324-802D-55259E6EB5BD}"/>
              </a:ext>
            </a:extLst>
          </p:cNvPr>
          <p:cNvSpPr txBox="1"/>
          <p:nvPr/>
        </p:nvSpPr>
        <p:spPr>
          <a:xfrm rot="2394896">
            <a:off x="5239895" y="7258562"/>
            <a:ext cx="713935" cy="215444"/>
          </a:xfrm>
          <a:custGeom>
            <a:avLst/>
            <a:gdLst>
              <a:gd name="connsiteX0" fmla="*/ 0 w 691765"/>
              <a:gd name="connsiteY0" fmla="*/ 0 h 215444"/>
              <a:gd name="connsiteX1" fmla="*/ 691765 w 691765"/>
              <a:gd name="connsiteY1" fmla="*/ 0 h 215444"/>
              <a:gd name="connsiteX2" fmla="*/ 691765 w 691765"/>
              <a:gd name="connsiteY2" fmla="*/ 215444 h 215444"/>
              <a:gd name="connsiteX3" fmla="*/ 0 w 691765"/>
              <a:gd name="connsiteY3" fmla="*/ 215444 h 215444"/>
              <a:gd name="connsiteX4" fmla="*/ 0 w 691765"/>
              <a:gd name="connsiteY4" fmla="*/ 0 h 215444"/>
              <a:gd name="connsiteX0" fmla="*/ 0 w 706199"/>
              <a:gd name="connsiteY0" fmla="*/ 0 h 231060"/>
              <a:gd name="connsiteX1" fmla="*/ 691765 w 706199"/>
              <a:gd name="connsiteY1" fmla="*/ 0 h 231060"/>
              <a:gd name="connsiteX2" fmla="*/ 706199 w 706199"/>
              <a:gd name="connsiteY2" fmla="*/ 231060 h 231060"/>
              <a:gd name="connsiteX3" fmla="*/ 0 w 706199"/>
              <a:gd name="connsiteY3" fmla="*/ 215444 h 231060"/>
              <a:gd name="connsiteX4" fmla="*/ 0 w 706199"/>
              <a:gd name="connsiteY4" fmla="*/ 0 h 2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199" h="231060">
                <a:moveTo>
                  <a:pt x="0" y="0"/>
                </a:moveTo>
                <a:lnTo>
                  <a:pt x="691765" y="0"/>
                </a:lnTo>
                <a:lnTo>
                  <a:pt x="706199" y="231060"/>
                </a:lnTo>
                <a:lnTo>
                  <a:pt x="0" y="2154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>
                <a:solidFill>
                  <a:schemeClr val="tx2"/>
                </a:solidFill>
              </a:rPr>
              <a:t>±300 m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49895"/>
              </p:ext>
            </p:extLst>
          </p:nvPr>
        </p:nvGraphicFramePr>
        <p:xfrm>
          <a:off x="4352129" y="9700315"/>
          <a:ext cx="3182378" cy="6917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8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468">
                <a:tc>
                  <a:txBody>
                    <a:bodyPr/>
                    <a:lstStyle/>
                    <a:p>
                      <a:r>
                        <a:rPr lang="nl-NL" sz="1000" dirty="0"/>
                        <a:t>Extra stroomgeul en habitat Eerste fase Marker Wadden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8">
                <a:tc>
                  <a:txBody>
                    <a:bodyPr/>
                    <a:lstStyle/>
                    <a:p>
                      <a:r>
                        <a:rPr lang="nl-NL" sz="1000" dirty="0"/>
                        <a:t>Tekening</a:t>
                      </a:r>
                      <a:r>
                        <a:rPr lang="nl-NL" sz="1000" baseline="0" dirty="0"/>
                        <a:t> 1, landschappelijk-ontwerp met te realiseren objecten en voorwaarden, d.d. 05-04-2018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5751356" y="7703572"/>
            <a:ext cx="94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Te realiseren stroomgeul</a:t>
            </a:r>
          </a:p>
        </p:txBody>
      </p:sp>
      <p:sp>
        <p:nvSpPr>
          <p:cNvPr id="72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100081" y="4986384"/>
            <a:ext cx="1409770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Tracé landleiding op zuidwestzijde (=</a:t>
            </a:r>
            <a:r>
              <a:rPr lang="nl-NL" sz="900" dirty="0" err="1"/>
              <a:t>Markermeerzijde</a:t>
            </a:r>
            <a:r>
              <a:rPr lang="nl-NL" sz="900" dirty="0"/>
              <a:t>) van zuidelijke zanddam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89488" y="587843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72" idx="3"/>
          </p:cNvCxnSpPr>
          <p:nvPr/>
        </p:nvCxnSpPr>
        <p:spPr>
          <a:xfrm flipV="1">
            <a:off x="1509851" y="5291550"/>
            <a:ext cx="994938" cy="180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5993701" y="3931618"/>
            <a:ext cx="1338435" cy="5078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Tracé landleiding op (noord-)oostelijke talud van dam</a:t>
            </a:r>
          </a:p>
        </p:txBody>
      </p:sp>
      <p:cxnSp>
        <p:nvCxnSpPr>
          <p:cNvPr id="81" name="Straight Connector 80"/>
          <p:cNvCxnSpPr>
            <a:endCxn id="80" idx="1"/>
          </p:cNvCxnSpPr>
          <p:nvPr/>
        </p:nvCxnSpPr>
        <p:spPr>
          <a:xfrm flipV="1">
            <a:off x="4659735" y="4185534"/>
            <a:ext cx="1333966" cy="33495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4900302" y="4500133"/>
            <a:ext cx="94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Vak A, te realiseren habitat</a:t>
            </a:r>
          </a:p>
        </p:txBody>
      </p:sp>
      <p:sp>
        <p:nvSpPr>
          <p:cNvPr id="92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3467704" y="5693228"/>
            <a:ext cx="94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Vak B, te realiseren habitat</a:t>
            </a:r>
          </a:p>
        </p:txBody>
      </p:sp>
      <p:sp>
        <p:nvSpPr>
          <p:cNvPr id="93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3759181" y="8485426"/>
            <a:ext cx="971741" cy="2308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900" dirty="0"/>
              <a:t>Noordwest talud</a:t>
            </a:r>
          </a:p>
        </p:txBody>
      </p:sp>
      <p:cxnSp>
        <p:nvCxnSpPr>
          <p:cNvPr id="94" name="Rechte verbindingslijn 15">
            <a:extLst>
              <a:ext uri="{FF2B5EF4-FFF2-40B4-BE49-F238E27FC236}">
                <a16:creationId xmlns:a16="http://schemas.microsoft.com/office/drawing/2014/main" id="{E06435CB-77C4-4E20-A92E-5AAB3546662D}"/>
              </a:ext>
            </a:extLst>
          </p:cNvPr>
          <p:cNvCxnSpPr>
            <a:cxnSpLocks/>
            <a:stCxn id="5" idx="1"/>
            <a:endCxn id="93" idx="3"/>
          </p:cNvCxnSpPr>
          <p:nvPr/>
        </p:nvCxnSpPr>
        <p:spPr>
          <a:xfrm flipH="1">
            <a:off x="4730922" y="7630807"/>
            <a:ext cx="1029253" cy="97003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6146100" y="4853364"/>
            <a:ext cx="1338435" cy="5078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Deze dammen worden in 2020 op deze wijze ingericht</a:t>
            </a:r>
          </a:p>
        </p:txBody>
      </p:sp>
      <p:cxnSp>
        <p:nvCxnSpPr>
          <p:cNvPr id="99" name="Straight Connector 98"/>
          <p:cNvCxnSpPr>
            <a:endCxn id="96" idx="1"/>
          </p:cNvCxnSpPr>
          <p:nvPr/>
        </p:nvCxnSpPr>
        <p:spPr>
          <a:xfrm flipV="1">
            <a:off x="5162980" y="5107280"/>
            <a:ext cx="983120" cy="4254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6" idx="1"/>
          </p:cNvCxnSpPr>
          <p:nvPr/>
        </p:nvCxnSpPr>
        <p:spPr>
          <a:xfrm>
            <a:off x="5836898" y="4961797"/>
            <a:ext cx="309202" cy="14548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5754694" y="3360214"/>
            <a:ext cx="1338435" cy="2308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Globale ligging overstort</a:t>
            </a:r>
          </a:p>
        </p:txBody>
      </p:sp>
      <p:cxnSp>
        <p:nvCxnSpPr>
          <p:cNvPr id="102" name="Straight Connector 101"/>
          <p:cNvCxnSpPr>
            <a:endCxn id="101" idx="1"/>
          </p:cNvCxnSpPr>
          <p:nvPr/>
        </p:nvCxnSpPr>
        <p:spPr>
          <a:xfrm flipV="1">
            <a:off x="5410474" y="3475630"/>
            <a:ext cx="344220" cy="45598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6252258" y="5947320"/>
            <a:ext cx="1055486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Globale ligging overstort</a:t>
            </a:r>
          </a:p>
        </p:txBody>
      </p:sp>
      <p:cxnSp>
        <p:nvCxnSpPr>
          <p:cNvPr id="104" name="Straight Connector 103"/>
          <p:cNvCxnSpPr>
            <a:cxnSpLocks/>
            <a:endCxn id="103" idx="1"/>
          </p:cNvCxnSpPr>
          <p:nvPr/>
        </p:nvCxnSpPr>
        <p:spPr>
          <a:xfrm>
            <a:off x="5912674" y="5957749"/>
            <a:ext cx="339584" cy="17423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107685" y="5858821"/>
            <a:ext cx="2107870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 err="1"/>
              <a:t>Zanddam</a:t>
            </a:r>
            <a:r>
              <a:rPr lang="nl-NL" sz="900" dirty="0"/>
              <a:t> heeft, afwijkend op het landschappelijke ontwerp, een </a:t>
            </a:r>
            <a:r>
              <a:rPr lang="nl-NL" sz="900" dirty="0" err="1"/>
              <a:t>fijnschaligere</a:t>
            </a:r>
            <a:r>
              <a:rPr lang="nl-NL" sz="900" dirty="0"/>
              <a:t> afwerking (meer een </a:t>
            </a:r>
            <a:r>
              <a:rPr lang="nl-NL" sz="900" dirty="0" err="1"/>
              <a:t>duin-landschap</a:t>
            </a:r>
            <a:r>
              <a:rPr lang="nl-NL" sz="900" dirty="0"/>
              <a:t>).</a:t>
            </a:r>
          </a:p>
        </p:txBody>
      </p:sp>
      <p:cxnSp>
        <p:nvCxnSpPr>
          <p:cNvPr id="105" name="Straight Connector 104"/>
          <p:cNvCxnSpPr>
            <a:cxnSpLocks/>
            <a:stCxn id="95" idx="3"/>
            <a:endCxn id="36" idx="3"/>
          </p:cNvCxnSpPr>
          <p:nvPr/>
        </p:nvCxnSpPr>
        <p:spPr>
          <a:xfrm>
            <a:off x="2215555" y="6181987"/>
            <a:ext cx="1284978" cy="489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4375604" y="8753242"/>
            <a:ext cx="1404552" cy="2308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900" dirty="0"/>
              <a:t>Systeemgrens stroomgeul</a:t>
            </a:r>
          </a:p>
        </p:txBody>
      </p:sp>
      <p:cxnSp>
        <p:nvCxnSpPr>
          <p:cNvPr id="126" name="Rechte verbindingslijn 15">
            <a:extLst>
              <a:ext uri="{FF2B5EF4-FFF2-40B4-BE49-F238E27FC236}">
                <a16:creationId xmlns:a16="http://schemas.microsoft.com/office/drawing/2014/main" id="{E06435CB-77C4-4E20-A92E-5AAB3546662D}"/>
              </a:ext>
            </a:extLst>
          </p:cNvPr>
          <p:cNvCxnSpPr>
            <a:cxnSpLocks/>
            <a:stCxn id="5" idx="2"/>
            <a:endCxn id="124" idx="3"/>
          </p:cNvCxnSpPr>
          <p:nvPr/>
        </p:nvCxnSpPr>
        <p:spPr>
          <a:xfrm>
            <a:off x="5631736" y="8494765"/>
            <a:ext cx="148420" cy="3738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A29D84-D189-4E05-ACF6-154492F6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68" y="-9211"/>
            <a:ext cx="7559675" cy="3048256"/>
          </a:xfrm>
          <a:prstGeom prst="rect">
            <a:avLst/>
          </a:prstGeom>
        </p:spPr>
      </p:pic>
      <p:graphicFrame>
        <p:nvGraphicFramePr>
          <p:cNvPr id="98" name="Tabel 97">
            <a:extLst>
              <a:ext uri="{FF2B5EF4-FFF2-40B4-BE49-F238E27FC236}">
                <a16:creationId xmlns:a16="http://schemas.microsoft.com/office/drawing/2014/main" id="{C1CF748C-940E-4C3D-8929-80D8E2D55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10219"/>
              </p:ext>
            </p:extLst>
          </p:nvPr>
        </p:nvGraphicFramePr>
        <p:xfrm>
          <a:off x="38967" y="6623708"/>
          <a:ext cx="3333412" cy="3764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06130">
                  <a:extLst>
                    <a:ext uri="{9D8B030D-6E8A-4147-A177-3AD203B41FA5}">
                      <a16:colId xmlns:a16="http://schemas.microsoft.com/office/drawing/2014/main" val="3412050156"/>
                    </a:ext>
                  </a:extLst>
                </a:gridCol>
                <a:gridCol w="920694">
                  <a:extLst>
                    <a:ext uri="{9D8B030D-6E8A-4147-A177-3AD203B41FA5}">
                      <a16:colId xmlns:a16="http://schemas.microsoft.com/office/drawing/2014/main" val="166202394"/>
                    </a:ext>
                  </a:extLst>
                </a:gridCol>
                <a:gridCol w="524993">
                  <a:extLst>
                    <a:ext uri="{9D8B030D-6E8A-4147-A177-3AD203B41FA5}">
                      <a16:colId xmlns:a16="http://schemas.microsoft.com/office/drawing/2014/main" val="1243446285"/>
                    </a:ext>
                  </a:extLst>
                </a:gridCol>
                <a:gridCol w="1181595">
                  <a:extLst>
                    <a:ext uri="{9D8B030D-6E8A-4147-A177-3AD203B41FA5}">
                      <a16:colId xmlns:a16="http://schemas.microsoft.com/office/drawing/2014/main" val="1831878417"/>
                    </a:ext>
                  </a:extLst>
                </a:gridCol>
              </a:tblGrid>
              <a:tr h="280385">
                <a:tc>
                  <a:txBody>
                    <a:bodyPr/>
                    <a:lstStyle/>
                    <a:p>
                      <a:r>
                        <a:rPr lang="nl-NL" sz="1000" dirty="0"/>
                        <a:t>Vak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Hoeveelheid*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Vak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Hoeveelheid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78874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100.000 m3*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85197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82422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6660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1990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r>
                        <a:rPr lang="nl-NL" sz="1000" dirty="0"/>
                        <a:t>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400.000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78702"/>
                  </a:ext>
                </a:extLst>
              </a:tr>
              <a:tr h="242721">
                <a:tc>
                  <a:txBody>
                    <a:bodyPr/>
                    <a:lstStyle/>
                    <a:p>
                      <a:r>
                        <a:rPr lang="nl-NL" sz="1000" dirty="0"/>
                        <a:t>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97519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150.000 m3*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301225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13589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r>
                        <a:rPr lang="nl-NL" sz="1000" dirty="0"/>
                        <a:t>A-5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200.000 m3*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61432"/>
                  </a:ext>
                </a:extLst>
              </a:tr>
              <a:tr h="621530">
                <a:tc gridSpan="4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nl-NL" sz="1000" dirty="0"/>
                        <a:t>* Genoemde hoeveelheid dient over 3 spuitpunten verdeeld  te worden.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nl-NL" sz="1000" dirty="0"/>
                        <a:t>** Genoemde hoeveelheid mag via 1 spuitpunt geloosd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dirty="0"/>
                        <a:t>worden (wegens krappere werkruimte aan de beschutte oeverzone-zijde).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nl-N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8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>
            <a:extLst>
              <a:ext uri="{FF2B5EF4-FFF2-40B4-BE49-F238E27FC236}">
                <a16:creationId xmlns:a16="http://schemas.microsoft.com/office/drawing/2014/main" id="{F2A2B51A-8C7B-4142-97EE-6866ED22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6093" r="6004" b="3265"/>
          <a:stretch/>
        </p:blipFill>
        <p:spPr>
          <a:xfrm>
            <a:off x="74443" y="-990"/>
            <a:ext cx="6341712" cy="7523747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BF17364-14BD-483D-9B82-BF2E4976FF5C}"/>
              </a:ext>
            </a:extLst>
          </p:cNvPr>
          <p:cNvCxnSpPr/>
          <p:nvPr/>
        </p:nvCxnSpPr>
        <p:spPr>
          <a:xfrm flipH="1" flipV="1">
            <a:off x="2446959" y="5002660"/>
            <a:ext cx="2272138" cy="22721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8BFC6446-5A4C-401C-B54D-F45308EB79A7}"/>
              </a:ext>
            </a:extLst>
          </p:cNvPr>
          <p:cNvSpPr txBox="1"/>
          <p:nvPr/>
        </p:nvSpPr>
        <p:spPr>
          <a:xfrm rot="18872025">
            <a:off x="1992498" y="5115872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1900 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6BB614F-A162-40E1-A783-C701B3E68DFF}"/>
              </a:ext>
            </a:extLst>
          </p:cNvPr>
          <p:cNvSpPr txBox="1"/>
          <p:nvPr/>
        </p:nvSpPr>
        <p:spPr>
          <a:xfrm rot="18872025">
            <a:off x="2483826" y="562966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1450 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34C252-90F0-48CD-B7CE-22BD3610319E}"/>
              </a:ext>
            </a:extLst>
          </p:cNvPr>
          <p:cNvSpPr txBox="1"/>
          <p:nvPr/>
        </p:nvSpPr>
        <p:spPr>
          <a:xfrm rot="18872025">
            <a:off x="3123901" y="6188298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900 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35A4F97-03EC-4F31-8F56-D6C7471AAE0B}"/>
              </a:ext>
            </a:extLst>
          </p:cNvPr>
          <p:cNvSpPr txBox="1"/>
          <p:nvPr/>
        </p:nvSpPr>
        <p:spPr>
          <a:xfrm rot="18872025">
            <a:off x="3474784" y="6546339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650 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0E4C002-C014-4882-8139-D24E956CABE6}"/>
              </a:ext>
            </a:extLst>
          </p:cNvPr>
          <p:cNvSpPr txBox="1"/>
          <p:nvPr/>
        </p:nvSpPr>
        <p:spPr>
          <a:xfrm rot="18872025">
            <a:off x="3711730" y="6776542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450 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1501043-7C09-410B-8EF3-57AA5FF55B01}"/>
              </a:ext>
            </a:extLst>
          </p:cNvPr>
          <p:cNvSpPr txBox="1"/>
          <p:nvPr/>
        </p:nvSpPr>
        <p:spPr>
          <a:xfrm rot="18872025">
            <a:off x="4352951" y="7306298"/>
            <a:ext cx="340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0 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9C5FF7A-B31D-4119-A967-CDC160D31654}"/>
              </a:ext>
            </a:extLst>
          </p:cNvPr>
          <p:cNvSpPr txBox="1"/>
          <p:nvPr/>
        </p:nvSpPr>
        <p:spPr>
          <a:xfrm rot="18872025">
            <a:off x="2733769" y="5873625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1200 m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20F76303-1F86-41AE-8369-4089B6213680}"/>
              </a:ext>
            </a:extLst>
          </p:cNvPr>
          <p:cNvSpPr/>
          <p:nvPr/>
        </p:nvSpPr>
        <p:spPr>
          <a:xfrm rot="13812098">
            <a:off x="2922598" y="5396888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1927FA9F-463E-40A4-BAD8-902C6DB2D4CF}"/>
              </a:ext>
            </a:extLst>
          </p:cNvPr>
          <p:cNvSpPr/>
          <p:nvPr/>
        </p:nvSpPr>
        <p:spPr>
          <a:xfrm rot="13812098">
            <a:off x="3859192" y="6345280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7A1C0294-D4B0-4714-8828-8195A57595F8}"/>
              </a:ext>
            </a:extLst>
          </p:cNvPr>
          <p:cNvSpPr/>
          <p:nvPr/>
        </p:nvSpPr>
        <p:spPr>
          <a:xfrm rot="16566951">
            <a:off x="4583624" y="4046631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5E87A704-8B67-4A9D-9E74-F2D6DCDE223B}"/>
              </a:ext>
            </a:extLst>
          </p:cNvPr>
          <p:cNvSpPr/>
          <p:nvPr/>
        </p:nvSpPr>
        <p:spPr>
          <a:xfrm rot="12181009">
            <a:off x="5448445" y="6360173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9BA10069-D082-4C58-8AC5-D70A5FD4EC07}"/>
              </a:ext>
            </a:extLst>
          </p:cNvPr>
          <p:cNvSpPr/>
          <p:nvPr/>
        </p:nvSpPr>
        <p:spPr>
          <a:xfrm rot="13812098">
            <a:off x="2438355" y="4903111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05C7059A-ABD0-40F8-A3A4-8918FA4019EF}"/>
              </a:ext>
            </a:extLst>
          </p:cNvPr>
          <p:cNvSpPr/>
          <p:nvPr/>
        </p:nvSpPr>
        <p:spPr>
          <a:xfrm rot="13812098">
            <a:off x="3515823" y="6011503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4FCCCF85-45D4-451F-9E39-3DEAE887D5B3}"/>
              </a:ext>
            </a:extLst>
          </p:cNvPr>
          <p:cNvSpPr/>
          <p:nvPr/>
        </p:nvSpPr>
        <p:spPr>
          <a:xfrm rot="10800000">
            <a:off x="4616699" y="7025655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7C24BD57-B061-486D-BD0B-3E51C908BD6B}"/>
              </a:ext>
            </a:extLst>
          </p:cNvPr>
          <p:cNvSpPr/>
          <p:nvPr/>
        </p:nvSpPr>
        <p:spPr>
          <a:xfrm rot="14575710">
            <a:off x="5372291" y="5966523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id="{07C2AD63-DB74-4EBF-96CE-78ABA39988F5}"/>
              </a:ext>
            </a:extLst>
          </p:cNvPr>
          <p:cNvSpPr/>
          <p:nvPr/>
        </p:nvSpPr>
        <p:spPr>
          <a:xfrm rot="13812098">
            <a:off x="3162308" y="5663975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4B94DE62-F758-42BB-919F-69D0ED91676C}"/>
              </a:ext>
            </a:extLst>
          </p:cNvPr>
          <p:cNvSpPr/>
          <p:nvPr/>
        </p:nvSpPr>
        <p:spPr>
          <a:xfrm rot="13812098">
            <a:off x="4113964" y="6594994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2D5BB0E9-0B3E-401A-BAF4-5E5D32024B30}"/>
              </a:ext>
            </a:extLst>
          </p:cNvPr>
          <p:cNvSpPr/>
          <p:nvPr/>
        </p:nvSpPr>
        <p:spPr>
          <a:xfrm rot="15283569">
            <a:off x="5161334" y="4987867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7A46F97F-4928-4C1F-9248-B36B30BC8E13}"/>
              </a:ext>
            </a:extLst>
          </p:cNvPr>
          <p:cNvSpPr/>
          <p:nvPr/>
        </p:nvSpPr>
        <p:spPr>
          <a:xfrm rot="20227894">
            <a:off x="4699689" y="3668454"/>
            <a:ext cx="165982" cy="8621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F3D386FD-6078-4F08-9800-765FD0302623}"/>
              </a:ext>
            </a:extLst>
          </p:cNvPr>
          <p:cNvSpPr/>
          <p:nvPr/>
        </p:nvSpPr>
        <p:spPr>
          <a:xfrm>
            <a:off x="4665694" y="3649649"/>
            <a:ext cx="898952" cy="2878372"/>
          </a:xfrm>
          <a:custGeom>
            <a:avLst/>
            <a:gdLst>
              <a:gd name="connsiteX0" fmla="*/ 898498 w 898498"/>
              <a:gd name="connsiteY0" fmla="*/ 2878372 h 2878372"/>
              <a:gd name="connsiteX1" fmla="*/ 779228 w 898498"/>
              <a:gd name="connsiteY1" fmla="*/ 2727297 h 2878372"/>
              <a:gd name="connsiteX2" fmla="*/ 755374 w 898498"/>
              <a:gd name="connsiteY2" fmla="*/ 2393342 h 2878372"/>
              <a:gd name="connsiteX3" fmla="*/ 508884 w 898498"/>
              <a:gd name="connsiteY3" fmla="*/ 2091193 h 2878372"/>
              <a:gd name="connsiteX4" fmla="*/ 540689 w 898498"/>
              <a:gd name="connsiteY4" fmla="*/ 1367624 h 2878372"/>
              <a:gd name="connsiteX5" fmla="*/ 87464 w 898498"/>
              <a:gd name="connsiteY5" fmla="*/ 938254 h 2878372"/>
              <a:gd name="connsiteX6" fmla="*/ 0 w 898498"/>
              <a:gd name="connsiteY6" fmla="*/ 469127 h 2878372"/>
              <a:gd name="connsiteX7" fmla="*/ 55659 w 898498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  <a:gd name="connsiteX0" fmla="*/ 898952 w 898952"/>
              <a:gd name="connsiteY0" fmla="*/ 2878372 h 2878372"/>
              <a:gd name="connsiteX1" fmla="*/ 779682 w 898952"/>
              <a:gd name="connsiteY1" fmla="*/ 2727297 h 2878372"/>
              <a:gd name="connsiteX2" fmla="*/ 755828 w 898952"/>
              <a:gd name="connsiteY2" fmla="*/ 2393342 h 2878372"/>
              <a:gd name="connsiteX3" fmla="*/ 509338 w 898952"/>
              <a:gd name="connsiteY3" fmla="*/ 2091193 h 2878372"/>
              <a:gd name="connsiteX4" fmla="*/ 541143 w 898952"/>
              <a:gd name="connsiteY4" fmla="*/ 1367624 h 2878372"/>
              <a:gd name="connsiteX5" fmla="*/ 87918 w 898952"/>
              <a:gd name="connsiteY5" fmla="*/ 938254 h 2878372"/>
              <a:gd name="connsiteX6" fmla="*/ 454 w 898952"/>
              <a:gd name="connsiteY6" fmla="*/ 469127 h 2878372"/>
              <a:gd name="connsiteX7" fmla="*/ 56113 w 898952"/>
              <a:gd name="connsiteY7" fmla="*/ 0 h 287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952" h="2878372">
                <a:moveTo>
                  <a:pt x="898952" y="2878372"/>
                </a:moveTo>
                <a:cubicBezTo>
                  <a:pt x="859195" y="2828014"/>
                  <a:pt x="803536" y="2808135"/>
                  <a:pt x="779682" y="2727297"/>
                </a:cubicBezTo>
                <a:cubicBezTo>
                  <a:pt x="755828" y="2646459"/>
                  <a:pt x="800885" y="2499359"/>
                  <a:pt x="755828" y="2393342"/>
                </a:cubicBezTo>
                <a:cubicBezTo>
                  <a:pt x="710771" y="2287325"/>
                  <a:pt x="545119" y="2262146"/>
                  <a:pt x="509338" y="2091193"/>
                </a:cubicBezTo>
                <a:cubicBezTo>
                  <a:pt x="473557" y="1920240"/>
                  <a:pt x="611380" y="1559780"/>
                  <a:pt x="541143" y="1367624"/>
                </a:cubicBezTo>
                <a:cubicBezTo>
                  <a:pt x="470906" y="1175468"/>
                  <a:pt x="178033" y="1088003"/>
                  <a:pt x="87918" y="938254"/>
                </a:cubicBezTo>
                <a:cubicBezTo>
                  <a:pt x="-2197" y="788505"/>
                  <a:pt x="5755" y="625503"/>
                  <a:pt x="454" y="469127"/>
                </a:cubicBezTo>
                <a:cubicBezTo>
                  <a:pt x="-4847" y="312751"/>
                  <a:pt x="37560" y="156376"/>
                  <a:pt x="56113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68B24D1-280C-4938-B85F-B2AC53D4304D}"/>
              </a:ext>
            </a:extLst>
          </p:cNvPr>
          <p:cNvSpPr txBox="1"/>
          <p:nvPr/>
        </p:nvSpPr>
        <p:spPr>
          <a:xfrm rot="345887">
            <a:off x="4219403" y="3551035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1900 m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DEDED30-357F-48CC-A56C-519E24BEA8CA}"/>
              </a:ext>
            </a:extLst>
          </p:cNvPr>
          <p:cNvSpPr txBox="1"/>
          <p:nvPr/>
        </p:nvSpPr>
        <p:spPr>
          <a:xfrm rot="164284">
            <a:off x="4185461" y="391461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1600 m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9208CF1-FA4C-4F4D-8369-41FB950BC656}"/>
              </a:ext>
            </a:extLst>
          </p:cNvPr>
          <p:cNvSpPr txBox="1"/>
          <p:nvPr/>
        </p:nvSpPr>
        <p:spPr>
          <a:xfrm rot="20848963">
            <a:off x="4767500" y="4955922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900 m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23D7C4A-92AD-4380-8385-3892F55BC839}"/>
              </a:ext>
            </a:extLst>
          </p:cNvPr>
          <p:cNvSpPr txBox="1"/>
          <p:nvPr/>
        </p:nvSpPr>
        <p:spPr>
          <a:xfrm rot="20161876">
            <a:off x="4993711" y="6012182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300 m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39A4304-FF61-4542-9020-2A59F36E9B5E}"/>
              </a:ext>
            </a:extLst>
          </p:cNvPr>
          <p:cNvSpPr txBox="1"/>
          <p:nvPr/>
        </p:nvSpPr>
        <p:spPr>
          <a:xfrm rot="18872025">
            <a:off x="5188971" y="6431299"/>
            <a:ext cx="340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rgbClr val="C00000"/>
                </a:solidFill>
              </a:rPr>
              <a:t>0 m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052A137-56D1-42A9-B37E-F113B5A133D5}"/>
              </a:ext>
            </a:extLst>
          </p:cNvPr>
          <p:cNvSpPr txBox="1"/>
          <p:nvPr/>
        </p:nvSpPr>
        <p:spPr>
          <a:xfrm>
            <a:off x="4637007" y="399274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A-2</a:t>
            </a:r>
            <a:endParaRPr lang="nl-NL" sz="1000" b="1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1818ED2-53DF-477D-AACF-1522676A3BC0}"/>
              </a:ext>
            </a:extLst>
          </p:cNvPr>
          <p:cNvSpPr txBox="1"/>
          <p:nvPr/>
        </p:nvSpPr>
        <p:spPr>
          <a:xfrm>
            <a:off x="5229174" y="491050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A-3</a:t>
            </a:r>
            <a:endParaRPr lang="nl-NL" sz="1000" b="1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69E2C75-2C7C-4F4C-830C-DAA18C2AE7EF}"/>
              </a:ext>
            </a:extLst>
          </p:cNvPr>
          <p:cNvSpPr txBox="1"/>
          <p:nvPr/>
        </p:nvSpPr>
        <p:spPr>
          <a:xfrm>
            <a:off x="5423849" y="5880295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A-4</a:t>
            </a:r>
            <a:endParaRPr lang="nl-NL" sz="1000" b="1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4E235C1-C686-4E21-8CB4-B38EA84142B4}"/>
              </a:ext>
            </a:extLst>
          </p:cNvPr>
          <p:cNvSpPr txBox="1"/>
          <p:nvPr/>
        </p:nvSpPr>
        <p:spPr>
          <a:xfrm>
            <a:off x="5460107" y="6157727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A-5</a:t>
            </a:r>
            <a:endParaRPr lang="nl-NL" sz="1000" b="1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85AEB2DB-B5A7-4C5A-AAEE-4F49F61F2943}"/>
              </a:ext>
            </a:extLst>
          </p:cNvPr>
          <p:cNvSpPr txBox="1"/>
          <p:nvPr/>
        </p:nvSpPr>
        <p:spPr>
          <a:xfrm>
            <a:off x="4714081" y="3698338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/>
              <a:t>A-1</a:t>
            </a:r>
            <a:endParaRPr lang="nl-NL" sz="1000" b="1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59226766-9CF6-4E7C-B923-FBB45A6040B8}"/>
              </a:ext>
            </a:extLst>
          </p:cNvPr>
          <p:cNvSpPr txBox="1"/>
          <p:nvPr/>
        </p:nvSpPr>
        <p:spPr>
          <a:xfrm>
            <a:off x="2969191" y="5260883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B-2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2250532-A8FE-4506-8D53-C9E74320CE92}"/>
              </a:ext>
            </a:extLst>
          </p:cNvPr>
          <p:cNvSpPr txBox="1"/>
          <p:nvPr/>
        </p:nvSpPr>
        <p:spPr>
          <a:xfrm>
            <a:off x="3204825" y="5519836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B-3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FEA43F5E-0BC9-4760-BABC-F09518E545D9}"/>
              </a:ext>
            </a:extLst>
          </p:cNvPr>
          <p:cNvSpPr txBox="1"/>
          <p:nvPr/>
        </p:nvSpPr>
        <p:spPr>
          <a:xfrm>
            <a:off x="3586656" y="5860277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B-4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A1CCC4A8-DE14-40B9-A354-D0F99C5BBB9A}"/>
              </a:ext>
            </a:extLst>
          </p:cNvPr>
          <p:cNvSpPr txBox="1"/>
          <p:nvPr/>
        </p:nvSpPr>
        <p:spPr>
          <a:xfrm>
            <a:off x="3923803" y="6225514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B-5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DD8DE93-C8D0-46E9-BC44-465D5D7B1E39}"/>
              </a:ext>
            </a:extLst>
          </p:cNvPr>
          <p:cNvSpPr txBox="1"/>
          <p:nvPr/>
        </p:nvSpPr>
        <p:spPr>
          <a:xfrm>
            <a:off x="2465211" y="4745923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B-1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A78C1BCF-65D1-4F0F-B8A0-5995A0BEABB5}"/>
              </a:ext>
            </a:extLst>
          </p:cNvPr>
          <p:cNvSpPr txBox="1"/>
          <p:nvPr/>
        </p:nvSpPr>
        <p:spPr>
          <a:xfrm>
            <a:off x="4172432" y="6471735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B-6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150E2A9-3642-4BBB-8534-8B369B9846CD}"/>
              </a:ext>
            </a:extLst>
          </p:cNvPr>
          <p:cNvSpPr txBox="1"/>
          <p:nvPr/>
        </p:nvSpPr>
        <p:spPr>
          <a:xfrm>
            <a:off x="4530005" y="6835370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/>
              <a:t>B-7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87406"/>
              </p:ext>
            </p:extLst>
          </p:nvPr>
        </p:nvGraphicFramePr>
        <p:xfrm>
          <a:off x="4234205" y="9668847"/>
          <a:ext cx="3182378" cy="6917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8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468"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Extra stroomgeul en habitat Eerste fase Marker Wadden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8">
                <a:tc>
                  <a:txBody>
                    <a:bodyPr/>
                    <a:lstStyle/>
                    <a:p>
                      <a:r>
                        <a:rPr lang="nl-NL" sz="1000" dirty="0"/>
                        <a:t>Tekening</a:t>
                      </a:r>
                      <a:r>
                        <a:rPr lang="nl-NL" sz="1000" baseline="0" dirty="0"/>
                        <a:t> 2, dammen, ligging en voorwaarden t.b.v. uitvoering, d.d. 22-01-2018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 flipV="1">
            <a:off x="5543540" y="3760883"/>
            <a:ext cx="658267" cy="1206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5051517" y="4480181"/>
            <a:ext cx="94895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Vak A</a:t>
            </a:r>
          </a:p>
        </p:txBody>
      </p:sp>
      <p:sp>
        <p:nvSpPr>
          <p:cNvPr id="65" name="Tekstvak 66">
            <a:extLst>
              <a:ext uri="{FF2B5EF4-FFF2-40B4-BE49-F238E27FC236}">
                <a16:creationId xmlns:a16="http://schemas.microsoft.com/office/drawing/2014/main" id="{86784F50-5A05-4A42-9C4B-3E24E6A9C414}"/>
              </a:ext>
            </a:extLst>
          </p:cNvPr>
          <p:cNvSpPr txBox="1"/>
          <p:nvPr/>
        </p:nvSpPr>
        <p:spPr>
          <a:xfrm>
            <a:off x="3416115" y="5690717"/>
            <a:ext cx="94895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Vak B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718320" y="3760883"/>
            <a:ext cx="1483487" cy="71631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989488" y="5348924"/>
            <a:ext cx="741271" cy="3417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6221240" y="3462807"/>
            <a:ext cx="1338435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/>
              <a:t>Deze dammen zijn tot eind december 2019 in deze status (hoogte  NAP+1,0 m </a:t>
            </a:r>
          </a:p>
        </p:txBody>
      </p:sp>
      <p:sp>
        <p:nvSpPr>
          <p:cNvPr id="72" name="Tekstvak 8">
            <a:extLst>
              <a:ext uri="{FF2B5EF4-FFF2-40B4-BE49-F238E27FC236}">
                <a16:creationId xmlns:a16="http://schemas.microsoft.com/office/drawing/2014/main" id="{C3FF39FD-9538-4B52-9254-B940DC37013C}"/>
              </a:ext>
            </a:extLst>
          </p:cNvPr>
          <p:cNvSpPr txBox="1"/>
          <p:nvPr/>
        </p:nvSpPr>
        <p:spPr>
          <a:xfrm>
            <a:off x="340243" y="5435020"/>
            <a:ext cx="1649246" cy="4001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/>
              <a:t>Deze dam is reeds definitief ingericht, zie tekening 1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9A99BCFC-0ACD-4ACD-AD87-FE827BB4BE98}"/>
              </a:ext>
            </a:extLst>
          </p:cNvPr>
          <p:cNvSpPr/>
          <p:nvPr/>
        </p:nvSpPr>
        <p:spPr>
          <a:xfrm rot="2522830">
            <a:off x="5635784" y="7134105"/>
            <a:ext cx="966502" cy="145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Tekstvak 66">
            <a:extLst>
              <a:ext uri="{FF2B5EF4-FFF2-40B4-BE49-F238E27FC236}">
                <a16:creationId xmlns:a16="http://schemas.microsoft.com/office/drawing/2014/main" id="{F6A71A9D-0C9A-4BAC-A049-05E243998D71}"/>
              </a:ext>
            </a:extLst>
          </p:cNvPr>
          <p:cNvSpPr txBox="1"/>
          <p:nvPr/>
        </p:nvSpPr>
        <p:spPr>
          <a:xfrm>
            <a:off x="5727328" y="7732055"/>
            <a:ext cx="94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800" dirty="0"/>
              <a:t>Te realiseren Stroomgeul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5A3F7881-6DA8-4EF8-A5EF-DC9A7E657C41}"/>
              </a:ext>
            </a:extLst>
          </p:cNvPr>
          <p:cNvSpPr txBox="1"/>
          <p:nvPr/>
        </p:nvSpPr>
        <p:spPr>
          <a:xfrm>
            <a:off x="4078338" y="815856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/>
              <a:t>X=155653.532</a:t>
            </a:r>
          </a:p>
          <a:p>
            <a:r>
              <a:rPr lang="nl-NL" sz="800" dirty="0"/>
              <a:t>Y=508264.690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79FFCE0-4185-4809-A7F4-338A9301377D}"/>
              </a:ext>
            </a:extLst>
          </p:cNvPr>
          <p:cNvSpPr txBox="1"/>
          <p:nvPr/>
        </p:nvSpPr>
        <p:spPr>
          <a:xfrm>
            <a:off x="5527028" y="9089794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/>
              <a:t>X=156078.130</a:t>
            </a:r>
          </a:p>
          <a:p>
            <a:r>
              <a:rPr lang="nl-NL" sz="800" dirty="0"/>
              <a:t>Y=507840.759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4D6A425-496F-4C33-9D02-BC25E35E259F}"/>
              </a:ext>
            </a:extLst>
          </p:cNvPr>
          <p:cNvSpPr txBox="1"/>
          <p:nvPr/>
        </p:nvSpPr>
        <p:spPr>
          <a:xfrm>
            <a:off x="6100071" y="6371939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/>
              <a:t>X=156289.532</a:t>
            </a:r>
          </a:p>
          <a:p>
            <a:r>
              <a:rPr lang="nl-NL" sz="800" dirty="0"/>
              <a:t>Y=508901.690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D53255C-5F38-4CC5-B96E-79722E11FE53}"/>
              </a:ext>
            </a:extLst>
          </p:cNvPr>
          <p:cNvSpPr txBox="1"/>
          <p:nvPr/>
        </p:nvSpPr>
        <p:spPr>
          <a:xfrm>
            <a:off x="6781009" y="698682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/>
              <a:t>X=156714.130</a:t>
            </a:r>
          </a:p>
          <a:p>
            <a:r>
              <a:rPr lang="nl-NL" sz="800" dirty="0"/>
              <a:t>Y=508477.759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748258DB-2626-41FB-A876-AD575DA1C026}"/>
              </a:ext>
            </a:extLst>
          </p:cNvPr>
          <p:cNvCxnSpPr>
            <a:cxnSpLocks/>
          </p:cNvCxnSpPr>
          <p:nvPr/>
        </p:nvCxnSpPr>
        <p:spPr>
          <a:xfrm flipV="1">
            <a:off x="6250592" y="6707801"/>
            <a:ext cx="85339" cy="2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59292EA8-72A5-4ADD-9CBB-63E8F30244DE}"/>
              </a:ext>
            </a:extLst>
          </p:cNvPr>
          <p:cNvCxnSpPr>
            <a:cxnSpLocks/>
          </p:cNvCxnSpPr>
          <p:nvPr/>
        </p:nvCxnSpPr>
        <p:spPr>
          <a:xfrm flipV="1">
            <a:off x="4818307" y="8065409"/>
            <a:ext cx="454570" cy="145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6B9DD2C7-43C9-4516-932F-AF000D909453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915116" y="8704809"/>
            <a:ext cx="83252" cy="384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4DE66D73-3225-47EB-8B29-C6670409EDB9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6965193" y="7325381"/>
            <a:ext cx="203904" cy="327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435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39107</TotalTime>
  <Words>360</Words>
  <Application>Microsoft Office PowerPoint</Application>
  <PresentationFormat>Aangepast</PresentationFormat>
  <Paragraphs>116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André Rijsdorp</dc:creator>
  <cp:lastModifiedBy>André Rijsdorp</cp:lastModifiedBy>
  <cp:revision>101</cp:revision>
  <cp:lastPrinted>2017-08-01T11:15:22Z</cp:lastPrinted>
  <dcterms:created xsi:type="dcterms:W3CDTF">2017-06-29T12:09:20Z</dcterms:created>
  <dcterms:modified xsi:type="dcterms:W3CDTF">2018-04-05T06:06:50Z</dcterms:modified>
</cp:coreProperties>
</file>