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1"/>
  </p:notesMasterIdLst>
  <p:handoutMasterIdLst>
    <p:handoutMasterId r:id="rId32"/>
  </p:handoutMasterIdLst>
  <p:sldIdLst>
    <p:sldId id="259" r:id="rId2"/>
    <p:sldId id="335" r:id="rId3"/>
    <p:sldId id="288" r:id="rId4"/>
    <p:sldId id="289" r:id="rId5"/>
    <p:sldId id="292" r:id="rId6"/>
    <p:sldId id="290" r:id="rId7"/>
    <p:sldId id="325" r:id="rId8"/>
    <p:sldId id="347" r:id="rId9"/>
    <p:sldId id="323" r:id="rId10"/>
    <p:sldId id="280" r:id="rId11"/>
    <p:sldId id="354" r:id="rId12"/>
    <p:sldId id="324" r:id="rId13"/>
    <p:sldId id="349" r:id="rId14"/>
    <p:sldId id="357" r:id="rId15"/>
    <p:sldId id="353" r:id="rId16"/>
    <p:sldId id="348" r:id="rId17"/>
    <p:sldId id="331" r:id="rId18"/>
    <p:sldId id="352" r:id="rId19"/>
    <p:sldId id="338" r:id="rId20"/>
    <p:sldId id="336" r:id="rId21"/>
    <p:sldId id="337" r:id="rId22"/>
    <p:sldId id="340" r:id="rId23"/>
    <p:sldId id="350" r:id="rId24"/>
    <p:sldId id="351" r:id="rId25"/>
    <p:sldId id="343" r:id="rId26"/>
    <p:sldId id="344" r:id="rId27"/>
    <p:sldId id="346" r:id="rId28"/>
    <p:sldId id="300" r:id="rId29"/>
    <p:sldId id="341" r:id="rId30"/>
  </p:sldIdLst>
  <p:sldSz cx="9144000" cy="6858000" type="screen4x3"/>
  <p:notesSz cx="6805613" cy="9944100"/>
  <p:defaultTextStyle>
    <a:defPPr>
      <a:defRPr lang="en-US"/>
    </a:defPPr>
    <a:lvl1pPr algn="l" rtl="0" fontAlgn="base">
      <a:spcBef>
        <a:spcPct val="0"/>
      </a:spcBef>
      <a:spcAft>
        <a:spcPct val="0"/>
      </a:spcAft>
      <a:defRPr sz="2200" kern="1200">
        <a:solidFill>
          <a:schemeClr val="tx1"/>
        </a:solidFill>
        <a:latin typeface="Verdana" pitchFamily="34" charset="0"/>
        <a:ea typeface="+mn-ea"/>
        <a:cs typeface="Arial" charset="0"/>
      </a:defRPr>
    </a:lvl1pPr>
    <a:lvl2pPr marL="457200" algn="l" rtl="0" fontAlgn="base">
      <a:spcBef>
        <a:spcPct val="0"/>
      </a:spcBef>
      <a:spcAft>
        <a:spcPct val="0"/>
      </a:spcAft>
      <a:defRPr sz="2200" kern="1200">
        <a:solidFill>
          <a:schemeClr val="tx1"/>
        </a:solidFill>
        <a:latin typeface="Verdana" pitchFamily="34" charset="0"/>
        <a:ea typeface="+mn-ea"/>
        <a:cs typeface="Arial" charset="0"/>
      </a:defRPr>
    </a:lvl2pPr>
    <a:lvl3pPr marL="914400" algn="l" rtl="0" fontAlgn="base">
      <a:spcBef>
        <a:spcPct val="0"/>
      </a:spcBef>
      <a:spcAft>
        <a:spcPct val="0"/>
      </a:spcAft>
      <a:defRPr sz="2200" kern="1200">
        <a:solidFill>
          <a:schemeClr val="tx1"/>
        </a:solidFill>
        <a:latin typeface="Verdana" pitchFamily="34" charset="0"/>
        <a:ea typeface="+mn-ea"/>
        <a:cs typeface="Arial" charset="0"/>
      </a:defRPr>
    </a:lvl3pPr>
    <a:lvl4pPr marL="1371600" algn="l" rtl="0" fontAlgn="base">
      <a:spcBef>
        <a:spcPct val="0"/>
      </a:spcBef>
      <a:spcAft>
        <a:spcPct val="0"/>
      </a:spcAft>
      <a:defRPr sz="2200" kern="1200">
        <a:solidFill>
          <a:schemeClr val="tx1"/>
        </a:solidFill>
        <a:latin typeface="Verdana" pitchFamily="34" charset="0"/>
        <a:ea typeface="+mn-ea"/>
        <a:cs typeface="Arial" charset="0"/>
      </a:defRPr>
    </a:lvl4pPr>
    <a:lvl5pPr marL="1828800" algn="l" rtl="0" fontAlgn="base">
      <a:spcBef>
        <a:spcPct val="0"/>
      </a:spcBef>
      <a:spcAft>
        <a:spcPct val="0"/>
      </a:spcAft>
      <a:defRPr sz="2200" kern="1200">
        <a:solidFill>
          <a:schemeClr val="tx1"/>
        </a:solidFill>
        <a:latin typeface="Verdana" pitchFamily="34" charset="0"/>
        <a:ea typeface="+mn-ea"/>
        <a:cs typeface="Arial" charset="0"/>
      </a:defRPr>
    </a:lvl5pPr>
    <a:lvl6pPr marL="2286000" algn="l" defTabSz="914400" rtl="0" eaLnBrk="1" latinLnBrk="0" hangingPunct="1">
      <a:defRPr sz="2200" kern="1200">
        <a:solidFill>
          <a:schemeClr val="tx1"/>
        </a:solidFill>
        <a:latin typeface="Verdana" pitchFamily="34" charset="0"/>
        <a:ea typeface="+mn-ea"/>
        <a:cs typeface="Arial" charset="0"/>
      </a:defRPr>
    </a:lvl6pPr>
    <a:lvl7pPr marL="2743200" algn="l" defTabSz="914400" rtl="0" eaLnBrk="1" latinLnBrk="0" hangingPunct="1">
      <a:defRPr sz="2200" kern="1200">
        <a:solidFill>
          <a:schemeClr val="tx1"/>
        </a:solidFill>
        <a:latin typeface="Verdana" pitchFamily="34" charset="0"/>
        <a:ea typeface="+mn-ea"/>
        <a:cs typeface="Arial" charset="0"/>
      </a:defRPr>
    </a:lvl7pPr>
    <a:lvl8pPr marL="3200400" algn="l" defTabSz="914400" rtl="0" eaLnBrk="1" latinLnBrk="0" hangingPunct="1">
      <a:defRPr sz="2200" kern="1200">
        <a:solidFill>
          <a:schemeClr val="tx1"/>
        </a:solidFill>
        <a:latin typeface="Verdana" pitchFamily="34" charset="0"/>
        <a:ea typeface="+mn-ea"/>
        <a:cs typeface="Arial" charset="0"/>
      </a:defRPr>
    </a:lvl8pPr>
    <a:lvl9pPr marL="3657600" algn="l" defTabSz="914400" rtl="0" eaLnBrk="1" latinLnBrk="0" hangingPunct="1">
      <a:defRPr sz="2200" kern="1200">
        <a:solidFill>
          <a:schemeClr val="tx1"/>
        </a:solidFill>
        <a:latin typeface="Verdana" pitchFamily="34" charset="0"/>
        <a:ea typeface="+mn-ea"/>
        <a:cs typeface="Arial" charset="0"/>
      </a:defRPr>
    </a:lvl9pPr>
  </p:defaultTextStyle>
  <p:extLst>
    <p:ext uri="{521415D9-36F7-43E2-AB2F-B90AF26B5E84}">
      <p14:sectionLst xmlns:p14="http://schemas.microsoft.com/office/powerpoint/2010/main">
        <p14:section name="Standaardsectie" id="{8E8D2316-CEB2-4D22-8408-BCF49BA788A5}">
          <p14:sldIdLst>
            <p14:sldId id="259"/>
            <p14:sldId id="335"/>
            <p14:sldId id="288"/>
            <p14:sldId id="289"/>
            <p14:sldId id="292"/>
            <p14:sldId id="290"/>
            <p14:sldId id="325"/>
            <p14:sldId id="347"/>
            <p14:sldId id="323"/>
            <p14:sldId id="280"/>
            <p14:sldId id="354"/>
            <p14:sldId id="324"/>
            <p14:sldId id="349"/>
            <p14:sldId id="357"/>
            <p14:sldId id="353"/>
            <p14:sldId id="348"/>
            <p14:sldId id="331"/>
            <p14:sldId id="352"/>
            <p14:sldId id="338"/>
            <p14:sldId id="336"/>
            <p14:sldId id="337"/>
            <p14:sldId id="340"/>
            <p14:sldId id="350"/>
            <p14:sldId id="351"/>
            <p14:sldId id="343"/>
            <p14:sldId id="344"/>
            <p14:sldId id="346"/>
            <p14:sldId id="300"/>
          </p14:sldIdLst>
        </p14:section>
        <p14:section name="Naamloze sectie" id="{288F2268-24C7-4FED-8131-564D3A87C5BA}">
          <p14:sldIdLst>
            <p14:sldId id="34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7BC7"/>
    <a:srgbClr val="005187"/>
    <a:srgbClr val="F9E11E"/>
    <a:srgbClr val="B80047"/>
    <a:srgbClr val="000000"/>
    <a:srgbClr val="55286E"/>
    <a:srgbClr val="FFFFFF"/>
    <a:srgbClr val="0E3B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05" autoAdjust="0"/>
    <p:restoredTop sz="84024" autoAdjust="0"/>
  </p:normalViewPr>
  <p:slideViewPr>
    <p:cSldViewPr>
      <p:cViewPr varScale="1">
        <p:scale>
          <a:sx n="84" d="100"/>
          <a:sy n="84" d="100"/>
        </p:scale>
        <p:origin x="956" y="72"/>
      </p:cViewPr>
      <p:guideLst>
        <p:guide orient="horz" pos="2160"/>
        <p:guide pos="2880"/>
      </p:guideLst>
    </p:cSldViewPr>
  </p:slideViewPr>
  <p:outlineViewPr>
    <p:cViewPr>
      <p:scale>
        <a:sx n="33" d="100"/>
        <a:sy n="33" d="100"/>
      </p:scale>
      <p:origin x="0" y="4656"/>
    </p:cViewPr>
  </p:outlineViewPr>
  <p:notesTextViewPr>
    <p:cViewPr>
      <p:scale>
        <a:sx n="100" d="100"/>
        <a:sy n="100" d="100"/>
      </p:scale>
      <p:origin x="0" y="0"/>
    </p:cViewPr>
  </p:notesTextViewPr>
  <p:sorterViewPr>
    <p:cViewPr>
      <p:scale>
        <a:sx n="125" d="100"/>
        <a:sy n="125" d="100"/>
      </p:scale>
      <p:origin x="0" y="276"/>
    </p:cViewPr>
  </p:sorterViewPr>
  <p:notesViewPr>
    <p:cSldViewPr>
      <p:cViewPr varScale="1">
        <p:scale>
          <a:sx n="84" d="100"/>
          <a:sy n="84" d="100"/>
        </p:scale>
        <p:origin x="-3204" y="-78"/>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523875" y="471488"/>
            <a:ext cx="5768975" cy="436562"/>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1000">
                <a:latin typeface="Arial" charset="0"/>
                <a:cs typeface="+mn-cs"/>
              </a:defRPr>
            </a:lvl1pPr>
          </a:lstStyle>
          <a:p>
            <a:pPr>
              <a:defRPr/>
            </a:pPr>
            <a:endParaRPr lang="nl-NL"/>
          </a:p>
        </p:txBody>
      </p:sp>
      <p:sp>
        <p:nvSpPr>
          <p:cNvPr id="32771" name="Rectangle 3"/>
          <p:cNvSpPr>
            <a:spLocks noGrp="1" noChangeArrowheads="1"/>
          </p:cNvSpPr>
          <p:nvPr>
            <p:ph type="dt" sz="quarter" idx="1"/>
          </p:nvPr>
        </p:nvSpPr>
        <p:spPr bwMode="auto">
          <a:xfrm>
            <a:off x="523875" y="120650"/>
            <a:ext cx="2949575" cy="153988"/>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800">
                <a:latin typeface="Arial" charset="0"/>
                <a:cs typeface="+mn-cs"/>
              </a:defRPr>
            </a:lvl1pPr>
          </a:lstStyle>
          <a:p>
            <a:pPr>
              <a:defRPr/>
            </a:pPr>
            <a:endParaRPr lang="nl-NL"/>
          </a:p>
        </p:txBody>
      </p:sp>
      <p:sp>
        <p:nvSpPr>
          <p:cNvPr id="32772" name="Rectangle 4"/>
          <p:cNvSpPr>
            <a:spLocks noGrp="1" noChangeArrowheads="1"/>
          </p:cNvSpPr>
          <p:nvPr>
            <p:ph type="ftr" sz="quarter" idx="2"/>
          </p:nvPr>
        </p:nvSpPr>
        <p:spPr bwMode="auto">
          <a:xfrm>
            <a:off x="523875" y="9447213"/>
            <a:ext cx="5919788" cy="496887"/>
          </a:xfrm>
          <a:prstGeom prst="rect">
            <a:avLst/>
          </a:prstGeom>
          <a:noFill/>
          <a:ln>
            <a:noFill/>
          </a:ln>
          <a:effectLst/>
          <a:extLst/>
        </p:spPr>
        <p:txBody>
          <a:bodyPr vert="horz" wrap="square" lIns="0" tIns="0" rIns="0" bIns="0" numCol="1" anchor="b" anchorCtr="0" compatLnSpc="1">
            <a:prstTxWarp prst="textNoShape">
              <a:avLst/>
            </a:prstTxWarp>
          </a:bodyPr>
          <a:lstStyle>
            <a:lvl1pPr defTabSz="933450" eaLnBrk="0" hangingPunct="0">
              <a:spcBef>
                <a:spcPct val="0"/>
              </a:spcBef>
              <a:defRPr sz="1000">
                <a:latin typeface="Arial" charset="0"/>
                <a:cs typeface="+mn-cs"/>
              </a:defRPr>
            </a:lvl1pPr>
          </a:lstStyle>
          <a:p>
            <a:pPr>
              <a:defRPr/>
            </a:pPr>
            <a:r>
              <a:rPr lang="nl-NL"/>
              <a:t>Eventuele voettekst</a:t>
            </a:r>
          </a:p>
        </p:txBody>
      </p:sp>
      <p:sp>
        <p:nvSpPr>
          <p:cNvPr id="32773" name="Rectangle 5"/>
          <p:cNvSpPr>
            <a:spLocks noGrp="1" noChangeArrowheads="1"/>
          </p:cNvSpPr>
          <p:nvPr>
            <p:ph type="sldNum" sz="quarter" idx="3"/>
          </p:nvPr>
        </p:nvSpPr>
        <p:spPr bwMode="auto">
          <a:xfrm>
            <a:off x="6502400" y="9447213"/>
            <a:ext cx="225425" cy="496887"/>
          </a:xfrm>
          <a:prstGeom prst="rect">
            <a:avLst/>
          </a:prstGeom>
          <a:noFill/>
          <a:ln>
            <a:noFill/>
          </a:ln>
          <a:effectLst/>
          <a:extLst/>
        </p:spPr>
        <p:txBody>
          <a:bodyPr vert="horz" wrap="square" lIns="0" tIns="0" rIns="0" bIns="0" numCol="1" anchor="b" anchorCtr="0" compatLnSpc="1">
            <a:prstTxWarp prst="textNoShape">
              <a:avLst/>
            </a:prstTxWarp>
          </a:bodyPr>
          <a:lstStyle>
            <a:lvl1pPr algn="ctr" defTabSz="933450" eaLnBrk="0" hangingPunct="0">
              <a:spcBef>
                <a:spcPct val="0"/>
              </a:spcBef>
              <a:defRPr sz="1000">
                <a:latin typeface="Arial" charset="0"/>
                <a:cs typeface="+mn-cs"/>
              </a:defRPr>
            </a:lvl1pPr>
          </a:lstStyle>
          <a:p>
            <a:pPr>
              <a:defRPr/>
            </a:pPr>
            <a:fld id="{89C6DCFB-C6B8-4505-8025-D17C4A028E49}" type="slidenum">
              <a:rPr lang="nl-NL"/>
              <a:pPr>
                <a:defRPr/>
              </a:pPr>
              <a:t>‹nr.›</a:t>
            </a:fld>
            <a:endParaRPr lang="nl-NL"/>
          </a:p>
        </p:txBody>
      </p:sp>
      <p:sp>
        <p:nvSpPr>
          <p:cNvPr id="32788" name="RubriceringEnMerking2"/>
          <p:cNvSpPr txBox="1">
            <a:spLocks noChangeArrowheads="1"/>
          </p:cNvSpPr>
          <p:nvPr/>
        </p:nvSpPr>
        <p:spPr bwMode="auto">
          <a:xfrm rot="-5400000">
            <a:off x="4610101" y="2943225"/>
            <a:ext cx="4017962" cy="122237"/>
          </a:xfrm>
          <a:prstGeom prst="rect">
            <a:avLst/>
          </a:prstGeom>
          <a:noFill/>
          <a:ln>
            <a:noFill/>
          </a:ln>
          <a:effectLst/>
          <a:extLst/>
        </p:spPr>
        <p:txBody>
          <a:bodyPr lIns="0" tIns="0" rIns="0" bIns="0">
            <a:spAutoFit/>
          </a:bodyPr>
          <a:lstStyle/>
          <a:p>
            <a:pPr algn="r" eaLnBrk="0" hangingPunct="0">
              <a:defRPr/>
            </a:pPr>
            <a:endParaRPr lang="nl-NL" sz="800">
              <a:latin typeface="Arial" charset="0"/>
              <a:cs typeface="+mn-cs"/>
            </a:endParaRPr>
          </a:p>
        </p:txBody>
      </p:sp>
      <p:sp>
        <p:nvSpPr>
          <p:cNvPr id="32789" name="RubriceringEnMerking"/>
          <p:cNvSpPr txBox="1">
            <a:spLocks noChangeArrowheads="1"/>
          </p:cNvSpPr>
          <p:nvPr/>
        </p:nvSpPr>
        <p:spPr bwMode="auto">
          <a:xfrm rot="-5400000">
            <a:off x="4607719" y="6892131"/>
            <a:ext cx="4019550" cy="122238"/>
          </a:xfrm>
          <a:prstGeom prst="rect">
            <a:avLst/>
          </a:prstGeom>
          <a:noFill/>
          <a:ln>
            <a:noFill/>
          </a:ln>
          <a:effectLst/>
          <a:extLst/>
        </p:spPr>
        <p:txBody>
          <a:bodyPr lIns="0" tIns="0" rIns="0" bIns="0">
            <a:spAutoFit/>
          </a:bodyPr>
          <a:lstStyle/>
          <a:p>
            <a:pPr eaLnBrk="0" hangingPunct="0">
              <a:defRPr/>
            </a:pPr>
            <a:endParaRPr lang="nl-NL" sz="800">
              <a:latin typeface="Arial" charset="0"/>
              <a:cs typeface="+mn-cs"/>
            </a:endParaRPr>
          </a:p>
        </p:txBody>
      </p:sp>
    </p:spTree>
    <p:extLst>
      <p:ext uri="{BB962C8B-B14F-4D97-AF65-F5344CB8AC3E}">
        <p14:creationId xmlns:p14="http://schemas.microsoft.com/office/powerpoint/2010/main" val="3295481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23875" y="473075"/>
            <a:ext cx="5768975" cy="434975"/>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1000">
                <a:latin typeface="Arial" charset="0"/>
                <a:cs typeface="+mn-cs"/>
              </a:defRPr>
            </a:lvl1pPr>
          </a:lstStyle>
          <a:p>
            <a:pPr>
              <a:defRPr/>
            </a:pPr>
            <a:endParaRPr lang="en-US"/>
          </a:p>
        </p:txBody>
      </p:sp>
      <p:sp>
        <p:nvSpPr>
          <p:cNvPr id="5123" name="Rectangle 3"/>
          <p:cNvSpPr>
            <a:spLocks noGrp="1" noChangeArrowheads="1"/>
          </p:cNvSpPr>
          <p:nvPr>
            <p:ph type="dt" idx="1"/>
          </p:nvPr>
        </p:nvSpPr>
        <p:spPr bwMode="auto">
          <a:xfrm>
            <a:off x="522288" y="120650"/>
            <a:ext cx="2949575" cy="155575"/>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800">
                <a:latin typeface="Arial" charset="0"/>
                <a:cs typeface="+mn-cs"/>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54013" y="984250"/>
            <a:ext cx="4973637" cy="3729038"/>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523875" y="4905375"/>
            <a:ext cx="4646613" cy="4057650"/>
          </a:xfrm>
          <a:prstGeom prst="rect">
            <a:avLst/>
          </a:prstGeom>
          <a:noFill/>
          <a:ln>
            <a:noFill/>
          </a:ln>
          <a:effectLst/>
          <a:extLst/>
        </p:spPr>
        <p:txBody>
          <a:bodyPr vert="horz" wrap="square" lIns="0" tIns="0" rIns="0" bIns="0" numCol="1" anchor="t" anchorCtr="0" compatLnSpc="1">
            <a:prstTxWarp prst="textNoShape">
              <a:avLst/>
            </a:prstTxWarp>
          </a:bodyPr>
          <a:lstStyle/>
          <a:p>
            <a:pPr lvl="0"/>
            <a:r>
              <a:rPr lang="en-US" noProof="0"/>
              <a:t>Klik om het opmaakprofiel van de modeltekst te bewerken</a:t>
            </a:r>
          </a:p>
          <a:p>
            <a:pPr lvl="1"/>
            <a:r>
              <a:rPr lang="en-US" noProof="0"/>
              <a:t>Tweede niveau</a:t>
            </a:r>
          </a:p>
          <a:p>
            <a:pPr lvl="2"/>
            <a:r>
              <a:rPr lang="en-US" noProof="0"/>
              <a:t>Derde niveau</a:t>
            </a:r>
          </a:p>
          <a:p>
            <a:pPr lvl="3"/>
            <a:r>
              <a:rPr lang="en-US" noProof="0"/>
              <a:t>Vierde niveau</a:t>
            </a:r>
          </a:p>
          <a:p>
            <a:pPr lvl="4"/>
            <a:r>
              <a:rPr lang="en-US" noProof="0"/>
              <a:t>Vijfde niveau</a:t>
            </a:r>
          </a:p>
        </p:txBody>
      </p:sp>
      <p:sp>
        <p:nvSpPr>
          <p:cNvPr id="5126" name="Rectangle 6"/>
          <p:cNvSpPr>
            <a:spLocks noGrp="1" noChangeArrowheads="1"/>
          </p:cNvSpPr>
          <p:nvPr>
            <p:ph type="ftr" sz="quarter" idx="4"/>
          </p:nvPr>
        </p:nvSpPr>
        <p:spPr bwMode="auto">
          <a:xfrm>
            <a:off x="522288" y="9447213"/>
            <a:ext cx="5995987" cy="496887"/>
          </a:xfrm>
          <a:prstGeom prst="rect">
            <a:avLst/>
          </a:prstGeom>
          <a:noFill/>
          <a:ln>
            <a:noFill/>
          </a:ln>
          <a:effectLst/>
          <a:extLst/>
        </p:spPr>
        <p:txBody>
          <a:bodyPr vert="horz" wrap="square" lIns="0" tIns="0" rIns="0" bIns="0" numCol="1" anchor="b" anchorCtr="0" compatLnSpc="1">
            <a:prstTxWarp prst="textNoShape">
              <a:avLst/>
            </a:prstTxWarp>
          </a:bodyPr>
          <a:lstStyle>
            <a:lvl1pPr defTabSz="933450" eaLnBrk="0" hangingPunct="0">
              <a:spcBef>
                <a:spcPct val="0"/>
              </a:spcBef>
              <a:defRPr sz="1000">
                <a:latin typeface="Arial" charset="0"/>
                <a:cs typeface="+mn-cs"/>
              </a:defRPr>
            </a:lvl1pPr>
          </a:lstStyle>
          <a:p>
            <a:pPr>
              <a:defRPr/>
            </a:pPr>
            <a:r>
              <a:rPr lang="en-US"/>
              <a:t>Eventuele voettekst</a:t>
            </a:r>
          </a:p>
        </p:txBody>
      </p:sp>
      <p:sp>
        <p:nvSpPr>
          <p:cNvPr id="5127" name="Rectangle 7"/>
          <p:cNvSpPr>
            <a:spLocks noGrp="1" noChangeArrowheads="1"/>
          </p:cNvSpPr>
          <p:nvPr>
            <p:ph type="sldNum" sz="quarter" idx="5"/>
          </p:nvPr>
        </p:nvSpPr>
        <p:spPr bwMode="auto">
          <a:xfrm>
            <a:off x="6503988" y="9447213"/>
            <a:ext cx="227012" cy="496887"/>
          </a:xfrm>
          <a:prstGeom prst="rect">
            <a:avLst/>
          </a:prstGeom>
          <a:noFill/>
          <a:ln>
            <a:noFill/>
          </a:ln>
          <a:effectLst/>
          <a:extLst/>
        </p:spPr>
        <p:txBody>
          <a:bodyPr vert="horz" wrap="square" lIns="0" tIns="0" rIns="0" bIns="0" numCol="1" anchor="b" anchorCtr="0" compatLnSpc="1">
            <a:prstTxWarp prst="textNoShape">
              <a:avLst/>
            </a:prstTxWarp>
          </a:bodyPr>
          <a:lstStyle>
            <a:lvl1pPr algn="ctr" defTabSz="933450" eaLnBrk="0" hangingPunct="0">
              <a:spcBef>
                <a:spcPct val="0"/>
              </a:spcBef>
              <a:defRPr sz="1000">
                <a:latin typeface="Arial" charset="0"/>
                <a:cs typeface="+mn-cs"/>
              </a:defRPr>
            </a:lvl1pPr>
          </a:lstStyle>
          <a:p>
            <a:pPr>
              <a:defRPr/>
            </a:pPr>
            <a:fld id="{1A59FE1B-255A-452F-98A8-E18F3264D037}" type="slidenum">
              <a:rPr lang="en-US"/>
              <a:pPr>
                <a:defRPr/>
              </a:pPr>
              <a:t>‹nr.›</a:t>
            </a:fld>
            <a:endParaRPr lang="en-US"/>
          </a:p>
        </p:txBody>
      </p:sp>
      <p:sp>
        <p:nvSpPr>
          <p:cNvPr id="5139" name="RubriceringEnMerking2"/>
          <p:cNvSpPr txBox="1">
            <a:spLocks noChangeArrowheads="1"/>
          </p:cNvSpPr>
          <p:nvPr/>
        </p:nvSpPr>
        <p:spPr bwMode="auto">
          <a:xfrm rot="-5400000">
            <a:off x="4610101" y="2943225"/>
            <a:ext cx="4017962" cy="122237"/>
          </a:xfrm>
          <a:prstGeom prst="rect">
            <a:avLst/>
          </a:prstGeom>
          <a:noFill/>
          <a:ln>
            <a:noFill/>
          </a:ln>
          <a:effectLst/>
          <a:extLst/>
        </p:spPr>
        <p:txBody>
          <a:bodyPr lIns="0" tIns="0" rIns="0" bIns="0">
            <a:spAutoFit/>
          </a:bodyPr>
          <a:lstStyle/>
          <a:p>
            <a:pPr algn="r" eaLnBrk="0" hangingPunct="0">
              <a:defRPr/>
            </a:pPr>
            <a:endParaRPr lang="nl-NL" sz="800">
              <a:latin typeface="Arial" charset="0"/>
              <a:cs typeface="+mn-cs"/>
            </a:endParaRPr>
          </a:p>
        </p:txBody>
      </p:sp>
      <p:sp>
        <p:nvSpPr>
          <p:cNvPr id="5140" name="RubriceringEnMerking"/>
          <p:cNvSpPr txBox="1">
            <a:spLocks noChangeArrowheads="1"/>
          </p:cNvSpPr>
          <p:nvPr/>
        </p:nvSpPr>
        <p:spPr bwMode="auto">
          <a:xfrm rot="-5400000">
            <a:off x="4607719" y="6892131"/>
            <a:ext cx="4019550" cy="122238"/>
          </a:xfrm>
          <a:prstGeom prst="rect">
            <a:avLst/>
          </a:prstGeom>
          <a:noFill/>
          <a:ln>
            <a:noFill/>
          </a:ln>
          <a:effectLst/>
          <a:extLst/>
        </p:spPr>
        <p:txBody>
          <a:bodyPr lIns="0" tIns="0" rIns="0" bIns="0">
            <a:spAutoFit/>
          </a:bodyPr>
          <a:lstStyle/>
          <a:p>
            <a:pPr eaLnBrk="0" hangingPunct="0">
              <a:defRPr/>
            </a:pPr>
            <a:endParaRPr lang="nl-NL" sz="800">
              <a:latin typeface="Arial" charset="0"/>
              <a:cs typeface="+mn-cs"/>
            </a:endParaRPr>
          </a:p>
        </p:txBody>
      </p:sp>
    </p:spTree>
    <p:extLst>
      <p:ext uri="{BB962C8B-B14F-4D97-AF65-F5344CB8AC3E}">
        <p14:creationId xmlns:p14="http://schemas.microsoft.com/office/powerpoint/2010/main" val="511925449"/>
      </p:ext>
    </p:extLst>
  </p:cSld>
  <p:clrMap bg1="lt1" tx1="dk1" bg2="lt2" tx2="dk2" accent1="accent1" accent2="accent2" accent3="accent3" accent4="accent4" accent5="accent5" accent6="accent6" hlink="hlink" folHlink="folHlink"/>
  <p:hf hdr="0" dt="0"/>
  <p:notesStyle>
    <a:lvl1pPr algn="l" rtl="0" eaLnBrk="0" fontAlgn="base" hangingPunct="0">
      <a:lnSpc>
        <a:spcPct val="110000"/>
      </a:lnSpc>
      <a:spcBef>
        <a:spcPct val="0"/>
      </a:spcBef>
      <a:spcAft>
        <a:spcPct val="0"/>
      </a:spcAft>
      <a:defRPr sz="1000" kern="1200">
        <a:solidFill>
          <a:schemeClr val="tx1"/>
        </a:solidFill>
        <a:latin typeface="Arial" charset="0"/>
        <a:ea typeface="+mn-ea"/>
        <a:cs typeface="+mn-cs"/>
      </a:defRPr>
    </a:lvl1pPr>
    <a:lvl2pPr marL="190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2pPr>
    <a:lvl3pPr marL="381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3pPr>
    <a:lvl4pPr marL="571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4pPr>
    <a:lvl5pPr marL="762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jdelijke aanduiding voor dia-afbeelding 1"/>
          <p:cNvSpPr>
            <a:spLocks noGrp="1" noRot="1" noChangeAspect="1"/>
          </p:cNvSpPr>
          <p:nvPr>
            <p:ph type="sldImg"/>
          </p:nvPr>
        </p:nvSpPr>
        <p:spPr>
          <a:xfrm>
            <a:off x="354013" y="984250"/>
            <a:ext cx="4973637" cy="3729038"/>
          </a:xfrm>
          <a:ln/>
        </p:spPr>
      </p:sp>
      <p:sp>
        <p:nvSpPr>
          <p:cNvPr id="13314" name="Tijdelijke aanduiding voor notities 2"/>
          <p:cNvSpPr>
            <a:spLocks noGrp="1"/>
          </p:cNvSpPr>
          <p:nvPr>
            <p:ph type="body" idx="1"/>
          </p:nvPr>
        </p:nvSpPr>
        <p:spPr>
          <a:noFill/>
        </p:spPr>
        <p:txBody>
          <a:bodyPr/>
          <a:lstStyle/>
          <a:p>
            <a:r>
              <a:rPr lang="nl-NL" dirty="0"/>
              <a:t>Jaap intro</a:t>
            </a:r>
          </a:p>
          <a:p>
            <a:endParaRPr lang="nl-NL" dirty="0"/>
          </a:p>
        </p:txBody>
      </p:sp>
      <p:sp>
        <p:nvSpPr>
          <p:cNvPr id="13315" name="Tijdelijke aanduiding voor voettekst 3"/>
          <p:cNvSpPr>
            <a:spLocks noGrp="1"/>
          </p:cNvSpPr>
          <p:nvPr>
            <p:ph type="ftr" sz="quarter" idx="4"/>
          </p:nvPr>
        </p:nvSpPr>
        <p:spPr>
          <a:noFill/>
          <a:ln>
            <a:miter lim="800000"/>
            <a:headEnd/>
            <a:tailEnd/>
          </a:ln>
        </p:spPr>
        <p:txBody>
          <a:bodyPr/>
          <a:lstStyle/>
          <a:p>
            <a:r>
              <a:rPr lang="en-US">
                <a:cs typeface="Arial" charset="0"/>
              </a:rPr>
              <a:t>Eventuele voettekst</a:t>
            </a:r>
          </a:p>
        </p:txBody>
      </p:sp>
      <p:sp>
        <p:nvSpPr>
          <p:cNvPr id="13316" name="Tijdelijke aanduiding voor dianummer 4"/>
          <p:cNvSpPr>
            <a:spLocks noGrp="1"/>
          </p:cNvSpPr>
          <p:nvPr>
            <p:ph type="sldNum" sz="quarter" idx="5"/>
          </p:nvPr>
        </p:nvSpPr>
        <p:spPr>
          <a:noFill/>
          <a:ln>
            <a:miter lim="800000"/>
            <a:headEnd/>
            <a:tailEnd/>
          </a:ln>
        </p:spPr>
        <p:txBody>
          <a:bodyPr/>
          <a:lstStyle/>
          <a:p>
            <a:fld id="{FF4BBAEB-A19A-407D-8983-E326AC88D638}" type="slidenum">
              <a:rPr lang="en-US" smtClean="0">
                <a:cs typeface="Arial" charset="0"/>
              </a:rPr>
              <a:pPr/>
              <a:t>1</a:t>
            </a:fld>
            <a:endParaRPr lang="en-US">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jdelijke aanduiding voor dia-afbeelding 1"/>
          <p:cNvSpPr>
            <a:spLocks noGrp="1" noRot="1" noChangeAspect="1"/>
          </p:cNvSpPr>
          <p:nvPr>
            <p:ph type="sldImg"/>
          </p:nvPr>
        </p:nvSpPr>
        <p:spPr>
          <a:xfrm>
            <a:off x="354013" y="984250"/>
            <a:ext cx="4973637" cy="3729038"/>
          </a:xfrm>
          <a:ln/>
        </p:spPr>
      </p:sp>
      <p:sp>
        <p:nvSpPr>
          <p:cNvPr id="27650" name="Tijdelijke aanduiding voor notities 2"/>
          <p:cNvSpPr>
            <a:spLocks noGrp="1"/>
          </p:cNvSpPr>
          <p:nvPr>
            <p:ph type="body" idx="1"/>
          </p:nvPr>
        </p:nvSpPr>
        <p:spPr>
          <a:noFill/>
        </p:spPr>
        <p:txBody>
          <a:bodyPr/>
          <a:lstStyle/>
          <a:p>
            <a:r>
              <a:rPr lang="nl-NL" dirty="0"/>
              <a:t>Leo</a:t>
            </a:r>
          </a:p>
          <a:p>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11</a:t>
            </a:fld>
            <a:endParaRPr lang="en-US"/>
          </a:p>
        </p:txBody>
      </p:sp>
    </p:spTree>
    <p:extLst>
      <p:ext uri="{BB962C8B-B14F-4D97-AF65-F5344CB8AC3E}">
        <p14:creationId xmlns:p14="http://schemas.microsoft.com/office/powerpoint/2010/main" val="2480697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Leo</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12</a:t>
            </a:fld>
            <a:endParaRPr lang="en-US"/>
          </a:p>
        </p:txBody>
      </p:sp>
    </p:spTree>
    <p:extLst>
      <p:ext uri="{BB962C8B-B14F-4D97-AF65-F5344CB8AC3E}">
        <p14:creationId xmlns:p14="http://schemas.microsoft.com/office/powerpoint/2010/main" val="3003636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Leo</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13</a:t>
            </a:fld>
            <a:endParaRPr lang="en-US"/>
          </a:p>
        </p:txBody>
      </p:sp>
    </p:spTree>
    <p:extLst>
      <p:ext uri="{BB962C8B-B14F-4D97-AF65-F5344CB8AC3E}">
        <p14:creationId xmlns:p14="http://schemas.microsoft.com/office/powerpoint/2010/main" val="4264931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Leo</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14</a:t>
            </a:fld>
            <a:endParaRPr lang="en-US"/>
          </a:p>
        </p:txBody>
      </p:sp>
    </p:spTree>
    <p:extLst>
      <p:ext uri="{BB962C8B-B14F-4D97-AF65-F5344CB8AC3E}">
        <p14:creationId xmlns:p14="http://schemas.microsoft.com/office/powerpoint/2010/main" val="2852664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15</a:t>
            </a:fld>
            <a:endParaRPr lang="en-US"/>
          </a:p>
        </p:txBody>
      </p:sp>
    </p:spTree>
    <p:extLst>
      <p:ext uri="{BB962C8B-B14F-4D97-AF65-F5344CB8AC3E}">
        <p14:creationId xmlns:p14="http://schemas.microsoft.com/office/powerpoint/2010/main" val="3013918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Leo</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16</a:t>
            </a:fld>
            <a:endParaRPr lang="en-US"/>
          </a:p>
        </p:txBody>
      </p:sp>
    </p:spTree>
    <p:extLst>
      <p:ext uri="{BB962C8B-B14F-4D97-AF65-F5344CB8AC3E}">
        <p14:creationId xmlns:p14="http://schemas.microsoft.com/office/powerpoint/2010/main" val="104492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Leo, vervangen door projectplanning overall</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17</a:t>
            </a:fld>
            <a:endParaRPr lang="en-US"/>
          </a:p>
        </p:txBody>
      </p:sp>
    </p:spTree>
    <p:extLst>
      <p:ext uri="{BB962C8B-B14F-4D97-AF65-F5344CB8AC3E}">
        <p14:creationId xmlns:p14="http://schemas.microsoft.com/office/powerpoint/2010/main" val="4199015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0" fontAlgn="base" latinLnBrk="0" hangingPunct="0">
              <a:lnSpc>
                <a:spcPct val="110000"/>
              </a:lnSpc>
              <a:spcBef>
                <a:spcPct val="0"/>
              </a:spcBef>
              <a:spcAft>
                <a:spcPct val="0"/>
              </a:spcAft>
              <a:buClrTx/>
              <a:buSzTx/>
              <a:buFontTx/>
              <a:buNone/>
              <a:tabLst/>
              <a:defRPr/>
            </a:pPr>
            <a:r>
              <a:rPr lang="nl-NL" dirty="0"/>
              <a:t>Jaap (i.v.m. afwezigheid</a:t>
            </a:r>
            <a:r>
              <a:rPr lang="nl-NL" baseline="0" dirty="0"/>
              <a:t> dit deel Christine)</a:t>
            </a:r>
            <a:endParaRPr lang="nl-NL" dirty="0"/>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18</a:t>
            </a:fld>
            <a:endParaRPr lang="en-US"/>
          </a:p>
        </p:txBody>
      </p:sp>
    </p:spTree>
    <p:extLst>
      <p:ext uri="{BB962C8B-B14F-4D97-AF65-F5344CB8AC3E}">
        <p14:creationId xmlns:p14="http://schemas.microsoft.com/office/powerpoint/2010/main" val="2593032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0" fontAlgn="base" latinLnBrk="0" hangingPunct="0">
              <a:lnSpc>
                <a:spcPct val="110000"/>
              </a:lnSpc>
              <a:spcBef>
                <a:spcPct val="0"/>
              </a:spcBef>
              <a:spcAft>
                <a:spcPct val="0"/>
              </a:spcAft>
              <a:buClrTx/>
              <a:buSzTx/>
              <a:buFontTx/>
              <a:buNone/>
              <a:tabLst/>
              <a:defRPr/>
            </a:pPr>
            <a:r>
              <a:rPr lang="nl-NL" dirty="0"/>
              <a:t>Jaap (i.v.m. afwezigheid</a:t>
            </a:r>
            <a:r>
              <a:rPr lang="nl-NL" baseline="0" dirty="0"/>
              <a:t> dit deel Christine)</a:t>
            </a:r>
            <a:endParaRPr lang="nl-NL" dirty="0"/>
          </a:p>
          <a:p>
            <a:r>
              <a:rPr lang="nl-NL" dirty="0"/>
              <a:t>Voorbeelden: </a:t>
            </a:r>
          </a:p>
          <a:p>
            <a:r>
              <a:rPr lang="nl-NL" dirty="0"/>
              <a:t>1. Gezamenlijke maatschappelijke opgave: Het project heeft een Testcentrum gebouwd om gezamenlijk met leveranciers van radardoelvolgsystemen de RDV systeem te testen op de Nederlandse binnenwateren.</a:t>
            </a:r>
          </a:p>
          <a:p>
            <a:r>
              <a:rPr lang="nl-NL" dirty="0"/>
              <a:t>2. Zakelijk en effectief samenwerken: </a:t>
            </a:r>
            <a:r>
              <a:rPr lang="nl-NL" dirty="0" err="1"/>
              <a:t>Rovitech</a:t>
            </a:r>
            <a:r>
              <a:rPr lang="nl-NL" dirty="0"/>
              <a:t>, een hands on, technische aannemer versus RWS, die middels processen de traceerbaarheid van handelen wil vastleggen. </a:t>
            </a:r>
          </a:p>
          <a:p>
            <a:r>
              <a:rPr lang="nl-NL" dirty="0"/>
              <a:t>3. a) Excelleren, trots en vakmanschap: Een aantal graadmeters waarom we als project team met trots en plezier de projectopgave uitvoeren:</a:t>
            </a:r>
          </a:p>
          <a:p>
            <a:r>
              <a:rPr lang="nl-NL" dirty="0"/>
              <a:t>de wekelijkse project overleggen zijn levendig, inhoudelijk    interessant en gestructureerd</a:t>
            </a:r>
          </a:p>
          <a:p>
            <a:r>
              <a:rPr lang="nl-NL" dirty="0"/>
              <a:t>landelijke nieuwsbrief </a:t>
            </a:r>
          </a:p>
          <a:p>
            <a:r>
              <a:rPr lang="nl-NL" dirty="0"/>
              <a:t>bij monitoren van projectsuccessen scoren onderdelen van teambeleving hoog</a:t>
            </a:r>
          </a:p>
          <a:p>
            <a:r>
              <a:rPr lang="nl-NL" dirty="0"/>
              <a:t>3. b) Excelleren, trots en vakmanschap: de EMVI criteria voor aanbesteding Overige Ketens geven ruimte aan de ambitie van de Marktvisie </a:t>
            </a:r>
          </a:p>
          <a:p>
            <a:r>
              <a:rPr lang="nl-NL" dirty="0"/>
              <a:t>4. Leren en anticiperen:</a:t>
            </a:r>
            <a:r>
              <a:rPr lang="nl-NL" baseline="0" dirty="0"/>
              <a:t> Het organiseren van </a:t>
            </a:r>
            <a:r>
              <a:rPr lang="nl-NL" baseline="0" dirty="0" err="1"/>
              <a:t>PoA</a:t>
            </a:r>
            <a:r>
              <a:rPr lang="nl-NL" baseline="0" dirty="0"/>
              <a:t> 2, omdat geen van de deelnemers de minimum criteria kon halen. </a:t>
            </a:r>
            <a:endParaRPr lang="nl-NL" dirty="0"/>
          </a:p>
          <a:p>
            <a:endParaRPr lang="nl-NL" dirty="0"/>
          </a:p>
          <a:p>
            <a:endParaRPr lang="nl-NL" dirty="0"/>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19</a:t>
            </a:fld>
            <a:endParaRPr lang="en-US"/>
          </a:p>
        </p:txBody>
      </p:sp>
    </p:spTree>
    <p:extLst>
      <p:ext uri="{BB962C8B-B14F-4D97-AF65-F5344CB8AC3E}">
        <p14:creationId xmlns:p14="http://schemas.microsoft.com/office/powerpoint/2010/main" val="2963783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0" fontAlgn="base" latinLnBrk="0" hangingPunct="0">
              <a:lnSpc>
                <a:spcPct val="110000"/>
              </a:lnSpc>
              <a:spcBef>
                <a:spcPct val="0"/>
              </a:spcBef>
              <a:spcAft>
                <a:spcPct val="0"/>
              </a:spcAft>
              <a:buClrTx/>
              <a:buSzTx/>
              <a:buFontTx/>
              <a:buNone/>
              <a:tabLst/>
              <a:defRPr/>
            </a:pPr>
            <a:r>
              <a:rPr lang="nl-NL" dirty="0"/>
              <a:t>Jaap intro</a:t>
            </a:r>
          </a:p>
          <a:p>
            <a:endParaRPr lang="nl-NL" dirty="0"/>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a:t>
            </a:fld>
            <a:endParaRPr lang="en-US"/>
          </a:p>
        </p:txBody>
      </p:sp>
    </p:spTree>
    <p:extLst>
      <p:ext uri="{BB962C8B-B14F-4D97-AF65-F5344CB8AC3E}">
        <p14:creationId xmlns:p14="http://schemas.microsoft.com/office/powerpoint/2010/main" val="18427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Jaap (i.v.m. afwezigheid</a:t>
            </a:r>
            <a:r>
              <a:rPr lang="nl-NL" baseline="0" dirty="0"/>
              <a:t> dit deel Christine)</a:t>
            </a:r>
            <a:endParaRPr lang="nl-NL" dirty="0"/>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20</a:t>
            </a:fld>
            <a:endParaRPr lang="en-US"/>
          </a:p>
        </p:txBody>
      </p:sp>
    </p:spTree>
    <p:extLst>
      <p:ext uri="{BB962C8B-B14F-4D97-AF65-F5344CB8AC3E}">
        <p14:creationId xmlns:p14="http://schemas.microsoft.com/office/powerpoint/2010/main" val="41328681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0" fontAlgn="base" latinLnBrk="0" hangingPunct="0">
              <a:lnSpc>
                <a:spcPct val="110000"/>
              </a:lnSpc>
              <a:spcBef>
                <a:spcPct val="0"/>
              </a:spcBef>
              <a:spcAft>
                <a:spcPct val="0"/>
              </a:spcAft>
              <a:buClrTx/>
              <a:buSzTx/>
              <a:buFontTx/>
              <a:buNone/>
              <a:tabLst/>
              <a:defRPr/>
            </a:pPr>
            <a:r>
              <a:rPr lang="nl-NL" dirty="0"/>
              <a:t>Jaap (i.v.m. afwezigheid</a:t>
            </a:r>
            <a:r>
              <a:rPr lang="nl-NL" baseline="0" dirty="0"/>
              <a:t> dit deel Christine)</a:t>
            </a:r>
            <a:endParaRPr lang="nl-NL" dirty="0"/>
          </a:p>
          <a:p>
            <a:endParaRPr lang="nl-NL" dirty="0"/>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21</a:t>
            </a:fld>
            <a:endParaRPr lang="en-US"/>
          </a:p>
        </p:txBody>
      </p:sp>
    </p:spTree>
    <p:extLst>
      <p:ext uri="{BB962C8B-B14F-4D97-AF65-F5344CB8AC3E}">
        <p14:creationId xmlns:p14="http://schemas.microsoft.com/office/powerpoint/2010/main" val="1731672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0" fontAlgn="base" latinLnBrk="0" hangingPunct="0">
              <a:lnSpc>
                <a:spcPct val="110000"/>
              </a:lnSpc>
              <a:spcBef>
                <a:spcPct val="0"/>
              </a:spcBef>
              <a:spcAft>
                <a:spcPct val="0"/>
              </a:spcAft>
              <a:buClrTx/>
              <a:buSzTx/>
              <a:buFontTx/>
              <a:buNone/>
              <a:tabLst/>
              <a:defRPr/>
            </a:pPr>
            <a:r>
              <a:rPr lang="nl-NL" dirty="0"/>
              <a:t>Jaap (i.v.m. afwezigheid</a:t>
            </a:r>
            <a:r>
              <a:rPr lang="nl-NL" baseline="0" dirty="0"/>
              <a:t> dit deel Christine)</a:t>
            </a:r>
            <a:endParaRPr lang="nl-NL" dirty="0"/>
          </a:p>
          <a:p>
            <a:endParaRPr lang="nl-NL" dirty="0"/>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22</a:t>
            </a:fld>
            <a:endParaRPr lang="en-US"/>
          </a:p>
        </p:txBody>
      </p:sp>
    </p:spTree>
    <p:extLst>
      <p:ext uri="{BB962C8B-B14F-4D97-AF65-F5344CB8AC3E}">
        <p14:creationId xmlns:p14="http://schemas.microsoft.com/office/powerpoint/2010/main" val="3280242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23</a:t>
            </a:fld>
            <a:endParaRPr lang="en-US"/>
          </a:p>
        </p:txBody>
      </p:sp>
    </p:spTree>
    <p:extLst>
      <p:ext uri="{BB962C8B-B14F-4D97-AF65-F5344CB8AC3E}">
        <p14:creationId xmlns:p14="http://schemas.microsoft.com/office/powerpoint/2010/main" val="4058088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24</a:t>
            </a:fld>
            <a:endParaRPr lang="en-US"/>
          </a:p>
        </p:txBody>
      </p:sp>
    </p:spTree>
    <p:extLst>
      <p:ext uri="{BB962C8B-B14F-4D97-AF65-F5344CB8AC3E}">
        <p14:creationId xmlns:p14="http://schemas.microsoft.com/office/powerpoint/2010/main" val="3767816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Jaap</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25</a:t>
            </a:fld>
            <a:endParaRPr lang="en-US"/>
          </a:p>
        </p:txBody>
      </p:sp>
    </p:spTree>
    <p:extLst>
      <p:ext uri="{BB962C8B-B14F-4D97-AF65-F5344CB8AC3E}">
        <p14:creationId xmlns:p14="http://schemas.microsoft.com/office/powerpoint/2010/main" val="8064707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Jaap</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26</a:t>
            </a:fld>
            <a:endParaRPr lang="en-US"/>
          </a:p>
        </p:txBody>
      </p:sp>
    </p:spTree>
    <p:extLst>
      <p:ext uri="{BB962C8B-B14F-4D97-AF65-F5344CB8AC3E}">
        <p14:creationId xmlns:p14="http://schemas.microsoft.com/office/powerpoint/2010/main" val="34741789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Jaap</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27</a:t>
            </a:fld>
            <a:endParaRPr lang="en-US"/>
          </a:p>
        </p:txBody>
      </p:sp>
    </p:spTree>
    <p:extLst>
      <p:ext uri="{BB962C8B-B14F-4D97-AF65-F5344CB8AC3E}">
        <p14:creationId xmlns:p14="http://schemas.microsoft.com/office/powerpoint/2010/main" val="15883534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Jaap</a:t>
            </a:r>
          </a:p>
          <a:p>
            <a:endParaRPr lang="nl-NL" dirty="0"/>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28</a:t>
            </a:fld>
            <a:endParaRPr lang="en-US"/>
          </a:p>
        </p:txBody>
      </p:sp>
    </p:spTree>
    <p:extLst>
      <p:ext uri="{BB962C8B-B14F-4D97-AF65-F5344CB8AC3E}">
        <p14:creationId xmlns:p14="http://schemas.microsoft.com/office/powerpoint/2010/main" val="41759385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17575" y="746125"/>
            <a:ext cx="4970463" cy="3729038"/>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66C74E99-423B-44E8-A8D2-A978123135E9}" type="slidenum">
              <a:rPr lang="nl-NL" smtClean="0"/>
              <a:pPr>
                <a:defRPr/>
              </a:pPr>
              <a:t>29</a:t>
            </a:fld>
            <a:endParaRPr lang="nl-NL"/>
          </a:p>
        </p:txBody>
      </p:sp>
    </p:spTree>
    <p:extLst>
      <p:ext uri="{BB962C8B-B14F-4D97-AF65-F5344CB8AC3E}">
        <p14:creationId xmlns:p14="http://schemas.microsoft.com/office/powerpoint/2010/main" val="4075485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jdelijke aanduiding voor dia-afbeelding 1"/>
          <p:cNvSpPr>
            <a:spLocks noGrp="1" noRot="1" noChangeAspect="1"/>
          </p:cNvSpPr>
          <p:nvPr>
            <p:ph type="sldImg"/>
          </p:nvPr>
        </p:nvSpPr>
        <p:spPr>
          <a:xfrm>
            <a:off x="354013" y="984250"/>
            <a:ext cx="4973637" cy="3729038"/>
          </a:xfrm>
          <a:ln/>
        </p:spPr>
      </p:sp>
      <p:sp>
        <p:nvSpPr>
          <p:cNvPr id="17410" name="Tijdelijke aanduiding voor notities 2"/>
          <p:cNvSpPr>
            <a:spLocks noGrp="1"/>
          </p:cNvSpPr>
          <p:nvPr>
            <p:ph type="body" idx="1"/>
          </p:nvPr>
        </p:nvSpPr>
        <p:spPr>
          <a:noFill/>
        </p:spPr>
        <p:txBody>
          <a:bodyPr/>
          <a:lstStyle/>
          <a:p>
            <a:r>
              <a:rPr lang="nl-NL" dirty="0"/>
              <a:t>Jaap</a:t>
            </a:r>
          </a:p>
        </p:txBody>
      </p:sp>
      <p:sp>
        <p:nvSpPr>
          <p:cNvPr id="17411" name="Tijdelijke aanduiding voor voettekst 3"/>
          <p:cNvSpPr>
            <a:spLocks noGrp="1"/>
          </p:cNvSpPr>
          <p:nvPr>
            <p:ph type="ftr" sz="quarter" idx="4"/>
          </p:nvPr>
        </p:nvSpPr>
        <p:spPr>
          <a:noFill/>
          <a:ln>
            <a:miter lim="800000"/>
            <a:headEnd/>
            <a:tailEnd/>
          </a:ln>
        </p:spPr>
        <p:txBody>
          <a:bodyPr/>
          <a:lstStyle/>
          <a:p>
            <a:r>
              <a:rPr lang="en-US">
                <a:cs typeface="Arial" charset="0"/>
              </a:rPr>
              <a:t>Eventuele voettekst</a:t>
            </a:r>
          </a:p>
        </p:txBody>
      </p:sp>
      <p:sp>
        <p:nvSpPr>
          <p:cNvPr id="17412" name="Tijdelijke aanduiding voor dianummer 4"/>
          <p:cNvSpPr>
            <a:spLocks noGrp="1"/>
          </p:cNvSpPr>
          <p:nvPr>
            <p:ph type="sldNum" sz="quarter" idx="5"/>
          </p:nvPr>
        </p:nvSpPr>
        <p:spPr>
          <a:noFill/>
          <a:ln>
            <a:miter lim="800000"/>
            <a:headEnd/>
            <a:tailEnd/>
          </a:ln>
        </p:spPr>
        <p:txBody>
          <a:bodyPr/>
          <a:lstStyle/>
          <a:p>
            <a:fld id="{C3381168-F3AC-47AD-AE15-A4E9E2EB8403}" type="slidenum">
              <a:rPr lang="en-US" smtClean="0">
                <a:cs typeface="Arial" charset="0"/>
              </a:rPr>
              <a:pPr/>
              <a:t>3</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jdelijke aanduiding voor dia-afbeelding 1"/>
          <p:cNvSpPr>
            <a:spLocks noGrp="1" noRot="1" noChangeAspect="1"/>
          </p:cNvSpPr>
          <p:nvPr>
            <p:ph type="sldImg"/>
          </p:nvPr>
        </p:nvSpPr>
        <p:spPr>
          <a:xfrm>
            <a:off x="354013" y="984250"/>
            <a:ext cx="4973637" cy="3729038"/>
          </a:xfrm>
          <a:ln/>
        </p:spPr>
      </p:sp>
      <p:sp>
        <p:nvSpPr>
          <p:cNvPr id="19458" name="Tijdelijke aanduiding voor notities 2"/>
          <p:cNvSpPr>
            <a:spLocks noGrp="1"/>
          </p:cNvSpPr>
          <p:nvPr>
            <p:ph type="body" idx="1"/>
          </p:nvPr>
        </p:nvSpPr>
        <p:spPr>
          <a:noFill/>
        </p:spPr>
        <p:txBody>
          <a:bodyPr/>
          <a:lstStyle/>
          <a:p>
            <a:r>
              <a:rPr lang="nl-NL" dirty="0"/>
              <a:t>Jaap</a:t>
            </a:r>
          </a:p>
        </p:txBody>
      </p:sp>
      <p:sp>
        <p:nvSpPr>
          <p:cNvPr id="19459" name="Tijdelijke aanduiding voor voettekst 3"/>
          <p:cNvSpPr>
            <a:spLocks noGrp="1"/>
          </p:cNvSpPr>
          <p:nvPr>
            <p:ph type="ftr" sz="quarter" idx="4"/>
          </p:nvPr>
        </p:nvSpPr>
        <p:spPr>
          <a:noFill/>
          <a:ln>
            <a:miter lim="800000"/>
            <a:headEnd/>
            <a:tailEnd/>
          </a:ln>
        </p:spPr>
        <p:txBody>
          <a:bodyPr/>
          <a:lstStyle/>
          <a:p>
            <a:r>
              <a:rPr lang="en-US">
                <a:cs typeface="Arial" charset="0"/>
              </a:rPr>
              <a:t>Eventuele voettekst</a:t>
            </a:r>
          </a:p>
        </p:txBody>
      </p:sp>
      <p:sp>
        <p:nvSpPr>
          <p:cNvPr id="19460" name="Tijdelijke aanduiding voor dianummer 4"/>
          <p:cNvSpPr>
            <a:spLocks noGrp="1"/>
          </p:cNvSpPr>
          <p:nvPr>
            <p:ph type="sldNum" sz="quarter" idx="5"/>
          </p:nvPr>
        </p:nvSpPr>
        <p:spPr>
          <a:noFill/>
          <a:ln>
            <a:miter lim="800000"/>
            <a:headEnd/>
            <a:tailEnd/>
          </a:ln>
        </p:spPr>
        <p:txBody>
          <a:bodyPr/>
          <a:lstStyle/>
          <a:p>
            <a:fld id="{BBC5196F-A475-4C44-A483-3432597D9D9E}" type="slidenum">
              <a:rPr lang="en-US" smtClean="0">
                <a:cs typeface="Arial" charset="0"/>
              </a:rPr>
              <a:pPr/>
              <a:t>4</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jdelijke aanduiding voor dia-afbeelding 1"/>
          <p:cNvSpPr>
            <a:spLocks noGrp="1" noRot="1" noChangeAspect="1"/>
          </p:cNvSpPr>
          <p:nvPr>
            <p:ph type="sldImg"/>
          </p:nvPr>
        </p:nvSpPr>
        <p:spPr>
          <a:xfrm>
            <a:off x="354013" y="984250"/>
            <a:ext cx="4973637" cy="3729038"/>
          </a:xfrm>
          <a:ln/>
        </p:spPr>
      </p:sp>
      <p:sp>
        <p:nvSpPr>
          <p:cNvPr id="21506" name="Tijdelijke aanduiding voor notities 2"/>
          <p:cNvSpPr>
            <a:spLocks noGrp="1"/>
          </p:cNvSpPr>
          <p:nvPr>
            <p:ph type="body" idx="1"/>
          </p:nvPr>
        </p:nvSpPr>
        <p:spPr>
          <a:noFill/>
        </p:spPr>
        <p:txBody>
          <a:bodyPr/>
          <a:lstStyle/>
          <a:p>
            <a:r>
              <a:rPr lang="nl-NL"/>
              <a:t>Jaap</a:t>
            </a:r>
          </a:p>
        </p:txBody>
      </p:sp>
      <p:sp>
        <p:nvSpPr>
          <p:cNvPr id="21507" name="Tijdelijke aanduiding voor voettekst 3"/>
          <p:cNvSpPr>
            <a:spLocks noGrp="1"/>
          </p:cNvSpPr>
          <p:nvPr>
            <p:ph type="ftr" sz="quarter" idx="4"/>
          </p:nvPr>
        </p:nvSpPr>
        <p:spPr>
          <a:noFill/>
          <a:ln>
            <a:miter lim="800000"/>
            <a:headEnd/>
            <a:tailEnd/>
          </a:ln>
        </p:spPr>
        <p:txBody>
          <a:bodyPr/>
          <a:lstStyle/>
          <a:p>
            <a:r>
              <a:rPr lang="en-US">
                <a:cs typeface="Arial" charset="0"/>
              </a:rPr>
              <a:t>Eventuele voettekst</a:t>
            </a:r>
          </a:p>
        </p:txBody>
      </p:sp>
      <p:sp>
        <p:nvSpPr>
          <p:cNvPr id="21508" name="Tijdelijke aanduiding voor dianummer 4"/>
          <p:cNvSpPr>
            <a:spLocks noGrp="1"/>
          </p:cNvSpPr>
          <p:nvPr>
            <p:ph type="sldNum" sz="quarter" idx="5"/>
          </p:nvPr>
        </p:nvSpPr>
        <p:spPr>
          <a:noFill/>
          <a:ln>
            <a:miter lim="800000"/>
            <a:headEnd/>
            <a:tailEnd/>
          </a:ln>
        </p:spPr>
        <p:txBody>
          <a:bodyPr/>
          <a:lstStyle/>
          <a:p>
            <a:fld id="{6EBBDDA0-E250-481C-AFC6-C01B1317E821}" type="slidenum">
              <a:rPr lang="en-US" smtClean="0">
                <a:cs typeface="Arial" charset="0"/>
              </a:rPr>
              <a:pPr/>
              <a:t>5</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jdelijke aanduiding voor dia-afbeelding 1"/>
          <p:cNvSpPr>
            <a:spLocks noGrp="1" noRot="1" noChangeAspect="1"/>
          </p:cNvSpPr>
          <p:nvPr>
            <p:ph type="sldImg"/>
          </p:nvPr>
        </p:nvSpPr>
        <p:spPr>
          <a:xfrm>
            <a:off x="354013" y="984250"/>
            <a:ext cx="4973637" cy="3729038"/>
          </a:xfrm>
          <a:ln/>
        </p:spPr>
      </p:sp>
      <p:sp>
        <p:nvSpPr>
          <p:cNvPr id="23554" name="Tijdelijke aanduiding voor notities 2"/>
          <p:cNvSpPr>
            <a:spLocks noGrp="1"/>
          </p:cNvSpPr>
          <p:nvPr>
            <p:ph type="body" idx="1"/>
          </p:nvPr>
        </p:nvSpPr>
        <p:spPr>
          <a:noFill/>
        </p:spPr>
        <p:txBody>
          <a:bodyPr/>
          <a:lstStyle/>
          <a:p>
            <a:r>
              <a:rPr lang="nl-NL" dirty="0"/>
              <a:t>Leo</a:t>
            </a:r>
          </a:p>
        </p:txBody>
      </p:sp>
      <p:sp>
        <p:nvSpPr>
          <p:cNvPr id="23555" name="Tijdelijke aanduiding voor voettekst 3"/>
          <p:cNvSpPr>
            <a:spLocks noGrp="1"/>
          </p:cNvSpPr>
          <p:nvPr>
            <p:ph type="ftr" sz="quarter" idx="4"/>
          </p:nvPr>
        </p:nvSpPr>
        <p:spPr>
          <a:noFill/>
          <a:ln>
            <a:miter lim="800000"/>
            <a:headEnd/>
            <a:tailEnd/>
          </a:ln>
        </p:spPr>
        <p:txBody>
          <a:bodyPr/>
          <a:lstStyle/>
          <a:p>
            <a:r>
              <a:rPr lang="en-US">
                <a:cs typeface="Arial" charset="0"/>
              </a:rPr>
              <a:t>Eventuele voettekst</a:t>
            </a:r>
          </a:p>
        </p:txBody>
      </p:sp>
      <p:sp>
        <p:nvSpPr>
          <p:cNvPr id="23556" name="Tijdelijke aanduiding voor dianummer 4"/>
          <p:cNvSpPr>
            <a:spLocks noGrp="1"/>
          </p:cNvSpPr>
          <p:nvPr>
            <p:ph type="sldNum" sz="quarter" idx="5"/>
          </p:nvPr>
        </p:nvSpPr>
        <p:spPr>
          <a:noFill/>
          <a:ln>
            <a:miter lim="800000"/>
            <a:headEnd/>
            <a:tailEnd/>
          </a:ln>
        </p:spPr>
        <p:txBody>
          <a:bodyPr/>
          <a:lstStyle/>
          <a:p>
            <a:fld id="{091DCB5E-03E9-4711-BF0E-032454B0A041}" type="slidenum">
              <a:rPr lang="en-US" smtClean="0">
                <a:cs typeface="Arial" charset="0"/>
              </a:rPr>
              <a:pPr/>
              <a:t>6</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Leo</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7</a:t>
            </a:fld>
            <a:endParaRPr lang="en-US"/>
          </a:p>
        </p:txBody>
      </p:sp>
    </p:spTree>
    <p:extLst>
      <p:ext uri="{BB962C8B-B14F-4D97-AF65-F5344CB8AC3E}">
        <p14:creationId xmlns:p14="http://schemas.microsoft.com/office/powerpoint/2010/main" val="3357878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Leo</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8</a:t>
            </a:fld>
            <a:endParaRPr lang="en-US"/>
          </a:p>
        </p:txBody>
      </p:sp>
    </p:spTree>
    <p:extLst>
      <p:ext uri="{BB962C8B-B14F-4D97-AF65-F5344CB8AC3E}">
        <p14:creationId xmlns:p14="http://schemas.microsoft.com/office/powerpoint/2010/main" val="3168968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Leo</a:t>
            </a:r>
          </a:p>
        </p:txBody>
      </p:sp>
      <p:sp>
        <p:nvSpPr>
          <p:cNvPr id="4" name="Tijdelijke aanduiding voor voettekst 3"/>
          <p:cNvSpPr>
            <a:spLocks noGrp="1"/>
          </p:cNvSpPr>
          <p:nvPr>
            <p:ph type="ftr" sz="quarter" idx="10"/>
          </p:nvPr>
        </p:nvSpPr>
        <p:spPr/>
        <p:txBody>
          <a:bodyPr/>
          <a:lstStyle/>
          <a:p>
            <a:pPr>
              <a:defRPr/>
            </a:pPr>
            <a:r>
              <a:rPr lang="en-US"/>
              <a:t>Eventuele voettekst</a:t>
            </a:r>
          </a:p>
        </p:txBody>
      </p:sp>
      <p:sp>
        <p:nvSpPr>
          <p:cNvPr id="5" name="Tijdelijke aanduiding voor dianummer 4"/>
          <p:cNvSpPr>
            <a:spLocks noGrp="1"/>
          </p:cNvSpPr>
          <p:nvPr>
            <p:ph type="sldNum" sz="quarter" idx="11"/>
          </p:nvPr>
        </p:nvSpPr>
        <p:spPr/>
        <p:txBody>
          <a:bodyPr/>
          <a:lstStyle/>
          <a:p>
            <a:pPr>
              <a:defRPr/>
            </a:pPr>
            <a:fld id="{1A59FE1B-255A-452F-98A8-E18F3264D037}" type="slidenum">
              <a:rPr lang="en-US" smtClean="0"/>
              <a:pPr>
                <a:defRPr/>
              </a:pPr>
              <a:t>9</a:t>
            </a:fld>
            <a:endParaRPr lang="en-US"/>
          </a:p>
        </p:txBody>
      </p:sp>
    </p:spTree>
    <p:extLst>
      <p:ext uri="{BB962C8B-B14F-4D97-AF65-F5344CB8AC3E}">
        <p14:creationId xmlns:p14="http://schemas.microsoft.com/office/powerpoint/2010/main" val="9602483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pic>
        <p:nvPicPr>
          <p:cNvPr id="4" name="Afbeelding 1"/>
          <p:cNvPicPr>
            <a:picLocks noChangeAspect="1"/>
          </p:cNvPicPr>
          <p:nvPr userDrawn="1"/>
        </p:nvPicPr>
        <p:blipFill>
          <a:blip r:embed="rId2"/>
          <a:srcRect/>
          <a:stretch>
            <a:fillRect/>
          </a:stretch>
        </p:blipFill>
        <p:spPr bwMode="auto">
          <a:xfrm>
            <a:off x="-1189038" y="-11113"/>
            <a:ext cx="12653963" cy="6858001"/>
          </a:xfrm>
          <a:prstGeom prst="rect">
            <a:avLst/>
          </a:prstGeom>
          <a:noFill/>
          <a:ln w="9525">
            <a:noFill/>
            <a:miter lim="800000"/>
            <a:headEnd/>
            <a:tailEnd/>
          </a:ln>
        </p:spPr>
      </p:pic>
      <p:sp>
        <p:nvSpPr>
          <p:cNvPr id="5" name="Rectangle 189" descr="Bar_Right"/>
          <p:cNvSpPr>
            <a:spLocks noChangeArrowheads="1"/>
          </p:cNvSpPr>
          <p:nvPr/>
        </p:nvSpPr>
        <p:spPr bwMode="auto">
          <a:xfrm>
            <a:off x="4572000" y="0"/>
            <a:ext cx="4572000" cy="6858000"/>
          </a:xfrm>
          <a:prstGeom prst="rect">
            <a:avLst/>
          </a:prstGeom>
          <a:solidFill>
            <a:srgbClr val="F9E11E"/>
          </a:solidFill>
          <a:ln>
            <a:noFill/>
          </a:ln>
          <a:effectLst/>
          <a:extLst/>
        </p:spPr>
        <p:txBody>
          <a:bodyPr wrap="none" lIns="0" tIns="0" rIns="0" bIns="0" anchor="ctr"/>
          <a:lstStyle/>
          <a:p>
            <a:pPr algn="ctr" eaLnBrk="0" hangingPunct="0">
              <a:spcBef>
                <a:spcPct val="50000"/>
              </a:spcBef>
              <a:defRPr/>
            </a:pPr>
            <a:endParaRPr lang="nl-NL" sz="2600">
              <a:solidFill>
                <a:schemeClr val="bg1"/>
              </a:solidFill>
              <a:cs typeface="+mn-cs"/>
            </a:endParaRPr>
          </a:p>
        </p:txBody>
      </p:sp>
      <p:sp>
        <p:nvSpPr>
          <p:cNvPr id="6" name="Rectangle 157"/>
          <p:cNvSpPr>
            <a:spLocks noChangeArrowheads="1"/>
          </p:cNvSpPr>
          <p:nvPr/>
        </p:nvSpPr>
        <p:spPr bwMode="auto">
          <a:xfrm>
            <a:off x="4933952" y="2474917"/>
            <a:ext cx="3598863" cy="942975"/>
          </a:xfrm>
          <a:prstGeom prst="rect">
            <a:avLst/>
          </a:prstGeom>
          <a:noFill/>
          <a:ln>
            <a:noFill/>
          </a:ln>
          <a:effectLst/>
          <a:extLst/>
        </p:spPr>
        <p:txBody>
          <a:bodyPr anchor="ctr"/>
          <a:lstStyle/>
          <a:p>
            <a:pPr eaLnBrk="0" hangingPunct="0">
              <a:defRPr/>
            </a:pPr>
            <a:endParaRPr lang="nl-NL" sz="2600">
              <a:solidFill>
                <a:schemeClr val="bg1"/>
              </a:solidFill>
              <a:cs typeface="+mn-cs"/>
            </a:endParaRPr>
          </a:p>
        </p:txBody>
      </p:sp>
      <p:sp>
        <p:nvSpPr>
          <p:cNvPr id="7" name="ZwarteBalk" hidden="1"/>
          <p:cNvSpPr>
            <a:spLocks noChangeArrowheads="1"/>
          </p:cNvSpPr>
          <p:nvPr/>
        </p:nvSpPr>
        <p:spPr bwMode="auto">
          <a:xfrm>
            <a:off x="8893177" y="0"/>
            <a:ext cx="250825" cy="6858000"/>
          </a:xfrm>
          <a:prstGeom prst="rect">
            <a:avLst/>
          </a:prstGeom>
          <a:solidFill>
            <a:srgbClr val="000000"/>
          </a:solidFill>
          <a:ln>
            <a:noFill/>
          </a:ln>
          <a:effectLst/>
          <a:extLst/>
        </p:spPr>
        <p:txBody>
          <a:bodyPr wrap="none" lIns="0" tIns="0" rIns="0" bIns="0" anchor="ctr"/>
          <a:lstStyle/>
          <a:p>
            <a:pPr eaLnBrk="0" hangingPunct="0">
              <a:spcBef>
                <a:spcPct val="50000"/>
              </a:spcBef>
              <a:defRPr/>
            </a:pPr>
            <a:endParaRPr lang="nl-NL">
              <a:cs typeface="+mn-cs"/>
            </a:endParaRPr>
          </a:p>
        </p:txBody>
      </p:sp>
      <p:pic>
        <p:nvPicPr>
          <p:cNvPr id="8" name="LogoLandmacht"/>
          <p:cNvPicPr>
            <a:picLocks noChangeAspect="1" noChangeArrowheads="1"/>
          </p:cNvPicPr>
          <p:nvPr/>
        </p:nvPicPr>
        <p:blipFill>
          <a:blip r:embed="rId3"/>
          <a:srcRect/>
          <a:stretch>
            <a:fillRect/>
          </a:stretch>
        </p:blipFill>
        <p:spPr bwMode="auto">
          <a:xfrm>
            <a:off x="0" y="1588"/>
            <a:ext cx="9144000" cy="1998662"/>
          </a:xfrm>
          <a:prstGeom prst="rect">
            <a:avLst/>
          </a:prstGeom>
          <a:noFill/>
          <a:ln w="9525">
            <a:noFill/>
            <a:miter lim="800000"/>
            <a:headEnd/>
            <a:tailEnd/>
          </a:ln>
        </p:spPr>
      </p:pic>
      <p:sp>
        <p:nvSpPr>
          <p:cNvPr id="7364" name="Rectangle 196"/>
          <p:cNvSpPr>
            <a:spLocks noGrp="1" noChangeArrowheads="1"/>
          </p:cNvSpPr>
          <p:nvPr>
            <p:ph type="ctrTitle"/>
          </p:nvPr>
        </p:nvSpPr>
        <p:spPr>
          <a:xfrm>
            <a:off x="5036402" y="2880000"/>
            <a:ext cx="3598863" cy="856800"/>
          </a:xfrm>
        </p:spPr>
        <p:txBody>
          <a:bodyPr anchor="b">
            <a:noAutofit/>
          </a:bodyPr>
          <a:lstStyle>
            <a:lvl1pPr>
              <a:defRPr>
                <a:solidFill>
                  <a:schemeClr val="tx1"/>
                </a:solidFill>
              </a:defRPr>
            </a:lvl1pPr>
          </a:lstStyle>
          <a:p>
            <a:pPr lvl="0"/>
            <a:r>
              <a:rPr lang="nl-NL" noProof="0" dirty="0"/>
              <a:t>Klik om de stijl te </a:t>
            </a:r>
            <a:r>
              <a:rPr lang="nl-NL" noProof="0" dirty="0" err="1"/>
              <a:t>bewerken</a:t>
            </a:r>
            <a:endParaRPr lang="nl-NL" noProof="0" dirty="0"/>
          </a:p>
        </p:txBody>
      </p:sp>
      <p:sp>
        <p:nvSpPr>
          <p:cNvPr id="7374" name="Rectangle 206"/>
          <p:cNvSpPr>
            <a:spLocks noGrp="1" noChangeArrowheads="1"/>
          </p:cNvSpPr>
          <p:nvPr>
            <p:ph type="subTitle" idx="1"/>
          </p:nvPr>
        </p:nvSpPr>
        <p:spPr>
          <a:xfrm>
            <a:off x="5036402" y="3780000"/>
            <a:ext cx="3598863" cy="1753200"/>
          </a:xfrm>
        </p:spPr>
        <p:txBody>
          <a:bodyPr/>
          <a:lstStyle>
            <a:lvl1pPr marL="0" indent="0">
              <a:buNone/>
              <a:defRPr sz="1800">
                <a:solidFill>
                  <a:srgbClr val="007BC7"/>
                </a:solidFill>
              </a:defRPr>
            </a:lvl1pPr>
          </a:lstStyle>
          <a:p>
            <a:pPr lvl="0"/>
            <a:r>
              <a:rPr lang="nl-NL" noProof="0" dirty="0"/>
              <a:t>Klik om de </a:t>
            </a:r>
            <a:r>
              <a:rPr lang="nl-NL" noProof="0" dirty="0" err="1"/>
              <a:t>ondertitelstijl</a:t>
            </a:r>
            <a:r>
              <a:rPr lang="nl-NL" noProof="0" dirty="0"/>
              <a:t> van het model te bewerken</a:t>
            </a:r>
          </a:p>
        </p:txBody>
      </p:sp>
      <p:sp>
        <p:nvSpPr>
          <p:cNvPr id="9" name="Date Placeholder 1" descr="Date"/>
          <p:cNvSpPr>
            <a:spLocks noGrp="1"/>
          </p:cNvSpPr>
          <p:nvPr>
            <p:ph type="dt" sz="half" idx="10"/>
          </p:nvPr>
        </p:nvSpPr>
        <p:spPr>
          <a:xfrm>
            <a:off x="5037139" y="6516688"/>
            <a:ext cx="3930650" cy="207962"/>
          </a:xfrm>
        </p:spPr>
        <p:txBody>
          <a:bodyPr/>
          <a:lstStyle>
            <a:lvl1pPr algn="l">
              <a:defRPr sz="1000">
                <a:solidFill>
                  <a:schemeClr val="tx1"/>
                </a:solidFill>
              </a:defRPr>
            </a:lvl1pPr>
          </a:lstStyle>
          <a:p>
            <a:pPr>
              <a:defRPr/>
            </a:pPr>
            <a:fld id="{DF9CF90A-FA3C-4984-BC4F-9956DB28758A}" type="datetime4">
              <a:rPr lang="nl-NL"/>
              <a:pPr>
                <a:defRPr/>
              </a:pPr>
              <a:t>23 maart 2018</a:t>
            </a:fld>
            <a:endParaRPr lang="nl-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lgdia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lvl1pPr>
              <a:defRPr/>
            </a:lvl1pPr>
          </a:lstStyle>
          <a:p>
            <a:r>
              <a:rPr lang="nl-NL" noProof="0" dirty="0" err="1"/>
              <a:t>Klik om de stijl te bewerken</a:t>
            </a:r>
            <a:endParaRPr lang="nl-NL" noProof="0" dirty="0"/>
          </a:p>
        </p:txBody>
      </p:sp>
      <p:sp>
        <p:nvSpPr>
          <p:cNvPr id="7" name="Tijdelijke aanduiding voor tekst 6"/>
          <p:cNvSpPr>
            <a:spLocks noGrp="1"/>
          </p:cNvSpPr>
          <p:nvPr>
            <p:ph type="body" sz="quarter" idx="11"/>
          </p:nvPr>
        </p:nvSpPr>
        <p:spPr>
          <a:xfrm>
            <a:off x="468313" y="2070000"/>
            <a:ext cx="84024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a:t>Klik</a:t>
            </a:r>
            <a:r>
              <a:rPr lang="nl-NL" noProof="0" dirty="0"/>
              <a:t> </a:t>
            </a:r>
            <a:r>
              <a:rPr lang="nl-NL" noProof="0" dirty="0" err="1"/>
              <a:t>om</a:t>
            </a:r>
            <a:r>
              <a:rPr lang="nl-NL" noProof="0" dirty="0"/>
              <a:t> de </a:t>
            </a:r>
            <a:r>
              <a:rPr lang="nl-NL" noProof="0" dirty="0" err="1"/>
              <a:t>modelstijlen</a:t>
            </a:r>
            <a:r>
              <a:rPr lang="nl-NL" noProof="0" dirty="0"/>
              <a:t> </a:t>
            </a:r>
            <a:r>
              <a:rPr lang="nl-NL" noProof="0" dirty="0" err="1"/>
              <a:t>te</a:t>
            </a:r>
            <a:r>
              <a:rPr lang="nl-NL" noProof="0" dirty="0"/>
              <a:t> </a:t>
            </a:r>
            <a:r>
              <a:rPr lang="nl-NL" noProof="0" dirty="0" err="1"/>
              <a:t>bewerken</a:t>
            </a:r>
            <a:endParaRPr lang="nl-NL" noProof="0" dirty="0"/>
          </a:p>
          <a:p>
            <a:pPr lvl="1"/>
            <a:r>
              <a:rPr lang="nl-NL" noProof="0" dirty="0" err="1"/>
              <a:t>Tweede</a:t>
            </a:r>
            <a:r>
              <a:rPr lang="nl-NL" noProof="0" dirty="0"/>
              <a:t> </a:t>
            </a:r>
            <a:r>
              <a:rPr lang="nl-NL" noProof="0" dirty="0" err="1"/>
              <a:t>niveau</a:t>
            </a:r>
            <a:endParaRPr lang="nl-NL" noProof="0" dirty="0"/>
          </a:p>
          <a:p>
            <a:pPr lvl="2"/>
            <a:r>
              <a:rPr lang="nl-NL" noProof="0" dirty="0" err="1"/>
              <a:t>Derde</a:t>
            </a:r>
            <a:r>
              <a:rPr lang="nl-NL" noProof="0" dirty="0"/>
              <a:t> </a:t>
            </a:r>
            <a:r>
              <a:rPr lang="nl-NL" noProof="0" dirty="0" err="1"/>
              <a:t>niveau</a:t>
            </a:r>
            <a:endParaRPr lang="nl-NL" noProof="0" dirty="0"/>
          </a:p>
          <a:p>
            <a:pPr lvl="3"/>
            <a:r>
              <a:rPr lang="nl-NL" noProof="0" dirty="0" err="1"/>
              <a:t>Vierde</a:t>
            </a:r>
            <a:r>
              <a:rPr lang="nl-NL" noProof="0" dirty="0"/>
              <a:t> </a:t>
            </a:r>
            <a:r>
              <a:rPr lang="nl-NL" noProof="0" dirty="0" err="1"/>
              <a:t>niveau</a:t>
            </a:r>
            <a:endParaRPr lang="nl-NL" noProof="0" dirty="0"/>
          </a:p>
          <a:p>
            <a:pPr lvl="4"/>
            <a:r>
              <a:rPr lang="nl-NL" noProof="0" dirty="0" err="1"/>
              <a:t>Vijfde</a:t>
            </a:r>
            <a:r>
              <a:rPr lang="nl-NL" noProof="0" dirty="0"/>
              <a:t> </a:t>
            </a:r>
            <a:r>
              <a:rPr lang="nl-NL" noProof="0" dirty="0" err="1"/>
              <a:t>niveau</a:t>
            </a:r>
            <a:endParaRPr lang="nl-NL" noProof="0" dirty="0"/>
          </a:p>
        </p:txBody>
      </p:sp>
      <p:sp>
        <p:nvSpPr>
          <p:cNvPr id="4" name="Date Placeholder 1" descr="Date"/>
          <p:cNvSpPr>
            <a:spLocks noGrp="1"/>
          </p:cNvSpPr>
          <p:nvPr>
            <p:ph type="dt" sz="half" idx="12"/>
          </p:nvPr>
        </p:nvSpPr>
        <p:spPr/>
        <p:txBody>
          <a:bodyPr/>
          <a:lstStyle>
            <a:lvl1pPr>
              <a:defRPr/>
            </a:lvl1pPr>
          </a:lstStyle>
          <a:p>
            <a:pPr>
              <a:defRPr/>
            </a:pPr>
            <a:fld id="{401294EB-5BC7-4088-A0D0-2BD75D9B7044}" type="datetime4">
              <a:rPr lang="nl-NL"/>
              <a:pPr>
                <a:defRPr/>
              </a:pPr>
              <a:t>23 maart 2018</a:t>
            </a:fld>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5" name="Tijdelijke aanduiding voor tabel 4"/>
          <p:cNvSpPr>
            <a:spLocks noGrp="1"/>
          </p:cNvSpPr>
          <p:nvPr>
            <p:ph type="tbl" sz="quarter" idx="11"/>
          </p:nvPr>
        </p:nvSpPr>
        <p:spPr>
          <a:xfrm>
            <a:off x="468000" y="2070000"/>
            <a:ext cx="8402400" cy="4140000"/>
          </a:xfrm>
        </p:spPr>
        <p:txBody>
          <a:bodyPr/>
          <a:lstStyle/>
          <a:p>
            <a:pPr lvl="0"/>
            <a:endParaRPr lang="nl-NL" noProof="0"/>
          </a:p>
        </p:txBody>
      </p:sp>
      <p:sp>
        <p:nvSpPr>
          <p:cNvPr id="4" name="Date Placeholder 1" descr="Date"/>
          <p:cNvSpPr>
            <a:spLocks noGrp="1"/>
          </p:cNvSpPr>
          <p:nvPr>
            <p:ph type="dt" sz="half" idx="12"/>
          </p:nvPr>
        </p:nvSpPr>
        <p:spPr/>
        <p:txBody>
          <a:bodyPr/>
          <a:lstStyle>
            <a:lvl1pPr>
              <a:defRPr/>
            </a:lvl1pPr>
          </a:lstStyle>
          <a:p>
            <a:pPr>
              <a:defRPr/>
            </a:pPr>
            <a:fld id="{36A33CC2-556A-4BAC-BF6E-9CBCFE9AF283}" type="datetime4">
              <a:rPr lang="nl-NL"/>
              <a:pPr>
                <a:defRPr/>
              </a:pPr>
              <a:t>23 maart 2018</a:t>
            </a:fld>
            <a:endParaRPr lang="nl-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g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5" name="Tijdelijke aanduiding voor grafiek 4"/>
          <p:cNvSpPr>
            <a:spLocks noGrp="1"/>
          </p:cNvSpPr>
          <p:nvPr>
            <p:ph type="chart" sz="quarter" idx="11"/>
          </p:nvPr>
        </p:nvSpPr>
        <p:spPr>
          <a:xfrm>
            <a:off x="468313" y="2070000"/>
            <a:ext cx="8402400" cy="4140000"/>
          </a:xfrm>
        </p:spPr>
        <p:txBody>
          <a:bodyPr/>
          <a:lstStyle/>
          <a:p>
            <a:pPr lvl="0"/>
            <a:endParaRPr lang="nl-NL" noProof="0"/>
          </a:p>
        </p:txBody>
      </p:sp>
      <p:sp>
        <p:nvSpPr>
          <p:cNvPr id="4" name="Date Placeholder 1" descr="Date"/>
          <p:cNvSpPr>
            <a:spLocks noGrp="1"/>
          </p:cNvSpPr>
          <p:nvPr>
            <p:ph type="dt" sz="half" idx="12"/>
          </p:nvPr>
        </p:nvSpPr>
        <p:spPr/>
        <p:txBody>
          <a:bodyPr/>
          <a:lstStyle>
            <a:lvl1pPr>
              <a:defRPr/>
            </a:lvl1pPr>
          </a:lstStyle>
          <a:p>
            <a:pPr>
              <a:defRPr/>
            </a:pPr>
            <a:fld id="{58819FE2-8861-4940-A54E-E360E5A1FBFE}" type="datetime4">
              <a:rPr lang="nl-NL"/>
              <a:pPr>
                <a:defRPr/>
              </a:pPr>
              <a:t>23 maart 2018</a:t>
            </a:fld>
            <a:endParaRPr lang="nl-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olgdia met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5" name="Tijdelijke aanduiding voor illustratie 4"/>
          <p:cNvSpPr>
            <a:spLocks noGrp="1"/>
          </p:cNvSpPr>
          <p:nvPr>
            <p:ph type="clipArt" sz="quarter" idx="11"/>
          </p:nvPr>
        </p:nvSpPr>
        <p:spPr>
          <a:xfrm>
            <a:off x="468312" y="2070000"/>
            <a:ext cx="8402400" cy="4140000"/>
          </a:xfrm>
        </p:spPr>
        <p:txBody>
          <a:bodyPr/>
          <a:lstStyle/>
          <a:p>
            <a:pPr lvl="0"/>
            <a:endParaRPr lang="nl-NL" noProof="0"/>
          </a:p>
        </p:txBody>
      </p:sp>
      <p:sp>
        <p:nvSpPr>
          <p:cNvPr id="4" name="Date Placeholder 1" descr="Date"/>
          <p:cNvSpPr>
            <a:spLocks noGrp="1"/>
          </p:cNvSpPr>
          <p:nvPr>
            <p:ph type="dt" sz="half" idx="12"/>
          </p:nvPr>
        </p:nvSpPr>
        <p:spPr/>
        <p:txBody>
          <a:bodyPr/>
          <a:lstStyle>
            <a:lvl1pPr>
              <a:defRPr/>
            </a:lvl1pPr>
          </a:lstStyle>
          <a:p>
            <a:pPr>
              <a:defRPr/>
            </a:pPr>
            <a:fld id="{23134AE6-7E86-43C4-B7E7-90916087EAED}" type="datetime4">
              <a:rPr lang="nl-NL"/>
              <a:pPr>
                <a:defRPr/>
              </a:pPr>
              <a:t>23 maart 2018</a:t>
            </a:fld>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Date Placeholder 1" descr="Date"/>
          <p:cNvSpPr>
            <a:spLocks noGrp="1"/>
          </p:cNvSpPr>
          <p:nvPr>
            <p:ph type="dt" sz="half" idx="10"/>
          </p:nvPr>
        </p:nvSpPr>
        <p:spPr/>
        <p:txBody>
          <a:bodyPr/>
          <a:lstStyle>
            <a:lvl1pPr>
              <a:defRPr/>
            </a:lvl1pPr>
          </a:lstStyle>
          <a:p>
            <a:pPr>
              <a:defRPr/>
            </a:pPr>
            <a:fld id="{CD4D585A-E842-46D2-8AAC-73D48DF44F15}" type="datetime4">
              <a:rPr lang="nl-NL"/>
              <a:pPr>
                <a:defRPr/>
              </a:pPr>
              <a:t>23 maart 2018</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68314" y="1295400"/>
            <a:ext cx="8402637" cy="400050"/>
          </a:xfrm>
        </p:spPr>
        <p:txBody>
          <a:bodyPr/>
          <a:lstStyle/>
          <a:p>
            <a:r>
              <a:rPr lang="nl-NL"/>
              <a:t>Klik om de stijl te bewerken</a:t>
            </a:r>
          </a:p>
        </p:txBody>
      </p:sp>
      <p:sp>
        <p:nvSpPr>
          <p:cNvPr id="3" name="Tijdelijke aanduiding voor inhoud 2"/>
          <p:cNvSpPr>
            <a:spLocks noGrp="1"/>
          </p:cNvSpPr>
          <p:nvPr>
            <p:ph idx="1"/>
          </p:nvPr>
        </p:nvSpPr>
        <p:spPr>
          <a:xfrm>
            <a:off x="468314" y="2070100"/>
            <a:ext cx="8402637" cy="41402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1" descr="Date"/>
          <p:cNvSpPr>
            <a:spLocks noGrp="1"/>
          </p:cNvSpPr>
          <p:nvPr>
            <p:ph type="dt" sz="half" idx="10"/>
          </p:nvPr>
        </p:nvSpPr>
        <p:spPr/>
        <p:txBody>
          <a:bodyPr/>
          <a:lstStyle>
            <a:lvl1pPr>
              <a:defRPr/>
            </a:lvl1pPr>
          </a:lstStyle>
          <a:p>
            <a:pPr>
              <a:defRPr/>
            </a:pPr>
            <a:fld id="{D108BDD4-E93F-4450-A23E-5DD2CC2FD2EE}" type="datetime4">
              <a:rPr lang="nl-NL"/>
              <a:pPr>
                <a:defRPr/>
              </a:pPr>
              <a:t>23 maart 2018</a:t>
            </a:fld>
            <a:endParaRPr lang="nl-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Klik om de stijl te bewerken</a:t>
            </a:r>
          </a:p>
        </p:txBody>
      </p:sp>
      <p:sp>
        <p:nvSpPr>
          <p:cNvPr id="3" name="Rectangle 6"/>
          <p:cNvSpPr>
            <a:spLocks noGrp="1" noChangeArrowheads="1"/>
          </p:cNvSpPr>
          <p:nvPr>
            <p:ph type="ftr" sz="quarter" idx="10"/>
          </p:nvPr>
        </p:nvSpPr>
        <p:spPr>
          <a:xfrm>
            <a:off x="5037138" y="6611938"/>
            <a:ext cx="2416175" cy="119062"/>
          </a:xfrm>
          <a:prstGeom prst="rect">
            <a:avLst/>
          </a:prstGeom>
          <a:ln/>
        </p:spPr>
        <p:txBody>
          <a:bodyPr/>
          <a:lstStyle>
            <a:lvl1pPr>
              <a:defRPr/>
            </a:lvl1pPr>
          </a:lstStyle>
          <a:p>
            <a:pPr>
              <a:defRPr/>
            </a:pPr>
            <a:endParaRPr lang="nl-NL"/>
          </a:p>
        </p:txBody>
      </p:sp>
      <p:sp>
        <p:nvSpPr>
          <p:cNvPr id="4" name="Rectangle 7"/>
          <p:cNvSpPr>
            <a:spLocks noGrp="1" noChangeArrowheads="1"/>
          </p:cNvSpPr>
          <p:nvPr>
            <p:ph type="sldNum" sz="quarter" idx="11"/>
          </p:nvPr>
        </p:nvSpPr>
        <p:spPr>
          <a:xfrm>
            <a:off x="466725" y="6611938"/>
            <a:ext cx="1905000" cy="119062"/>
          </a:xfrm>
          <a:prstGeom prst="rect">
            <a:avLst/>
          </a:prstGeom>
          <a:ln/>
        </p:spPr>
        <p:txBody>
          <a:bodyPr/>
          <a:lstStyle>
            <a:lvl1pPr>
              <a:defRPr/>
            </a:lvl1pPr>
          </a:lstStyle>
          <a:p>
            <a:pPr>
              <a:defRPr/>
            </a:pPr>
            <a:fld id="{82FA2BFF-10CF-48B4-9FC4-30A2925407A7}" type="slidenum">
              <a:rPr lang="nl-NL"/>
              <a:pPr>
                <a:defRPr/>
              </a:pPr>
              <a:t>‹nr.›</a:t>
            </a:fld>
            <a:endParaRPr lang="nl-NL"/>
          </a:p>
        </p:txBody>
      </p:sp>
      <p:sp>
        <p:nvSpPr>
          <p:cNvPr id="5" name="shpTitel"/>
          <p:cNvSpPr>
            <a:spLocks noGrp="1" noChangeArrowheads="1"/>
          </p:cNvSpPr>
          <p:nvPr>
            <p:ph type="dt" sz="half" idx="12"/>
          </p:nvPr>
        </p:nvSpPr>
        <p:spPr>
          <a:ln/>
        </p:spPr>
        <p:txBody>
          <a:bodyPr/>
          <a:lstStyle>
            <a:lvl1pPr>
              <a:defRPr/>
            </a:lvl1pPr>
          </a:lstStyle>
          <a:p>
            <a:pPr>
              <a:defRPr/>
            </a:pPr>
            <a:fld id="{FF0057A7-C663-48D8-A4AF-38B26C0181DA}" type="datetime1">
              <a:rPr lang="nl-NL" smtClean="0"/>
              <a:t>23-3-2018</a:t>
            </a:fld>
            <a:endParaRPr lang="nl-NL"/>
          </a:p>
        </p:txBody>
      </p:sp>
    </p:spTree>
    <p:extLst>
      <p:ext uri="{BB962C8B-B14F-4D97-AF65-F5344CB8AC3E}">
        <p14:creationId xmlns:p14="http://schemas.microsoft.com/office/powerpoint/2010/main" val="1051765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7" name="shpKleurvlakOnder" descr="Bar_Bottom"/>
          <p:cNvSpPr>
            <a:spLocks noChangeArrowheads="1"/>
          </p:cNvSpPr>
          <p:nvPr/>
        </p:nvSpPr>
        <p:spPr bwMode="auto">
          <a:xfrm>
            <a:off x="0" y="6318250"/>
            <a:ext cx="9144000" cy="539750"/>
          </a:xfrm>
          <a:prstGeom prst="rect">
            <a:avLst/>
          </a:prstGeom>
          <a:solidFill>
            <a:srgbClr val="F9E11E"/>
          </a:solidFill>
          <a:ln>
            <a:noFill/>
          </a:ln>
          <a:extLst/>
        </p:spPr>
        <p:txBody>
          <a:bodyPr anchor="ctr"/>
          <a:lstStyle/>
          <a:p>
            <a:pPr algn="ctr">
              <a:defRPr/>
            </a:pPr>
            <a:endParaRPr lang="nl-NL" sz="1800">
              <a:solidFill>
                <a:srgbClr val="FFFFFF"/>
              </a:solidFill>
            </a:endParaRPr>
          </a:p>
        </p:txBody>
      </p:sp>
      <p:sp>
        <p:nvSpPr>
          <p:cNvPr id="1070" name="Rectangle 46"/>
          <p:cNvSpPr>
            <a:spLocks noGrp="1" noChangeArrowheads="1"/>
          </p:cNvSpPr>
          <p:nvPr>
            <p:ph type="body" idx="1"/>
          </p:nvPr>
        </p:nvSpPr>
        <p:spPr bwMode="auto">
          <a:xfrm>
            <a:off x="468314" y="2070100"/>
            <a:ext cx="8402637" cy="4140200"/>
          </a:xfrm>
          <a:prstGeom prst="rect">
            <a:avLst/>
          </a:prstGeom>
          <a:noFill/>
          <a:ln>
            <a:noFill/>
          </a:ln>
          <a:effectLst/>
          <a:extLst/>
        </p:spPr>
        <p:txBody>
          <a:bodyPr vert="horz" wrap="square" lIns="0" tIns="0" rIns="0" bIns="0" numCol="1" anchor="t" anchorCtr="0" compatLnSpc="1">
            <a:prstTxWarp prst="textNoShape">
              <a:avLst/>
            </a:prstTxWarp>
          </a:bodyPr>
          <a:lstStyle/>
          <a:p>
            <a:pPr lvl="0"/>
            <a:r>
              <a:rPr lang="nl-NL" dirty="0" err="1"/>
              <a:t>Klik</a:t>
            </a:r>
            <a:r>
              <a:rPr lang="nl-NL" dirty="0"/>
              <a:t> </a:t>
            </a:r>
            <a:r>
              <a:rPr lang="nl-NL" dirty="0" err="1"/>
              <a:t>om</a:t>
            </a:r>
            <a:r>
              <a:rPr lang="nl-NL" dirty="0"/>
              <a:t> het </a:t>
            </a:r>
            <a:r>
              <a:rPr lang="nl-NL" dirty="0" err="1"/>
              <a:t>opmaakprofiel</a:t>
            </a:r>
            <a:r>
              <a:rPr lang="nl-NL" dirty="0"/>
              <a:t> van de </a:t>
            </a:r>
            <a:r>
              <a:rPr lang="nl-NL" dirty="0" err="1"/>
              <a:t>modeltekst</a:t>
            </a:r>
            <a:r>
              <a:rPr lang="nl-NL" dirty="0"/>
              <a:t> </a:t>
            </a:r>
            <a:r>
              <a:rPr lang="nl-NL" dirty="0" err="1"/>
              <a:t>te</a:t>
            </a:r>
            <a:r>
              <a:rPr lang="nl-NL" dirty="0"/>
              <a:t> </a:t>
            </a:r>
            <a:r>
              <a:rPr lang="nl-NL" dirty="0" err="1"/>
              <a:t>bewerken</a:t>
            </a:r>
            <a:endParaRPr lang="nl-NL" dirty="0"/>
          </a:p>
          <a:p>
            <a:pPr lvl="1"/>
            <a:r>
              <a:rPr lang="nl-NL" dirty="0"/>
              <a:t>Tweede </a:t>
            </a:r>
            <a:r>
              <a:rPr lang="nl-NL" dirty="0" err="1"/>
              <a:t>niveau</a:t>
            </a:r>
            <a:r>
              <a:rPr lang="nl-NL" dirty="0"/>
              <a:t> </a:t>
            </a:r>
          </a:p>
          <a:p>
            <a:pPr lvl="2"/>
            <a:r>
              <a:rPr lang="nl-NL" dirty="0" err="1"/>
              <a:t>Derde</a:t>
            </a:r>
            <a:r>
              <a:rPr lang="nl-NL" dirty="0"/>
              <a:t> niveau</a:t>
            </a:r>
          </a:p>
          <a:p>
            <a:pPr lvl="4"/>
            <a:r>
              <a:rPr lang="nl-NL" dirty="0"/>
              <a:t> Vierde niveau</a:t>
            </a:r>
          </a:p>
          <a:p>
            <a:pPr lvl="5"/>
            <a:r>
              <a:rPr lang="nl-NL" dirty="0"/>
              <a:t>Vijfde niveau</a:t>
            </a:r>
          </a:p>
        </p:txBody>
      </p:sp>
      <p:sp>
        <p:nvSpPr>
          <p:cNvPr id="1095" name="shpTekst" descr="Bar_Top"/>
          <p:cNvSpPr>
            <a:spLocks noChangeArrowheads="1"/>
          </p:cNvSpPr>
          <p:nvPr/>
        </p:nvSpPr>
        <p:spPr bwMode="auto">
          <a:xfrm>
            <a:off x="0" y="4"/>
            <a:ext cx="9144000" cy="1071563"/>
          </a:xfrm>
          <a:prstGeom prst="rect">
            <a:avLst/>
          </a:prstGeom>
          <a:solidFill>
            <a:srgbClr val="F9E11E"/>
          </a:solidFill>
          <a:ln>
            <a:noFill/>
          </a:ln>
          <a:extLst/>
        </p:spPr>
        <p:txBody>
          <a:bodyPr anchor="ctr"/>
          <a:lstStyle/>
          <a:p>
            <a:pPr algn="ctr">
              <a:defRPr/>
            </a:pPr>
            <a:endParaRPr lang="nl-NL" sz="1800" dirty="0">
              <a:solidFill>
                <a:srgbClr val="FFFFFF"/>
              </a:solidFill>
            </a:endParaRPr>
          </a:p>
        </p:txBody>
      </p:sp>
      <p:sp>
        <p:nvSpPr>
          <p:cNvPr id="1029" name="Rectangle 45"/>
          <p:cNvSpPr>
            <a:spLocks noGrp="1" noChangeArrowheads="1"/>
          </p:cNvSpPr>
          <p:nvPr>
            <p:ph type="title"/>
          </p:nvPr>
        </p:nvSpPr>
        <p:spPr bwMode="auto">
          <a:xfrm>
            <a:off x="468314" y="1295400"/>
            <a:ext cx="8402637" cy="4000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nl-NL"/>
          </a:p>
        </p:txBody>
      </p:sp>
      <p:sp>
        <p:nvSpPr>
          <p:cNvPr id="1099" name="shpKleurvlakBoven"/>
          <p:cNvSpPr>
            <a:spLocks noChangeArrowheads="1"/>
          </p:cNvSpPr>
          <p:nvPr/>
        </p:nvSpPr>
        <p:spPr bwMode="auto">
          <a:xfrm>
            <a:off x="5037140" y="6423029"/>
            <a:ext cx="3152775" cy="117475"/>
          </a:xfrm>
          <a:prstGeom prst="rect">
            <a:avLst/>
          </a:prstGeom>
          <a:noFill/>
          <a:ln>
            <a:noFill/>
          </a:ln>
          <a:extLst/>
        </p:spPr>
        <p:txBody>
          <a:bodyPr wrap="none" lIns="0" tIns="0" rIns="0" bIns="0"/>
          <a:lstStyle/>
          <a:p>
            <a:pPr eaLnBrk="0" hangingPunct="0">
              <a:defRPr/>
            </a:pPr>
            <a:r>
              <a:rPr lang="nl-NL" sz="1000" dirty="0"/>
              <a:t>Rijkswaterstaat</a:t>
            </a:r>
          </a:p>
        </p:txBody>
      </p:sp>
      <p:sp>
        <p:nvSpPr>
          <p:cNvPr id="1100" name="shpBeeldmerk"/>
          <p:cNvSpPr>
            <a:spLocks noChangeArrowheads="1"/>
          </p:cNvSpPr>
          <p:nvPr/>
        </p:nvSpPr>
        <p:spPr bwMode="auto">
          <a:xfrm>
            <a:off x="468313" y="6613529"/>
            <a:ext cx="1903412" cy="119063"/>
          </a:xfrm>
          <a:prstGeom prst="rect">
            <a:avLst/>
          </a:prstGeom>
          <a:noFill/>
          <a:ln>
            <a:noFill/>
          </a:ln>
          <a:extLst/>
        </p:spPr>
        <p:txBody>
          <a:bodyPr wrap="none" lIns="0" tIns="0" rIns="0" bIns="0"/>
          <a:lstStyle/>
          <a:p>
            <a:pPr eaLnBrk="0" hangingPunct="0">
              <a:defRPr/>
            </a:pPr>
            <a:fld id="{E62A0B44-2208-4AC6-BF2D-80801648BAAD}" type="slidenum">
              <a:rPr lang="nl-NL" sz="1000"/>
              <a:pPr eaLnBrk="0" hangingPunct="0">
                <a:defRPr/>
              </a:pPr>
              <a:t>‹nr.›</a:t>
            </a:fld>
            <a:endParaRPr lang="nl-NL" sz="1000" dirty="0"/>
          </a:p>
        </p:txBody>
      </p:sp>
      <p:sp>
        <p:nvSpPr>
          <p:cNvPr id="1109" name="TitelSlide2"/>
          <p:cNvSpPr txBox="1">
            <a:spLocks noChangeArrowheads="1"/>
          </p:cNvSpPr>
          <p:nvPr/>
        </p:nvSpPr>
        <p:spPr bwMode="auto">
          <a:xfrm>
            <a:off x="5037140" y="6613529"/>
            <a:ext cx="2414587" cy="119063"/>
          </a:xfrm>
          <a:prstGeom prst="rect">
            <a:avLst/>
          </a:prstGeom>
          <a:noFill/>
          <a:ln w="9525">
            <a:noFill/>
            <a:miter lim="800000"/>
            <a:headEnd/>
            <a:tailEnd/>
          </a:ln>
          <a:effectLst/>
          <a:extLst/>
        </p:spPr>
        <p:txBody>
          <a:bodyPr lIns="0" tIns="0" rIns="0" bIns="0"/>
          <a:lstStyle/>
          <a:p>
            <a:pPr eaLnBrk="0" hangingPunct="0">
              <a:spcBef>
                <a:spcPts val="0"/>
              </a:spcBef>
              <a:defRPr/>
            </a:pPr>
            <a:r>
              <a:rPr lang="nl-NL" sz="1000" dirty="0">
                <a:cs typeface="+mn-cs"/>
              </a:rPr>
              <a:t>Inlichtingenbijeenkomst</a:t>
            </a:r>
          </a:p>
        </p:txBody>
      </p:sp>
      <p:sp>
        <p:nvSpPr>
          <p:cNvPr id="1113" name="ZwarteBalk" hidden="1"/>
          <p:cNvSpPr>
            <a:spLocks noChangeArrowheads="1"/>
          </p:cNvSpPr>
          <p:nvPr/>
        </p:nvSpPr>
        <p:spPr bwMode="auto">
          <a:xfrm>
            <a:off x="8893177" y="0"/>
            <a:ext cx="250825" cy="6858000"/>
          </a:xfrm>
          <a:prstGeom prst="rect">
            <a:avLst/>
          </a:prstGeom>
          <a:solidFill>
            <a:srgbClr val="000000"/>
          </a:solidFill>
          <a:ln>
            <a:noFill/>
          </a:ln>
          <a:effectLst/>
          <a:extLst/>
        </p:spPr>
        <p:txBody>
          <a:bodyPr wrap="none" lIns="0" tIns="0" rIns="0" bIns="0" anchor="ctr"/>
          <a:lstStyle/>
          <a:p>
            <a:pPr eaLnBrk="0" hangingPunct="0">
              <a:spcBef>
                <a:spcPct val="50000"/>
              </a:spcBef>
              <a:defRPr/>
            </a:pPr>
            <a:endParaRPr lang="nl-NL">
              <a:cs typeface="+mn-cs"/>
            </a:endParaRPr>
          </a:p>
        </p:txBody>
      </p:sp>
      <p:pic>
        <p:nvPicPr>
          <p:cNvPr id="1034" name="LogoLandmacht"/>
          <p:cNvPicPr>
            <a:picLocks noChangeArrowheads="1"/>
          </p:cNvPicPr>
          <p:nvPr/>
        </p:nvPicPr>
        <p:blipFill>
          <a:blip r:embed="rId10"/>
          <a:srcRect/>
          <a:stretch>
            <a:fillRect/>
          </a:stretch>
        </p:blipFill>
        <p:spPr bwMode="auto">
          <a:xfrm>
            <a:off x="4335464" y="4767"/>
            <a:ext cx="439737" cy="839787"/>
          </a:xfrm>
          <a:prstGeom prst="rect">
            <a:avLst/>
          </a:prstGeom>
          <a:noFill/>
          <a:ln w="9525">
            <a:noFill/>
            <a:miter lim="800000"/>
            <a:headEnd/>
            <a:tailEnd/>
          </a:ln>
        </p:spPr>
      </p:pic>
      <p:sp>
        <p:nvSpPr>
          <p:cNvPr id="15" name="Date Placeholder 1" descr="Date"/>
          <p:cNvSpPr>
            <a:spLocks noGrp="1"/>
          </p:cNvSpPr>
          <p:nvPr>
            <p:ph type="dt" sz="half" idx="2"/>
          </p:nvPr>
        </p:nvSpPr>
        <p:spPr>
          <a:xfrm>
            <a:off x="7264402" y="6613529"/>
            <a:ext cx="1508125" cy="119063"/>
          </a:xfrm>
          <a:prstGeom prst="rect">
            <a:avLst/>
          </a:prstGeom>
        </p:spPr>
        <p:txBody>
          <a:bodyPr vert="horz" lIns="91440" tIns="45720" rIns="91440" bIns="45720" rtlCol="0" anchor="ctr"/>
          <a:lstStyle>
            <a:lvl1pPr algn="r" eaLnBrk="0" hangingPunct="0">
              <a:spcBef>
                <a:spcPct val="50000"/>
              </a:spcBef>
              <a:defRPr sz="1000">
                <a:solidFill>
                  <a:schemeClr val="tx1"/>
                </a:solidFill>
                <a:cs typeface="+mn-cs"/>
              </a:defRPr>
            </a:lvl1pPr>
          </a:lstStyle>
          <a:p>
            <a:pPr>
              <a:defRPr/>
            </a:pPr>
            <a:fld id="{AEAD1B89-A2E2-4325-A6AE-BA608F181DEA}" type="datetime4">
              <a:rPr lang="nl-NL"/>
              <a:pPr>
                <a:defRPr/>
              </a:pPr>
              <a:t>23 maart 2018</a:t>
            </a:fld>
            <a:endParaRPr lang="nl-NL" dirty="0"/>
          </a:p>
        </p:txBody>
      </p:sp>
      <p:sp>
        <p:nvSpPr>
          <p:cNvPr id="12" name="shpKleurvlakBoven"/>
          <p:cNvSpPr>
            <a:spLocks noChangeArrowheads="1"/>
          </p:cNvSpPr>
          <p:nvPr userDrawn="1"/>
        </p:nvSpPr>
        <p:spPr bwMode="auto">
          <a:xfrm>
            <a:off x="827089" y="6656388"/>
            <a:ext cx="3027362" cy="144462"/>
          </a:xfrm>
          <a:prstGeom prst="rect">
            <a:avLst/>
          </a:prstGeom>
          <a:noFill/>
          <a:ln>
            <a:noFill/>
          </a:ln>
          <a:extLst/>
        </p:spPr>
        <p:txBody>
          <a:bodyPr wrap="none" lIns="0" tIns="0" rIns="0" bIns="0"/>
          <a:lstStyle/>
          <a:p>
            <a:pPr eaLnBrk="0" hangingPunct="0">
              <a:defRPr/>
            </a:pPr>
            <a:r>
              <a:rPr lang="nl-NL" sz="650" cap="all" dirty="0"/>
              <a:t>RWS Ongeclassificeerd</a:t>
            </a:r>
          </a:p>
        </p:txBody>
      </p:sp>
    </p:spTree>
  </p:cSld>
  <p:clrMap bg1="lt1" tx1="dk1" bg2="lt2" tx2="dk2" accent1="accent1" accent2="accent2" accent3="accent3" accent4="accent4" accent5="accent5" accent6="accent6" hlink="hlink" folHlink="folHlink"/>
  <p:sldLayoutIdLst>
    <p:sldLayoutId id="2147483657" r:id="rId1"/>
    <p:sldLayoutId id="2147483651" r:id="rId2"/>
    <p:sldLayoutId id="2147483652" r:id="rId3"/>
    <p:sldLayoutId id="2147483653" r:id="rId4"/>
    <p:sldLayoutId id="2147483654" r:id="rId5"/>
    <p:sldLayoutId id="2147483655" r:id="rId6"/>
    <p:sldLayoutId id="2147483656" r:id="rId7"/>
    <p:sldLayoutId id="2147483658" r:id="rId8"/>
  </p:sldLayoutIdLst>
  <p:hf sldNum="0" hdr="0" ftr="0" dt="0"/>
  <p:txStyles>
    <p:title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0" fontAlgn="base" hangingPunct="0">
        <a:spcBef>
          <a:spcPts val="425"/>
        </a:spcBef>
        <a:spcAft>
          <a:spcPct val="0"/>
        </a:spcAft>
        <a:buFont typeface="Arial" charset="0"/>
        <a:buChar char="•"/>
        <a:defRPr>
          <a:solidFill>
            <a:srgbClr val="000000"/>
          </a:solidFill>
          <a:latin typeface="+mn-lt"/>
          <a:ea typeface="+mn-ea"/>
          <a:cs typeface="+mn-cs"/>
        </a:defRPr>
      </a:lvl1pPr>
      <a:lvl2pPr marL="741363" indent="-284163" algn="l" rtl="0" eaLnBrk="0" fontAlgn="base" hangingPunct="0">
        <a:spcBef>
          <a:spcPts val="425"/>
        </a:spcBef>
        <a:spcAft>
          <a:spcPct val="0"/>
        </a:spcAft>
        <a:buFont typeface="Verdana" pitchFamily="34" charset="0"/>
        <a:buChar char="–"/>
        <a:defRPr>
          <a:solidFill>
            <a:srgbClr val="000000"/>
          </a:solidFill>
          <a:latin typeface="+mn-lt"/>
        </a:defRPr>
      </a:lvl2pPr>
      <a:lvl3pPr marL="965200" indent="-342900" algn="l" rtl="0" eaLnBrk="0" fontAlgn="base" hangingPunct="0">
        <a:spcBef>
          <a:spcPts val="425"/>
        </a:spcBef>
        <a:spcAft>
          <a:spcPct val="0"/>
        </a:spcAft>
        <a:buFont typeface="Arial" charset="0"/>
        <a:buChar char="•"/>
        <a:defRPr>
          <a:solidFill>
            <a:srgbClr val="000000"/>
          </a:solidFill>
          <a:latin typeface="+mn-lt"/>
        </a:defRPr>
      </a:lvl3pPr>
      <a:lvl4pPr marL="989013" algn="l" rtl="0" eaLnBrk="0" fontAlgn="base" hangingPunct="0">
        <a:spcBef>
          <a:spcPct val="5000"/>
        </a:spcBef>
        <a:spcAft>
          <a:spcPct val="0"/>
        </a:spcAft>
        <a:buFont typeface="Verdana" pitchFamily="34" charset="0"/>
        <a:defRPr sz="2200">
          <a:solidFill>
            <a:srgbClr val="000000"/>
          </a:solidFill>
          <a:latin typeface="+mn-lt"/>
        </a:defRPr>
      </a:lvl4pPr>
      <a:lvl5pPr marL="1631950" indent="-285750" algn="l" rtl="0" eaLnBrk="0" fontAlgn="base" hangingPunct="0">
        <a:spcBef>
          <a:spcPts val="425"/>
        </a:spcBef>
        <a:spcAft>
          <a:spcPct val="0"/>
        </a:spcAft>
        <a:buFont typeface="Verdana" pitchFamily="34" charset="0"/>
        <a:buChar char="–"/>
        <a:defRPr>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tenderned.nl/"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el 4"/>
          <p:cNvSpPr>
            <a:spLocks noGrp="1"/>
          </p:cNvSpPr>
          <p:nvPr>
            <p:ph type="ctrTitle"/>
          </p:nvPr>
        </p:nvSpPr>
        <p:spPr>
          <a:xfrm>
            <a:off x="5004050" y="2354812"/>
            <a:ext cx="3742879" cy="923330"/>
          </a:xfrm>
        </p:spPr>
        <p:txBody>
          <a:bodyPr wrap="square">
            <a:spAutoFit/>
          </a:bodyPr>
          <a:lstStyle/>
          <a:p>
            <a:pPr eaLnBrk="1" hangingPunct="1"/>
            <a:r>
              <a:rPr lang="nl-NL" sz="2000" dirty="0"/>
              <a:t>Informatie Sessie</a:t>
            </a:r>
            <a:br>
              <a:rPr lang="nl-NL" sz="2000" dirty="0"/>
            </a:br>
            <a:br>
              <a:rPr lang="nl-NL" sz="2000" dirty="0"/>
            </a:br>
            <a:endParaRPr lang="nl-NL" sz="2000" dirty="0"/>
          </a:p>
        </p:txBody>
      </p:sp>
      <p:sp>
        <p:nvSpPr>
          <p:cNvPr id="12290" name="Ondertitel 5"/>
          <p:cNvSpPr>
            <a:spLocks noGrp="1"/>
          </p:cNvSpPr>
          <p:nvPr>
            <p:ph type="subTitle" idx="1"/>
          </p:nvPr>
        </p:nvSpPr>
        <p:spPr>
          <a:xfrm>
            <a:off x="5004048" y="2924944"/>
            <a:ext cx="3888432" cy="2952328"/>
          </a:xfrm>
        </p:spPr>
        <p:txBody>
          <a:bodyPr/>
          <a:lstStyle/>
          <a:p>
            <a:pPr eaLnBrk="1" hangingPunct="1"/>
            <a:r>
              <a:rPr lang="nl-NL" dirty="0"/>
              <a:t>voor de aanbesteding van de opdracht met zaaknummer 31134403 voor het meerjarig instandhouden van de overige ketens behorende bij VTS gebieden.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Ondertitel 5"/>
          <p:cNvSpPr>
            <a:spLocks noGrp="1"/>
          </p:cNvSpPr>
          <p:nvPr>
            <p:ph type="subTitle" idx="4294967295"/>
          </p:nvPr>
        </p:nvSpPr>
        <p:spPr>
          <a:xfrm>
            <a:off x="5545138" y="3933829"/>
            <a:ext cx="3598862" cy="1598613"/>
          </a:xfrm>
          <a:noFill/>
        </p:spPr>
        <p:txBody>
          <a:bodyPr/>
          <a:lstStyle/>
          <a:p>
            <a:pPr marL="0" indent="0" eaLnBrk="1" hangingPunct="1">
              <a:buNone/>
            </a:pPr>
            <a:endParaRPr lang="nl-NL" dirty="0"/>
          </a:p>
        </p:txBody>
      </p:sp>
      <p:sp>
        <p:nvSpPr>
          <p:cNvPr id="5" name="Titel 4"/>
          <p:cNvSpPr txBox="1">
            <a:spLocks/>
          </p:cNvSpPr>
          <p:nvPr/>
        </p:nvSpPr>
        <p:spPr bwMode="auto">
          <a:xfrm>
            <a:off x="251520" y="332656"/>
            <a:ext cx="3598862" cy="400110"/>
          </a:xfrm>
          <a:prstGeom prst="rect">
            <a:avLst/>
          </a:prstGeom>
          <a:noFill/>
          <a:ln>
            <a:noFill/>
          </a:ln>
          <a:effectLst/>
          <a:extLst/>
        </p:spPr>
        <p:txBody>
          <a:bodyPr lIns="0" tIns="0" rIns="0" bIns="0">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dirty="0"/>
              <a:t>Scope </a:t>
            </a:r>
            <a:endParaRPr lang="nl-NL" kern="0" dirty="0"/>
          </a:p>
        </p:txBody>
      </p:sp>
      <p:pic>
        <p:nvPicPr>
          <p:cNvPr id="6" name="Afbeelding 5"/>
          <p:cNvPicPr/>
          <p:nvPr/>
        </p:nvPicPr>
        <p:blipFill>
          <a:blip r:embed="rId3">
            <a:extLst>
              <a:ext uri="{28A0092B-C50C-407E-A947-70E740481C1C}">
                <a14:useLocalDpi xmlns:a14="http://schemas.microsoft.com/office/drawing/2010/main" val="0"/>
              </a:ext>
            </a:extLst>
          </a:blip>
          <a:srcRect/>
          <a:stretch>
            <a:fillRect/>
          </a:stretch>
        </p:blipFill>
        <p:spPr bwMode="auto">
          <a:xfrm>
            <a:off x="467543" y="1196752"/>
            <a:ext cx="8424937" cy="47382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260648"/>
            <a:ext cx="8402637" cy="800219"/>
          </a:xfrm>
        </p:spPr>
        <p:txBody>
          <a:bodyPr/>
          <a:lstStyle/>
          <a:p>
            <a:r>
              <a:rPr lang="nl-NL" dirty="0"/>
              <a:t>Doel en scope </a:t>
            </a:r>
            <a:br>
              <a:rPr lang="nl-NL" dirty="0"/>
            </a:br>
            <a:r>
              <a:rPr lang="nl-NL" dirty="0"/>
              <a:t>Overige ketens</a:t>
            </a:r>
          </a:p>
        </p:txBody>
      </p:sp>
      <p:sp>
        <p:nvSpPr>
          <p:cNvPr id="3" name="Tijdelijke aanduiding voor inhoud 2"/>
          <p:cNvSpPr>
            <a:spLocks noGrp="1"/>
          </p:cNvSpPr>
          <p:nvPr>
            <p:ph idx="1"/>
          </p:nvPr>
        </p:nvSpPr>
        <p:spPr>
          <a:xfrm>
            <a:off x="395536" y="1196752"/>
            <a:ext cx="8402637" cy="5112568"/>
          </a:xfrm>
        </p:spPr>
        <p:txBody>
          <a:bodyPr/>
          <a:lstStyle/>
          <a:p>
            <a:r>
              <a:rPr lang="nl-NL" dirty="0"/>
              <a:t>Doel: verkeersleiders voorzien van (aanvullende) informatie (o.a. radar, wind, zicht, temperatuur en waterstanden) voor de opbouw van een integraal verkeersbeeld, geschikt voor verkeersbegeleiding;</a:t>
            </a:r>
          </a:p>
          <a:p>
            <a:endParaRPr lang="nl-NL" dirty="0"/>
          </a:p>
          <a:p>
            <a:r>
              <a:rPr lang="nl-NL" dirty="0" err="1"/>
              <a:t>Instandhouden</a:t>
            </a:r>
            <a:r>
              <a:rPr lang="nl-NL" dirty="0"/>
              <a:t> van deze ketens door het uitvoeren van meerjarig proactief preventief en correctief onderhoud en overige werkzaamheden;</a:t>
            </a:r>
          </a:p>
          <a:p>
            <a:endParaRPr lang="nl-NL" dirty="0"/>
          </a:p>
          <a:p>
            <a:r>
              <a:rPr lang="nl-NL" dirty="0"/>
              <a:t>Areaal bestaat uit sensoren, opstanden, systemen en IV ondersteunende en/of </a:t>
            </a:r>
            <a:r>
              <a:rPr lang="nl-NL" dirty="0" err="1"/>
              <a:t>gebouwgebonden</a:t>
            </a:r>
            <a:r>
              <a:rPr lang="nl-NL" dirty="0"/>
              <a:t> installaties;</a:t>
            </a:r>
          </a:p>
          <a:p>
            <a:endParaRPr lang="nl-NL" dirty="0"/>
          </a:p>
          <a:p>
            <a:r>
              <a:rPr lang="nl-NL" dirty="0"/>
              <a:t>Die in en op de verkeersposten zijn geplaatst en in de directie omgeving van de verkeersposten;</a:t>
            </a:r>
          </a:p>
          <a:p>
            <a:endParaRPr lang="nl-NL" dirty="0"/>
          </a:p>
          <a:p>
            <a:r>
              <a:rPr lang="nl-NL" dirty="0"/>
              <a:t>Afstemmen van onderhoudswerkzaamheden, overige werkzaamheden en ON is verantwoordelijk voor integrale veiligheid en het mogelijk uitvoeren van optionele werkzaamheden.</a:t>
            </a:r>
          </a:p>
          <a:p>
            <a:pPr marL="0" indent="0">
              <a:buNone/>
            </a:pPr>
            <a:r>
              <a:rPr lang="nl-NL" dirty="0"/>
              <a:t> </a:t>
            </a:r>
          </a:p>
          <a:p>
            <a:endParaRPr lang="nl-NL" dirty="0"/>
          </a:p>
          <a:p>
            <a:endParaRPr lang="nl-NL" dirty="0"/>
          </a:p>
          <a:p>
            <a:endParaRPr lang="nl-NL" dirty="0"/>
          </a:p>
        </p:txBody>
      </p:sp>
    </p:spTree>
    <p:extLst>
      <p:ext uri="{BB962C8B-B14F-4D97-AF65-F5344CB8AC3E}">
        <p14:creationId xmlns:p14="http://schemas.microsoft.com/office/powerpoint/2010/main" val="121014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251520" y="116632"/>
            <a:ext cx="8402400" cy="738664"/>
          </a:xfrm>
        </p:spPr>
        <p:txBody>
          <a:bodyPr/>
          <a:lstStyle/>
          <a:p>
            <a:r>
              <a:rPr lang="nl-NL" sz="2400" dirty="0"/>
              <a:t>Plaats Overige ketens in</a:t>
            </a:r>
            <a:br>
              <a:rPr lang="nl-NL" sz="2400" dirty="0"/>
            </a:br>
            <a:r>
              <a:rPr lang="nl-NL" sz="2400" dirty="0"/>
              <a:t>VTS systeem</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08720"/>
            <a:ext cx="9143999" cy="6056158"/>
          </a:xfrm>
          <a:prstGeom prst="rect">
            <a:avLst/>
          </a:prstGeom>
        </p:spPr>
      </p:pic>
    </p:spTree>
    <p:extLst>
      <p:ext uri="{BB962C8B-B14F-4D97-AF65-F5344CB8AC3E}">
        <p14:creationId xmlns:p14="http://schemas.microsoft.com/office/powerpoint/2010/main" val="1660790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188640"/>
            <a:ext cx="8402637" cy="800219"/>
          </a:xfrm>
        </p:spPr>
        <p:txBody>
          <a:bodyPr/>
          <a:lstStyle/>
          <a:p>
            <a:r>
              <a:rPr lang="nl-NL" dirty="0"/>
              <a:t>Aard van de </a:t>
            </a:r>
            <a:br>
              <a:rPr lang="nl-NL" dirty="0"/>
            </a:br>
            <a:r>
              <a:rPr lang="nl-NL" dirty="0"/>
              <a:t>werkzaamheden </a:t>
            </a:r>
          </a:p>
        </p:txBody>
      </p:sp>
      <p:pic>
        <p:nvPicPr>
          <p:cNvPr id="4" name="Tijdelijke aanduiding voor inhou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5536" y="1124744"/>
            <a:ext cx="8402637" cy="5112568"/>
          </a:xfrm>
        </p:spPr>
      </p:pic>
    </p:spTree>
    <p:extLst>
      <p:ext uri="{BB962C8B-B14F-4D97-AF65-F5344CB8AC3E}">
        <p14:creationId xmlns:p14="http://schemas.microsoft.com/office/powerpoint/2010/main" val="4066361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269875" y="188640"/>
            <a:ext cx="8402637" cy="400110"/>
          </a:xfrm>
        </p:spPr>
        <p:txBody>
          <a:bodyPr/>
          <a:lstStyle/>
          <a:p>
            <a:r>
              <a:rPr lang="nl-NL" dirty="0"/>
              <a:t>De verkeersposten</a:t>
            </a:r>
          </a:p>
        </p:txBody>
      </p:sp>
      <p:pic>
        <p:nvPicPr>
          <p:cNvPr id="39938" name="Picture 4" descr="Verkeerspost_Drechtsteden"/>
          <p:cNvPicPr>
            <a:picLocks noChangeAspect="1" noChangeArrowheads="1"/>
          </p:cNvPicPr>
          <p:nvPr/>
        </p:nvPicPr>
        <p:blipFill>
          <a:blip r:embed="rId3"/>
          <a:srcRect/>
          <a:stretch>
            <a:fillRect/>
          </a:stretch>
        </p:blipFill>
        <p:spPr bwMode="auto">
          <a:xfrm>
            <a:off x="250825" y="1628775"/>
            <a:ext cx="2665413" cy="1871663"/>
          </a:xfrm>
          <a:prstGeom prst="rect">
            <a:avLst/>
          </a:prstGeom>
          <a:noFill/>
          <a:ln w="9525">
            <a:noFill/>
            <a:miter lim="800000"/>
            <a:headEnd/>
            <a:tailEnd/>
          </a:ln>
        </p:spPr>
      </p:pic>
      <p:pic>
        <p:nvPicPr>
          <p:cNvPr id="39939" name="Picture 10" descr="Verkeerspost_Nijmegen"/>
          <p:cNvPicPr>
            <a:picLocks noChangeAspect="1" noChangeArrowheads="1"/>
          </p:cNvPicPr>
          <p:nvPr/>
        </p:nvPicPr>
        <p:blipFill>
          <a:blip r:embed="rId4"/>
          <a:srcRect/>
          <a:stretch>
            <a:fillRect/>
          </a:stretch>
        </p:blipFill>
        <p:spPr bwMode="auto">
          <a:xfrm>
            <a:off x="6011863" y="1628775"/>
            <a:ext cx="3022600" cy="1868488"/>
          </a:xfrm>
          <a:prstGeom prst="rect">
            <a:avLst/>
          </a:prstGeom>
          <a:noFill/>
          <a:ln w="9525">
            <a:noFill/>
            <a:miter lim="800000"/>
            <a:headEnd/>
            <a:tailEnd/>
          </a:ln>
        </p:spPr>
      </p:pic>
      <p:pic>
        <p:nvPicPr>
          <p:cNvPr id="39940" name="Picture 11" descr="Verkeerspost_Schiermonninkoog"/>
          <p:cNvPicPr>
            <a:picLocks noChangeAspect="1" noChangeArrowheads="1"/>
          </p:cNvPicPr>
          <p:nvPr/>
        </p:nvPicPr>
        <p:blipFill>
          <a:blip r:embed="rId5"/>
          <a:srcRect/>
          <a:stretch>
            <a:fillRect/>
          </a:stretch>
        </p:blipFill>
        <p:spPr bwMode="auto">
          <a:xfrm>
            <a:off x="250825" y="3860800"/>
            <a:ext cx="2881313" cy="2374900"/>
          </a:xfrm>
          <a:prstGeom prst="rect">
            <a:avLst/>
          </a:prstGeom>
          <a:noFill/>
          <a:ln w="9525">
            <a:noFill/>
            <a:miter lim="800000"/>
            <a:headEnd/>
            <a:tailEnd/>
          </a:ln>
        </p:spPr>
      </p:pic>
      <p:pic>
        <p:nvPicPr>
          <p:cNvPr id="39941" name="Picture 12" descr="Verkeerspost_Terschelling"/>
          <p:cNvPicPr>
            <a:picLocks noChangeAspect="1" noChangeArrowheads="1"/>
          </p:cNvPicPr>
          <p:nvPr/>
        </p:nvPicPr>
        <p:blipFill>
          <a:blip r:embed="rId6"/>
          <a:srcRect/>
          <a:stretch>
            <a:fillRect/>
          </a:stretch>
        </p:blipFill>
        <p:spPr bwMode="auto">
          <a:xfrm>
            <a:off x="3203575" y="3860800"/>
            <a:ext cx="2535238" cy="2376488"/>
          </a:xfrm>
          <a:prstGeom prst="rect">
            <a:avLst/>
          </a:prstGeom>
          <a:noFill/>
          <a:ln w="9525">
            <a:noFill/>
            <a:miter lim="800000"/>
            <a:headEnd/>
            <a:tailEnd/>
          </a:ln>
        </p:spPr>
      </p:pic>
      <p:pic>
        <p:nvPicPr>
          <p:cNvPr id="39942" name="Picture 13" descr="Verkeerspost_Tiel"/>
          <p:cNvPicPr>
            <a:picLocks noChangeAspect="1" noChangeArrowheads="1"/>
          </p:cNvPicPr>
          <p:nvPr/>
        </p:nvPicPr>
        <p:blipFill>
          <a:blip r:embed="rId7"/>
          <a:srcRect/>
          <a:stretch>
            <a:fillRect/>
          </a:stretch>
        </p:blipFill>
        <p:spPr bwMode="auto">
          <a:xfrm>
            <a:off x="3132138" y="1628775"/>
            <a:ext cx="2663825" cy="1871663"/>
          </a:xfrm>
          <a:prstGeom prst="rect">
            <a:avLst/>
          </a:prstGeom>
          <a:noFill/>
          <a:ln w="9525">
            <a:noFill/>
            <a:miter lim="800000"/>
            <a:headEnd/>
            <a:tailEnd/>
          </a:ln>
        </p:spPr>
      </p:pic>
      <p:pic>
        <p:nvPicPr>
          <p:cNvPr id="39943" name="Picture 14" descr="Verkeerspost_Wemeldinge"/>
          <p:cNvPicPr>
            <a:picLocks noChangeAspect="1" noChangeArrowheads="1"/>
          </p:cNvPicPr>
          <p:nvPr/>
        </p:nvPicPr>
        <p:blipFill>
          <a:blip r:embed="rId8"/>
          <a:srcRect/>
          <a:stretch>
            <a:fillRect/>
          </a:stretch>
        </p:blipFill>
        <p:spPr bwMode="auto">
          <a:xfrm>
            <a:off x="5903913" y="3860800"/>
            <a:ext cx="3060700" cy="2376488"/>
          </a:xfrm>
          <a:prstGeom prst="rect">
            <a:avLst/>
          </a:prstGeom>
          <a:noFill/>
          <a:ln w="9525">
            <a:noFill/>
            <a:miter lim="800000"/>
            <a:headEnd/>
            <a:tailEnd/>
          </a:ln>
        </p:spPr>
      </p:pic>
    </p:spTree>
    <p:extLst>
      <p:ext uri="{BB962C8B-B14F-4D97-AF65-F5344CB8AC3E}">
        <p14:creationId xmlns:p14="http://schemas.microsoft.com/office/powerpoint/2010/main" val="1833417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P:\civ\LUV-VTS\1. Projectmanagement\voorbeeld foto's ORP's\303_0773 (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138436"/>
            <a:ext cx="2411760" cy="2276872"/>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P:\civ\LUV-VTS\1. Projectmanagement\voorbeeld foto's ORP's\304_839 (Mediu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3281" y="1138436"/>
            <a:ext cx="2057400" cy="22924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P:\civ\LUV-VTS\1. Projectmanagement\voorbeeld foto's ORP's\306_0431 (Medium).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521" y="3392676"/>
            <a:ext cx="2088231" cy="2916644"/>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P:\civ\LUV-VTS\1. Projectmanagement\voorbeeld foto's ORP's\307_0849 (Medium).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39752" y="3430836"/>
            <a:ext cx="2170711" cy="288032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P:\civ\LUV-VTS\1. Projectmanagement\voorbeeld foto's ORP's\310_0495 (Medium).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0232" y="3410838"/>
            <a:ext cx="2351534" cy="2898482"/>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P:\civ\LUV-VTS\1. Projectmanagement\voorbeeld foto's ORP's\503_2274 (Medium).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10463" y="3430837"/>
            <a:ext cx="2372039" cy="2844918"/>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descr="P:\civ\LUV-VTS\1. Projectmanagement\voorbeeld foto's ORP's\204_0918 (Medium).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25017" y="1138436"/>
            <a:ext cx="4286749" cy="2292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961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04664"/>
            <a:ext cx="8402400" cy="400110"/>
          </a:xfrm>
        </p:spPr>
        <p:txBody>
          <a:bodyPr/>
          <a:lstStyle/>
          <a:p>
            <a:r>
              <a:rPr lang="nl-NL" dirty="0"/>
              <a:t>Buiten de scope</a:t>
            </a:r>
          </a:p>
        </p:txBody>
      </p:sp>
      <p:sp>
        <p:nvSpPr>
          <p:cNvPr id="3" name="Tijdelijke aanduiding voor tekst 2"/>
          <p:cNvSpPr>
            <a:spLocks noGrp="1"/>
          </p:cNvSpPr>
          <p:nvPr>
            <p:ph type="body" sz="quarter" idx="11"/>
          </p:nvPr>
        </p:nvSpPr>
        <p:spPr>
          <a:xfrm>
            <a:off x="395536" y="1412776"/>
            <a:ext cx="8402400" cy="4140000"/>
          </a:xfrm>
        </p:spPr>
        <p:txBody>
          <a:bodyPr/>
          <a:lstStyle/>
          <a:p>
            <a:pPr lvl="0"/>
            <a:r>
              <a:rPr lang="nl-NL" dirty="0"/>
              <a:t>Bouwkundig onderhoud aan de </a:t>
            </a:r>
            <a:r>
              <a:rPr lang="nl-NL" b="1" dirty="0"/>
              <a:t>verkeersposten</a:t>
            </a:r>
            <a:r>
              <a:rPr lang="nl-NL" dirty="0"/>
              <a:t> te Wemeldinge, Nijmegen, Tiel en Drechtsteden en het bouwkundig onderhoud aan de vuurtorens te Schiermonnikoog en Terschelling;</a:t>
            </a:r>
          </a:p>
          <a:p>
            <a:pPr lvl="1"/>
            <a:r>
              <a:rPr lang="nl-NL" dirty="0"/>
              <a:t>Onderhoud aan de bijbehorende gebouw gebonden installaties behorende bij de verkeersposten, zoals de elektrotechnische installatie, installaties voor brand, inbraak, zonwering en toegangsbeveiliging en klimaatbeheersing;</a:t>
            </a:r>
          </a:p>
          <a:p>
            <a:pPr lvl="1"/>
            <a:r>
              <a:rPr lang="nl-NL" dirty="0"/>
              <a:t>Het uitvoeren van variabel onderhoud. Dit zijn werkzaamheden en vervangingen die buiten het Proactief uitvoeren van Preventief en Correctief onderhoud vallen en een projectmatige aanpak vereisen. Dit zijn de volgende werkzaamheden:</a:t>
            </a:r>
          </a:p>
          <a:p>
            <a:pPr lvl="1"/>
            <a:r>
              <a:rPr lang="nl-NL" dirty="0"/>
              <a:t>Uitvoeren van groot (bouwkundig) onderhoud aan opstanden;</a:t>
            </a:r>
          </a:p>
          <a:p>
            <a:pPr lvl="1"/>
            <a:r>
              <a:rPr lang="nl-NL" dirty="0"/>
              <a:t>Grootschalige vervangingen van bijvoorbeeld radarsensoren;</a:t>
            </a:r>
          </a:p>
          <a:p>
            <a:r>
              <a:rPr lang="nl-NL" dirty="0"/>
              <a:t>Bouwkundig onderhoud aan objecten van derden waarop sensoren zijn geplaatst. Bijvoorbeeld: bruggen en gebouwen waarop radarsensoren zijn geplaatst.</a:t>
            </a:r>
          </a:p>
        </p:txBody>
      </p:sp>
    </p:spTree>
    <p:extLst>
      <p:ext uri="{BB962C8B-B14F-4D97-AF65-F5344CB8AC3E}">
        <p14:creationId xmlns:p14="http://schemas.microsoft.com/office/powerpoint/2010/main" val="2418939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476672"/>
            <a:ext cx="8402400" cy="400110"/>
          </a:xfrm>
        </p:spPr>
        <p:txBody>
          <a:bodyPr/>
          <a:lstStyle/>
          <a:p>
            <a:r>
              <a:rPr lang="nl-NL" dirty="0"/>
              <a:t>Planning uitrol</a:t>
            </a:r>
          </a:p>
        </p:txBody>
      </p:sp>
      <p:graphicFrame>
        <p:nvGraphicFramePr>
          <p:cNvPr id="12" name="Tabel 11"/>
          <p:cNvGraphicFramePr>
            <a:graphicFrameLocks noGrp="1"/>
          </p:cNvGraphicFramePr>
          <p:nvPr>
            <p:extLst>
              <p:ext uri="{D42A27DB-BD31-4B8C-83A1-F6EECF244321}">
                <p14:modId xmlns:p14="http://schemas.microsoft.com/office/powerpoint/2010/main" val="4000513965"/>
              </p:ext>
            </p:extLst>
          </p:nvPr>
        </p:nvGraphicFramePr>
        <p:xfrm>
          <a:off x="611560" y="1268760"/>
          <a:ext cx="7776864" cy="4581280"/>
        </p:xfrm>
        <a:graphic>
          <a:graphicData uri="http://schemas.openxmlformats.org/drawingml/2006/table">
            <a:tbl>
              <a:tblPr firstRow="1" firstCol="1" bandRow="1"/>
              <a:tblGrid>
                <a:gridCol w="6416936">
                  <a:extLst>
                    <a:ext uri="{9D8B030D-6E8A-4147-A177-3AD203B41FA5}">
                      <a16:colId xmlns:a16="http://schemas.microsoft.com/office/drawing/2014/main" val="20000"/>
                    </a:ext>
                  </a:extLst>
                </a:gridCol>
                <a:gridCol w="1359928">
                  <a:extLst>
                    <a:ext uri="{9D8B030D-6E8A-4147-A177-3AD203B41FA5}">
                      <a16:colId xmlns:a16="http://schemas.microsoft.com/office/drawing/2014/main" val="20001"/>
                    </a:ext>
                  </a:extLst>
                </a:gridCol>
              </a:tblGrid>
              <a:tr h="402045">
                <a:tc>
                  <a:txBody>
                    <a:bodyPr/>
                    <a:lstStyle/>
                    <a:p>
                      <a:pPr>
                        <a:lnSpc>
                          <a:spcPct val="115000"/>
                        </a:lnSpc>
                        <a:spcAft>
                          <a:spcPts val="0"/>
                        </a:spcAft>
                      </a:pPr>
                      <a:r>
                        <a:rPr lang="nl-NL" sz="1600" b="1" dirty="0">
                          <a:solidFill>
                            <a:srgbClr val="000000"/>
                          </a:solidFill>
                          <a:effectLst/>
                          <a:latin typeface="Verdana"/>
                          <a:ea typeface="Times New Roman"/>
                          <a:cs typeface="Calibri"/>
                        </a:rPr>
                        <a:t>Taak</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FBFBF"/>
                    </a:solidFill>
                  </a:tcPr>
                </a:tc>
                <a:tc>
                  <a:txBody>
                    <a:bodyPr/>
                    <a:lstStyle/>
                    <a:p>
                      <a:pPr algn="ctr">
                        <a:lnSpc>
                          <a:spcPct val="115000"/>
                        </a:lnSpc>
                        <a:spcAft>
                          <a:spcPts val="0"/>
                        </a:spcAft>
                      </a:pPr>
                      <a:r>
                        <a:rPr lang="nl-NL" sz="1600" b="1">
                          <a:solidFill>
                            <a:srgbClr val="000000"/>
                          </a:solidFill>
                          <a:effectLst/>
                          <a:latin typeface="Verdana"/>
                          <a:ea typeface="Times New Roman"/>
                          <a:cs typeface="Calibri"/>
                        </a:rPr>
                        <a:t>Mijlpaal</a:t>
                      </a:r>
                      <a:endParaRPr lang="nl-NL" sz="90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000"/>
                  </a:ext>
                </a:extLst>
              </a:tr>
              <a:tr h="402045">
                <a:tc>
                  <a:txBody>
                    <a:bodyPr/>
                    <a:lstStyle/>
                    <a:p>
                      <a:pPr>
                        <a:lnSpc>
                          <a:spcPct val="115000"/>
                        </a:lnSpc>
                        <a:spcAft>
                          <a:spcPts val="0"/>
                        </a:spcAft>
                      </a:pPr>
                      <a:r>
                        <a:rPr lang="nl-NL" sz="1600">
                          <a:solidFill>
                            <a:srgbClr val="000000"/>
                          </a:solidFill>
                          <a:effectLst/>
                          <a:latin typeface="Verdana"/>
                          <a:ea typeface="Times New Roman"/>
                          <a:cs typeface="Calibri"/>
                        </a:rPr>
                        <a:t>Aanbesteding RDV keten</a:t>
                      </a:r>
                      <a:endParaRPr lang="nl-NL" sz="90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l-NL" sz="1600">
                          <a:solidFill>
                            <a:srgbClr val="000000"/>
                          </a:solidFill>
                          <a:effectLst/>
                          <a:latin typeface="Verdana"/>
                          <a:ea typeface="Times New Roman"/>
                          <a:cs typeface="Calibri"/>
                        </a:rPr>
                        <a:t>Q2-2018</a:t>
                      </a:r>
                      <a:endParaRPr lang="nl-NL" sz="90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02045">
                <a:tc>
                  <a:txBody>
                    <a:bodyPr/>
                    <a:lstStyle/>
                    <a:p>
                      <a:pPr>
                        <a:lnSpc>
                          <a:spcPct val="115000"/>
                        </a:lnSpc>
                        <a:spcAft>
                          <a:spcPts val="0"/>
                        </a:spcAft>
                      </a:pPr>
                      <a:r>
                        <a:rPr lang="nl-NL" sz="1600" dirty="0">
                          <a:solidFill>
                            <a:srgbClr val="000000"/>
                          </a:solidFill>
                          <a:effectLst/>
                          <a:latin typeface="Verdana"/>
                          <a:ea typeface="Times New Roman"/>
                          <a:cs typeface="Calibri"/>
                        </a:rPr>
                        <a:t>Definitieve gunning RDV keten</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nl-NL" sz="1600">
                          <a:solidFill>
                            <a:srgbClr val="000000"/>
                          </a:solidFill>
                          <a:effectLst/>
                          <a:latin typeface="Verdana"/>
                          <a:ea typeface="Times New Roman"/>
                          <a:cs typeface="Calibri"/>
                        </a:rPr>
                        <a:t>Q3-2018</a:t>
                      </a:r>
                      <a:endParaRPr lang="nl-NL" sz="90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402045">
                <a:tc>
                  <a:txBody>
                    <a:bodyPr/>
                    <a:lstStyle/>
                    <a:p>
                      <a:pPr>
                        <a:lnSpc>
                          <a:spcPct val="115000"/>
                        </a:lnSpc>
                        <a:spcAft>
                          <a:spcPts val="0"/>
                        </a:spcAft>
                      </a:pPr>
                      <a:r>
                        <a:rPr lang="nl-NL" sz="1600" dirty="0">
                          <a:solidFill>
                            <a:srgbClr val="000000"/>
                          </a:solidFill>
                          <a:effectLst/>
                          <a:latin typeface="Verdana"/>
                          <a:ea typeface="Times New Roman"/>
                          <a:cs typeface="Calibri"/>
                        </a:rPr>
                        <a:t>Definitieve gunning Overige Ketens</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l-NL" sz="1600">
                          <a:solidFill>
                            <a:srgbClr val="000000"/>
                          </a:solidFill>
                          <a:effectLst/>
                          <a:latin typeface="Verdana"/>
                          <a:ea typeface="Times New Roman"/>
                          <a:cs typeface="Calibri"/>
                        </a:rPr>
                        <a:t>Q3-2018</a:t>
                      </a:r>
                      <a:endParaRPr lang="nl-NL" sz="90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02045">
                <a:tc>
                  <a:txBody>
                    <a:bodyPr/>
                    <a:lstStyle/>
                    <a:p>
                      <a:pPr>
                        <a:lnSpc>
                          <a:spcPct val="115000"/>
                        </a:lnSpc>
                        <a:spcAft>
                          <a:spcPts val="0"/>
                        </a:spcAft>
                      </a:pPr>
                      <a:r>
                        <a:rPr lang="nl-NL" sz="1600" dirty="0">
                          <a:solidFill>
                            <a:srgbClr val="000000"/>
                          </a:solidFill>
                          <a:effectLst/>
                          <a:latin typeface="Verdana"/>
                          <a:ea typeface="Times New Roman"/>
                          <a:cs typeface="Calibri"/>
                        </a:rPr>
                        <a:t>Start voorbereidingen voor uitrol</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nl-NL" sz="1600" dirty="0">
                          <a:solidFill>
                            <a:srgbClr val="000000"/>
                          </a:solidFill>
                          <a:effectLst/>
                          <a:latin typeface="Verdana"/>
                          <a:ea typeface="Times New Roman"/>
                          <a:cs typeface="Calibri"/>
                        </a:rPr>
                        <a:t>Q3-2018</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402045">
                <a:tc>
                  <a:txBody>
                    <a:bodyPr/>
                    <a:lstStyle/>
                    <a:p>
                      <a:pPr>
                        <a:lnSpc>
                          <a:spcPct val="115000"/>
                        </a:lnSpc>
                        <a:spcAft>
                          <a:spcPts val="0"/>
                        </a:spcAft>
                      </a:pPr>
                      <a:r>
                        <a:rPr lang="nl-NL" sz="1600" dirty="0">
                          <a:solidFill>
                            <a:srgbClr val="000000"/>
                          </a:solidFill>
                          <a:effectLst/>
                          <a:latin typeface="Verdana"/>
                          <a:ea typeface="Times New Roman"/>
                          <a:cs typeface="Calibri"/>
                        </a:rPr>
                        <a:t>Start Landelijke uitrol (WD </a:t>
                      </a:r>
                      <a:r>
                        <a:rPr lang="nl-NL" sz="1600" dirty="0">
                          <a:solidFill>
                            <a:srgbClr val="000000"/>
                          </a:solidFill>
                          <a:effectLst/>
                          <a:latin typeface="Verdana"/>
                          <a:ea typeface="Times New Roman"/>
                          <a:cs typeface="Calibri"/>
                          <a:sym typeface="Wingdings"/>
                        </a:rPr>
                        <a:t></a:t>
                      </a:r>
                      <a:r>
                        <a:rPr lang="nl-NL" sz="1600" dirty="0">
                          <a:solidFill>
                            <a:srgbClr val="000000"/>
                          </a:solidFill>
                          <a:effectLst/>
                          <a:latin typeface="Verdana"/>
                          <a:ea typeface="Times New Roman"/>
                          <a:cs typeface="Calibri"/>
                        </a:rPr>
                        <a:t> NM &amp; optioneel TL </a:t>
                      </a:r>
                      <a:r>
                        <a:rPr lang="nl-NL" sz="1600" dirty="0">
                          <a:solidFill>
                            <a:srgbClr val="000000"/>
                          </a:solidFill>
                          <a:effectLst/>
                          <a:latin typeface="Verdana"/>
                          <a:ea typeface="Times New Roman"/>
                          <a:cs typeface="Calibri"/>
                          <a:sym typeface="Wingdings"/>
                        </a:rPr>
                        <a:t></a:t>
                      </a:r>
                      <a:r>
                        <a:rPr lang="nl-NL" sz="1600" dirty="0">
                          <a:solidFill>
                            <a:srgbClr val="000000"/>
                          </a:solidFill>
                          <a:effectLst/>
                          <a:latin typeface="Verdana"/>
                          <a:ea typeface="Times New Roman"/>
                          <a:cs typeface="Calibri"/>
                        </a:rPr>
                        <a:t> WZ </a:t>
                      </a:r>
                      <a:r>
                        <a:rPr lang="nl-NL" sz="1600" dirty="0">
                          <a:solidFill>
                            <a:srgbClr val="000000"/>
                          </a:solidFill>
                          <a:effectLst/>
                          <a:latin typeface="Verdana"/>
                          <a:ea typeface="Times New Roman"/>
                          <a:cs typeface="Calibri"/>
                          <a:sym typeface="Wingdings"/>
                        </a:rPr>
                        <a:t></a:t>
                      </a:r>
                      <a:r>
                        <a:rPr lang="nl-NL" sz="1600" dirty="0">
                          <a:solidFill>
                            <a:srgbClr val="000000"/>
                          </a:solidFill>
                          <a:effectLst/>
                          <a:latin typeface="Verdana"/>
                          <a:ea typeface="Times New Roman"/>
                          <a:cs typeface="Calibri"/>
                        </a:rPr>
                        <a:t> DS)</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nl-NL" sz="1600" dirty="0">
                          <a:solidFill>
                            <a:srgbClr val="000000"/>
                          </a:solidFill>
                          <a:effectLst/>
                          <a:latin typeface="Verdana"/>
                          <a:ea typeface="Times New Roman"/>
                          <a:cs typeface="Calibri"/>
                        </a:rPr>
                        <a:t>Q3-2019</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804089">
                <a:tc>
                  <a:txBody>
                    <a:bodyPr/>
                    <a:lstStyle/>
                    <a:p>
                      <a:pPr>
                        <a:lnSpc>
                          <a:spcPct val="115000"/>
                        </a:lnSpc>
                        <a:spcAft>
                          <a:spcPts val="0"/>
                        </a:spcAft>
                      </a:pPr>
                      <a:r>
                        <a:rPr lang="nl-NL" sz="1600">
                          <a:solidFill>
                            <a:srgbClr val="000000"/>
                          </a:solidFill>
                          <a:effectLst/>
                          <a:latin typeface="Verdana"/>
                          <a:ea typeface="Times New Roman"/>
                          <a:cs typeface="Calibri"/>
                        </a:rPr>
                        <a:t>Oplevering landelijke uitrol</a:t>
                      </a:r>
                      <a:endParaRPr lang="nl-NL" sz="90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nl-NL" sz="1600" dirty="0">
                          <a:solidFill>
                            <a:srgbClr val="000000"/>
                          </a:solidFill>
                          <a:effectLst/>
                          <a:latin typeface="Verdana"/>
                          <a:ea typeface="Times New Roman"/>
                          <a:cs typeface="Calibri"/>
                        </a:rPr>
                        <a:t>Q4-2021</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6"/>
                  </a:ext>
                </a:extLst>
              </a:tr>
              <a:tr h="402045">
                <a:tc>
                  <a:txBody>
                    <a:bodyPr/>
                    <a:lstStyle/>
                    <a:p>
                      <a:pPr>
                        <a:lnSpc>
                          <a:spcPct val="115000"/>
                        </a:lnSpc>
                        <a:spcAft>
                          <a:spcPts val="0"/>
                        </a:spcAft>
                      </a:pPr>
                      <a:r>
                        <a:rPr lang="nl-NL" sz="1600">
                          <a:solidFill>
                            <a:srgbClr val="000000"/>
                          </a:solidFill>
                          <a:effectLst/>
                          <a:latin typeface="Verdana"/>
                          <a:ea typeface="Times New Roman"/>
                          <a:cs typeface="Calibri"/>
                        </a:rPr>
                        <a:t>Start landelijk beheer en onderhoud (gefaseerd per locatie)</a:t>
                      </a:r>
                      <a:endParaRPr lang="nl-NL" sz="90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nl-NL" sz="1600" dirty="0">
                          <a:solidFill>
                            <a:srgbClr val="000000"/>
                          </a:solidFill>
                          <a:effectLst/>
                          <a:latin typeface="Verdana"/>
                          <a:ea typeface="Times New Roman"/>
                          <a:cs typeface="Calibri"/>
                        </a:rPr>
                        <a:t>Q4-2019</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804089">
                <a:tc>
                  <a:txBody>
                    <a:bodyPr/>
                    <a:lstStyle/>
                    <a:p>
                      <a:pPr>
                        <a:lnSpc>
                          <a:spcPct val="115000"/>
                        </a:lnSpc>
                        <a:spcAft>
                          <a:spcPts val="0"/>
                        </a:spcAft>
                      </a:pPr>
                      <a:r>
                        <a:rPr lang="nl-NL" sz="1600" dirty="0">
                          <a:solidFill>
                            <a:srgbClr val="000000"/>
                          </a:solidFill>
                          <a:effectLst/>
                          <a:latin typeface="Verdana"/>
                          <a:ea typeface="Times New Roman"/>
                          <a:cs typeface="Calibri"/>
                        </a:rPr>
                        <a:t>Einde landelijk en onderhoud (5</a:t>
                      </a:r>
                      <a:r>
                        <a:rPr lang="nl-NL" sz="1600" baseline="0" dirty="0">
                          <a:solidFill>
                            <a:srgbClr val="000000"/>
                          </a:solidFill>
                          <a:effectLst/>
                          <a:latin typeface="Verdana"/>
                          <a:ea typeface="Times New Roman"/>
                          <a:cs typeface="Calibri"/>
                        </a:rPr>
                        <a:t> jaar)</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nl-NL" sz="1600" dirty="0">
                          <a:effectLst/>
                          <a:latin typeface="Verdana"/>
                          <a:ea typeface="Times New Roman"/>
                          <a:cs typeface="Calibri"/>
                        </a:rPr>
                        <a:t>Q3-2024</a:t>
                      </a:r>
                      <a:endParaRPr lang="nl-NL" sz="900" dirty="0">
                        <a:effectLst/>
                        <a:latin typeface="Calibri"/>
                        <a:ea typeface="Calibri"/>
                        <a:cs typeface="Times New Roman"/>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8"/>
                  </a:ext>
                </a:extLst>
              </a:tr>
            </a:tbl>
          </a:graphicData>
        </a:graphic>
      </p:graphicFrame>
      <p:sp>
        <p:nvSpPr>
          <p:cNvPr id="13" name="Rectangle 116"/>
          <p:cNvSpPr>
            <a:spLocks noGrp="1" noChangeArrowheads="1"/>
          </p:cNvSpPr>
          <p:nvPr>
            <p:ph type="body" sz="quarter" idx="11"/>
          </p:nvPr>
        </p:nvSpPr>
        <p:spPr bwMode="auto">
          <a:xfrm>
            <a:off x="323850" y="3499728"/>
            <a:ext cx="18473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nl-NL" altLang="nl-NL" sz="900" b="1"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74395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468314" y="1295400"/>
            <a:ext cx="8402637" cy="4000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r>
              <a:rPr lang="nl-NL" altLang="nl-NL" kern="0" dirty="0"/>
              <a:t>LUV VTS omarmt de Marktvisie</a:t>
            </a:r>
          </a:p>
        </p:txBody>
      </p:sp>
      <p:sp>
        <p:nvSpPr>
          <p:cNvPr id="4" name="Tijdelijke aanduiding voor tekst 3"/>
          <p:cNvSpPr>
            <a:spLocks noGrp="1"/>
          </p:cNvSpPr>
          <p:nvPr>
            <p:ph type="body" sz="quarter" idx="11"/>
          </p:nvPr>
        </p:nvSpPr>
        <p:spPr/>
        <p:txBody>
          <a:bodyPr/>
          <a:lstStyle/>
          <a:p>
            <a:r>
              <a:rPr lang="nl-NL" dirty="0"/>
              <a:t>Omdat de opgave complexer wordt;</a:t>
            </a:r>
          </a:p>
          <a:p>
            <a:r>
              <a:rPr lang="nl-NL" dirty="0"/>
              <a:t>Omdat het belang van informatievoorziening bij meerjarig </a:t>
            </a:r>
            <a:r>
              <a:rPr lang="nl-NL" dirty="0" err="1"/>
              <a:t>instandhouden</a:t>
            </a:r>
            <a:r>
              <a:rPr lang="nl-NL" dirty="0"/>
              <a:t> van de overige ketens toeneemt vanwege snelle, nieuwe ontwikkelingen;</a:t>
            </a:r>
          </a:p>
          <a:p>
            <a:r>
              <a:rPr lang="nl-NL" dirty="0"/>
              <a:t>Omdat het LUV VTS team vakmanschap waardeert;</a:t>
            </a:r>
          </a:p>
          <a:p>
            <a:r>
              <a:rPr lang="nl-NL" dirty="0"/>
              <a:t>Omdat voor de totale LUV VTS opgave geïntegreerde en specialistische kennis nodig is.</a:t>
            </a:r>
          </a:p>
          <a:p>
            <a:endParaRPr lang="nl-NL" dirty="0"/>
          </a:p>
        </p:txBody>
      </p:sp>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66799">
            <a:off x="6505536" y="834643"/>
            <a:ext cx="1993329" cy="1321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4438496"/>
            <a:ext cx="2573337" cy="170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Afbeelding 8"/>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64088" y="4186816"/>
            <a:ext cx="3006378" cy="19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8834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2"/>
          <p:cNvSpPr>
            <a:spLocks noGrp="1" noChangeArrowheads="1"/>
          </p:cNvSpPr>
          <p:nvPr>
            <p:ph type="title" idx="4294967295"/>
          </p:nvPr>
        </p:nvSpPr>
        <p:spPr/>
        <p:txBody>
          <a:bodyPr/>
          <a:lstStyle/>
          <a:p>
            <a:pPr eaLnBrk="1" hangingPunct="1"/>
            <a:r>
              <a:rPr lang="nl-NL" altLang="nl-NL" dirty="0"/>
              <a:t>Werken vanuit de Marktvisie</a:t>
            </a:r>
          </a:p>
        </p:txBody>
      </p:sp>
      <p:sp>
        <p:nvSpPr>
          <p:cNvPr id="2" name="Tijdelijke aanduiding voor datum 1"/>
          <p:cNvSpPr>
            <a:spLocks noGrp="1"/>
          </p:cNvSpPr>
          <p:nvPr>
            <p:ph type="dt" sz="half" idx="4294967295"/>
          </p:nvPr>
        </p:nvSpPr>
        <p:spPr>
          <a:xfrm>
            <a:off x="7380312" y="6600478"/>
            <a:ext cx="1508125" cy="119062"/>
          </a:xfrm>
          <a:prstGeom prst="rect">
            <a:avLst/>
          </a:prstGeom>
        </p:spPr>
        <p:txBody>
          <a:bodyPr/>
          <a:lstStyle/>
          <a:p>
            <a:pPr>
              <a:defRPr/>
            </a:pPr>
            <a:fld id="{05247FC0-E33E-4B3A-87F6-BF3BB92AE4C3}" type="datetime1">
              <a:rPr lang="nl-NL" smtClean="0"/>
              <a:t>23-3-2018</a:t>
            </a:fld>
            <a:endParaRPr lang="nl-NL"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79" y="2092855"/>
            <a:ext cx="5853113" cy="3919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kstvak 2"/>
          <p:cNvSpPr txBox="1"/>
          <p:nvPr/>
        </p:nvSpPr>
        <p:spPr>
          <a:xfrm>
            <a:off x="1012049" y="1846634"/>
            <a:ext cx="1440159" cy="276999"/>
          </a:xfrm>
          <a:prstGeom prst="rect">
            <a:avLst/>
          </a:prstGeom>
          <a:noFill/>
        </p:spPr>
        <p:txBody>
          <a:bodyPr wrap="square" rtlCol="0">
            <a:spAutoFit/>
          </a:bodyPr>
          <a:lstStyle/>
          <a:p>
            <a:r>
              <a:rPr lang="nl-NL" sz="1200" b="1" dirty="0">
                <a:solidFill>
                  <a:srgbClr val="00B050"/>
                </a:solidFill>
              </a:rPr>
              <a:t>Duurzaam</a:t>
            </a:r>
          </a:p>
        </p:txBody>
      </p:sp>
      <p:sp>
        <p:nvSpPr>
          <p:cNvPr id="7" name="Tekstvak 6"/>
          <p:cNvSpPr txBox="1"/>
          <p:nvPr/>
        </p:nvSpPr>
        <p:spPr>
          <a:xfrm>
            <a:off x="0" y="2215965"/>
            <a:ext cx="1792225" cy="276999"/>
          </a:xfrm>
          <a:prstGeom prst="rect">
            <a:avLst/>
          </a:prstGeom>
          <a:noFill/>
        </p:spPr>
        <p:txBody>
          <a:bodyPr wrap="square" rtlCol="0">
            <a:spAutoFit/>
          </a:bodyPr>
          <a:lstStyle/>
          <a:p>
            <a:r>
              <a:rPr lang="nl-NL" sz="1200" b="1" dirty="0">
                <a:solidFill>
                  <a:srgbClr val="00B050"/>
                </a:solidFill>
              </a:rPr>
              <a:t>Toekomst robuust</a:t>
            </a:r>
          </a:p>
        </p:txBody>
      </p:sp>
      <p:sp>
        <p:nvSpPr>
          <p:cNvPr id="8" name="Tekstvak 7"/>
          <p:cNvSpPr txBox="1"/>
          <p:nvPr/>
        </p:nvSpPr>
        <p:spPr>
          <a:xfrm>
            <a:off x="108260" y="2673540"/>
            <a:ext cx="1799443" cy="276999"/>
          </a:xfrm>
          <a:prstGeom prst="rect">
            <a:avLst/>
          </a:prstGeom>
          <a:noFill/>
        </p:spPr>
        <p:txBody>
          <a:bodyPr wrap="square" rtlCol="0">
            <a:spAutoFit/>
          </a:bodyPr>
          <a:lstStyle/>
          <a:p>
            <a:r>
              <a:rPr lang="nl-NL" sz="1200" b="1" dirty="0">
                <a:solidFill>
                  <a:srgbClr val="00B050"/>
                </a:solidFill>
              </a:rPr>
              <a:t>Waar voor je geld</a:t>
            </a:r>
          </a:p>
        </p:txBody>
      </p:sp>
      <p:sp>
        <p:nvSpPr>
          <p:cNvPr id="4" name="Rechthoek 3"/>
          <p:cNvSpPr/>
          <p:nvPr/>
        </p:nvSpPr>
        <p:spPr>
          <a:xfrm>
            <a:off x="7472192" y="2354464"/>
            <a:ext cx="2170151" cy="461665"/>
          </a:xfrm>
          <a:prstGeom prst="rect">
            <a:avLst/>
          </a:prstGeom>
        </p:spPr>
        <p:txBody>
          <a:bodyPr wrap="square">
            <a:spAutoFit/>
          </a:bodyPr>
          <a:lstStyle/>
          <a:p>
            <a:r>
              <a:rPr lang="nl-NL" sz="1200" b="1" dirty="0">
                <a:solidFill>
                  <a:srgbClr val="00B050"/>
                </a:solidFill>
              </a:rPr>
              <a:t>	            </a:t>
            </a:r>
          </a:p>
          <a:p>
            <a:r>
              <a:rPr lang="nl-NL" sz="1200" b="1" dirty="0">
                <a:solidFill>
                  <a:srgbClr val="00B050"/>
                </a:solidFill>
              </a:rPr>
              <a:t>Elkaar aanspreken</a:t>
            </a:r>
          </a:p>
        </p:txBody>
      </p:sp>
      <p:sp>
        <p:nvSpPr>
          <p:cNvPr id="10" name="Tekstvak 9"/>
          <p:cNvSpPr txBox="1"/>
          <p:nvPr/>
        </p:nvSpPr>
        <p:spPr>
          <a:xfrm>
            <a:off x="5706224" y="1504497"/>
            <a:ext cx="2720843" cy="276999"/>
          </a:xfrm>
          <a:prstGeom prst="rect">
            <a:avLst/>
          </a:prstGeom>
          <a:noFill/>
        </p:spPr>
        <p:txBody>
          <a:bodyPr wrap="square" rtlCol="0">
            <a:spAutoFit/>
          </a:bodyPr>
          <a:lstStyle/>
          <a:p>
            <a:r>
              <a:rPr lang="nl-NL" sz="1200" b="1" dirty="0">
                <a:solidFill>
                  <a:srgbClr val="00B050"/>
                </a:solidFill>
              </a:rPr>
              <a:t>Verantwoordelijkheid nemen </a:t>
            </a:r>
          </a:p>
        </p:txBody>
      </p:sp>
      <p:sp>
        <p:nvSpPr>
          <p:cNvPr id="11" name="Tekstvak 10"/>
          <p:cNvSpPr txBox="1"/>
          <p:nvPr/>
        </p:nvSpPr>
        <p:spPr>
          <a:xfrm>
            <a:off x="7466438" y="2123633"/>
            <a:ext cx="1728192" cy="276999"/>
          </a:xfrm>
          <a:prstGeom prst="rect">
            <a:avLst/>
          </a:prstGeom>
          <a:noFill/>
        </p:spPr>
        <p:txBody>
          <a:bodyPr wrap="square" rtlCol="0">
            <a:spAutoFit/>
          </a:bodyPr>
          <a:lstStyle/>
          <a:p>
            <a:r>
              <a:rPr lang="nl-NL" sz="1200" b="1" dirty="0">
                <a:solidFill>
                  <a:srgbClr val="00B050"/>
                </a:solidFill>
              </a:rPr>
              <a:t>Elkaar waarderen</a:t>
            </a:r>
          </a:p>
        </p:txBody>
      </p:sp>
      <p:sp>
        <p:nvSpPr>
          <p:cNvPr id="12" name="Tekstvak 11"/>
          <p:cNvSpPr txBox="1"/>
          <p:nvPr/>
        </p:nvSpPr>
        <p:spPr>
          <a:xfrm>
            <a:off x="6516216" y="1810050"/>
            <a:ext cx="3240359" cy="276999"/>
          </a:xfrm>
          <a:prstGeom prst="rect">
            <a:avLst/>
          </a:prstGeom>
          <a:noFill/>
        </p:spPr>
        <p:txBody>
          <a:bodyPr wrap="square" rtlCol="0">
            <a:spAutoFit/>
          </a:bodyPr>
          <a:lstStyle/>
          <a:p>
            <a:r>
              <a:rPr lang="nl-NL" altLang="nl-NL" sz="1200" b="1" dirty="0">
                <a:solidFill>
                  <a:srgbClr val="00B050"/>
                </a:solidFill>
                <a:latin typeface="Verdana" charset="0"/>
                <a:ea typeface="Verdana" charset="0"/>
                <a:cs typeface="Verdana" charset="0"/>
              </a:rPr>
              <a:t>Respectvolle verhoudingen</a:t>
            </a:r>
            <a:endParaRPr lang="nl-NL" sz="1200" b="1" dirty="0">
              <a:solidFill>
                <a:srgbClr val="00B050"/>
              </a:solidFill>
            </a:endParaRPr>
          </a:p>
        </p:txBody>
      </p:sp>
      <p:sp>
        <p:nvSpPr>
          <p:cNvPr id="5" name="Rechthoek 4"/>
          <p:cNvSpPr/>
          <p:nvPr/>
        </p:nvSpPr>
        <p:spPr>
          <a:xfrm>
            <a:off x="7501770" y="2930287"/>
            <a:ext cx="1715534" cy="276999"/>
          </a:xfrm>
          <a:prstGeom prst="rect">
            <a:avLst/>
          </a:prstGeom>
        </p:spPr>
        <p:txBody>
          <a:bodyPr wrap="none">
            <a:spAutoFit/>
          </a:bodyPr>
          <a:lstStyle/>
          <a:p>
            <a:r>
              <a:rPr lang="nl-NL" altLang="nl-NL" sz="1200" b="1" dirty="0">
                <a:solidFill>
                  <a:srgbClr val="00B050"/>
                </a:solidFill>
              </a:rPr>
              <a:t>Elkaar versterken</a:t>
            </a:r>
          </a:p>
        </p:txBody>
      </p:sp>
      <p:sp>
        <p:nvSpPr>
          <p:cNvPr id="6" name="Rechthoek 5"/>
          <p:cNvSpPr/>
          <p:nvPr/>
        </p:nvSpPr>
        <p:spPr>
          <a:xfrm>
            <a:off x="-46718" y="5858343"/>
            <a:ext cx="2108269" cy="276999"/>
          </a:xfrm>
          <a:prstGeom prst="rect">
            <a:avLst/>
          </a:prstGeom>
        </p:spPr>
        <p:txBody>
          <a:bodyPr wrap="none">
            <a:spAutoFit/>
          </a:bodyPr>
          <a:lstStyle/>
          <a:p>
            <a:r>
              <a:rPr lang="nl-NL" altLang="nl-NL" sz="1200" b="1" dirty="0">
                <a:solidFill>
                  <a:srgbClr val="00B050"/>
                </a:solidFill>
                <a:latin typeface="Verdana" charset="0"/>
                <a:ea typeface="Verdana" charset="0"/>
                <a:cs typeface="Verdana" charset="0"/>
              </a:rPr>
              <a:t>Op naar een topsector</a:t>
            </a:r>
            <a:endParaRPr lang="nl-NL" sz="1200" b="1" dirty="0">
              <a:solidFill>
                <a:srgbClr val="00B050"/>
              </a:solidFill>
            </a:endParaRPr>
          </a:p>
        </p:txBody>
      </p:sp>
      <p:sp>
        <p:nvSpPr>
          <p:cNvPr id="9" name="Rechthoek 8"/>
          <p:cNvSpPr/>
          <p:nvPr/>
        </p:nvSpPr>
        <p:spPr>
          <a:xfrm>
            <a:off x="-11197" y="5511318"/>
            <a:ext cx="1720343" cy="276999"/>
          </a:xfrm>
          <a:prstGeom prst="rect">
            <a:avLst/>
          </a:prstGeom>
        </p:spPr>
        <p:txBody>
          <a:bodyPr wrap="none">
            <a:spAutoFit/>
          </a:bodyPr>
          <a:lstStyle/>
          <a:p>
            <a:r>
              <a:rPr lang="nl-NL" altLang="nl-NL" sz="1200" b="1" dirty="0">
                <a:solidFill>
                  <a:srgbClr val="00B050"/>
                </a:solidFill>
                <a:latin typeface="Verdana" charset="0"/>
                <a:ea typeface="Verdana" charset="0"/>
                <a:cs typeface="Verdana" charset="0"/>
              </a:rPr>
              <a:t>Trots op het werk</a:t>
            </a:r>
          </a:p>
        </p:txBody>
      </p:sp>
      <p:sp>
        <p:nvSpPr>
          <p:cNvPr id="13" name="Rechthoek 12"/>
          <p:cNvSpPr/>
          <p:nvPr/>
        </p:nvSpPr>
        <p:spPr>
          <a:xfrm>
            <a:off x="1259632" y="6119953"/>
            <a:ext cx="2141933" cy="276999"/>
          </a:xfrm>
          <a:prstGeom prst="rect">
            <a:avLst/>
          </a:prstGeom>
        </p:spPr>
        <p:txBody>
          <a:bodyPr wrap="none">
            <a:spAutoFit/>
          </a:bodyPr>
          <a:lstStyle/>
          <a:p>
            <a:r>
              <a:rPr lang="nl-NL" altLang="nl-NL" sz="1200" b="1" dirty="0">
                <a:solidFill>
                  <a:srgbClr val="00B050"/>
                </a:solidFill>
                <a:latin typeface="Verdana" charset="0"/>
                <a:ea typeface="Verdana" charset="0"/>
                <a:cs typeface="Verdana" charset="0"/>
              </a:rPr>
              <a:t>Vakmanschap centraal</a:t>
            </a:r>
          </a:p>
        </p:txBody>
      </p:sp>
      <p:sp>
        <p:nvSpPr>
          <p:cNvPr id="14" name="Rechthoek 13"/>
          <p:cNvSpPr/>
          <p:nvPr/>
        </p:nvSpPr>
        <p:spPr>
          <a:xfrm>
            <a:off x="7723501" y="4992270"/>
            <a:ext cx="1435008" cy="276999"/>
          </a:xfrm>
          <a:prstGeom prst="rect">
            <a:avLst/>
          </a:prstGeom>
        </p:spPr>
        <p:txBody>
          <a:bodyPr wrap="none">
            <a:spAutoFit/>
          </a:bodyPr>
          <a:lstStyle/>
          <a:p>
            <a:r>
              <a:rPr lang="nl-NL" altLang="nl-NL" sz="1200" b="1" dirty="0">
                <a:solidFill>
                  <a:srgbClr val="00B050"/>
                </a:solidFill>
                <a:latin typeface="Verdana" charset="0"/>
                <a:ea typeface="Verdana" charset="0"/>
                <a:cs typeface="Verdana" charset="0"/>
              </a:rPr>
              <a:t>Wendbaar zijn</a:t>
            </a:r>
            <a:endParaRPr lang="nl-NL" sz="1200" b="1" dirty="0">
              <a:solidFill>
                <a:srgbClr val="00B050"/>
              </a:solidFill>
            </a:endParaRPr>
          </a:p>
        </p:txBody>
      </p:sp>
      <p:sp>
        <p:nvSpPr>
          <p:cNvPr id="15" name="Rechthoek 14"/>
          <p:cNvSpPr/>
          <p:nvPr/>
        </p:nvSpPr>
        <p:spPr>
          <a:xfrm>
            <a:off x="7822804" y="5311324"/>
            <a:ext cx="1045479" cy="276999"/>
          </a:xfrm>
          <a:prstGeom prst="rect">
            <a:avLst/>
          </a:prstGeom>
        </p:spPr>
        <p:txBody>
          <a:bodyPr wrap="none">
            <a:spAutoFit/>
          </a:bodyPr>
          <a:lstStyle/>
          <a:p>
            <a:r>
              <a:rPr lang="nl-NL" altLang="nl-NL" sz="1200" b="1" dirty="0">
                <a:solidFill>
                  <a:srgbClr val="00B050"/>
                </a:solidFill>
                <a:latin typeface="Verdana" charset="0"/>
                <a:ea typeface="Verdana" charset="0"/>
                <a:cs typeface="Verdana" charset="0"/>
              </a:rPr>
              <a:t>Evalueren</a:t>
            </a:r>
          </a:p>
        </p:txBody>
      </p:sp>
      <p:sp>
        <p:nvSpPr>
          <p:cNvPr id="16" name="Rechthoek 15"/>
          <p:cNvSpPr/>
          <p:nvPr/>
        </p:nvSpPr>
        <p:spPr>
          <a:xfrm>
            <a:off x="7672341" y="5637274"/>
            <a:ext cx="1180131" cy="276999"/>
          </a:xfrm>
          <a:prstGeom prst="rect">
            <a:avLst/>
          </a:prstGeom>
        </p:spPr>
        <p:txBody>
          <a:bodyPr wrap="none">
            <a:spAutoFit/>
          </a:bodyPr>
          <a:lstStyle/>
          <a:p>
            <a:r>
              <a:rPr lang="nl-NL" altLang="nl-NL" sz="1200" b="1" dirty="0">
                <a:solidFill>
                  <a:srgbClr val="00B050"/>
                </a:solidFill>
                <a:latin typeface="Verdana" charset="0"/>
                <a:ea typeface="Verdana" charset="0"/>
                <a:cs typeface="Verdana" charset="0"/>
              </a:rPr>
              <a:t>Reflecteren</a:t>
            </a:r>
            <a:endParaRPr lang="nl-NL" sz="1200" b="1" dirty="0">
              <a:solidFill>
                <a:srgbClr val="00B050"/>
              </a:solidFill>
            </a:endParaRPr>
          </a:p>
        </p:txBody>
      </p:sp>
      <p:sp>
        <p:nvSpPr>
          <p:cNvPr id="17" name="Rechthoek 16"/>
          <p:cNvSpPr/>
          <p:nvPr/>
        </p:nvSpPr>
        <p:spPr>
          <a:xfrm>
            <a:off x="7432335" y="6012232"/>
            <a:ext cx="1152880" cy="276999"/>
          </a:xfrm>
          <a:prstGeom prst="rect">
            <a:avLst/>
          </a:prstGeom>
        </p:spPr>
        <p:txBody>
          <a:bodyPr wrap="none">
            <a:spAutoFit/>
          </a:bodyPr>
          <a:lstStyle/>
          <a:p>
            <a:r>
              <a:rPr lang="nl-NL" sz="1200" b="1" dirty="0">
                <a:solidFill>
                  <a:srgbClr val="00B050"/>
                </a:solidFill>
              </a:rPr>
              <a:t>Verbeteren</a:t>
            </a:r>
          </a:p>
        </p:txBody>
      </p:sp>
    </p:spTree>
    <p:extLst>
      <p:ext uri="{BB962C8B-B14F-4D97-AF65-F5344CB8AC3E}">
        <p14:creationId xmlns:p14="http://schemas.microsoft.com/office/powerpoint/2010/main" val="420732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ppt_x"/>
                                          </p:val>
                                        </p:tav>
                                        <p:tav tm="100000">
                                          <p:val>
                                            <p:strVal val="#ppt_x"/>
                                          </p:val>
                                        </p:tav>
                                      </p:tavLst>
                                    </p:anim>
                                    <p:anim calcmode="lin" valueType="num">
                                      <p:cBhvr additive="base">
                                        <p:cTn id="4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additive="base">
                                        <p:cTn id="61" dur="500" fill="hold"/>
                                        <p:tgtEl>
                                          <p:spTgt spid="6"/>
                                        </p:tgtEl>
                                        <p:attrNameLst>
                                          <p:attrName>ppt_x</p:attrName>
                                        </p:attrNameLst>
                                      </p:cBhvr>
                                      <p:tavLst>
                                        <p:tav tm="0">
                                          <p:val>
                                            <p:strVal val="#ppt_x"/>
                                          </p:val>
                                        </p:tav>
                                        <p:tav tm="100000">
                                          <p:val>
                                            <p:strVal val="#ppt_x"/>
                                          </p:val>
                                        </p:tav>
                                      </p:tavLst>
                                    </p:anim>
                                    <p:anim calcmode="lin" valueType="num">
                                      <p:cBhvr additive="base">
                                        <p:cTn id="6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ppt_x"/>
                                          </p:val>
                                        </p:tav>
                                        <p:tav tm="100000">
                                          <p:val>
                                            <p:strVal val="#ppt_x"/>
                                          </p:val>
                                        </p:tav>
                                      </p:tavLst>
                                    </p:anim>
                                    <p:anim calcmode="lin" valueType="num">
                                      <p:cBhvr additive="base">
                                        <p:cTn id="9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4" grpId="0"/>
      <p:bldP spid="10" grpId="0"/>
      <p:bldP spid="11" grpId="0"/>
      <p:bldP spid="12" grpId="0"/>
      <p:bldP spid="5" grpId="0"/>
      <p:bldP spid="6" grpId="0"/>
      <p:bldP spid="9" grpId="0"/>
      <p:bldP spid="13" grpId="0"/>
      <p:bldP spid="14"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p:cNvSpPr>
            <a:spLocks noGrp="1"/>
          </p:cNvSpPr>
          <p:nvPr>
            <p:ph type="dt" sz="half" idx="4294967295"/>
          </p:nvPr>
        </p:nvSpPr>
        <p:spPr>
          <a:xfrm>
            <a:off x="7236296" y="6381328"/>
            <a:ext cx="1508125" cy="119062"/>
          </a:xfrm>
          <a:prstGeom prst="rect">
            <a:avLst/>
          </a:prstGeom>
        </p:spPr>
        <p:txBody>
          <a:bodyPr/>
          <a:lstStyle/>
          <a:p>
            <a:pPr>
              <a:defRPr/>
            </a:pPr>
            <a:fld id="{2F92FFC6-0E9B-4B4A-B1C6-20B0D58051A8}" type="datetime1">
              <a:rPr lang="nl-NL" sz="1800" smtClean="0"/>
              <a:t>23-3-2018</a:t>
            </a:fld>
            <a:endParaRPr lang="nl-NL" sz="1800" dirty="0"/>
          </a:p>
        </p:txBody>
      </p:sp>
      <p:sp>
        <p:nvSpPr>
          <p:cNvPr id="6" name="Titel 1"/>
          <p:cNvSpPr txBox="1">
            <a:spLocks/>
          </p:cNvSpPr>
          <p:nvPr/>
        </p:nvSpPr>
        <p:spPr>
          <a:xfrm>
            <a:off x="179513" y="188644"/>
            <a:ext cx="8402637" cy="800219"/>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r>
              <a:rPr lang="nl-NL" kern="0"/>
              <a:t>Programma </a:t>
            </a:r>
            <a:br>
              <a:rPr lang="nl-NL" kern="0"/>
            </a:br>
            <a:endParaRPr lang="nl-NL" kern="0" dirty="0"/>
          </a:p>
        </p:txBody>
      </p:sp>
      <p:sp>
        <p:nvSpPr>
          <p:cNvPr id="4" name="Tekstvak 3"/>
          <p:cNvSpPr txBox="1"/>
          <p:nvPr/>
        </p:nvSpPr>
        <p:spPr>
          <a:xfrm>
            <a:off x="899592" y="1484784"/>
            <a:ext cx="7560840" cy="4493538"/>
          </a:xfrm>
          <a:prstGeom prst="rect">
            <a:avLst/>
          </a:prstGeom>
          <a:noFill/>
        </p:spPr>
        <p:txBody>
          <a:bodyPr wrap="square" rtlCol="0">
            <a:spAutoFit/>
          </a:bodyPr>
          <a:lstStyle/>
          <a:p>
            <a:r>
              <a:rPr lang="nl-NL" dirty="0"/>
              <a:t>Koffie				  9:45 – 10:00</a:t>
            </a:r>
          </a:p>
          <a:p>
            <a:endParaRPr lang="nl-NL" dirty="0"/>
          </a:p>
          <a:p>
            <a:r>
              <a:rPr lang="nl-NL" dirty="0"/>
              <a:t>Welkom			10:00 – 10:10</a:t>
            </a:r>
          </a:p>
          <a:p>
            <a:endParaRPr lang="nl-NL" dirty="0"/>
          </a:p>
          <a:p>
            <a:r>
              <a:rPr lang="nl-NL" dirty="0"/>
              <a:t>Project			10:10 – 10:45</a:t>
            </a:r>
          </a:p>
          <a:p>
            <a:endParaRPr lang="nl-NL" dirty="0"/>
          </a:p>
          <a:p>
            <a:r>
              <a:rPr lang="nl-NL" dirty="0"/>
              <a:t>Scope aanbesteding	10:45 – 11:15 </a:t>
            </a:r>
          </a:p>
          <a:p>
            <a:endParaRPr lang="nl-NL" dirty="0"/>
          </a:p>
          <a:p>
            <a:r>
              <a:rPr lang="nl-NL" dirty="0"/>
              <a:t>Contractvorm		11:15 – 11:45</a:t>
            </a:r>
          </a:p>
          <a:p>
            <a:endParaRPr lang="nl-NL" dirty="0"/>
          </a:p>
          <a:p>
            <a:r>
              <a:rPr lang="nl-NL" dirty="0"/>
              <a:t>Nadere info procedure	11:45 – 12:15</a:t>
            </a:r>
          </a:p>
          <a:p>
            <a:endParaRPr lang="nl-NL" dirty="0"/>
          </a:p>
          <a:p>
            <a:r>
              <a:rPr lang="nl-NL" dirty="0"/>
              <a:t>Vragen			12:15 – 12:30</a:t>
            </a:r>
          </a:p>
        </p:txBody>
      </p:sp>
    </p:spTree>
    <p:extLst>
      <p:ext uri="{BB962C8B-B14F-4D97-AF65-F5344CB8AC3E}">
        <p14:creationId xmlns:p14="http://schemas.microsoft.com/office/powerpoint/2010/main" val="2978691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466725" y="2068513"/>
            <a:ext cx="8677275" cy="4138612"/>
          </a:xfrm>
        </p:spPr>
        <p:txBody>
          <a:bodyPr/>
          <a:lstStyle/>
          <a:p>
            <a:pPr eaLnBrk="1" hangingPunct="1">
              <a:lnSpc>
                <a:spcPct val="90000"/>
              </a:lnSpc>
            </a:pPr>
            <a:endParaRPr lang="nl-NL" altLang="nl-NL" sz="1600" b="1" dirty="0"/>
          </a:p>
          <a:p>
            <a:pPr eaLnBrk="1" hangingPunct="1">
              <a:lnSpc>
                <a:spcPct val="90000"/>
              </a:lnSpc>
            </a:pPr>
            <a:r>
              <a:rPr lang="nl-NL" altLang="nl-NL" sz="1600" dirty="0"/>
              <a:t>Toepassing UAV-GC </a:t>
            </a:r>
          </a:p>
          <a:p>
            <a:pPr eaLnBrk="1" hangingPunct="1">
              <a:lnSpc>
                <a:spcPct val="90000"/>
              </a:lnSpc>
            </a:pPr>
            <a:r>
              <a:rPr lang="nl-NL" altLang="nl-NL" sz="1600" dirty="0"/>
              <a:t>Toepassen van EMVI </a:t>
            </a:r>
          </a:p>
          <a:p>
            <a:pPr eaLnBrk="1" hangingPunct="1">
              <a:lnSpc>
                <a:spcPct val="90000"/>
              </a:lnSpc>
            </a:pPr>
            <a:r>
              <a:rPr lang="nl-NL" altLang="nl-NL" sz="1600" dirty="0"/>
              <a:t>Functionele specificaties met focus op </a:t>
            </a:r>
            <a:r>
              <a:rPr lang="nl-NL" altLang="nl-NL" sz="1600" u="sng" dirty="0"/>
              <a:t>Risicobeheersing</a:t>
            </a:r>
          </a:p>
          <a:p>
            <a:pPr eaLnBrk="1" hangingPunct="1">
              <a:lnSpc>
                <a:spcPct val="90000"/>
              </a:lnSpc>
            </a:pPr>
            <a:r>
              <a:rPr lang="nl-NL" altLang="nl-NL" sz="1600" dirty="0"/>
              <a:t>Looptijd 5 jaar + 5*1 jaar verlenging</a:t>
            </a:r>
          </a:p>
          <a:p>
            <a:pPr eaLnBrk="1" hangingPunct="1">
              <a:lnSpc>
                <a:spcPct val="90000"/>
              </a:lnSpc>
            </a:pPr>
            <a:endParaRPr lang="nl-NL" altLang="nl-NL" sz="1600" dirty="0"/>
          </a:p>
          <a:p>
            <a:pPr eaLnBrk="1" hangingPunct="1">
              <a:lnSpc>
                <a:spcPct val="90000"/>
              </a:lnSpc>
              <a:buFontTx/>
              <a:buNone/>
            </a:pPr>
            <a:r>
              <a:rPr lang="nl-NL" altLang="nl-NL" sz="1600" dirty="0"/>
              <a:t>Organisatorisch</a:t>
            </a:r>
          </a:p>
          <a:p>
            <a:pPr eaLnBrk="1" hangingPunct="1">
              <a:lnSpc>
                <a:spcPct val="90000"/>
              </a:lnSpc>
            </a:pPr>
            <a:r>
              <a:rPr lang="nl-NL" altLang="nl-NL" sz="1600" dirty="0"/>
              <a:t>Toepassen SCB </a:t>
            </a:r>
          </a:p>
          <a:p>
            <a:pPr eaLnBrk="1" hangingPunct="1">
              <a:lnSpc>
                <a:spcPct val="90000"/>
              </a:lnSpc>
            </a:pPr>
            <a:r>
              <a:rPr lang="nl-NL" altLang="nl-NL" sz="1600" dirty="0"/>
              <a:t>Toepassen IPM teams</a:t>
            </a:r>
          </a:p>
          <a:p>
            <a:pPr eaLnBrk="1" hangingPunct="1">
              <a:lnSpc>
                <a:spcPct val="90000"/>
              </a:lnSpc>
              <a:buFontTx/>
              <a:buNone/>
            </a:pPr>
            <a:endParaRPr lang="nl-NL" altLang="nl-NL" sz="1600" b="1" dirty="0"/>
          </a:p>
        </p:txBody>
      </p:sp>
      <p:pic>
        <p:nvPicPr>
          <p:cNvPr id="8195" name="Picture 3" descr="naamlo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4150" y="2416175"/>
            <a:ext cx="255111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4"/>
          <p:cNvSpPr>
            <a:spLocks noGrp="1" noChangeArrowheads="1"/>
          </p:cNvSpPr>
          <p:nvPr>
            <p:ph type="title"/>
          </p:nvPr>
        </p:nvSpPr>
        <p:spPr/>
        <p:txBody>
          <a:bodyPr/>
          <a:lstStyle/>
          <a:p>
            <a:pPr eaLnBrk="1" hangingPunct="1"/>
            <a:r>
              <a:rPr lang="nl-NL" altLang="nl-NL"/>
              <a:t>De RWS Prestatiecontracten voor Onderhoud</a:t>
            </a:r>
          </a:p>
        </p:txBody>
      </p:sp>
      <p:sp>
        <p:nvSpPr>
          <p:cNvPr id="3" name="Tijdelijke aanduiding voor datum 2"/>
          <p:cNvSpPr>
            <a:spLocks noGrp="1"/>
          </p:cNvSpPr>
          <p:nvPr>
            <p:ph type="dt" sz="half" idx="4294967295"/>
          </p:nvPr>
        </p:nvSpPr>
        <p:spPr>
          <a:xfrm>
            <a:off x="7264400" y="6611938"/>
            <a:ext cx="1508125" cy="119062"/>
          </a:xfrm>
          <a:prstGeom prst="rect">
            <a:avLst/>
          </a:prstGeom>
        </p:spPr>
        <p:txBody>
          <a:bodyPr/>
          <a:lstStyle/>
          <a:p>
            <a:fld id="{D6D8831D-BA41-4000-9D3E-354CDB3F256B}" type="datetime1">
              <a:rPr lang="nl-NL" altLang="nl-NL" smtClean="0"/>
              <a:t>23-3-2018</a:t>
            </a:fld>
            <a:endParaRPr lang="nl-NL" altLang="nl-NL"/>
          </a:p>
        </p:txBody>
      </p:sp>
    </p:spTree>
    <p:extLst>
      <p:ext uri="{BB962C8B-B14F-4D97-AF65-F5344CB8AC3E}">
        <p14:creationId xmlns:p14="http://schemas.microsoft.com/office/powerpoint/2010/main" val="1789454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9750" y="1125538"/>
            <a:ext cx="8401050" cy="492125"/>
          </a:xfrm>
        </p:spPr>
        <p:txBody>
          <a:bodyPr/>
          <a:lstStyle/>
          <a:p>
            <a:r>
              <a:rPr lang="nl-NL" altLang="nl-NL"/>
              <a:t>Structuur Prestatiecontract</a:t>
            </a:r>
          </a:p>
        </p:txBody>
      </p:sp>
      <p:grpSp>
        <p:nvGrpSpPr>
          <p:cNvPr id="10243" name="Group 3"/>
          <p:cNvGrpSpPr>
            <a:grpSpLocks/>
          </p:cNvGrpSpPr>
          <p:nvPr/>
        </p:nvGrpSpPr>
        <p:grpSpPr bwMode="auto">
          <a:xfrm>
            <a:off x="900113" y="2133600"/>
            <a:ext cx="5000625" cy="2381250"/>
            <a:chOff x="2310" y="10230"/>
            <a:chExt cx="7875" cy="3750"/>
          </a:xfrm>
        </p:grpSpPr>
        <p:grpSp>
          <p:nvGrpSpPr>
            <p:cNvPr id="10250" name="Group 4"/>
            <p:cNvGrpSpPr>
              <a:grpSpLocks/>
            </p:cNvGrpSpPr>
            <p:nvPr/>
          </p:nvGrpSpPr>
          <p:grpSpPr bwMode="auto">
            <a:xfrm>
              <a:off x="4395" y="10230"/>
              <a:ext cx="5085" cy="1335"/>
              <a:chOff x="4395" y="10230"/>
              <a:chExt cx="5085" cy="1335"/>
            </a:xfrm>
          </p:grpSpPr>
          <p:sp>
            <p:nvSpPr>
              <p:cNvPr id="10261" name="Text Box 5"/>
              <p:cNvSpPr txBox="1">
                <a:spLocks noChangeArrowheads="1"/>
              </p:cNvSpPr>
              <p:nvPr/>
            </p:nvSpPr>
            <p:spPr bwMode="auto">
              <a:xfrm>
                <a:off x="4395" y="10230"/>
                <a:ext cx="2700" cy="765"/>
              </a:xfrm>
              <a:prstGeom prst="rect">
                <a:avLst/>
              </a:prstGeom>
              <a:solidFill>
                <a:srgbClr val="FFFFFF"/>
              </a:solidFill>
              <a:ln w="9525">
                <a:solidFill>
                  <a:srgbClr val="000000"/>
                </a:solidFill>
                <a:miter lim="800000"/>
                <a:headEnd/>
                <a:tailEnd/>
              </a:ln>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200"/>
                  <a:t>Basisovereenkomst</a:t>
                </a:r>
                <a:endParaRPr lang="nl-NL" altLang="nl-NL">
                  <a:latin typeface="V&amp;W Syntax (Adobe)" pitchFamily="34" charset="0"/>
                </a:endParaRPr>
              </a:p>
            </p:txBody>
          </p:sp>
          <p:sp>
            <p:nvSpPr>
              <p:cNvPr id="10262" name="Text Box 6"/>
              <p:cNvSpPr txBox="1">
                <a:spLocks noChangeArrowheads="1"/>
              </p:cNvSpPr>
              <p:nvPr/>
            </p:nvSpPr>
            <p:spPr bwMode="auto">
              <a:xfrm>
                <a:off x="7590" y="10230"/>
                <a:ext cx="1890" cy="765"/>
              </a:xfrm>
              <a:prstGeom prst="rect">
                <a:avLst/>
              </a:prstGeom>
              <a:solidFill>
                <a:srgbClr val="FFFFFF"/>
              </a:solidFill>
              <a:ln w="9525">
                <a:solidFill>
                  <a:srgbClr val="000000"/>
                </a:solidFill>
                <a:miter lim="800000"/>
                <a:headEnd/>
                <a:tailEnd/>
              </a:ln>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200"/>
                  <a:t>Annexen</a:t>
                </a:r>
                <a:endParaRPr lang="nl-NL" altLang="nl-NL">
                  <a:latin typeface="V&amp;W Syntax (Adobe)" pitchFamily="34" charset="0"/>
                </a:endParaRPr>
              </a:p>
            </p:txBody>
          </p:sp>
          <p:cxnSp>
            <p:nvCxnSpPr>
              <p:cNvPr id="10263" name="AutoShape 7"/>
              <p:cNvCxnSpPr>
                <a:cxnSpLocks noChangeShapeType="1"/>
              </p:cNvCxnSpPr>
              <p:nvPr/>
            </p:nvCxnSpPr>
            <p:spPr bwMode="auto">
              <a:xfrm rot="5400000">
                <a:off x="5445" y="11280"/>
                <a:ext cx="57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0264" name="AutoShape 8"/>
              <p:cNvCxnSpPr>
                <a:cxnSpLocks noChangeShapeType="1"/>
              </p:cNvCxnSpPr>
              <p:nvPr/>
            </p:nvCxnSpPr>
            <p:spPr bwMode="auto">
              <a:xfrm>
                <a:off x="7095" y="10590"/>
                <a:ext cx="495"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grpSp>
          <p:nvGrpSpPr>
            <p:cNvPr id="10251" name="Group 9"/>
            <p:cNvGrpSpPr>
              <a:grpSpLocks/>
            </p:cNvGrpSpPr>
            <p:nvPr/>
          </p:nvGrpSpPr>
          <p:grpSpPr bwMode="auto">
            <a:xfrm>
              <a:off x="2310" y="11265"/>
              <a:ext cx="7875" cy="2715"/>
              <a:chOff x="2310" y="11265"/>
              <a:chExt cx="7875" cy="2715"/>
            </a:xfrm>
          </p:grpSpPr>
          <p:sp>
            <p:nvSpPr>
              <p:cNvPr id="10252" name="Rectangle 10"/>
              <p:cNvSpPr>
                <a:spLocks noChangeArrowheads="1"/>
              </p:cNvSpPr>
              <p:nvPr/>
            </p:nvSpPr>
            <p:spPr bwMode="auto">
              <a:xfrm>
                <a:off x="2310" y="11265"/>
                <a:ext cx="7875" cy="2715"/>
              </a:xfrm>
              <a:prstGeom prst="rect">
                <a:avLst/>
              </a:prstGeom>
              <a:solidFill>
                <a:srgbClr val="90C5F6"/>
              </a:solidFill>
              <a:ln w="9525">
                <a:solidFill>
                  <a:srgbClr val="000000"/>
                </a:solidFill>
                <a:prstDash val="dash"/>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nl-NL"/>
              </a:p>
            </p:txBody>
          </p:sp>
          <p:sp>
            <p:nvSpPr>
              <p:cNvPr id="10253" name="Text Box 11"/>
              <p:cNvSpPr txBox="1">
                <a:spLocks noChangeArrowheads="1"/>
              </p:cNvSpPr>
              <p:nvPr/>
            </p:nvSpPr>
            <p:spPr bwMode="auto">
              <a:xfrm>
                <a:off x="6000" y="12900"/>
                <a:ext cx="2700" cy="765"/>
              </a:xfrm>
              <a:prstGeom prst="rect">
                <a:avLst/>
              </a:prstGeom>
              <a:solidFill>
                <a:srgbClr val="FFFFFF"/>
              </a:solidFill>
              <a:ln w="9525">
                <a:solidFill>
                  <a:srgbClr val="000000"/>
                </a:solidFill>
                <a:miter lim="800000"/>
                <a:headEnd/>
                <a:tailEnd/>
              </a:ln>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200" b="1"/>
                  <a:t>Vraagspecificatie </a:t>
                </a:r>
                <a:br>
                  <a:rPr lang="nl-NL" altLang="nl-NL" sz="1200" b="1"/>
                </a:br>
                <a:r>
                  <a:rPr lang="nl-NL" altLang="nl-NL" sz="1200" b="1"/>
                  <a:t>Deel Proces</a:t>
                </a:r>
                <a:endParaRPr lang="nl-NL" altLang="nl-NL" b="1">
                  <a:latin typeface="V&amp;W Syntax (Adobe)" pitchFamily="34" charset="0"/>
                </a:endParaRPr>
              </a:p>
            </p:txBody>
          </p:sp>
          <p:sp>
            <p:nvSpPr>
              <p:cNvPr id="10254" name="Text Box 12"/>
              <p:cNvSpPr txBox="1">
                <a:spLocks noChangeArrowheads="1"/>
              </p:cNvSpPr>
              <p:nvPr/>
            </p:nvSpPr>
            <p:spPr bwMode="auto">
              <a:xfrm>
                <a:off x="7590" y="11565"/>
                <a:ext cx="1890" cy="765"/>
              </a:xfrm>
              <a:prstGeom prst="rect">
                <a:avLst/>
              </a:prstGeom>
              <a:solidFill>
                <a:srgbClr val="FFFFFF"/>
              </a:solidFill>
              <a:ln w="9525">
                <a:solidFill>
                  <a:srgbClr val="000000"/>
                </a:solidFill>
                <a:miter lim="800000"/>
                <a:headEnd/>
                <a:tailEnd/>
              </a:ln>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200"/>
                  <a:t>Bijlagen</a:t>
                </a:r>
                <a:endParaRPr lang="nl-NL" altLang="nl-NL">
                  <a:latin typeface="V&amp;W Syntax (Adobe)" pitchFamily="34" charset="0"/>
                </a:endParaRPr>
              </a:p>
            </p:txBody>
          </p:sp>
          <p:sp>
            <p:nvSpPr>
              <p:cNvPr id="10255" name="Text Box 13"/>
              <p:cNvSpPr txBox="1">
                <a:spLocks noChangeArrowheads="1"/>
              </p:cNvSpPr>
              <p:nvPr/>
            </p:nvSpPr>
            <p:spPr bwMode="auto">
              <a:xfrm>
                <a:off x="2850" y="12900"/>
                <a:ext cx="2700" cy="765"/>
              </a:xfrm>
              <a:prstGeom prst="rect">
                <a:avLst/>
              </a:prstGeom>
              <a:solidFill>
                <a:srgbClr val="FFFFFF"/>
              </a:solidFill>
              <a:ln w="6350">
                <a:solidFill>
                  <a:srgbClr val="000000"/>
                </a:solidFill>
                <a:miter lim="800000"/>
                <a:headEnd/>
                <a:tailEnd/>
              </a:ln>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200" b="1"/>
                  <a:t>Vraagspecificatie </a:t>
                </a:r>
                <a:br>
                  <a:rPr lang="nl-NL" altLang="nl-NL" sz="1200" b="1"/>
                </a:br>
                <a:r>
                  <a:rPr lang="nl-NL" altLang="nl-NL" sz="1200" b="1"/>
                  <a:t>Deel Eisen</a:t>
                </a:r>
                <a:endParaRPr lang="nl-NL" altLang="nl-NL">
                  <a:latin typeface="V&amp;W Syntax (Adobe)" pitchFamily="34" charset="0"/>
                </a:endParaRPr>
              </a:p>
            </p:txBody>
          </p:sp>
          <p:cxnSp>
            <p:nvCxnSpPr>
              <p:cNvPr id="10256" name="AutoShape 14"/>
              <p:cNvCxnSpPr>
                <a:cxnSpLocks noChangeShapeType="1"/>
              </p:cNvCxnSpPr>
              <p:nvPr/>
            </p:nvCxnSpPr>
            <p:spPr bwMode="auto">
              <a:xfrm>
                <a:off x="5730" y="12330"/>
                <a:ext cx="1935" cy="570"/>
              </a:xfrm>
              <a:prstGeom prst="bentConnector3">
                <a:avLst>
                  <a:gd name="adj1" fmla="val 49972"/>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10257" name="AutoShape 15"/>
              <p:cNvCxnSpPr>
                <a:cxnSpLocks noChangeShapeType="1"/>
              </p:cNvCxnSpPr>
              <p:nvPr/>
            </p:nvCxnSpPr>
            <p:spPr bwMode="auto">
              <a:xfrm rot="10800000" flipV="1">
                <a:off x="3870" y="12330"/>
                <a:ext cx="1860" cy="570"/>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sp>
            <p:nvSpPr>
              <p:cNvPr id="10258" name="Text Box 16"/>
              <p:cNvSpPr txBox="1">
                <a:spLocks noChangeArrowheads="1"/>
              </p:cNvSpPr>
              <p:nvPr/>
            </p:nvSpPr>
            <p:spPr bwMode="auto">
              <a:xfrm>
                <a:off x="2310" y="11265"/>
                <a:ext cx="2310" cy="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nl-NL" sz="1200" b="1"/>
                  <a:t>Vraagspecificatie</a:t>
                </a:r>
                <a:endParaRPr lang="nl-NL" altLang="nl-NL">
                  <a:latin typeface="V&amp;W Syntax (Adobe)" pitchFamily="34" charset="0"/>
                </a:endParaRPr>
              </a:p>
            </p:txBody>
          </p:sp>
          <p:cxnSp>
            <p:nvCxnSpPr>
              <p:cNvPr id="10259" name="AutoShape 17"/>
              <p:cNvCxnSpPr>
                <a:cxnSpLocks noChangeShapeType="1"/>
              </p:cNvCxnSpPr>
              <p:nvPr/>
            </p:nvCxnSpPr>
            <p:spPr bwMode="auto">
              <a:xfrm>
                <a:off x="7095" y="11955"/>
                <a:ext cx="495"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0260" name="Text Box 18"/>
              <p:cNvSpPr txBox="1">
                <a:spLocks noChangeArrowheads="1"/>
              </p:cNvSpPr>
              <p:nvPr/>
            </p:nvSpPr>
            <p:spPr bwMode="auto">
              <a:xfrm>
                <a:off x="4395" y="11565"/>
                <a:ext cx="2700" cy="765"/>
              </a:xfrm>
              <a:prstGeom prst="rect">
                <a:avLst/>
              </a:prstGeom>
              <a:solidFill>
                <a:srgbClr val="FFFFFF"/>
              </a:solidFill>
              <a:ln w="9525">
                <a:solidFill>
                  <a:srgbClr val="000000"/>
                </a:solidFill>
                <a:miter lim="800000"/>
                <a:headEnd/>
                <a:tailEnd/>
              </a:ln>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200"/>
                  <a:t>Vraagspecificatie Algemeen</a:t>
                </a:r>
                <a:endParaRPr lang="nl-NL" altLang="nl-NL">
                  <a:latin typeface="V&amp;W Syntax (Adobe)" pitchFamily="34" charset="0"/>
                </a:endParaRPr>
              </a:p>
            </p:txBody>
          </p:sp>
        </p:grpSp>
      </p:grpSp>
      <p:sp>
        <p:nvSpPr>
          <p:cNvPr id="58387" name="AutoShape 19"/>
          <p:cNvSpPr>
            <a:spLocks noChangeArrowheads="1"/>
          </p:cNvSpPr>
          <p:nvPr/>
        </p:nvSpPr>
        <p:spPr bwMode="auto">
          <a:xfrm>
            <a:off x="6227763" y="2133600"/>
            <a:ext cx="2305050" cy="431800"/>
          </a:xfrm>
          <a:prstGeom prst="wedgeRectCallout">
            <a:avLst>
              <a:gd name="adj1" fmla="val -149380"/>
              <a:gd name="adj2" fmla="val 42648"/>
            </a:avLst>
          </a:prstGeom>
          <a:solidFill>
            <a:schemeClr val="accent1"/>
          </a:solidFill>
          <a:ln w="12700">
            <a:solidFill>
              <a:schemeClr val="tx1"/>
            </a:solidFill>
            <a:miter lim="800000"/>
            <a:headEnd type="none" w="sm" len="sm"/>
            <a:tailEnd type="none" w="sm" len="sm"/>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000">
                <a:latin typeface="V&amp;W Syntax (Adobe)" pitchFamily="34" charset="0"/>
              </a:rPr>
              <a:t>Beschrijving Algemene verplichting en verhouding OG-ON</a:t>
            </a:r>
          </a:p>
        </p:txBody>
      </p:sp>
      <p:sp>
        <p:nvSpPr>
          <p:cNvPr id="58388" name="AutoShape 20"/>
          <p:cNvSpPr>
            <a:spLocks noChangeArrowheads="1"/>
          </p:cNvSpPr>
          <p:nvPr/>
        </p:nvSpPr>
        <p:spPr bwMode="auto">
          <a:xfrm>
            <a:off x="6227763" y="2925763"/>
            <a:ext cx="2305050" cy="1439862"/>
          </a:xfrm>
          <a:prstGeom prst="wedgeRectCallout">
            <a:avLst>
              <a:gd name="adj1" fmla="val -150481"/>
              <a:gd name="adj2" fmla="val -21667"/>
            </a:avLst>
          </a:prstGeom>
          <a:solidFill>
            <a:schemeClr val="accent1"/>
          </a:solidFill>
          <a:ln w="12700">
            <a:solidFill>
              <a:schemeClr val="tx1"/>
            </a:solidFill>
            <a:miter lim="800000"/>
            <a:headEnd type="none" w="sm" len="sm"/>
            <a:tailEnd type="none" w="sm" len="sm"/>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000">
                <a:latin typeface="V&amp;W Syntax (Adobe)" pitchFamily="34" charset="0"/>
              </a:rPr>
              <a:t>Beschrijving Algemeen Begrippenkader en generiek geldende verplichtingen/condities/ voorwaarden van toepassing bij  zowel VS Eisen en VS Proces</a:t>
            </a:r>
          </a:p>
          <a:p>
            <a:pPr algn="ctr"/>
            <a:r>
              <a:rPr lang="nl-NL" altLang="nl-NL" sz="1000">
                <a:latin typeface="V&amp;W Syntax (Adobe)" pitchFamily="34" charset="0"/>
              </a:rPr>
              <a:t>+</a:t>
            </a:r>
          </a:p>
          <a:p>
            <a:pPr algn="ctr"/>
            <a:r>
              <a:rPr lang="nl-NL" altLang="nl-NL" sz="1000">
                <a:latin typeface="V&amp;W Syntax (Adobe)" pitchFamily="34" charset="0"/>
              </a:rPr>
              <a:t>Doelstellingen contract</a:t>
            </a:r>
          </a:p>
        </p:txBody>
      </p:sp>
      <p:sp>
        <p:nvSpPr>
          <p:cNvPr id="58389" name="AutoShape 21"/>
          <p:cNvSpPr>
            <a:spLocks noChangeArrowheads="1"/>
          </p:cNvSpPr>
          <p:nvPr/>
        </p:nvSpPr>
        <p:spPr bwMode="auto">
          <a:xfrm>
            <a:off x="468313" y="5373688"/>
            <a:ext cx="2303462" cy="576262"/>
          </a:xfrm>
          <a:prstGeom prst="wedgeRectCallout">
            <a:avLst>
              <a:gd name="adj1" fmla="val 31528"/>
              <a:gd name="adj2" fmla="val -233745"/>
            </a:avLst>
          </a:prstGeom>
          <a:solidFill>
            <a:schemeClr val="accent1"/>
          </a:solidFill>
          <a:ln w="12700">
            <a:solidFill>
              <a:schemeClr val="tx1"/>
            </a:solidFill>
            <a:miter lim="800000"/>
            <a:headEnd type="none" w="sm" len="sm"/>
            <a:tailEnd type="none" w="sm" len="sm"/>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000" dirty="0">
                <a:latin typeface="V&amp;W Syntax (Adobe)" pitchFamily="34" charset="0"/>
              </a:rPr>
              <a:t>Eisen aan het resultaat.</a:t>
            </a:r>
          </a:p>
          <a:p>
            <a:pPr algn="ctr"/>
            <a:r>
              <a:rPr lang="nl-NL" altLang="nl-NL" sz="1000" dirty="0">
                <a:latin typeface="V&amp;W Syntax (Adobe)" pitchFamily="34" charset="0"/>
              </a:rPr>
              <a:t>De kwaliteit waaraan moet worden voldaan</a:t>
            </a:r>
          </a:p>
        </p:txBody>
      </p:sp>
      <p:sp>
        <p:nvSpPr>
          <p:cNvPr id="58390" name="AutoShape 22"/>
          <p:cNvSpPr>
            <a:spLocks noChangeArrowheads="1"/>
          </p:cNvSpPr>
          <p:nvPr/>
        </p:nvSpPr>
        <p:spPr bwMode="auto">
          <a:xfrm>
            <a:off x="3203575" y="5373688"/>
            <a:ext cx="2303463" cy="576261"/>
          </a:xfrm>
          <a:prstGeom prst="wedgeRectCallout">
            <a:avLst>
              <a:gd name="adj1" fmla="val -8509"/>
              <a:gd name="adj2" fmla="val -223829"/>
            </a:avLst>
          </a:prstGeom>
          <a:solidFill>
            <a:schemeClr val="accent1"/>
          </a:solidFill>
          <a:ln w="12700">
            <a:solidFill>
              <a:schemeClr val="tx1"/>
            </a:solidFill>
            <a:miter lim="800000"/>
            <a:headEnd type="none" w="sm" len="sm"/>
            <a:tailEnd type="none" w="sm" len="sm"/>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nl-NL" altLang="nl-NL" sz="1000" dirty="0">
                <a:latin typeface="V&amp;W Syntax (Adobe)" pitchFamily="34" charset="0"/>
              </a:rPr>
              <a:t>Eisen aan de processen.</a:t>
            </a:r>
          </a:p>
          <a:p>
            <a:pPr algn="ctr"/>
            <a:r>
              <a:rPr lang="nl-NL" altLang="nl-NL" sz="1000" dirty="0">
                <a:latin typeface="V&amp;W Syntax (Adobe)" pitchFamily="34" charset="0"/>
              </a:rPr>
              <a:t>De kwaliteit waaraan moet worden voldaan</a:t>
            </a:r>
          </a:p>
        </p:txBody>
      </p:sp>
      <p:sp>
        <p:nvSpPr>
          <p:cNvPr id="3" name="Tijdelijke aanduiding voor datum 2"/>
          <p:cNvSpPr>
            <a:spLocks noGrp="1"/>
          </p:cNvSpPr>
          <p:nvPr>
            <p:ph type="dt" sz="half" idx="4294967295"/>
          </p:nvPr>
        </p:nvSpPr>
        <p:spPr>
          <a:xfrm>
            <a:off x="7264400" y="6611938"/>
            <a:ext cx="1508125" cy="119062"/>
          </a:xfrm>
          <a:prstGeom prst="rect">
            <a:avLst/>
          </a:prstGeom>
        </p:spPr>
        <p:txBody>
          <a:bodyPr/>
          <a:lstStyle/>
          <a:p>
            <a:pPr>
              <a:defRPr/>
            </a:pPr>
            <a:fld id="{77CBDDA1-BA84-4348-A4D6-722AF955DCED}" type="datetime1">
              <a:rPr lang="nl-NL" smtClean="0"/>
              <a:t>23-3-2018</a:t>
            </a:fld>
            <a:endParaRPr lang="nl-NL"/>
          </a:p>
        </p:txBody>
      </p:sp>
    </p:spTree>
    <p:extLst>
      <p:ext uri="{BB962C8B-B14F-4D97-AF65-F5344CB8AC3E}">
        <p14:creationId xmlns:p14="http://schemas.microsoft.com/office/powerpoint/2010/main" val="2363340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8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8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3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87" grpId="0" animBg="1"/>
      <p:bldP spid="58388" grpId="0" animBg="1"/>
      <p:bldP spid="58389" grpId="0" animBg="1"/>
      <p:bldP spid="5839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ChangeArrowheads="1"/>
          </p:cNvSpPr>
          <p:nvPr/>
        </p:nvSpPr>
        <p:spPr bwMode="auto">
          <a:xfrm>
            <a:off x="228600" y="1676400"/>
            <a:ext cx="8305800" cy="4344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45717"/>
          <a:lstStyle>
            <a:lvl1pPr marL="171450" indent="-171450" eaLnBrk="0" hangingPunct="0">
              <a:defRPr sz="2800">
                <a:solidFill>
                  <a:schemeClr val="bg1"/>
                </a:solidFill>
                <a:latin typeface="Times New Roman" pitchFamily="18" charset="0"/>
              </a:defRPr>
            </a:lvl1pPr>
            <a:lvl2pPr marL="742950" indent="-285750" eaLnBrk="0" hangingPunct="0">
              <a:defRPr sz="2800">
                <a:solidFill>
                  <a:schemeClr val="bg1"/>
                </a:solidFill>
                <a:latin typeface="Times New Roman" pitchFamily="18" charset="0"/>
              </a:defRPr>
            </a:lvl2pPr>
            <a:lvl3pPr marL="1143000" indent="-228600" eaLnBrk="0" hangingPunct="0">
              <a:defRPr sz="2800">
                <a:solidFill>
                  <a:schemeClr val="bg1"/>
                </a:solidFill>
                <a:latin typeface="Times New Roman" pitchFamily="18" charset="0"/>
              </a:defRPr>
            </a:lvl3pPr>
            <a:lvl4pPr marL="1600200" indent="-228600" eaLnBrk="0" hangingPunct="0">
              <a:defRPr sz="2800">
                <a:solidFill>
                  <a:schemeClr val="bg1"/>
                </a:solidFill>
                <a:latin typeface="Times New Roman" pitchFamily="18" charset="0"/>
              </a:defRPr>
            </a:lvl4pPr>
            <a:lvl5pPr marL="2057400" indent="-228600" eaLnBrk="0" hangingPunct="0">
              <a:defRPr sz="2800">
                <a:solidFill>
                  <a:schemeClr val="bg1"/>
                </a:solidFill>
                <a:latin typeface="Times New Roman" pitchFamily="18" charset="0"/>
              </a:defRPr>
            </a:lvl5pPr>
            <a:lvl6pPr marL="2514600" indent="-228600" algn="ctr" eaLnBrk="0" fontAlgn="base" hangingPunct="0">
              <a:spcBef>
                <a:spcPct val="0"/>
              </a:spcBef>
              <a:spcAft>
                <a:spcPct val="0"/>
              </a:spcAft>
              <a:defRPr sz="2800">
                <a:solidFill>
                  <a:schemeClr val="bg1"/>
                </a:solidFill>
                <a:latin typeface="Times New Roman" pitchFamily="18" charset="0"/>
              </a:defRPr>
            </a:lvl6pPr>
            <a:lvl7pPr marL="2971800" indent="-228600" algn="ctr" eaLnBrk="0" fontAlgn="base" hangingPunct="0">
              <a:spcBef>
                <a:spcPct val="0"/>
              </a:spcBef>
              <a:spcAft>
                <a:spcPct val="0"/>
              </a:spcAft>
              <a:defRPr sz="2800">
                <a:solidFill>
                  <a:schemeClr val="bg1"/>
                </a:solidFill>
                <a:latin typeface="Times New Roman" pitchFamily="18" charset="0"/>
              </a:defRPr>
            </a:lvl7pPr>
            <a:lvl8pPr marL="3429000" indent="-228600" algn="ctr" eaLnBrk="0" fontAlgn="base" hangingPunct="0">
              <a:spcBef>
                <a:spcPct val="0"/>
              </a:spcBef>
              <a:spcAft>
                <a:spcPct val="0"/>
              </a:spcAft>
              <a:defRPr sz="2800">
                <a:solidFill>
                  <a:schemeClr val="bg1"/>
                </a:solidFill>
                <a:latin typeface="Times New Roman" pitchFamily="18" charset="0"/>
              </a:defRPr>
            </a:lvl8pPr>
            <a:lvl9pPr marL="3886200" indent="-228600" algn="ctr" eaLnBrk="0" fontAlgn="base" hangingPunct="0">
              <a:spcBef>
                <a:spcPct val="0"/>
              </a:spcBef>
              <a:spcAft>
                <a:spcPct val="0"/>
              </a:spcAft>
              <a:defRPr sz="2800">
                <a:solidFill>
                  <a:schemeClr val="bg1"/>
                </a:solidFill>
                <a:latin typeface="Times New Roman" pitchFamily="18" charset="0"/>
              </a:defRPr>
            </a:lvl9pPr>
          </a:lstStyle>
          <a:p>
            <a:pPr algn="l" eaLnBrk="1" hangingPunct="1">
              <a:spcBef>
                <a:spcPct val="20000"/>
              </a:spcBef>
              <a:buFont typeface="Wingdings" pitchFamily="2" charset="2"/>
              <a:buChar char="§"/>
            </a:pPr>
            <a:r>
              <a:rPr lang="nl-NL" altLang="nl-NL" sz="1600" dirty="0">
                <a:solidFill>
                  <a:schemeClr val="tx1"/>
                </a:solidFill>
                <a:effectLst/>
                <a:latin typeface="+mj-lt"/>
              </a:rPr>
              <a:t>Het prestatiecontract zal door RWS worden beheerd door middel van Systeemgerichte Contract Beheersing (SCB) gebaseerd op (de werking van) het kwaliteitssysteem (ISO) van de Opdrachtnemer zelf.</a:t>
            </a:r>
          </a:p>
          <a:p>
            <a:pPr algn="l" eaLnBrk="1" hangingPunct="1">
              <a:spcBef>
                <a:spcPct val="20000"/>
              </a:spcBef>
              <a:buFont typeface="Wingdings" pitchFamily="2" charset="2"/>
              <a:buChar char="§"/>
            </a:pPr>
            <a:endParaRPr lang="nl-NL" altLang="nl-NL" sz="1600" dirty="0">
              <a:solidFill>
                <a:schemeClr val="tx1"/>
              </a:solidFill>
              <a:effectLst/>
              <a:latin typeface="+mj-lt"/>
            </a:endParaRPr>
          </a:p>
          <a:p>
            <a:pPr algn="l" eaLnBrk="1" hangingPunct="1">
              <a:spcBef>
                <a:spcPct val="20000"/>
              </a:spcBef>
              <a:buFont typeface="Wingdings" pitchFamily="2" charset="2"/>
              <a:buChar char="§"/>
            </a:pPr>
            <a:endParaRPr lang="nl-NL" altLang="nl-NL" sz="1600" dirty="0">
              <a:solidFill>
                <a:schemeClr val="tx1"/>
              </a:solidFill>
              <a:effectLst/>
              <a:latin typeface="+mj-lt"/>
            </a:endParaRPr>
          </a:p>
          <a:p>
            <a:pPr algn="l" eaLnBrk="1" hangingPunct="1">
              <a:spcBef>
                <a:spcPct val="20000"/>
              </a:spcBef>
              <a:buFont typeface="Wingdings" pitchFamily="2" charset="2"/>
              <a:buChar char="§"/>
            </a:pPr>
            <a:r>
              <a:rPr lang="nl-NL" altLang="nl-NL" sz="1600" dirty="0">
                <a:solidFill>
                  <a:schemeClr val="tx1"/>
                </a:solidFill>
                <a:effectLst/>
                <a:latin typeface="+mj-lt"/>
              </a:rPr>
              <a:t>Gunning van het prestatiecontract vindt plaats op basis van Beste Prijs Kwaliteit verhouding (BPKV - EMVI).</a:t>
            </a:r>
          </a:p>
          <a:p>
            <a:pPr algn="l" eaLnBrk="1" hangingPunct="1">
              <a:spcBef>
                <a:spcPct val="20000"/>
              </a:spcBef>
              <a:buFont typeface="Wingdings" pitchFamily="2" charset="2"/>
              <a:buChar char="§"/>
            </a:pPr>
            <a:endParaRPr lang="nl-NL" altLang="nl-NL" sz="1600" dirty="0">
              <a:solidFill>
                <a:schemeClr val="tx1"/>
              </a:solidFill>
              <a:effectLst/>
              <a:latin typeface="+mj-lt"/>
            </a:endParaRPr>
          </a:p>
          <a:p>
            <a:pPr algn="l" eaLnBrk="1" hangingPunct="1">
              <a:spcBef>
                <a:spcPct val="20000"/>
              </a:spcBef>
              <a:buFont typeface="Wingdings" pitchFamily="2" charset="2"/>
              <a:buChar char="§"/>
            </a:pPr>
            <a:endParaRPr lang="nl-NL" altLang="nl-NL" sz="1600" dirty="0">
              <a:solidFill>
                <a:schemeClr val="tx1"/>
              </a:solidFill>
              <a:effectLst/>
              <a:latin typeface="+mj-lt"/>
            </a:endParaRPr>
          </a:p>
          <a:p>
            <a:pPr algn="l" eaLnBrk="1" hangingPunct="1">
              <a:spcBef>
                <a:spcPct val="20000"/>
              </a:spcBef>
              <a:buFont typeface="Wingdings" pitchFamily="2" charset="2"/>
              <a:buChar char="§"/>
            </a:pPr>
            <a:r>
              <a:rPr lang="nl-NL" altLang="nl-NL" sz="1600" dirty="0">
                <a:solidFill>
                  <a:schemeClr val="tx1"/>
                </a:solidFill>
                <a:latin typeface="+mj-lt"/>
              </a:rPr>
              <a:t>Per verkeerspost een transitie en start, dus beheer gaat in per Verkeerspost</a:t>
            </a:r>
            <a:endParaRPr lang="nl-NL" altLang="nl-NL" sz="1600" dirty="0">
              <a:solidFill>
                <a:schemeClr val="tx1"/>
              </a:solidFill>
              <a:effectLst/>
              <a:latin typeface="+mj-lt"/>
            </a:endParaRPr>
          </a:p>
          <a:p>
            <a:pPr algn="l" eaLnBrk="1" hangingPunct="1">
              <a:spcBef>
                <a:spcPct val="20000"/>
              </a:spcBef>
              <a:buFont typeface="Wingdings" pitchFamily="2" charset="2"/>
              <a:buChar char="§"/>
            </a:pPr>
            <a:endParaRPr lang="nl-NL" altLang="nl-NL" sz="1600" dirty="0">
              <a:solidFill>
                <a:schemeClr val="tx1"/>
              </a:solidFill>
              <a:effectLst/>
              <a:latin typeface="+mj-lt"/>
            </a:endParaRPr>
          </a:p>
          <a:p>
            <a:pPr algn="l" eaLnBrk="1" hangingPunct="1">
              <a:spcBef>
                <a:spcPct val="20000"/>
              </a:spcBef>
              <a:buFont typeface="Wingdings" pitchFamily="2" charset="2"/>
              <a:buChar char="§"/>
            </a:pPr>
            <a:endParaRPr lang="nl-NL" altLang="nl-NL" sz="1600" dirty="0">
              <a:solidFill>
                <a:schemeClr val="tx1"/>
              </a:solidFill>
              <a:effectLst/>
              <a:latin typeface="+mj-lt"/>
            </a:endParaRPr>
          </a:p>
          <a:p>
            <a:pPr algn="l" eaLnBrk="1" hangingPunct="1">
              <a:spcBef>
                <a:spcPct val="20000"/>
              </a:spcBef>
              <a:buFont typeface="Wingdings" pitchFamily="2" charset="2"/>
              <a:buChar char="§"/>
            </a:pPr>
            <a:r>
              <a:rPr lang="nl-NL" altLang="nl-NL" sz="1600" dirty="0">
                <a:solidFill>
                  <a:schemeClr val="tx1"/>
                </a:solidFill>
                <a:effectLst/>
                <a:latin typeface="+mj-lt"/>
              </a:rPr>
              <a:t>Opdrachtnemer Overige Ketens is t</a:t>
            </a:r>
            <a:r>
              <a:rPr lang="nl-NL" altLang="nl-NL" sz="1600" dirty="0">
                <a:solidFill>
                  <a:schemeClr val="tx1"/>
                </a:solidFill>
                <a:latin typeface="+mj-lt"/>
              </a:rPr>
              <a:t>e consulteren en te informeren bij de migratie per Verkeerspost door Opdrachtnemer </a:t>
            </a:r>
            <a:r>
              <a:rPr lang="nl-NL" altLang="nl-NL" sz="1600" dirty="0" err="1">
                <a:solidFill>
                  <a:schemeClr val="tx1"/>
                </a:solidFill>
                <a:latin typeface="+mj-lt"/>
              </a:rPr>
              <a:t>Radardoelvolgketen</a:t>
            </a:r>
            <a:r>
              <a:rPr lang="nl-NL" altLang="nl-NL" sz="1600" dirty="0">
                <a:solidFill>
                  <a:schemeClr val="tx1"/>
                </a:solidFill>
                <a:latin typeface="+mj-lt"/>
              </a:rPr>
              <a:t> (RACI matrix) </a:t>
            </a:r>
            <a:r>
              <a:rPr lang="nl-NL" altLang="nl-NL" sz="1600" dirty="0">
                <a:solidFill>
                  <a:schemeClr val="tx1"/>
                </a:solidFill>
                <a:effectLst/>
                <a:latin typeface="+mj-lt"/>
              </a:rPr>
              <a:t> </a:t>
            </a:r>
          </a:p>
          <a:p>
            <a:pPr algn="l" eaLnBrk="1" hangingPunct="1">
              <a:spcBef>
                <a:spcPct val="20000"/>
              </a:spcBef>
              <a:buFont typeface="Wingdings" pitchFamily="2" charset="2"/>
              <a:buChar char="§"/>
            </a:pPr>
            <a:endParaRPr lang="nl-NL" altLang="nl-NL" sz="1600" dirty="0">
              <a:solidFill>
                <a:schemeClr val="tx1"/>
              </a:solidFill>
              <a:latin typeface="+mj-lt"/>
            </a:endParaRPr>
          </a:p>
          <a:p>
            <a:pPr algn="l" eaLnBrk="1" hangingPunct="1">
              <a:spcBef>
                <a:spcPct val="20000"/>
              </a:spcBef>
              <a:buFont typeface="Wingdings" pitchFamily="2" charset="2"/>
              <a:buChar char="§"/>
            </a:pPr>
            <a:endParaRPr lang="nl-NL" altLang="nl-NL" sz="1600" dirty="0">
              <a:solidFill>
                <a:schemeClr val="tx1"/>
              </a:solidFill>
              <a:effectLst/>
              <a:latin typeface="+mj-lt"/>
            </a:endParaRPr>
          </a:p>
          <a:p>
            <a:pPr algn="l" eaLnBrk="1" hangingPunct="1">
              <a:spcBef>
                <a:spcPct val="20000"/>
              </a:spcBef>
              <a:buFont typeface="Arial" charset="0"/>
              <a:buNone/>
            </a:pPr>
            <a:endParaRPr lang="en-GB" altLang="nl-NL" sz="1600" dirty="0">
              <a:solidFill>
                <a:schemeClr val="tx1"/>
              </a:solidFill>
              <a:effectLst/>
              <a:latin typeface="+mj-lt"/>
            </a:endParaRPr>
          </a:p>
        </p:txBody>
      </p:sp>
      <p:sp>
        <p:nvSpPr>
          <p:cNvPr id="9" name="Rectangle 2"/>
          <p:cNvSpPr txBox="1">
            <a:spLocks noChangeArrowheads="1"/>
          </p:cNvSpPr>
          <p:nvPr/>
        </p:nvSpPr>
        <p:spPr bwMode="auto">
          <a:xfrm>
            <a:off x="291958" y="404664"/>
            <a:ext cx="84010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5717" numCol="1" anchor="ctr" anchorCtr="0" compatLnSpc="1">
            <a:prstTxWarp prst="textNoShape">
              <a:avLst/>
            </a:prstTxWarp>
          </a:bodyPr>
          <a:lstStyle>
            <a:lvl1pPr algn="l" rtl="0" eaLnBrk="0" fontAlgn="base" hangingPunct="0">
              <a:spcBef>
                <a:spcPct val="0"/>
              </a:spcBef>
              <a:spcAft>
                <a:spcPct val="0"/>
              </a:spcAft>
              <a:defRPr sz="2600">
                <a:solidFill>
                  <a:schemeClr val="bg2"/>
                </a:solidFill>
                <a:latin typeface="+mj-lt"/>
                <a:ea typeface="+mj-ea"/>
                <a:cs typeface="+mj-cs"/>
              </a:defRPr>
            </a:lvl1pPr>
            <a:lvl2pPr algn="l" rtl="0" eaLnBrk="0" fontAlgn="base" hangingPunct="0">
              <a:spcBef>
                <a:spcPct val="0"/>
              </a:spcBef>
              <a:spcAft>
                <a:spcPct val="0"/>
              </a:spcAft>
              <a:defRPr sz="2600">
                <a:solidFill>
                  <a:schemeClr val="bg2"/>
                </a:solidFill>
                <a:latin typeface="Verdana" pitchFamily="34" charset="0"/>
              </a:defRPr>
            </a:lvl2pPr>
            <a:lvl3pPr algn="l" rtl="0" eaLnBrk="0" fontAlgn="base" hangingPunct="0">
              <a:spcBef>
                <a:spcPct val="0"/>
              </a:spcBef>
              <a:spcAft>
                <a:spcPct val="0"/>
              </a:spcAft>
              <a:defRPr sz="2600">
                <a:solidFill>
                  <a:schemeClr val="bg2"/>
                </a:solidFill>
                <a:latin typeface="Verdana" pitchFamily="34" charset="0"/>
              </a:defRPr>
            </a:lvl3pPr>
            <a:lvl4pPr algn="l" rtl="0" eaLnBrk="0" fontAlgn="base" hangingPunct="0">
              <a:spcBef>
                <a:spcPct val="0"/>
              </a:spcBef>
              <a:spcAft>
                <a:spcPct val="0"/>
              </a:spcAft>
              <a:defRPr sz="2600">
                <a:solidFill>
                  <a:schemeClr val="bg2"/>
                </a:solidFill>
                <a:latin typeface="Verdana" pitchFamily="34" charset="0"/>
              </a:defRPr>
            </a:lvl4pPr>
            <a:lvl5pPr algn="l" rtl="0" eaLnBrk="0" fontAlgn="base" hangingPunct="0">
              <a:spcBef>
                <a:spcPct val="0"/>
              </a:spcBef>
              <a:spcAft>
                <a:spcPct val="0"/>
              </a:spcAft>
              <a:defRPr sz="2600">
                <a:solidFill>
                  <a:schemeClr val="bg2"/>
                </a:solidFill>
                <a:latin typeface="Verdana" pitchFamily="34" charset="0"/>
              </a:defRPr>
            </a:lvl5pPr>
            <a:lvl6pPr marL="457200" algn="l" rtl="0" fontAlgn="base">
              <a:spcBef>
                <a:spcPct val="0"/>
              </a:spcBef>
              <a:spcAft>
                <a:spcPct val="0"/>
              </a:spcAft>
              <a:defRPr sz="2600">
                <a:solidFill>
                  <a:schemeClr val="bg2"/>
                </a:solidFill>
                <a:latin typeface="Verdana" pitchFamily="34" charset="0"/>
              </a:defRPr>
            </a:lvl6pPr>
            <a:lvl7pPr marL="914400" algn="l" rtl="0" fontAlgn="base">
              <a:spcBef>
                <a:spcPct val="0"/>
              </a:spcBef>
              <a:spcAft>
                <a:spcPct val="0"/>
              </a:spcAft>
              <a:defRPr sz="2600">
                <a:solidFill>
                  <a:schemeClr val="bg2"/>
                </a:solidFill>
                <a:latin typeface="Verdana" pitchFamily="34" charset="0"/>
              </a:defRPr>
            </a:lvl7pPr>
            <a:lvl8pPr marL="1371600" algn="l" rtl="0" fontAlgn="base">
              <a:spcBef>
                <a:spcPct val="0"/>
              </a:spcBef>
              <a:spcAft>
                <a:spcPct val="0"/>
              </a:spcAft>
              <a:defRPr sz="2600">
                <a:solidFill>
                  <a:schemeClr val="bg2"/>
                </a:solidFill>
                <a:latin typeface="Verdana" pitchFamily="34" charset="0"/>
              </a:defRPr>
            </a:lvl8pPr>
            <a:lvl9pPr marL="1828800" algn="l" rtl="0" fontAlgn="base">
              <a:spcBef>
                <a:spcPct val="0"/>
              </a:spcBef>
              <a:spcAft>
                <a:spcPct val="0"/>
              </a:spcAft>
              <a:defRPr sz="2600">
                <a:solidFill>
                  <a:schemeClr val="bg2"/>
                </a:solidFill>
                <a:latin typeface="Verdana" pitchFamily="34" charset="0"/>
              </a:defRPr>
            </a:lvl9pPr>
          </a:lstStyle>
          <a:p>
            <a:pPr eaLnBrk="1" hangingPunct="1"/>
            <a:r>
              <a:rPr lang="en-US" altLang="nl-NL" dirty="0" err="1">
                <a:solidFill>
                  <a:srgbClr val="007BC7"/>
                </a:solidFill>
              </a:rPr>
              <a:t>Beheersing</a:t>
            </a:r>
            <a:r>
              <a:rPr lang="en-US" altLang="nl-NL" sz="2500" b="1" kern="0" dirty="0">
                <a:solidFill>
                  <a:schemeClr val="tx1"/>
                </a:solidFill>
              </a:rPr>
              <a:t> </a:t>
            </a:r>
            <a:r>
              <a:rPr lang="en-US" altLang="nl-NL" dirty="0">
                <a:solidFill>
                  <a:srgbClr val="007BC7"/>
                </a:solidFill>
              </a:rPr>
              <a:t>contract</a:t>
            </a:r>
            <a:endParaRPr lang="nl-NL" altLang="nl-NL" dirty="0">
              <a:solidFill>
                <a:srgbClr val="007BC7"/>
              </a:solidFill>
            </a:endParaRPr>
          </a:p>
        </p:txBody>
      </p:sp>
      <p:sp>
        <p:nvSpPr>
          <p:cNvPr id="4" name="Tijdelijke aanduiding voor datum 3"/>
          <p:cNvSpPr>
            <a:spLocks noGrp="1"/>
          </p:cNvSpPr>
          <p:nvPr>
            <p:ph type="dt" sz="half" idx="12"/>
          </p:nvPr>
        </p:nvSpPr>
        <p:spPr/>
        <p:txBody>
          <a:bodyPr/>
          <a:lstStyle/>
          <a:p>
            <a:pPr>
              <a:defRPr/>
            </a:pPr>
            <a:fld id="{A3A260BF-E7D4-47B7-8C48-1EF9F4CB6B4D}" type="datetime1">
              <a:rPr lang="nl-NL" smtClean="0"/>
              <a:t>23-3-2018</a:t>
            </a:fld>
            <a:endParaRPr lang="nl-NL"/>
          </a:p>
        </p:txBody>
      </p:sp>
    </p:spTree>
    <p:extLst>
      <p:ext uri="{BB962C8B-B14F-4D97-AF65-F5344CB8AC3E}">
        <p14:creationId xmlns:p14="http://schemas.microsoft.com/office/powerpoint/2010/main" val="4123549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404664"/>
            <a:ext cx="8402637" cy="400110"/>
          </a:xfrm>
        </p:spPr>
        <p:txBody>
          <a:bodyPr/>
          <a:lstStyle/>
          <a:p>
            <a:r>
              <a:rPr lang="nl-NL" dirty="0"/>
              <a:t>Geschiktheid </a:t>
            </a:r>
          </a:p>
        </p:txBody>
      </p:sp>
      <p:sp>
        <p:nvSpPr>
          <p:cNvPr id="3" name="Tijdelijke aanduiding voor inhoud 2"/>
          <p:cNvSpPr>
            <a:spLocks noGrp="1"/>
          </p:cNvSpPr>
          <p:nvPr>
            <p:ph idx="1"/>
          </p:nvPr>
        </p:nvSpPr>
        <p:spPr>
          <a:xfrm>
            <a:off x="395536" y="1412776"/>
            <a:ext cx="8402637" cy="4140200"/>
          </a:xfrm>
        </p:spPr>
        <p:txBody>
          <a:bodyPr/>
          <a:lstStyle/>
          <a:p>
            <a:pPr marL="342900" lvl="1" indent="-342900">
              <a:buFont typeface="Arial" charset="0"/>
              <a:buChar char="•"/>
            </a:pPr>
            <a:endParaRPr lang="nl-NL" dirty="0"/>
          </a:p>
          <a:p>
            <a:pPr marL="342900" lvl="1" indent="-342900">
              <a:buFont typeface="Arial" charset="0"/>
              <a:buChar char="•"/>
            </a:pPr>
            <a:r>
              <a:rPr lang="nl-NL" dirty="0"/>
              <a:t>Uitsluitingsgronden</a:t>
            </a:r>
          </a:p>
          <a:p>
            <a:pPr marL="342900" lvl="1" indent="-342900">
              <a:buFont typeface="Arial" charset="0"/>
              <a:buChar char="•"/>
            </a:pPr>
            <a:endParaRPr lang="nl-NL" dirty="0"/>
          </a:p>
          <a:p>
            <a:r>
              <a:rPr lang="nl-NL" dirty="0"/>
              <a:t>Voorkennis en belangenverstrengeling</a:t>
            </a:r>
          </a:p>
          <a:p>
            <a:endParaRPr lang="nl-NL" dirty="0"/>
          </a:p>
          <a:p>
            <a:pPr marL="0" indent="0">
              <a:buNone/>
            </a:pPr>
            <a:r>
              <a:rPr lang="nl-NL" dirty="0"/>
              <a:t>Er worden maximaal vijf geschikte partijen tot inschrijving uitgenodigd middels ranking</a:t>
            </a:r>
          </a:p>
          <a:p>
            <a:endParaRPr lang="nl-NL" dirty="0"/>
          </a:p>
          <a:p>
            <a:endParaRPr lang="nl-NL" dirty="0"/>
          </a:p>
          <a:p>
            <a:pPr marL="342900" lvl="1" indent="-342900">
              <a:buFont typeface="Arial" charset="0"/>
              <a:buChar char="•"/>
            </a:pPr>
            <a:endParaRPr lang="nl-NL" dirty="0"/>
          </a:p>
        </p:txBody>
      </p:sp>
    </p:spTree>
    <p:extLst>
      <p:ext uri="{BB962C8B-B14F-4D97-AF65-F5344CB8AC3E}">
        <p14:creationId xmlns:p14="http://schemas.microsoft.com/office/powerpoint/2010/main" val="799591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404664"/>
            <a:ext cx="8402637" cy="800219"/>
          </a:xfrm>
        </p:spPr>
        <p:txBody>
          <a:bodyPr/>
          <a:lstStyle/>
          <a:p>
            <a:pPr lvl="1"/>
            <a:r>
              <a:rPr lang="nl-NL" dirty="0"/>
              <a:t>Geschiktheidseisen</a:t>
            </a:r>
            <a:br>
              <a:rPr lang="nl-NL" dirty="0"/>
            </a:br>
            <a:endParaRPr lang="nl-NL" dirty="0"/>
          </a:p>
        </p:txBody>
      </p:sp>
      <p:sp>
        <p:nvSpPr>
          <p:cNvPr id="3" name="Tijdelijke aanduiding voor inhoud 2"/>
          <p:cNvSpPr>
            <a:spLocks noGrp="1"/>
          </p:cNvSpPr>
          <p:nvPr>
            <p:ph idx="1"/>
          </p:nvPr>
        </p:nvSpPr>
        <p:spPr>
          <a:xfrm>
            <a:off x="395536" y="1196752"/>
            <a:ext cx="8568952" cy="4140200"/>
          </a:xfrm>
        </p:spPr>
        <p:txBody>
          <a:bodyPr/>
          <a:lstStyle/>
          <a:p>
            <a:pPr marL="0" indent="0">
              <a:buNone/>
            </a:pPr>
            <a:r>
              <a:rPr lang="nl-NL" dirty="0"/>
              <a:t>Ervaringseis op basis van referentieprojecten:</a:t>
            </a:r>
          </a:p>
          <a:p>
            <a:pPr marL="0" indent="0">
              <a:buNone/>
            </a:pPr>
            <a:endParaRPr lang="nl-NL" dirty="0"/>
          </a:p>
          <a:p>
            <a:r>
              <a:rPr lang="nl-NL" dirty="0"/>
              <a:t>ten minste één opdracht in de bouwsector (GWW, B&amp;U, installatietechniek) belast met de dagelijkse organisatie en leiding van de opdracht;</a:t>
            </a:r>
          </a:p>
          <a:p>
            <a:r>
              <a:rPr lang="nl-NL" dirty="0"/>
              <a:t>opstellen van meerjarige onderhoudsplannen voor preventief en correctief onderhoud van objecten met een complexe elektrotechnische infrastructuur inclusief het uitvoeren van dat onderhoud;</a:t>
            </a:r>
          </a:p>
          <a:p>
            <a:r>
              <a:rPr lang="nl-NL" dirty="0"/>
              <a:t>organiseren en uitvoeren van preventief en correctief onderhoud aan sensoren, opstanden en systemen in de open lucht	</a:t>
            </a:r>
          </a:p>
          <a:p>
            <a:r>
              <a:rPr lang="nl-NL" dirty="0"/>
              <a:t>het organiseren en uitvoeren van preventief en correctief onderhoud aan IV systemen en installaties met sensortechnieken in gebouwen;</a:t>
            </a:r>
          </a:p>
          <a:p>
            <a:r>
              <a:rPr lang="nl-NL" dirty="0"/>
              <a:t>uitvoeren van klein bouwkundig onderhoud.</a:t>
            </a:r>
          </a:p>
        </p:txBody>
      </p:sp>
    </p:spTree>
    <p:extLst>
      <p:ext uri="{BB962C8B-B14F-4D97-AF65-F5344CB8AC3E}">
        <p14:creationId xmlns:p14="http://schemas.microsoft.com/office/powerpoint/2010/main" val="2786758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a:xfrm>
            <a:off x="417835" y="260648"/>
            <a:ext cx="8402637" cy="800219"/>
          </a:xfrm>
        </p:spPr>
        <p:txBody>
          <a:bodyPr/>
          <a:lstStyle/>
          <a:p>
            <a:r>
              <a:rPr lang="nl-NL" altLang="nl-NL" dirty="0"/>
              <a:t>Nadere selectie</a:t>
            </a:r>
            <a:br>
              <a:rPr lang="nl-NL" altLang="nl-NL" dirty="0"/>
            </a:br>
            <a:r>
              <a:rPr lang="nl-NL" altLang="nl-NL" dirty="0"/>
              <a:t>(Ranking)</a:t>
            </a:r>
          </a:p>
        </p:txBody>
      </p:sp>
      <p:graphicFrame>
        <p:nvGraphicFramePr>
          <p:cNvPr id="2" name="Tijdelijke aanduiding voor inhoud 1"/>
          <p:cNvGraphicFramePr>
            <a:graphicFrameLocks noGrp="1"/>
          </p:cNvGraphicFramePr>
          <p:nvPr>
            <p:ph idx="1"/>
            <p:extLst>
              <p:ext uri="{D42A27DB-BD31-4B8C-83A1-F6EECF244321}">
                <p14:modId xmlns:p14="http://schemas.microsoft.com/office/powerpoint/2010/main" val="2459176306"/>
              </p:ext>
            </p:extLst>
          </p:nvPr>
        </p:nvGraphicFramePr>
        <p:xfrm>
          <a:off x="611560" y="1196752"/>
          <a:ext cx="8208912" cy="4032448"/>
        </p:xfrm>
        <a:graphic>
          <a:graphicData uri="http://schemas.openxmlformats.org/drawingml/2006/table">
            <a:tbl>
              <a:tblPr>
                <a:tableStyleId>{5C22544A-7EE6-4342-B048-85BDC9FD1C3A}</a:tableStyleId>
              </a:tblPr>
              <a:tblGrid>
                <a:gridCol w="6156684">
                  <a:extLst>
                    <a:ext uri="{9D8B030D-6E8A-4147-A177-3AD203B41FA5}">
                      <a16:colId xmlns:a16="http://schemas.microsoft.com/office/drawing/2014/main" val="20000"/>
                    </a:ext>
                  </a:extLst>
                </a:gridCol>
                <a:gridCol w="2052228">
                  <a:extLst>
                    <a:ext uri="{9D8B030D-6E8A-4147-A177-3AD203B41FA5}">
                      <a16:colId xmlns:a16="http://schemas.microsoft.com/office/drawing/2014/main" val="20001"/>
                    </a:ext>
                  </a:extLst>
                </a:gridCol>
              </a:tblGrid>
              <a:tr h="1424559">
                <a:tc>
                  <a:txBody>
                    <a:bodyPr/>
                    <a:lstStyle/>
                    <a:p>
                      <a:pPr marL="186690" indent="-186690">
                        <a:lnSpc>
                          <a:spcPts val="1200"/>
                        </a:lnSpc>
                        <a:spcAft>
                          <a:spcPts val="0"/>
                        </a:spcAft>
                        <a:tabLst>
                          <a:tab pos="6985" algn="l"/>
                          <a:tab pos="186690" algn="l"/>
                          <a:tab pos="533400" algn="l"/>
                          <a:tab pos="762000" algn="l"/>
                          <a:tab pos="990600" algn="l"/>
                          <a:tab pos="1219200" algn="l"/>
                          <a:tab pos="1447800" algn="l"/>
                          <a:tab pos="1676400" algn="l"/>
                          <a:tab pos="1905000" algn="l"/>
                          <a:tab pos="2133600" algn="l"/>
                          <a:tab pos="2362200" algn="l"/>
                          <a:tab pos="2590800" algn="l"/>
                          <a:tab pos="3276600" algn="l"/>
                          <a:tab pos="3962400" algn="l"/>
                          <a:tab pos="4724400" algn="l"/>
                          <a:tab pos="5410200" algn="l"/>
                          <a:tab pos="6172200" algn="l"/>
                          <a:tab pos="6858000" algn="l"/>
                          <a:tab pos="7620000" algn="l"/>
                        </a:tabLst>
                      </a:pPr>
                      <a:r>
                        <a:rPr lang="nl-NL" sz="1100" dirty="0">
                          <a:effectLst/>
                        </a:rPr>
                        <a:t>A	De gegadigde heeft in de periode van vijf jaar voorafgaande aan de uiterste datum voor ontvangst van de verzoeken tot deelneming, aantoonbaar ervaring opgedaan met het beheer en onderhoud van landelijk en geografisch gespreide locaties met een opdrachtgever met een minimale omvang van 5 of meer locaties.</a:t>
                      </a:r>
                      <a:endParaRPr lang="nl-NL" sz="1100" dirty="0">
                        <a:effectLst/>
                        <a:latin typeface="Verdana"/>
                        <a:ea typeface="Times New Roman"/>
                        <a:cs typeface="Times New Roman"/>
                      </a:endParaRPr>
                    </a:p>
                  </a:txBody>
                  <a:tcPr marL="43180" marR="43180" marT="0" marB="0" anchor="ctr"/>
                </a:tc>
                <a:tc>
                  <a:txBody>
                    <a:bodyPr/>
                    <a:lstStyle/>
                    <a:p>
                      <a:pPr marL="186690" indent="-186690">
                        <a:lnSpc>
                          <a:spcPts val="1200"/>
                        </a:lnSpc>
                        <a:spcAft>
                          <a:spcPts val="0"/>
                        </a:spcAft>
                        <a:tabLst>
                          <a:tab pos="186690" algn="l"/>
                          <a:tab pos="533400" algn="l"/>
                          <a:tab pos="762000" algn="l"/>
                          <a:tab pos="990600" algn="l"/>
                          <a:tab pos="1219200" algn="l"/>
                          <a:tab pos="1447800" algn="l"/>
                          <a:tab pos="1676400" algn="l"/>
                          <a:tab pos="1905000" algn="l"/>
                          <a:tab pos="2133600" algn="l"/>
                          <a:tab pos="2362200" algn="l"/>
                          <a:tab pos="2590800" algn="l"/>
                          <a:tab pos="3276600" algn="l"/>
                          <a:tab pos="3962400" algn="l"/>
                          <a:tab pos="4724400" algn="l"/>
                          <a:tab pos="5410200" algn="l"/>
                          <a:tab pos="6172200" algn="l"/>
                          <a:tab pos="6858000" algn="l"/>
                          <a:tab pos="7620000" algn="l"/>
                        </a:tabLst>
                      </a:pPr>
                      <a:r>
                        <a:rPr lang="nl-NL" sz="1050" u="none" strike="noStrike">
                          <a:effectLst/>
                        </a:rPr>
                        <a:t>1. ref. = 10 punten</a:t>
                      </a:r>
                      <a:endParaRPr lang="nl-NL" sz="1100">
                        <a:effectLst/>
                      </a:endParaRPr>
                    </a:p>
                    <a:p>
                      <a:pPr marL="186690" indent="-186690">
                        <a:lnSpc>
                          <a:spcPts val="1200"/>
                        </a:lnSpc>
                        <a:spcAft>
                          <a:spcPts val="0"/>
                        </a:spcAft>
                        <a:tabLst>
                          <a:tab pos="186690" algn="l"/>
                          <a:tab pos="533400" algn="l"/>
                          <a:tab pos="762000" algn="l"/>
                          <a:tab pos="990600" algn="l"/>
                          <a:tab pos="1219200" algn="l"/>
                          <a:tab pos="1447800" algn="l"/>
                          <a:tab pos="1676400" algn="l"/>
                          <a:tab pos="1905000" algn="l"/>
                          <a:tab pos="2133600" algn="l"/>
                          <a:tab pos="2362200" algn="l"/>
                          <a:tab pos="2590800" algn="l"/>
                          <a:tab pos="3276600" algn="l"/>
                          <a:tab pos="3962400" algn="l"/>
                          <a:tab pos="4724400" algn="l"/>
                          <a:tab pos="5410200" algn="l"/>
                          <a:tab pos="6172200" algn="l"/>
                          <a:tab pos="6858000" algn="l"/>
                          <a:tab pos="7620000" algn="l"/>
                        </a:tabLst>
                      </a:pPr>
                      <a:r>
                        <a:rPr lang="nl-NL" sz="1050" u="none" strike="noStrike">
                          <a:effectLst/>
                        </a:rPr>
                        <a:t>2. ref. = 20 punten</a:t>
                      </a:r>
                      <a:endParaRPr lang="nl-NL" sz="1100">
                        <a:effectLst/>
                      </a:endParaRPr>
                    </a:p>
                    <a:p>
                      <a:pPr marL="186690" indent="-186690">
                        <a:lnSpc>
                          <a:spcPts val="1200"/>
                        </a:lnSpc>
                        <a:spcAft>
                          <a:spcPts val="0"/>
                        </a:spcAft>
                        <a:tabLst>
                          <a:tab pos="186690" algn="l"/>
                          <a:tab pos="533400" algn="l"/>
                          <a:tab pos="762000" algn="l"/>
                          <a:tab pos="990600" algn="l"/>
                          <a:tab pos="1219200" algn="l"/>
                          <a:tab pos="1447800" algn="l"/>
                          <a:tab pos="1676400" algn="l"/>
                          <a:tab pos="1905000" algn="l"/>
                          <a:tab pos="2133600" algn="l"/>
                          <a:tab pos="2362200" algn="l"/>
                          <a:tab pos="2590800" algn="l"/>
                          <a:tab pos="3276600" algn="l"/>
                          <a:tab pos="3962400" algn="l"/>
                          <a:tab pos="4724400" algn="l"/>
                          <a:tab pos="5410200" algn="l"/>
                          <a:tab pos="6172200" algn="l"/>
                          <a:tab pos="6858000" algn="l"/>
                          <a:tab pos="7620000" algn="l"/>
                        </a:tabLst>
                      </a:pPr>
                      <a:r>
                        <a:rPr lang="nl-NL" sz="1050">
                          <a:effectLst/>
                        </a:rPr>
                        <a:t> </a:t>
                      </a:r>
                      <a:endParaRPr lang="nl-NL" sz="1100">
                        <a:effectLst/>
                        <a:latin typeface="Verdana"/>
                        <a:ea typeface="Times New Roman"/>
                        <a:cs typeface="Times New Roman"/>
                      </a:endParaRPr>
                    </a:p>
                  </a:txBody>
                  <a:tcPr marL="43180" marR="43180" marT="0" marB="0" anchor="ctr"/>
                </a:tc>
                <a:extLst>
                  <a:ext uri="{0D108BD9-81ED-4DB2-BD59-A6C34878D82A}">
                    <a16:rowId xmlns:a16="http://schemas.microsoft.com/office/drawing/2014/main" val="10000"/>
                  </a:ext>
                </a:extLst>
              </a:tr>
              <a:tr h="1183330">
                <a:tc>
                  <a:txBody>
                    <a:bodyPr/>
                    <a:lstStyle/>
                    <a:p>
                      <a:pPr marL="186690" indent="-186690">
                        <a:lnSpc>
                          <a:spcPts val="1200"/>
                        </a:lnSpc>
                        <a:spcAft>
                          <a:spcPts val="0"/>
                        </a:spcAft>
                        <a:tabLst>
                          <a:tab pos="6985" algn="l"/>
                          <a:tab pos="186690" algn="l"/>
                          <a:tab pos="533400" algn="l"/>
                          <a:tab pos="762000" algn="l"/>
                          <a:tab pos="990600" algn="l"/>
                          <a:tab pos="1219200" algn="l"/>
                          <a:tab pos="1447800" algn="l"/>
                          <a:tab pos="1676400" algn="l"/>
                          <a:tab pos="1905000" algn="l"/>
                          <a:tab pos="2133600" algn="l"/>
                          <a:tab pos="2362200" algn="l"/>
                          <a:tab pos="2590800" algn="l"/>
                          <a:tab pos="3276600" algn="l"/>
                          <a:tab pos="3962400" algn="l"/>
                          <a:tab pos="4724400" algn="l"/>
                          <a:tab pos="5410200" algn="l"/>
                          <a:tab pos="6172200" algn="l"/>
                          <a:tab pos="6858000" algn="l"/>
                          <a:tab pos="7620000" algn="l"/>
                        </a:tabLst>
                      </a:pPr>
                      <a:r>
                        <a:rPr lang="nl-NL" sz="1100" dirty="0">
                          <a:effectLst/>
                        </a:rPr>
                        <a:t>B	De gegadigde heeft in de periode van vijf jaar voorafgaande aan de uiterste datum voor ontvangst van de verzoeken tot deelneming, aantoonbaar ervaring opgedaan met het </a:t>
                      </a:r>
                      <a:r>
                        <a:rPr lang="nl-NL" sz="1100" spc="20" dirty="0">
                          <a:effectLst/>
                        </a:rPr>
                        <a:t>Beheer en onderhoud</a:t>
                      </a:r>
                      <a:r>
                        <a:rPr lang="nl-NL" sz="1100" dirty="0">
                          <a:effectLst/>
                        </a:rPr>
                        <a:t> van </a:t>
                      </a:r>
                      <a:r>
                        <a:rPr lang="nl-NL" sz="1100" spc="20" dirty="0">
                          <a:effectLst/>
                        </a:rPr>
                        <a:t>radarsensoren</a:t>
                      </a:r>
                      <a:r>
                        <a:rPr lang="nl-NL" sz="1100" dirty="0">
                          <a:effectLst/>
                        </a:rPr>
                        <a:t> met een minimale omvang van 2</a:t>
                      </a:r>
                      <a:r>
                        <a:rPr lang="nl-NL" sz="1100" spc="20" dirty="0">
                          <a:effectLst/>
                        </a:rPr>
                        <a:t> radarsensoren</a:t>
                      </a:r>
                      <a:r>
                        <a:rPr lang="nl-NL" sz="1100" dirty="0">
                          <a:effectLst/>
                        </a:rPr>
                        <a:t>.</a:t>
                      </a:r>
                      <a:endParaRPr lang="nl-NL" sz="1100" dirty="0">
                        <a:effectLst/>
                        <a:latin typeface="Verdana"/>
                        <a:ea typeface="Times New Roman"/>
                        <a:cs typeface="Times New Roman"/>
                      </a:endParaRPr>
                    </a:p>
                  </a:txBody>
                  <a:tcPr marL="43180" marR="43180" marT="0" marB="0" anchor="ctr"/>
                </a:tc>
                <a:tc>
                  <a:txBody>
                    <a:bodyPr/>
                    <a:lstStyle/>
                    <a:p>
                      <a:pPr marL="186690" indent="-186690">
                        <a:lnSpc>
                          <a:spcPts val="1200"/>
                        </a:lnSpc>
                        <a:spcAft>
                          <a:spcPts val="0"/>
                        </a:spcAft>
                        <a:tabLst>
                          <a:tab pos="186690" algn="l"/>
                          <a:tab pos="533400" algn="l"/>
                          <a:tab pos="762000" algn="l"/>
                          <a:tab pos="990600" algn="l"/>
                          <a:tab pos="1219200" algn="l"/>
                          <a:tab pos="1447800" algn="l"/>
                          <a:tab pos="1676400" algn="l"/>
                          <a:tab pos="1905000" algn="l"/>
                          <a:tab pos="2133600" algn="l"/>
                          <a:tab pos="2362200" algn="l"/>
                          <a:tab pos="2590800" algn="l"/>
                          <a:tab pos="3276600" algn="l"/>
                          <a:tab pos="3962400" algn="l"/>
                          <a:tab pos="4724400" algn="l"/>
                          <a:tab pos="5410200" algn="l"/>
                          <a:tab pos="6172200" algn="l"/>
                          <a:tab pos="6858000" algn="l"/>
                          <a:tab pos="7620000" algn="l"/>
                        </a:tabLst>
                      </a:pPr>
                      <a:r>
                        <a:rPr lang="nl-NL" sz="1050">
                          <a:effectLst/>
                        </a:rPr>
                        <a:t>1. ref. =  10 punten</a:t>
                      </a:r>
                      <a:endParaRPr lang="nl-NL" sz="1100">
                        <a:effectLst/>
                        <a:latin typeface="Verdana"/>
                        <a:ea typeface="Times New Roman"/>
                        <a:cs typeface="Times New Roman"/>
                      </a:endParaRPr>
                    </a:p>
                  </a:txBody>
                  <a:tcPr marL="43180" marR="43180" marT="0" marB="0" anchor="ctr"/>
                </a:tc>
                <a:extLst>
                  <a:ext uri="{0D108BD9-81ED-4DB2-BD59-A6C34878D82A}">
                    <a16:rowId xmlns:a16="http://schemas.microsoft.com/office/drawing/2014/main" val="10001"/>
                  </a:ext>
                </a:extLst>
              </a:tr>
              <a:tr h="1424559">
                <a:tc>
                  <a:txBody>
                    <a:bodyPr/>
                    <a:lstStyle/>
                    <a:p>
                      <a:pPr marL="186690" indent="-186690">
                        <a:lnSpc>
                          <a:spcPts val="1200"/>
                        </a:lnSpc>
                        <a:spcAft>
                          <a:spcPts val="0"/>
                        </a:spcAft>
                        <a:tabLst>
                          <a:tab pos="6985" algn="l"/>
                          <a:tab pos="186690" algn="l"/>
                          <a:tab pos="533400" algn="l"/>
                          <a:tab pos="762000" algn="l"/>
                          <a:tab pos="990600" algn="l"/>
                          <a:tab pos="1219200" algn="l"/>
                          <a:tab pos="1447800" algn="l"/>
                          <a:tab pos="1676400" algn="l"/>
                          <a:tab pos="1905000" algn="l"/>
                          <a:tab pos="2133600" algn="l"/>
                          <a:tab pos="2362200" algn="l"/>
                          <a:tab pos="2590800" algn="l"/>
                          <a:tab pos="3276600" algn="l"/>
                          <a:tab pos="3962400" algn="l"/>
                          <a:tab pos="4724400" algn="l"/>
                          <a:tab pos="5410200" algn="l"/>
                          <a:tab pos="6172200" algn="l"/>
                          <a:tab pos="6858000" algn="l"/>
                          <a:tab pos="7620000" algn="l"/>
                        </a:tabLst>
                      </a:pPr>
                      <a:r>
                        <a:rPr lang="nl-NL" sz="1100" dirty="0">
                          <a:effectLst/>
                        </a:rPr>
                        <a:t>C	De gegadigde heeft in de periode van vijf jaar voorafgaande aan de uiterste datum voor ontvangst van de verzoeken tot deelneming, aantoonbaar ervaring opgedaan met het </a:t>
                      </a:r>
                      <a:r>
                        <a:rPr lang="nl-NL" sz="1100" spc="20" dirty="0">
                          <a:effectLst/>
                        </a:rPr>
                        <a:t>uitvoeren </a:t>
                      </a:r>
                      <a:r>
                        <a:rPr lang="nl-NL" sz="1100" dirty="0">
                          <a:effectLst/>
                        </a:rPr>
                        <a:t> van </a:t>
                      </a:r>
                      <a:r>
                        <a:rPr lang="nl-NL" sz="1100" spc="20" dirty="0">
                          <a:effectLst/>
                        </a:rPr>
                        <a:t>complexe beheer en onderhoudsklussen op verkeersposten en/of vergelijkbare objecten </a:t>
                      </a:r>
                      <a:r>
                        <a:rPr lang="nl-NL" sz="1100" spc="20" dirty="0" err="1">
                          <a:effectLst/>
                        </a:rPr>
                        <a:t>waareen</a:t>
                      </a:r>
                      <a:r>
                        <a:rPr lang="nl-NL" sz="1100" spc="20" dirty="0">
                          <a:effectLst/>
                        </a:rPr>
                        <a:t> 24/7 continu dienstverlening geldt </a:t>
                      </a:r>
                      <a:r>
                        <a:rPr lang="nl-NL" sz="1100" dirty="0">
                          <a:effectLst/>
                        </a:rPr>
                        <a:t>.</a:t>
                      </a:r>
                      <a:endParaRPr lang="nl-NL" sz="1100" dirty="0">
                        <a:effectLst/>
                        <a:latin typeface="Verdana"/>
                        <a:ea typeface="Times New Roman"/>
                        <a:cs typeface="Times New Roman"/>
                      </a:endParaRPr>
                    </a:p>
                  </a:txBody>
                  <a:tcPr marL="43180" marR="43180" marT="0" marB="0" anchor="ctr"/>
                </a:tc>
                <a:tc>
                  <a:txBody>
                    <a:bodyPr/>
                    <a:lstStyle/>
                    <a:p>
                      <a:pPr marL="186690" indent="-186690">
                        <a:lnSpc>
                          <a:spcPts val="1200"/>
                        </a:lnSpc>
                        <a:spcAft>
                          <a:spcPts val="0"/>
                        </a:spcAft>
                        <a:tabLst>
                          <a:tab pos="186690" algn="l"/>
                          <a:tab pos="533400" algn="l"/>
                          <a:tab pos="762000" algn="l"/>
                          <a:tab pos="990600" algn="l"/>
                          <a:tab pos="1219200" algn="l"/>
                          <a:tab pos="1447800" algn="l"/>
                          <a:tab pos="1676400" algn="l"/>
                          <a:tab pos="1905000" algn="l"/>
                          <a:tab pos="2133600" algn="l"/>
                          <a:tab pos="2362200" algn="l"/>
                          <a:tab pos="2590800" algn="l"/>
                          <a:tab pos="3276600" algn="l"/>
                          <a:tab pos="3962400" algn="l"/>
                          <a:tab pos="4724400" algn="l"/>
                          <a:tab pos="5410200" algn="l"/>
                          <a:tab pos="6172200" algn="l"/>
                          <a:tab pos="6858000" algn="l"/>
                          <a:tab pos="7620000" algn="l"/>
                        </a:tabLst>
                      </a:pPr>
                      <a:r>
                        <a:rPr lang="nl-NL" sz="1050" dirty="0">
                          <a:effectLst/>
                        </a:rPr>
                        <a:t>1 ref. = 15 punten</a:t>
                      </a:r>
                      <a:endParaRPr lang="nl-NL" sz="1100" dirty="0">
                        <a:effectLst/>
                        <a:latin typeface="Verdana"/>
                        <a:ea typeface="Times New Roman"/>
                        <a:cs typeface="Times New Roman"/>
                      </a:endParaRPr>
                    </a:p>
                  </a:txBody>
                  <a:tcPr marL="43180" marR="43180" marT="0" marB="0" anchor="ctr"/>
                </a:tc>
                <a:extLst>
                  <a:ext uri="{0D108BD9-81ED-4DB2-BD59-A6C34878D82A}">
                    <a16:rowId xmlns:a16="http://schemas.microsoft.com/office/drawing/2014/main" val="10002"/>
                  </a:ext>
                </a:extLst>
              </a:tr>
            </a:tbl>
          </a:graphicData>
        </a:graphic>
      </p:graphicFrame>
      <p:sp>
        <p:nvSpPr>
          <p:cNvPr id="5" name="Tekstvak 4"/>
          <p:cNvSpPr txBox="1"/>
          <p:nvPr/>
        </p:nvSpPr>
        <p:spPr>
          <a:xfrm>
            <a:off x="611560" y="5373216"/>
            <a:ext cx="8208912" cy="307777"/>
          </a:xfrm>
          <a:prstGeom prst="rect">
            <a:avLst/>
          </a:prstGeom>
          <a:noFill/>
        </p:spPr>
        <p:txBody>
          <a:bodyPr wrap="square" rtlCol="0">
            <a:spAutoFit/>
          </a:bodyPr>
          <a:lstStyle/>
          <a:p>
            <a:r>
              <a:rPr lang="nl-NL" sz="1400" dirty="0"/>
              <a:t>Plus Uitvoeringsperformance (Prestatiemeten)</a:t>
            </a:r>
          </a:p>
        </p:txBody>
      </p:sp>
    </p:spTree>
    <p:extLst>
      <p:ext uri="{BB962C8B-B14F-4D97-AF65-F5344CB8AC3E}">
        <p14:creationId xmlns:p14="http://schemas.microsoft.com/office/powerpoint/2010/main" val="1207761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rot="1500377">
            <a:off x="5954578" y="3543298"/>
            <a:ext cx="2997471" cy="4241799"/>
          </a:xfrm>
          <a:prstGeom prst="rect">
            <a:avLst/>
          </a:prstGeom>
        </p:spPr>
      </p:pic>
      <p:sp>
        <p:nvSpPr>
          <p:cNvPr id="2" name="Title 1"/>
          <p:cNvSpPr>
            <a:spLocks noGrp="1"/>
          </p:cNvSpPr>
          <p:nvPr>
            <p:ph type="title"/>
          </p:nvPr>
        </p:nvSpPr>
        <p:spPr/>
        <p:txBody>
          <a:bodyPr/>
          <a:lstStyle/>
          <a:p>
            <a:pPr eaLnBrk="1" hangingPunct="1"/>
            <a:r>
              <a:rPr lang="nl-NL" dirty="0">
                <a:solidFill>
                  <a:srgbClr val="046F96"/>
                </a:solidFill>
                <a:latin typeface="Verdana" charset="0"/>
              </a:rPr>
              <a:t>Economisch Meest Voordelige Inschrijving (EMVI)</a:t>
            </a:r>
          </a:p>
        </p:txBody>
      </p:sp>
      <p:sp>
        <p:nvSpPr>
          <p:cNvPr id="6" name="Date Placeholder 5"/>
          <p:cNvSpPr>
            <a:spLocks noGrp="1"/>
          </p:cNvSpPr>
          <p:nvPr>
            <p:ph type="dt" sz="half" idx="4294967295"/>
          </p:nvPr>
        </p:nvSpPr>
        <p:spPr>
          <a:xfrm>
            <a:off x="6948264" y="6381328"/>
            <a:ext cx="1724149" cy="332656"/>
          </a:xfrm>
          <a:prstGeom prst="rect">
            <a:avLst/>
          </a:prstGeom>
        </p:spPr>
        <p:txBody>
          <a:bodyPr/>
          <a:lstStyle/>
          <a:p>
            <a:fld id="{D2496035-B8ED-44EC-86B5-50089683D5BD}" type="datetime4">
              <a:rPr lang="nl-NL" sz="1200" smtClean="0"/>
              <a:t>23 maart 2018</a:t>
            </a:fld>
            <a:endParaRPr lang="nl-NL" sz="2000" dirty="0"/>
          </a:p>
        </p:txBody>
      </p:sp>
      <p:sp>
        <p:nvSpPr>
          <p:cNvPr id="3" name="TextBox 2"/>
          <p:cNvSpPr txBox="1"/>
          <p:nvPr/>
        </p:nvSpPr>
        <p:spPr>
          <a:xfrm>
            <a:off x="146282" y="1952286"/>
            <a:ext cx="9029651" cy="3477875"/>
          </a:xfrm>
          <a:prstGeom prst="rect">
            <a:avLst/>
          </a:prstGeom>
          <a:noFill/>
        </p:spPr>
        <p:txBody>
          <a:bodyPr wrap="none" rtlCol="0">
            <a:spAutoFit/>
          </a:bodyPr>
          <a:lstStyle/>
          <a:p>
            <a:pPr algn="l"/>
            <a:r>
              <a:rPr lang="nl-NL" sz="1800" dirty="0">
                <a:latin typeface="+mn-lt"/>
              </a:rPr>
              <a:t>Als EMVI-methode hanteert Rijkswaterstaat het ‘gunnen op waarde’ uit</a:t>
            </a:r>
          </a:p>
          <a:p>
            <a:pPr algn="l"/>
            <a:r>
              <a:rPr lang="nl-NL" sz="1800" dirty="0">
                <a:latin typeface="+mn-lt"/>
              </a:rPr>
              <a:t>de bouwsector. </a:t>
            </a:r>
          </a:p>
          <a:p>
            <a:pPr algn="l"/>
            <a:endParaRPr lang="nl-NL" sz="1800" dirty="0">
              <a:latin typeface="+mn-lt"/>
            </a:endParaRPr>
          </a:p>
          <a:p>
            <a:pPr algn="l"/>
            <a:r>
              <a:rPr lang="nl-NL" sz="1800" dirty="0">
                <a:latin typeface="+mn-lt"/>
              </a:rPr>
              <a:t>Bij deze methode beoordelen wij inschrijvingen op de aangeboden waarde: </a:t>
            </a:r>
          </a:p>
          <a:p>
            <a:pPr algn="l"/>
            <a:r>
              <a:rPr lang="nl-NL" sz="1800" dirty="0">
                <a:latin typeface="+mn-lt"/>
              </a:rPr>
              <a:t>de kwaliteit en meerwaarde in combinatie met de prijs. </a:t>
            </a:r>
          </a:p>
          <a:p>
            <a:pPr algn="l"/>
            <a:endParaRPr lang="nl-NL" sz="1800" dirty="0">
              <a:latin typeface="+mn-lt"/>
            </a:endParaRPr>
          </a:p>
          <a:p>
            <a:pPr algn="l"/>
            <a:r>
              <a:rPr lang="nl-NL" sz="1800" dirty="0">
                <a:latin typeface="+mn-lt"/>
              </a:rPr>
              <a:t>Onder kwaliteit verstaan we bijvoorbeeld </a:t>
            </a:r>
          </a:p>
          <a:p>
            <a:pPr algn="l"/>
            <a:r>
              <a:rPr lang="nl-NL" sz="1800" dirty="0">
                <a:latin typeface="+mn-lt"/>
              </a:rPr>
              <a:t>publieksgerichtheid, duurzaamheid  en projectbeheersing </a:t>
            </a:r>
          </a:p>
          <a:p>
            <a:pPr algn="l"/>
            <a:endParaRPr lang="nl-NL" sz="1800" dirty="0">
              <a:latin typeface="+mn-lt"/>
            </a:endParaRPr>
          </a:p>
          <a:p>
            <a:r>
              <a:rPr lang="nl-NL" sz="1800" dirty="0">
                <a:latin typeface="+mn-lt"/>
              </a:rPr>
              <a:t>de EMVI criteria voor aanbesteding Overige Ketens </a:t>
            </a:r>
          </a:p>
          <a:p>
            <a:r>
              <a:rPr lang="nl-NL" sz="1800" dirty="0">
                <a:latin typeface="+mn-lt"/>
              </a:rPr>
              <a:t>geven ruimte aan de ambitie van de Marktvisie </a:t>
            </a:r>
          </a:p>
          <a:p>
            <a:endParaRPr lang="nl-NL" dirty="0"/>
          </a:p>
        </p:txBody>
      </p:sp>
    </p:spTree>
    <p:extLst>
      <p:ext uri="{BB962C8B-B14F-4D97-AF65-F5344CB8AC3E}">
        <p14:creationId xmlns:p14="http://schemas.microsoft.com/office/powerpoint/2010/main" val="431753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476672"/>
            <a:ext cx="8402637" cy="400050"/>
          </a:xfrm>
        </p:spPr>
        <p:txBody>
          <a:bodyPr/>
          <a:lstStyle/>
          <a:p>
            <a:r>
              <a:rPr lang="nl-NL" dirty="0"/>
              <a:t>EMVI </a:t>
            </a: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2051971496"/>
              </p:ext>
            </p:extLst>
          </p:nvPr>
        </p:nvGraphicFramePr>
        <p:xfrm>
          <a:off x="323528" y="1268760"/>
          <a:ext cx="8496944" cy="4753561"/>
        </p:xfrm>
        <a:graphic>
          <a:graphicData uri="http://schemas.openxmlformats.org/drawingml/2006/table">
            <a:tbl>
              <a:tblPr>
                <a:tableStyleId>{5C22544A-7EE6-4342-B048-85BDC9FD1C3A}</a:tableStyleId>
              </a:tblPr>
              <a:tblGrid>
                <a:gridCol w="2880320">
                  <a:extLst>
                    <a:ext uri="{9D8B030D-6E8A-4147-A177-3AD203B41FA5}">
                      <a16:colId xmlns:a16="http://schemas.microsoft.com/office/drawing/2014/main" val="20000"/>
                    </a:ext>
                  </a:extLst>
                </a:gridCol>
                <a:gridCol w="5616624">
                  <a:extLst>
                    <a:ext uri="{9D8B030D-6E8A-4147-A177-3AD203B41FA5}">
                      <a16:colId xmlns:a16="http://schemas.microsoft.com/office/drawing/2014/main" val="20001"/>
                    </a:ext>
                  </a:extLst>
                </a:gridCol>
              </a:tblGrid>
              <a:tr h="332534">
                <a:tc>
                  <a:txBody>
                    <a:bodyPr/>
                    <a:lstStyle/>
                    <a:p>
                      <a:pPr marL="144780" indent="-144780" algn="l">
                        <a:lnSpc>
                          <a:spcPts val="1200"/>
                        </a:lnSpc>
                        <a:spcBef>
                          <a:spcPts val="300"/>
                        </a:spcBef>
                        <a:spcAft>
                          <a:spcPts val="300"/>
                        </a:spcAft>
                      </a:pPr>
                      <a:r>
                        <a:rPr lang="nl-NL" sz="1600" dirty="0">
                          <a:effectLst/>
                        </a:rPr>
                        <a:t>Criterium</a:t>
                      </a:r>
                      <a:endParaRPr lang="nl-NL" sz="2000" dirty="0">
                        <a:effectLst/>
                        <a:latin typeface="Verdana"/>
                        <a:ea typeface="Times New Roman"/>
                        <a:cs typeface="Times New Roman"/>
                      </a:endParaRPr>
                    </a:p>
                  </a:txBody>
                  <a:tcPr marL="68580" marR="68580" marT="0" marB="0" anchor="ctr"/>
                </a:tc>
                <a:tc>
                  <a:txBody>
                    <a:bodyPr/>
                    <a:lstStyle/>
                    <a:p>
                      <a:pPr algn="l">
                        <a:lnSpc>
                          <a:spcPts val="1200"/>
                        </a:lnSpc>
                        <a:spcBef>
                          <a:spcPts val="300"/>
                        </a:spcBef>
                        <a:spcAft>
                          <a:spcPts val="300"/>
                        </a:spcAft>
                      </a:pPr>
                      <a:r>
                        <a:rPr lang="nl-NL" sz="1600" dirty="0">
                          <a:effectLst/>
                        </a:rPr>
                        <a:t>Subcriterium</a:t>
                      </a:r>
                      <a:endParaRPr lang="nl-NL" sz="2000" dirty="0">
                        <a:effectLst/>
                        <a:latin typeface="Verdana"/>
                        <a:ea typeface="Times New Roman"/>
                        <a:cs typeface="Times New Roman"/>
                      </a:endParaRPr>
                    </a:p>
                  </a:txBody>
                  <a:tcPr marL="68580" marR="68580" marT="0" marB="0" anchor="ctr"/>
                </a:tc>
                <a:extLst>
                  <a:ext uri="{0D108BD9-81ED-4DB2-BD59-A6C34878D82A}">
                    <a16:rowId xmlns:a16="http://schemas.microsoft.com/office/drawing/2014/main" val="10000"/>
                  </a:ext>
                </a:extLst>
              </a:tr>
              <a:tr h="711209">
                <a:tc rowSpan="2">
                  <a:txBody>
                    <a:bodyPr/>
                    <a:lstStyle/>
                    <a:p>
                      <a:pPr marL="0" lvl="0" indent="0" algn="l">
                        <a:lnSpc>
                          <a:spcPct val="150000"/>
                        </a:lnSpc>
                        <a:spcAft>
                          <a:spcPts val="0"/>
                        </a:spcAft>
                        <a:buFont typeface="+mj-lt"/>
                        <a:buNone/>
                      </a:pPr>
                      <a:r>
                        <a:rPr lang="nl-NL" sz="1600" dirty="0">
                          <a:effectLst/>
                        </a:rPr>
                        <a:t>1. Ambitie</a:t>
                      </a:r>
                      <a:endParaRPr lang="nl-NL" sz="2000" dirty="0">
                        <a:effectLst/>
                      </a:endParaRPr>
                    </a:p>
                    <a:p>
                      <a:pPr marL="83820" indent="-120015" algn="l">
                        <a:lnSpc>
                          <a:spcPct val="150000"/>
                        </a:lnSpc>
                        <a:spcAft>
                          <a:spcPts val="0"/>
                        </a:spcAft>
                      </a:pPr>
                      <a:r>
                        <a:rPr lang="nl-NL" sz="1600" dirty="0">
                          <a:effectLst/>
                        </a:rPr>
                        <a:t> </a:t>
                      </a:r>
                      <a:endParaRPr lang="nl-NL" sz="2000" dirty="0">
                        <a:effectLst/>
                      </a:endParaRPr>
                    </a:p>
                    <a:p>
                      <a:pPr marL="83820" indent="-120015" algn="l">
                        <a:lnSpc>
                          <a:spcPct val="150000"/>
                        </a:lnSpc>
                        <a:spcAft>
                          <a:spcPts val="0"/>
                        </a:spcAft>
                      </a:pPr>
                      <a:r>
                        <a:rPr lang="nl-NL" sz="1600" dirty="0">
                          <a:effectLst/>
                        </a:rPr>
                        <a:t> </a:t>
                      </a:r>
                      <a:endParaRPr lang="nl-NL" sz="2000" dirty="0">
                        <a:effectLst/>
                        <a:latin typeface="Verdana"/>
                        <a:ea typeface="Times New Roman"/>
                        <a:cs typeface="Times New Roman"/>
                      </a:endParaRPr>
                    </a:p>
                  </a:txBody>
                  <a:tcPr marL="68580" marR="68580" marT="0" marB="0" anchor="ctr"/>
                </a:tc>
                <a:tc>
                  <a:txBody>
                    <a:bodyPr/>
                    <a:lstStyle/>
                    <a:p>
                      <a:pPr algn="l">
                        <a:lnSpc>
                          <a:spcPct val="150000"/>
                        </a:lnSpc>
                        <a:spcAft>
                          <a:spcPts val="0"/>
                        </a:spcAft>
                      </a:pPr>
                      <a:r>
                        <a:rPr lang="nl-NL" sz="1600" dirty="0">
                          <a:effectLst/>
                        </a:rPr>
                        <a:t>1.1 Stabiel en hoogwaardig uitgevoerd onderhoud</a:t>
                      </a:r>
                      <a:endParaRPr lang="nl-NL" sz="2000" dirty="0">
                        <a:effectLst/>
                        <a:latin typeface="Verdana"/>
                        <a:ea typeface="Times New Roman"/>
                        <a:cs typeface="Times New Roman"/>
                      </a:endParaRPr>
                    </a:p>
                  </a:txBody>
                  <a:tcPr marL="68580" marR="68580" marT="0" marB="0" anchor="ctr"/>
                </a:tc>
                <a:extLst>
                  <a:ext uri="{0D108BD9-81ED-4DB2-BD59-A6C34878D82A}">
                    <a16:rowId xmlns:a16="http://schemas.microsoft.com/office/drawing/2014/main" val="10001"/>
                  </a:ext>
                </a:extLst>
              </a:tr>
              <a:tr h="385039">
                <a:tc vMerge="1">
                  <a:txBody>
                    <a:bodyPr/>
                    <a:lstStyle/>
                    <a:p>
                      <a:endParaRPr lang="nl-NL"/>
                    </a:p>
                  </a:txBody>
                  <a:tcPr/>
                </a:tc>
                <a:tc>
                  <a:txBody>
                    <a:bodyPr/>
                    <a:lstStyle/>
                    <a:p>
                      <a:pPr algn="l">
                        <a:lnSpc>
                          <a:spcPct val="150000"/>
                        </a:lnSpc>
                        <a:spcAft>
                          <a:spcPts val="0"/>
                        </a:spcAft>
                      </a:pPr>
                      <a:r>
                        <a:rPr lang="nl-NL" sz="1600">
                          <a:effectLst/>
                        </a:rPr>
                        <a:t>1.2 “Areaal” permanent op orde</a:t>
                      </a:r>
                      <a:endParaRPr lang="nl-NL" sz="2000">
                        <a:effectLst/>
                        <a:latin typeface="Verdana"/>
                        <a:ea typeface="Times New Roman"/>
                        <a:cs typeface="Times New Roman"/>
                      </a:endParaRPr>
                    </a:p>
                  </a:txBody>
                  <a:tcPr marL="68580" marR="68580" marT="0" marB="0" anchor="ctr"/>
                </a:tc>
                <a:extLst>
                  <a:ext uri="{0D108BD9-81ED-4DB2-BD59-A6C34878D82A}">
                    <a16:rowId xmlns:a16="http://schemas.microsoft.com/office/drawing/2014/main" val="10002"/>
                  </a:ext>
                </a:extLst>
              </a:tr>
              <a:tr h="811446">
                <a:tc rowSpan="3">
                  <a:txBody>
                    <a:bodyPr/>
                    <a:lstStyle/>
                    <a:p>
                      <a:pPr marL="82550" indent="-118745" algn="l">
                        <a:lnSpc>
                          <a:spcPct val="150000"/>
                        </a:lnSpc>
                        <a:spcAft>
                          <a:spcPts val="0"/>
                        </a:spcAft>
                      </a:pPr>
                      <a:r>
                        <a:rPr lang="nl-NL" sz="1600" dirty="0">
                          <a:effectLst/>
                        </a:rPr>
                        <a:t>2. Vakmanschap</a:t>
                      </a:r>
                      <a:endParaRPr lang="nl-NL" sz="2000" dirty="0">
                        <a:effectLst/>
                        <a:latin typeface="Verdana"/>
                        <a:ea typeface="Times New Roman"/>
                        <a:cs typeface="Times New Roman"/>
                      </a:endParaRPr>
                    </a:p>
                  </a:txBody>
                  <a:tcPr marL="68580" marR="68580" marT="0" marB="0" anchor="ctr"/>
                </a:tc>
                <a:tc>
                  <a:txBody>
                    <a:bodyPr/>
                    <a:lstStyle/>
                    <a:p>
                      <a:pPr algn="l">
                        <a:lnSpc>
                          <a:spcPct val="150000"/>
                        </a:lnSpc>
                        <a:spcAft>
                          <a:spcPts val="0"/>
                        </a:spcAft>
                      </a:pPr>
                      <a:r>
                        <a:rPr lang="nl-NL" sz="1600">
                          <a:effectLst/>
                        </a:rPr>
                        <a:t>2.1 Integrale veiligheid van de RDV keten</a:t>
                      </a:r>
                      <a:endParaRPr lang="nl-NL" sz="2000">
                        <a:effectLst/>
                        <a:latin typeface="Verdana"/>
                        <a:ea typeface="Times New Roman"/>
                        <a:cs typeface="Times New Roman"/>
                      </a:endParaRPr>
                    </a:p>
                  </a:txBody>
                  <a:tcPr marL="68580" marR="68580" marT="0" marB="0" anchor="ctr"/>
                </a:tc>
                <a:extLst>
                  <a:ext uri="{0D108BD9-81ED-4DB2-BD59-A6C34878D82A}">
                    <a16:rowId xmlns:a16="http://schemas.microsoft.com/office/drawing/2014/main" val="10003"/>
                  </a:ext>
                </a:extLst>
              </a:tr>
              <a:tr h="529827">
                <a:tc vMerge="1">
                  <a:txBody>
                    <a:bodyPr/>
                    <a:lstStyle/>
                    <a:p>
                      <a:endParaRPr lang="nl-NL"/>
                    </a:p>
                  </a:txBody>
                  <a:tcPr/>
                </a:tc>
                <a:tc>
                  <a:txBody>
                    <a:bodyPr/>
                    <a:lstStyle/>
                    <a:p>
                      <a:pPr algn="l">
                        <a:lnSpc>
                          <a:spcPct val="150000"/>
                        </a:lnSpc>
                        <a:spcAft>
                          <a:spcPts val="0"/>
                        </a:spcAft>
                      </a:pPr>
                      <a:r>
                        <a:rPr lang="nl-NL" sz="1600">
                          <a:effectLst/>
                        </a:rPr>
                        <a:t>2.2 Proactief risicomanagement</a:t>
                      </a:r>
                      <a:endParaRPr lang="nl-NL" sz="2000">
                        <a:effectLst/>
                        <a:latin typeface="Verdana"/>
                        <a:ea typeface="Times New Roman"/>
                        <a:cs typeface="Times New Roman"/>
                      </a:endParaRPr>
                    </a:p>
                  </a:txBody>
                  <a:tcPr marL="68580" marR="68580" marT="0" marB="0" anchor="ctr"/>
                </a:tc>
                <a:extLst>
                  <a:ext uri="{0D108BD9-81ED-4DB2-BD59-A6C34878D82A}">
                    <a16:rowId xmlns:a16="http://schemas.microsoft.com/office/drawing/2014/main" val="10004"/>
                  </a:ext>
                </a:extLst>
              </a:tr>
              <a:tr h="650748">
                <a:tc vMerge="1">
                  <a:txBody>
                    <a:bodyPr/>
                    <a:lstStyle/>
                    <a:p>
                      <a:endParaRPr lang="nl-NL"/>
                    </a:p>
                  </a:txBody>
                  <a:tcPr/>
                </a:tc>
                <a:tc>
                  <a:txBody>
                    <a:bodyPr/>
                    <a:lstStyle/>
                    <a:p>
                      <a:pPr algn="l">
                        <a:lnSpc>
                          <a:spcPct val="150000"/>
                        </a:lnSpc>
                        <a:spcAft>
                          <a:spcPts val="0"/>
                        </a:spcAft>
                      </a:pPr>
                      <a:r>
                        <a:rPr lang="nl-NL" sz="1600" dirty="0">
                          <a:effectLst/>
                        </a:rPr>
                        <a:t>2.3 Flexibele inzet contract</a:t>
                      </a:r>
                      <a:endParaRPr lang="nl-NL" sz="2000" dirty="0">
                        <a:effectLst/>
                        <a:latin typeface="Verdana"/>
                        <a:ea typeface="Times New Roman"/>
                        <a:cs typeface="Times New Roman"/>
                      </a:endParaRPr>
                    </a:p>
                  </a:txBody>
                  <a:tcPr marL="68580" marR="68580" marT="0" marB="0" anchor="ctr"/>
                </a:tc>
                <a:extLst>
                  <a:ext uri="{0D108BD9-81ED-4DB2-BD59-A6C34878D82A}">
                    <a16:rowId xmlns:a16="http://schemas.microsoft.com/office/drawing/2014/main" val="10005"/>
                  </a:ext>
                </a:extLst>
              </a:tr>
              <a:tr h="1331726">
                <a:tc>
                  <a:txBody>
                    <a:bodyPr/>
                    <a:lstStyle/>
                    <a:p>
                      <a:pPr marL="82550" indent="-118745" algn="l">
                        <a:lnSpc>
                          <a:spcPct val="150000"/>
                        </a:lnSpc>
                        <a:spcAft>
                          <a:spcPts val="0"/>
                        </a:spcAft>
                      </a:pPr>
                      <a:r>
                        <a:rPr lang="nl-NL" sz="1600" dirty="0">
                          <a:effectLst/>
                        </a:rPr>
                        <a:t>3.</a:t>
                      </a:r>
                      <a:r>
                        <a:rPr lang="nl-NL" sz="1600" baseline="0" dirty="0">
                          <a:effectLst/>
                        </a:rPr>
                        <a:t> </a:t>
                      </a:r>
                      <a:r>
                        <a:rPr lang="nl-NL" sz="1600" dirty="0">
                          <a:effectLst/>
                        </a:rPr>
                        <a:t>Samenwerken</a:t>
                      </a:r>
                      <a:endParaRPr lang="nl-NL" sz="2000" dirty="0">
                        <a:effectLst/>
                        <a:latin typeface="Verdana"/>
                        <a:ea typeface="Times New Roman"/>
                        <a:cs typeface="Times New Roman"/>
                      </a:endParaRPr>
                    </a:p>
                  </a:txBody>
                  <a:tcPr marL="68580" marR="68580" marT="0" marB="0" anchor="ctr"/>
                </a:tc>
                <a:tc>
                  <a:txBody>
                    <a:bodyPr/>
                    <a:lstStyle/>
                    <a:p>
                      <a:pPr algn="l">
                        <a:lnSpc>
                          <a:spcPct val="150000"/>
                        </a:lnSpc>
                        <a:spcAft>
                          <a:spcPts val="0"/>
                        </a:spcAft>
                      </a:pPr>
                      <a:r>
                        <a:rPr lang="nl-NL" sz="1600" dirty="0">
                          <a:effectLst/>
                        </a:rPr>
                        <a:t>3.1 Samenwerken tussen diverse (onderdelen van ) organisaties in de RDV keten (</a:t>
                      </a:r>
                      <a:r>
                        <a:rPr lang="nl-NL" sz="1600" dirty="0" err="1">
                          <a:effectLst/>
                        </a:rPr>
                        <a:t>OG’s</a:t>
                      </a:r>
                      <a:r>
                        <a:rPr lang="nl-NL" sz="1600" dirty="0">
                          <a:effectLst/>
                        </a:rPr>
                        <a:t> en </a:t>
                      </a:r>
                      <a:r>
                        <a:rPr lang="nl-NL" sz="1600" dirty="0" err="1">
                          <a:effectLst/>
                        </a:rPr>
                        <a:t>ON’s</a:t>
                      </a:r>
                      <a:r>
                        <a:rPr lang="nl-NL" sz="1600" dirty="0">
                          <a:effectLst/>
                        </a:rPr>
                        <a:t>)</a:t>
                      </a:r>
                      <a:endParaRPr lang="nl-NL" sz="2000" dirty="0">
                        <a:effectLst/>
                        <a:latin typeface="Verdana"/>
                        <a:ea typeface="Times New Roman"/>
                        <a:cs typeface="Times New Roman"/>
                      </a:endParaRPr>
                    </a:p>
                  </a:txBody>
                  <a:tcPr marL="68580" marR="68580"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5499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88641"/>
            <a:ext cx="8402637" cy="861774"/>
          </a:xfrm>
        </p:spPr>
        <p:txBody>
          <a:bodyPr/>
          <a:lstStyle/>
          <a:p>
            <a:r>
              <a:rPr lang="nl-NL" sz="2800" dirty="0"/>
              <a:t>Planning Procedure</a:t>
            </a:r>
            <a:br>
              <a:rPr lang="nl-NL" sz="2800" dirty="0"/>
            </a:br>
            <a:r>
              <a:rPr lang="nl-NL" sz="2800" dirty="0"/>
              <a:t>Selectiefase </a:t>
            </a:r>
          </a:p>
        </p:txBody>
      </p:sp>
      <p:graphicFrame>
        <p:nvGraphicFramePr>
          <p:cNvPr id="3" name="Tabel 2"/>
          <p:cNvGraphicFramePr>
            <a:graphicFrameLocks noGrp="1"/>
          </p:cNvGraphicFramePr>
          <p:nvPr>
            <p:extLst>
              <p:ext uri="{D42A27DB-BD31-4B8C-83A1-F6EECF244321}">
                <p14:modId xmlns:p14="http://schemas.microsoft.com/office/powerpoint/2010/main" val="3337070798"/>
              </p:ext>
            </p:extLst>
          </p:nvPr>
        </p:nvGraphicFramePr>
        <p:xfrm>
          <a:off x="683568" y="1412776"/>
          <a:ext cx="7848872" cy="4752531"/>
        </p:xfrm>
        <a:graphic>
          <a:graphicData uri="http://schemas.openxmlformats.org/drawingml/2006/table">
            <a:tbl>
              <a:tblPr firstRow="1" firstCol="1" lastRow="1" lastCol="1" bandRow="1" bandCol="1">
                <a:tableStyleId>{5C22544A-7EE6-4342-B048-85BDC9FD1C3A}</a:tableStyleId>
              </a:tblPr>
              <a:tblGrid>
                <a:gridCol w="6101489">
                  <a:extLst>
                    <a:ext uri="{9D8B030D-6E8A-4147-A177-3AD203B41FA5}">
                      <a16:colId xmlns:a16="http://schemas.microsoft.com/office/drawing/2014/main" val="20000"/>
                    </a:ext>
                  </a:extLst>
                </a:gridCol>
                <a:gridCol w="1747383">
                  <a:extLst>
                    <a:ext uri="{9D8B030D-6E8A-4147-A177-3AD203B41FA5}">
                      <a16:colId xmlns:a16="http://schemas.microsoft.com/office/drawing/2014/main" val="20001"/>
                    </a:ext>
                  </a:extLst>
                </a:gridCol>
              </a:tblGrid>
              <a:tr h="733961">
                <a:tc>
                  <a:txBody>
                    <a:bodyPr/>
                    <a:lstStyle/>
                    <a:p>
                      <a:pPr>
                        <a:lnSpc>
                          <a:spcPts val="1200"/>
                        </a:lnSpc>
                        <a:spcAft>
                          <a:spcPts val="0"/>
                        </a:spcAft>
                      </a:pPr>
                      <a:r>
                        <a:rPr lang="nl-NL" sz="1400" b="0" dirty="0">
                          <a:effectLst/>
                          <a:latin typeface="+mn-lt"/>
                        </a:rPr>
                        <a:t>Activiteit</a:t>
                      </a:r>
                    </a:p>
                    <a:p>
                      <a:pPr>
                        <a:lnSpc>
                          <a:spcPts val="1200"/>
                        </a:lnSpc>
                        <a:spcAft>
                          <a:spcPts val="0"/>
                        </a:spcAft>
                      </a:pPr>
                      <a:r>
                        <a:rPr lang="nl-NL" sz="1400" b="0" dirty="0">
                          <a:effectLst/>
                          <a:latin typeface="+mn-lt"/>
                        </a:rPr>
                        <a:t> </a:t>
                      </a:r>
                      <a:endParaRPr lang="nl-NL" sz="1400" b="0" dirty="0">
                        <a:effectLst/>
                        <a:latin typeface="+mn-lt"/>
                        <a:ea typeface="Times New Roman"/>
                        <a:cs typeface="Times New Roman"/>
                      </a:endParaRPr>
                    </a:p>
                  </a:txBody>
                  <a:tcPr marL="68580" marR="68580" marT="0" marB="0" anchor="ctr"/>
                </a:tc>
                <a:tc>
                  <a:txBody>
                    <a:bodyPr/>
                    <a:lstStyle/>
                    <a:p>
                      <a:pPr>
                        <a:lnSpc>
                          <a:spcPts val="1200"/>
                        </a:lnSpc>
                        <a:spcAft>
                          <a:spcPts val="0"/>
                        </a:spcAft>
                      </a:pPr>
                      <a:r>
                        <a:rPr lang="nl-NL" sz="1400" b="0">
                          <a:effectLst/>
                          <a:latin typeface="+mn-lt"/>
                        </a:rPr>
                        <a:t>Datum/weeknr</a:t>
                      </a:r>
                      <a:endParaRPr lang="nl-NL" sz="1400" b="0">
                        <a:effectLst/>
                        <a:latin typeface="+mn-lt"/>
                        <a:ea typeface="Times New Roman"/>
                        <a:cs typeface="Times New Roman"/>
                      </a:endParaRPr>
                    </a:p>
                  </a:txBody>
                  <a:tcPr marL="68580" marR="68580" marT="0" marB="0" anchor="ctr"/>
                </a:tc>
                <a:extLst>
                  <a:ext uri="{0D108BD9-81ED-4DB2-BD59-A6C34878D82A}">
                    <a16:rowId xmlns:a16="http://schemas.microsoft.com/office/drawing/2014/main" val="10000"/>
                  </a:ext>
                </a:extLst>
              </a:tr>
              <a:tr h="733961">
                <a:tc gridSpan="2">
                  <a:txBody>
                    <a:bodyPr/>
                    <a:lstStyle/>
                    <a:p>
                      <a:pPr>
                        <a:lnSpc>
                          <a:spcPts val="1200"/>
                        </a:lnSpc>
                        <a:spcAft>
                          <a:spcPts val="0"/>
                        </a:spcAft>
                      </a:pPr>
                      <a:r>
                        <a:rPr lang="nl-NL" sz="1400" b="0" dirty="0">
                          <a:effectLst/>
                          <a:latin typeface="+mn-lt"/>
                        </a:rPr>
                        <a:t>Aanmeldingsfase</a:t>
                      </a:r>
                    </a:p>
                    <a:p>
                      <a:pPr>
                        <a:lnSpc>
                          <a:spcPts val="1200"/>
                        </a:lnSpc>
                        <a:spcAft>
                          <a:spcPts val="0"/>
                        </a:spcAft>
                      </a:pPr>
                      <a:r>
                        <a:rPr lang="nl-NL" sz="1400" b="0" dirty="0">
                          <a:effectLst/>
                          <a:latin typeface="+mn-lt"/>
                        </a:rPr>
                        <a:t> </a:t>
                      </a:r>
                      <a:endParaRPr lang="nl-NL" sz="1400" b="0" dirty="0">
                        <a:effectLst/>
                        <a:latin typeface="+mn-lt"/>
                        <a:ea typeface="Times New Roman"/>
                        <a:cs typeface="Times New Roman"/>
                      </a:endParaRPr>
                    </a:p>
                  </a:txBody>
                  <a:tcPr marL="68580" marR="68580" marT="0" marB="0" anchor="ctr"/>
                </a:tc>
                <a:tc hMerge="1">
                  <a:txBody>
                    <a:bodyPr/>
                    <a:lstStyle/>
                    <a:p>
                      <a:endParaRPr lang="nl-NL"/>
                    </a:p>
                  </a:txBody>
                  <a:tcPr/>
                </a:tc>
                <a:extLst>
                  <a:ext uri="{0D108BD9-81ED-4DB2-BD59-A6C34878D82A}">
                    <a16:rowId xmlns:a16="http://schemas.microsoft.com/office/drawing/2014/main" val="10001"/>
                  </a:ext>
                </a:extLst>
              </a:tr>
              <a:tr h="733961">
                <a:tc>
                  <a:txBody>
                    <a:bodyPr/>
                    <a:lstStyle/>
                    <a:p>
                      <a:pPr>
                        <a:lnSpc>
                          <a:spcPts val="1200"/>
                        </a:lnSpc>
                        <a:spcAft>
                          <a:spcPts val="0"/>
                        </a:spcAft>
                        <a:tabLst>
                          <a:tab pos="209550" algn="l"/>
                        </a:tabLst>
                      </a:pPr>
                      <a:r>
                        <a:rPr lang="nl-NL" sz="1400" b="0" dirty="0">
                          <a:effectLst/>
                          <a:latin typeface="+mn-lt"/>
                        </a:rPr>
                        <a:t>Verzenden van de aankondiging door publicatie op</a:t>
                      </a:r>
                    </a:p>
                    <a:p>
                      <a:pPr>
                        <a:lnSpc>
                          <a:spcPts val="1200"/>
                        </a:lnSpc>
                        <a:spcAft>
                          <a:spcPts val="0"/>
                        </a:spcAft>
                        <a:tabLst>
                          <a:tab pos="209550" algn="l"/>
                        </a:tabLst>
                      </a:pPr>
                      <a:endParaRPr lang="nl-NL" sz="1400" b="0" dirty="0">
                        <a:effectLst/>
                        <a:latin typeface="+mn-lt"/>
                      </a:endParaRPr>
                    </a:p>
                    <a:p>
                      <a:pPr>
                        <a:lnSpc>
                          <a:spcPts val="1200"/>
                        </a:lnSpc>
                        <a:spcAft>
                          <a:spcPts val="0"/>
                        </a:spcAft>
                        <a:tabLst>
                          <a:tab pos="209550" algn="l"/>
                        </a:tabLst>
                      </a:pPr>
                      <a:r>
                        <a:rPr lang="nl-NL" sz="1400" b="0" dirty="0">
                          <a:effectLst/>
                          <a:latin typeface="+mn-lt"/>
                        </a:rPr>
                        <a:t> </a:t>
                      </a:r>
                      <a:r>
                        <a:rPr lang="nl-NL" sz="1400" b="0" u="sng" dirty="0">
                          <a:effectLst/>
                          <a:latin typeface="+mn-lt"/>
                          <a:hlinkClick r:id="rId3"/>
                        </a:rPr>
                        <a:t>www.tenderned.nl</a:t>
                      </a:r>
                      <a:endParaRPr lang="nl-NL" sz="1400" b="0" dirty="0">
                        <a:effectLst/>
                        <a:latin typeface="+mn-lt"/>
                        <a:ea typeface="Times New Roman"/>
                        <a:cs typeface="Times New Roman"/>
                      </a:endParaRPr>
                    </a:p>
                  </a:txBody>
                  <a:tcPr marL="68580" marR="68580" marT="0" marB="0" anchor="ctr"/>
                </a:tc>
                <a:tc>
                  <a:txBody>
                    <a:bodyPr/>
                    <a:lstStyle/>
                    <a:p>
                      <a:pPr>
                        <a:lnSpc>
                          <a:spcPts val="1200"/>
                        </a:lnSpc>
                        <a:spcAft>
                          <a:spcPts val="0"/>
                        </a:spcAft>
                      </a:pPr>
                      <a:r>
                        <a:rPr lang="nl-NL" sz="1400" b="0">
                          <a:effectLst/>
                          <a:latin typeface="+mn-lt"/>
                        </a:rPr>
                        <a:t>07-03-2018</a:t>
                      </a:r>
                      <a:endParaRPr lang="nl-NL" sz="1400" b="0">
                        <a:effectLst/>
                        <a:latin typeface="+mn-lt"/>
                        <a:ea typeface="Times New Roman"/>
                        <a:cs typeface="Times New Roman"/>
                      </a:endParaRPr>
                    </a:p>
                  </a:txBody>
                  <a:tcPr marL="68580" marR="68580" marT="0" marB="0" anchor="ctr"/>
                </a:tc>
                <a:extLst>
                  <a:ext uri="{0D108BD9-81ED-4DB2-BD59-A6C34878D82A}">
                    <a16:rowId xmlns:a16="http://schemas.microsoft.com/office/drawing/2014/main" val="10002"/>
                  </a:ext>
                </a:extLst>
              </a:tr>
              <a:tr h="733961">
                <a:tc>
                  <a:txBody>
                    <a:bodyPr/>
                    <a:lstStyle/>
                    <a:p>
                      <a:pPr>
                        <a:lnSpc>
                          <a:spcPts val="1200"/>
                        </a:lnSpc>
                        <a:spcAft>
                          <a:spcPts val="0"/>
                        </a:spcAft>
                        <a:tabLst>
                          <a:tab pos="209550" algn="l"/>
                        </a:tabLst>
                      </a:pPr>
                      <a:r>
                        <a:rPr lang="nl-NL" sz="1400" b="0" dirty="0">
                          <a:effectLst/>
                          <a:latin typeface="+mn-lt"/>
                        </a:rPr>
                        <a:t>Inlichtingenbijeenkomst 23 maart 2018 10.00 – 12.30</a:t>
                      </a:r>
                    </a:p>
                    <a:p>
                      <a:pPr>
                        <a:lnSpc>
                          <a:spcPts val="1200"/>
                        </a:lnSpc>
                        <a:spcAft>
                          <a:spcPts val="0"/>
                        </a:spcAft>
                        <a:tabLst>
                          <a:tab pos="209550" algn="l"/>
                        </a:tabLst>
                      </a:pPr>
                      <a:endParaRPr lang="nl-NL" sz="1400" b="0" dirty="0">
                        <a:effectLst/>
                        <a:latin typeface="+mn-lt"/>
                      </a:endParaRPr>
                    </a:p>
                    <a:p>
                      <a:pPr>
                        <a:lnSpc>
                          <a:spcPts val="1200"/>
                        </a:lnSpc>
                        <a:spcAft>
                          <a:spcPts val="0"/>
                        </a:spcAft>
                        <a:tabLst>
                          <a:tab pos="209550" algn="l"/>
                        </a:tabLst>
                      </a:pPr>
                      <a:r>
                        <a:rPr lang="nl-NL" sz="1400" b="0" dirty="0">
                          <a:effectLst/>
                          <a:latin typeface="+mn-lt"/>
                        </a:rPr>
                        <a:t>Van Leeuwenhoekweg 20 , 3316 AV Dordrecht</a:t>
                      </a:r>
                      <a:endParaRPr lang="nl-NL" sz="1400" b="0" dirty="0">
                        <a:effectLst/>
                        <a:latin typeface="+mn-lt"/>
                        <a:ea typeface="Times New Roman"/>
                        <a:cs typeface="Times New Roman"/>
                      </a:endParaRPr>
                    </a:p>
                  </a:txBody>
                  <a:tcPr marL="68580" marR="68580" marT="0" marB="0" anchor="ctr"/>
                </a:tc>
                <a:tc>
                  <a:txBody>
                    <a:bodyPr/>
                    <a:lstStyle/>
                    <a:p>
                      <a:pPr>
                        <a:lnSpc>
                          <a:spcPts val="1200"/>
                        </a:lnSpc>
                        <a:spcAft>
                          <a:spcPts val="0"/>
                        </a:spcAft>
                        <a:tabLst>
                          <a:tab pos="209550" algn="l"/>
                        </a:tabLst>
                      </a:pPr>
                      <a:r>
                        <a:rPr lang="nl-NL" sz="1400" b="0" dirty="0">
                          <a:effectLst/>
                          <a:latin typeface="+mn-lt"/>
                        </a:rPr>
                        <a:t>23-03-2018</a:t>
                      </a:r>
                      <a:endParaRPr lang="nl-NL" sz="1400" b="0" dirty="0">
                        <a:effectLst/>
                        <a:latin typeface="+mn-lt"/>
                        <a:ea typeface="Times New Roman"/>
                        <a:cs typeface="Times New Roman"/>
                      </a:endParaRPr>
                    </a:p>
                  </a:txBody>
                  <a:tcPr marL="68580" marR="68580" marT="0" marB="0" anchor="ctr"/>
                </a:tc>
                <a:extLst>
                  <a:ext uri="{0D108BD9-81ED-4DB2-BD59-A6C34878D82A}">
                    <a16:rowId xmlns:a16="http://schemas.microsoft.com/office/drawing/2014/main" val="10003"/>
                  </a:ext>
                </a:extLst>
              </a:tr>
              <a:tr h="733961">
                <a:tc>
                  <a:txBody>
                    <a:bodyPr/>
                    <a:lstStyle/>
                    <a:p>
                      <a:pPr>
                        <a:lnSpc>
                          <a:spcPts val="1200"/>
                        </a:lnSpc>
                        <a:spcAft>
                          <a:spcPts val="0"/>
                        </a:spcAft>
                        <a:tabLst>
                          <a:tab pos="209550" algn="l"/>
                        </a:tabLst>
                      </a:pPr>
                      <a:r>
                        <a:rPr lang="nl-NL" sz="1400" b="0" dirty="0">
                          <a:effectLst/>
                          <a:latin typeface="+mn-lt"/>
                        </a:rPr>
                        <a:t>Uiterste datum indiening verzoeken om nadere inlichtingen</a:t>
                      </a:r>
                      <a:endParaRPr lang="nl-NL" sz="1400" b="0" dirty="0">
                        <a:effectLst/>
                        <a:latin typeface="+mn-lt"/>
                        <a:ea typeface="Times New Roman"/>
                        <a:cs typeface="Times New Roman"/>
                      </a:endParaRPr>
                    </a:p>
                  </a:txBody>
                  <a:tcPr marL="68580" marR="68580" marT="0" marB="0" anchor="ctr"/>
                </a:tc>
                <a:tc>
                  <a:txBody>
                    <a:bodyPr/>
                    <a:lstStyle/>
                    <a:p>
                      <a:pPr>
                        <a:lnSpc>
                          <a:spcPts val="1200"/>
                        </a:lnSpc>
                        <a:spcAft>
                          <a:spcPts val="0"/>
                        </a:spcAft>
                      </a:pPr>
                      <a:r>
                        <a:rPr lang="nl-NL" sz="1400" b="0" u="none" strike="noStrike" dirty="0">
                          <a:solidFill>
                            <a:srgbClr val="FFFF00"/>
                          </a:solidFill>
                          <a:effectLst/>
                          <a:latin typeface="+mn-lt"/>
                        </a:rPr>
                        <a:t>30-03-2018</a:t>
                      </a:r>
                      <a:endParaRPr lang="nl-NL" sz="1600" b="0" dirty="0">
                        <a:solidFill>
                          <a:srgbClr val="FFFF00"/>
                        </a:solidFill>
                        <a:effectLst/>
                        <a:latin typeface="+mn-lt"/>
                        <a:ea typeface="Times New Roman"/>
                        <a:cs typeface="Times New Roman"/>
                      </a:endParaRPr>
                    </a:p>
                  </a:txBody>
                  <a:tcPr marL="68580" marR="68580" marT="0" marB="0" anchor="ctr"/>
                </a:tc>
                <a:extLst>
                  <a:ext uri="{0D108BD9-81ED-4DB2-BD59-A6C34878D82A}">
                    <a16:rowId xmlns:a16="http://schemas.microsoft.com/office/drawing/2014/main" val="10004"/>
                  </a:ext>
                </a:extLst>
              </a:tr>
              <a:tr h="348765">
                <a:tc>
                  <a:txBody>
                    <a:bodyPr/>
                    <a:lstStyle/>
                    <a:p>
                      <a:pPr>
                        <a:lnSpc>
                          <a:spcPts val="1200"/>
                        </a:lnSpc>
                        <a:spcAft>
                          <a:spcPts val="0"/>
                        </a:spcAft>
                        <a:tabLst>
                          <a:tab pos="209550" algn="l"/>
                        </a:tabLst>
                      </a:pPr>
                      <a:r>
                        <a:rPr lang="nl-NL" sz="1400" b="0" dirty="0">
                          <a:effectLst/>
                          <a:latin typeface="+mn-lt"/>
                        </a:rPr>
                        <a:t>Publicatie nota van inlichtingen aanmeldingsfase </a:t>
                      </a:r>
                      <a:endParaRPr lang="nl-NL" sz="1400" b="0" dirty="0">
                        <a:effectLst/>
                        <a:latin typeface="+mn-lt"/>
                        <a:ea typeface="Times New Roman"/>
                        <a:cs typeface="Times New Roman"/>
                      </a:endParaRPr>
                    </a:p>
                  </a:txBody>
                  <a:tcPr marL="68580" marR="68580" marT="0" marB="0" anchor="ctr"/>
                </a:tc>
                <a:tc>
                  <a:txBody>
                    <a:bodyPr/>
                    <a:lstStyle/>
                    <a:p>
                      <a:pPr>
                        <a:lnSpc>
                          <a:spcPts val="1200"/>
                        </a:lnSpc>
                        <a:spcAft>
                          <a:spcPts val="0"/>
                        </a:spcAft>
                      </a:pPr>
                      <a:r>
                        <a:rPr lang="nl-NL" sz="1400" b="0" u="none" strike="noStrike" dirty="0">
                          <a:solidFill>
                            <a:srgbClr val="FFFF00"/>
                          </a:solidFill>
                          <a:effectLst/>
                          <a:latin typeface="+mn-lt"/>
                        </a:rPr>
                        <a:t>09-04-2018</a:t>
                      </a:r>
                      <a:endParaRPr lang="nl-NL" sz="1600" b="0" dirty="0">
                        <a:solidFill>
                          <a:srgbClr val="FFFF00"/>
                        </a:solidFill>
                        <a:effectLst/>
                        <a:latin typeface="+mn-lt"/>
                        <a:ea typeface="Times New Roman"/>
                        <a:cs typeface="Times New Roman"/>
                      </a:endParaRPr>
                    </a:p>
                  </a:txBody>
                  <a:tcPr marL="68580" marR="68580" marT="0" marB="0" anchor="ctr"/>
                </a:tc>
                <a:extLst>
                  <a:ext uri="{0D108BD9-81ED-4DB2-BD59-A6C34878D82A}">
                    <a16:rowId xmlns:a16="http://schemas.microsoft.com/office/drawing/2014/main" val="10005"/>
                  </a:ext>
                </a:extLst>
              </a:tr>
              <a:tr h="733961">
                <a:tc>
                  <a:txBody>
                    <a:bodyPr/>
                    <a:lstStyle/>
                    <a:p>
                      <a:pPr>
                        <a:lnSpc>
                          <a:spcPts val="1200"/>
                        </a:lnSpc>
                        <a:spcAft>
                          <a:spcPts val="0"/>
                        </a:spcAft>
                        <a:tabLst>
                          <a:tab pos="209550" algn="l"/>
                        </a:tabLst>
                      </a:pPr>
                      <a:r>
                        <a:rPr lang="nl-NL" sz="1400" b="0" dirty="0">
                          <a:effectLst/>
                          <a:latin typeface="+mn-lt"/>
                        </a:rPr>
                        <a:t>Uiterste datum ontvangst van de verzoeken tot deelneming</a:t>
                      </a:r>
                      <a:endParaRPr lang="nl-NL" sz="1400" b="0" dirty="0">
                        <a:effectLst/>
                        <a:latin typeface="+mn-lt"/>
                        <a:ea typeface="Times New Roman"/>
                        <a:cs typeface="Times New Roman"/>
                      </a:endParaRPr>
                    </a:p>
                  </a:txBody>
                  <a:tcPr marL="68580" marR="68580" marT="0" marB="0" anchor="ctr"/>
                </a:tc>
                <a:tc>
                  <a:txBody>
                    <a:bodyPr/>
                    <a:lstStyle/>
                    <a:p>
                      <a:pPr>
                        <a:lnSpc>
                          <a:spcPts val="1200"/>
                        </a:lnSpc>
                        <a:spcAft>
                          <a:spcPts val="0"/>
                        </a:spcAft>
                      </a:pPr>
                      <a:r>
                        <a:rPr lang="nl-NL" sz="1400" b="0" dirty="0">
                          <a:solidFill>
                            <a:srgbClr val="FFFF00"/>
                          </a:solidFill>
                          <a:effectLst/>
                          <a:latin typeface="+mn-lt"/>
                        </a:rPr>
                        <a:t>20-04-2018</a:t>
                      </a:r>
                      <a:endParaRPr lang="nl-NL" sz="1400" b="0" dirty="0">
                        <a:solidFill>
                          <a:srgbClr val="FFFF00"/>
                        </a:solidFill>
                        <a:effectLst/>
                        <a:latin typeface="+mn-lt"/>
                        <a:ea typeface="Times New Roman"/>
                        <a:cs typeface="Times New Roman"/>
                      </a:endParaRPr>
                    </a:p>
                  </a:txBody>
                  <a:tcPr marL="68580" marR="68580"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898659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question-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9970" y="1110476"/>
            <a:ext cx="3571875" cy="3562350"/>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p:cNvSpPr txBox="1"/>
          <p:nvPr/>
        </p:nvSpPr>
        <p:spPr>
          <a:xfrm>
            <a:off x="4139952" y="4725144"/>
            <a:ext cx="1583630" cy="461665"/>
          </a:xfrm>
          <a:prstGeom prst="rect">
            <a:avLst/>
          </a:prstGeom>
          <a:noFill/>
        </p:spPr>
        <p:txBody>
          <a:bodyPr wrap="square" rtlCol="0">
            <a:spAutoFit/>
          </a:bodyPr>
          <a:lstStyle/>
          <a:p>
            <a:r>
              <a:rPr lang="nl-NL" dirty="0">
                <a:latin typeface="Verdana" panose="020B0604030504040204" pitchFamily="34" charset="0"/>
                <a:ea typeface="Verdana" panose="020B0604030504040204" pitchFamily="34" charset="0"/>
                <a:cs typeface="Verdana" panose="020B0604030504040204" pitchFamily="34" charset="0"/>
              </a:rPr>
              <a:t>Vragen?</a:t>
            </a:r>
          </a:p>
        </p:txBody>
      </p:sp>
      <p:sp>
        <p:nvSpPr>
          <p:cNvPr id="5" name="Tijdelijke aanduiding voor datum 4"/>
          <p:cNvSpPr>
            <a:spLocks noGrp="1"/>
          </p:cNvSpPr>
          <p:nvPr>
            <p:ph type="dt" sz="half" idx="4294967295"/>
          </p:nvPr>
        </p:nvSpPr>
        <p:spPr>
          <a:xfrm>
            <a:off x="7236296" y="6381328"/>
            <a:ext cx="1508125" cy="119062"/>
          </a:xfrm>
          <a:prstGeom prst="rect">
            <a:avLst/>
          </a:prstGeom>
        </p:spPr>
        <p:txBody>
          <a:bodyPr/>
          <a:lstStyle/>
          <a:p>
            <a:pPr>
              <a:defRPr/>
            </a:pPr>
            <a:fld id="{C1B71A26-11BB-47C6-AF45-32E47E5EE51A}" type="datetime1">
              <a:rPr lang="nl-NL" sz="1600" smtClean="0"/>
              <a:t>23-3-2018</a:t>
            </a:fld>
            <a:endParaRPr lang="nl-NL" dirty="0"/>
          </a:p>
        </p:txBody>
      </p:sp>
      <p:pic>
        <p:nvPicPr>
          <p:cNvPr id="7" name="Picture 5" descr="2006-AANLEGPROJECTEN"/>
          <p:cNvPicPr>
            <a:picLocks noChangeAspect="1" noChangeArrowheads="1"/>
          </p:cNvPicPr>
          <p:nvPr/>
        </p:nvPicPr>
        <p:blipFill>
          <a:blip r:embed="rId4"/>
          <a:srcRect/>
          <a:stretch>
            <a:fillRect/>
          </a:stretch>
        </p:blipFill>
        <p:spPr bwMode="auto">
          <a:xfrm>
            <a:off x="2954" y="5186809"/>
            <a:ext cx="9144000" cy="1162050"/>
          </a:xfrm>
          <a:prstGeom prst="rect">
            <a:avLst/>
          </a:prstGeom>
          <a:noFill/>
          <a:ln w="9525">
            <a:noFill/>
            <a:miter lim="800000"/>
            <a:headEnd/>
            <a:tailEnd/>
          </a:ln>
        </p:spPr>
      </p:pic>
    </p:spTree>
    <p:extLst>
      <p:ext uri="{BB962C8B-B14F-4D97-AF65-F5344CB8AC3E}">
        <p14:creationId xmlns:p14="http://schemas.microsoft.com/office/powerpoint/2010/main" val="2974304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a:xfrm>
            <a:off x="323528" y="188644"/>
            <a:ext cx="8402637" cy="800219"/>
          </a:xfrm>
        </p:spPr>
        <p:txBody>
          <a:bodyPr/>
          <a:lstStyle/>
          <a:p>
            <a:pPr eaLnBrk="1" hangingPunct="1"/>
            <a:r>
              <a:rPr lang="nl-NL" dirty="0"/>
              <a:t>Introductie </a:t>
            </a:r>
            <a:br>
              <a:rPr lang="nl-NL" dirty="0"/>
            </a:br>
            <a:r>
              <a:rPr lang="nl-NL" dirty="0"/>
              <a:t>projectteam </a:t>
            </a:r>
          </a:p>
        </p:txBody>
      </p:sp>
      <p:sp>
        <p:nvSpPr>
          <p:cNvPr id="16386" name="Tijdelijke aanduiding voor tekst 3"/>
          <p:cNvSpPr>
            <a:spLocks noGrp="1"/>
          </p:cNvSpPr>
          <p:nvPr>
            <p:ph type="body" sz="quarter" idx="11"/>
          </p:nvPr>
        </p:nvSpPr>
        <p:spPr>
          <a:xfrm>
            <a:off x="467544" y="1358900"/>
            <a:ext cx="8402637" cy="4140200"/>
          </a:xfrm>
        </p:spPr>
        <p:txBody>
          <a:bodyPr/>
          <a:lstStyle/>
          <a:p>
            <a:pPr eaLnBrk="1" hangingPunct="1">
              <a:buFont typeface="Arial" charset="0"/>
              <a:buNone/>
            </a:pPr>
            <a:endParaRPr lang="nl-NL" dirty="0"/>
          </a:p>
          <a:p>
            <a:pPr marL="0" indent="0" eaLnBrk="1" hangingPunct="1">
              <a:buNone/>
            </a:pPr>
            <a:r>
              <a:rPr lang="nl-NL" dirty="0"/>
              <a:t>Leo van der Harst		Projectmanager </a:t>
            </a:r>
          </a:p>
          <a:p>
            <a:pPr eaLnBrk="1" hangingPunct="1">
              <a:buFont typeface="Arial" charset="0"/>
              <a:buNone/>
            </a:pPr>
            <a:r>
              <a:rPr lang="nl-NL" dirty="0"/>
              <a:t>Vincent Hol			System Integrator</a:t>
            </a:r>
          </a:p>
          <a:p>
            <a:pPr marL="0" indent="0" eaLnBrk="1" hangingPunct="1">
              <a:buNone/>
            </a:pPr>
            <a:r>
              <a:rPr lang="nl-NL" dirty="0"/>
              <a:t>Jody van Seggelen		Projectondersteuning</a:t>
            </a:r>
          </a:p>
          <a:p>
            <a:pPr eaLnBrk="1" hangingPunct="1">
              <a:buNone/>
            </a:pPr>
            <a:r>
              <a:rPr lang="nl-NL" dirty="0"/>
              <a:t>Jaap van der Horst		Inkoop</a:t>
            </a:r>
          </a:p>
          <a:p>
            <a:pPr eaLnBrk="1" hangingPunct="1">
              <a:buFont typeface="Arial" charset="0"/>
              <a:buNone/>
            </a:pPr>
            <a:endParaRPr lang="nl-NL" dirty="0"/>
          </a:p>
          <a:p>
            <a:pPr eaLnBrk="1" hangingPunct="1">
              <a:buFont typeface="Arial" charset="0"/>
              <a:buNone/>
            </a:pPr>
            <a:r>
              <a:rPr lang="nl-NL" dirty="0"/>
              <a:t>Niet aanwezig </a:t>
            </a:r>
          </a:p>
          <a:p>
            <a:pPr eaLnBrk="1" hangingPunct="1">
              <a:buFont typeface="Arial" charset="0"/>
              <a:buNone/>
            </a:pPr>
            <a:r>
              <a:rPr lang="nl-NL" dirty="0"/>
              <a:t>Joos Dominicus			Technisch Manager</a:t>
            </a:r>
          </a:p>
          <a:p>
            <a:pPr eaLnBrk="1" hangingPunct="1">
              <a:buFont typeface="Arial" charset="0"/>
              <a:buNone/>
            </a:pPr>
            <a:r>
              <a:rPr lang="nl-NL" dirty="0"/>
              <a:t>Robert Fung			Manager projectbeheersing</a:t>
            </a:r>
          </a:p>
          <a:p>
            <a:pPr marL="0" indent="0" eaLnBrk="1" hangingPunct="1">
              <a:buNone/>
            </a:pPr>
            <a:r>
              <a:rPr lang="nl-NL" dirty="0"/>
              <a:t>Christine </a:t>
            </a:r>
            <a:r>
              <a:rPr lang="nl-NL" dirty="0" err="1"/>
              <a:t>Arendse</a:t>
            </a:r>
            <a:r>
              <a:rPr lang="nl-NL" dirty="0"/>
              <a:t>		Contractmanager</a:t>
            </a:r>
          </a:p>
          <a:p>
            <a:pPr marL="0" indent="0" eaLnBrk="1" hangingPunct="1">
              <a:buNone/>
            </a:pPr>
            <a:endParaRPr lang="nl-NL" dirty="0"/>
          </a:p>
          <a:p>
            <a:pPr marL="0" indent="0" eaLnBrk="1" hangingPunct="1">
              <a:buNone/>
            </a:pPr>
            <a:endParaRPr lang="nl-NL" dirty="0"/>
          </a:p>
        </p:txBody>
      </p:sp>
      <p:pic>
        <p:nvPicPr>
          <p:cNvPr id="4" name="Afbeelding 7" descr="Illustraties1.jpg"/>
          <p:cNvPicPr>
            <a:picLocks noChangeAspect="1"/>
          </p:cNvPicPr>
          <p:nvPr/>
        </p:nvPicPr>
        <p:blipFill>
          <a:blip r:embed="rId3"/>
          <a:srcRect/>
          <a:stretch>
            <a:fillRect/>
          </a:stretch>
        </p:blipFill>
        <p:spPr bwMode="auto">
          <a:xfrm>
            <a:off x="0" y="5245100"/>
            <a:ext cx="9144000" cy="110013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468314" y="1295400"/>
            <a:ext cx="8402637" cy="400050"/>
          </a:xfrm>
        </p:spPr>
        <p:txBody>
          <a:bodyPr/>
          <a:lstStyle/>
          <a:p>
            <a:pPr eaLnBrk="1" hangingPunct="1"/>
            <a:r>
              <a:rPr lang="nl-NL" dirty="0"/>
              <a:t>Aanwezigen</a:t>
            </a:r>
          </a:p>
        </p:txBody>
      </p:sp>
      <p:pic>
        <p:nvPicPr>
          <p:cNvPr id="4" name="Picture 8" descr="PP-RWSPAN3"/>
          <p:cNvPicPr>
            <a:picLocks noChangeArrowheads="1"/>
          </p:cNvPicPr>
          <p:nvPr/>
        </p:nvPicPr>
        <p:blipFill>
          <a:blip r:embed="rId3"/>
          <a:srcRect/>
          <a:stretch>
            <a:fillRect/>
          </a:stretch>
        </p:blipFill>
        <p:spPr bwMode="auto">
          <a:xfrm>
            <a:off x="0" y="5234740"/>
            <a:ext cx="9144000" cy="1155700"/>
          </a:xfrm>
          <a:prstGeom prst="rect">
            <a:avLst/>
          </a:prstGeom>
          <a:noFill/>
          <a:ln w="9525">
            <a:noFill/>
            <a:miter lim="800000"/>
            <a:headEnd/>
            <a:tailEnd/>
          </a:ln>
        </p:spPr>
      </p:pic>
      <p:sp>
        <p:nvSpPr>
          <p:cNvPr id="2" name="Tijdelijke aanduiding voor tekst 1"/>
          <p:cNvSpPr>
            <a:spLocks noGrp="1"/>
          </p:cNvSpPr>
          <p:nvPr>
            <p:ph type="body" sz="quarter" idx="11"/>
          </p:nvPr>
        </p:nvSpPr>
        <p:spPr/>
        <p:txBody>
          <a:bodyPr/>
          <a:lstStyle/>
          <a:p>
            <a:r>
              <a:rPr lang="nl-NL" dirty="0"/>
              <a:t>Voorstelronde</a:t>
            </a:r>
          </a:p>
          <a:p>
            <a:pPr marL="0" indent="0">
              <a:buNone/>
            </a:pPr>
            <a:r>
              <a:rPr lang="nl-NL" dirty="0"/>
              <a:t>    Wie ben je, namens welk bedrijf ben je hier en wat is je functie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323528" y="332656"/>
            <a:ext cx="8402637" cy="400050"/>
          </a:xfrm>
        </p:spPr>
        <p:txBody>
          <a:bodyPr/>
          <a:lstStyle/>
          <a:p>
            <a:pPr eaLnBrk="1" hangingPunct="1"/>
            <a:r>
              <a:rPr lang="nl-NL" dirty="0"/>
              <a:t>Regels </a:t>
            </a:r>
          </a:p>
        </p:txBody>
      </p:sp>
      <p:sp>
        <p:nvSpPr>
          <p:cNvPr id="20482" name="Tijdelijke aanduiding voor tekst 2"/>
          <p:cNvSpPr>
            <a:spLocks noGrp="1"/>
          </p:cNvSpPr>
          <p:nvPr>
            <p:ph type="body" sz="quarter" idx="11"/>
          </p:nvPr>
        </p:nvSpPr>
        <p:spPr>
          <a:xfrm>
            <a:off x="467544" y="1412776"/>
            <a:ext cx="8402637" cy="4140200"/>
          </a:xfrm>
        </p:spPr>
        <p:txBody>
          <a:bodyPr/>
          <a:lstStyle/>
          <a:p>
            <a:pPr eaLnBrk="1" hangingPunct="1"/>
            <a:r>
              <a:rPr lang="nl-NL" altLang="nl-NL" dirty="0">
                <a:solidFill>
                  <a:schemeClr val="tx1"/>
                </a:solidFill>
                <a:latin typeface="V&amp;W Syntax (Adobe)" pitchFamily="34" charset="0"/>
              </a:rPr>
              <a:t>Een Europese aanbesteding volgens de niet-openbare procedure met voorselectie. </a:t>
            </a:r>
          </a:p>
          <a:p>
            <a:pPr eaLnBrk="1" hangingPunct="1"/>
            <a:r>
              <a:rPr lang="nl-NL" altLang="nl-NL" dirty="0">
                <a:solidFill>
                  <a:schemeClr val="tx1"/>
                </a:solidFill>
                <a:latin typeface="V&amp;W Syntax (Adobe)" pitchFamily="34" charset="0"/>
              </a:rPr>
              <a:t>Aanbestedingsreglement Werken 2005 (ARW 2005) van toepassing. </a:t>
            </a:r>
          </a:p>
          <a:p>
            <a:pPr eaLnBrk="1" hangingPunct="1"/>
            <a:r>
              <a:rPr lang="nl-NL" altLang="nl-NL" dirty="0">
                <a:solidFill>
                  <a:schemeClr val="tx1"/>
                </a:solidFill>
                <a:latin typeface="V&amp;W Syntax (Adobe)" pitchFamily="34" charset="0"/>
              </a:rPr>
              <a:t>Vragen via Tenderned</a:t>
            </a:r>
          </a:p>
          <a:p>
            <a:pPr eaLnBrk="1" hangingPunct="1"/>
            <a:r>
              <a:rPr lang="nl-NL" altLang="nl-NL" dirty="0">
                <a:solidFill>
                  <a:schemeClr val="tx1"/>
                </a:solidFill>
                <a:latin typeface="V&amp;W Syntax (Adobe)" pitchFamily="34" charset="0"/>
              </a:rPr>
              <a:t>Antwoorden via Tenderned</a:t>
            </a:r>
          </a:p>
          <a:p>
            <a:pPr eaLnBrk="1" hangingPunct="1"/>
            <a:r>
              <a:rPr lang="nl-NL" altLang="nl-NL" dirty="0">
                <a:solidFill>
                  <a:schemeClr val="tx1"/>
                </a:solidFill>
                <a:latin typeface="V&amp;W Syntax (Adobe)" pitchFamily="34" charset="0"/>
              </a:rPr>
              <a:t>Vragen die vandaag worden gesteld worden ook op Tenderned anoniem gepubliceerd</a:t>
            </a:r>
          </a:p>
          <a:p>
            <a:pPr eaLnBrk="1" hangingPunct="1"/>
            <a:endParaRPr lang="nl-NL" altLang="nl-NL" dirty="0">
              <a:solidFill>
                <a:schemeClr val="tx1"/>
              </a:solidFill>
              <a:latin typeface="V&amp;W Syntax (Adobe)" pitchFamily="34" charset="0"/>
            </a:endParaRPr>
          </a:p>
          <a:p>
            <a:pPr eaLnBrk="1" hangingPunct="1"/>
            <a:endParaRPr lang="nl-NL" altLang="nl-NL" dirty="0">
              <a:solidFill>
                <a:schemeClr val="tx1"/>
              </a:solidFill>
              <a:latin typeface="V&amp;W Syntax (Adobe)" pitchFamily="34" charset="0"/>
            </a:endParaRPr>
          </a:p>
          <a:p>
            <a:pPr eaLnBrk="1" hangingPunct="1"/>
            <a:endParaRPr lang="nl-NL" altLang="nl-NL" dirty="0">
              <a:solidFill>
                <a:schemeClr val="tx1"/>
              </a:solidFill>
              <a:latin typeface="V&amp;W Syntax (Adobe)" pitchFamily="34" charset="0"/>
            </a:endParaRPr>
          </a:p>
          <a:p>
            <a:pPr eaLnBrk="1" hangingPunct="1"/>
            <a:endParaRPr lang="nl-NL"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p:cNvSpPr>
            <a:spLocks noGrp="1"/>
          </p:cNvSpPr>
          <p:nvPr>
            <p:ph type="title"/>
          </p:nvPr>
        </p:nvSpPr>
        <p:spPr>
          <a:xfrm>
            <a:off x="251522" y="260652"/>
            <a:ext cx="8402637" cy="800219"/>
          </a:xfrm>
        </p:spPr>
        <p:txBody>
          <a:bodyPr/>
          <a:lstStyle/>
          <a:p>
            <a:pPr eaLnBrk="1" hangingPunct="1"/>
            <a:r>
              <a:rPr lang="nl-NL" dirty="0"/>
              <a:t>Introductie </a:t>
            </a:r>
            <a:br>
              <a:rPr lang="nl-NL" dirty="0"/>
            </a:br>
            <a:r>
              <a:rPr lang="nl-NL" dirty="0"/>
              <a:t>Rijkswaterstaat</a:t>
            </a:r>
          </a:p>
        </p:txBody>
      </p:sp>
      <p:sp>
        <p:nvSpPr>
          <p:cNvPr id="22530" name="Rectangle 3"/>
          <p:cNvSpPr>
            <a:spLocks noGrp="1" noChangeArrowheads="1"/>
          </p:cNvSpPr>
          <p:nvPr>
            <p:ph type="body" idx="4294967295"/>
          </p:nvPr>
        </p:nvSpPr>
        <p:spPr>
          <a:xfrm>
            <a:off x="371475" y="1196752"/>
            <a:ext cx="8401050" cy="3456384"/>
          </a:xfrm>
          <a:noFill/>
        </p:spPr>
        <p:txBody>
          <a:bodyPr/>
          <a:lstStyle/>
          <a:p>
            <a:pPr eaLnBrk="1" hangingPunct="1">
              <a:spcBef>
                <a:spcPct val="0"/>
              </a:spcBef>
              <a:buFontTx/>
              <a:buNone/>
            </a:pPr>
            <a:endParaRPr lang="en-US" altLang="nl-NL" sz="900" dirty="0"/>
          </a:p>
          <a:p>
            <a:pPr eaLnBrk="1" hangingPunct="1">
              <a:spcBef>
                <a:spcPct val="0"/>
              </a:spcBef>
              <a:buFontTx/>
              <a:buNone/>
            </a:pPr>
            <a:endParaRPr lang="nl-NL" altLang="nl-NL" sz="900" dirty="0"/>
          </a:p>
          <a:p>
            <a:pPr eaLnBrk="1" hangingPunct="1">
              <a:buFontTx/>
              <a:buNone/>
            </a:pPr>
            <a:endParaRPr lang="nl-NL" altLang="nl-NL" dirty="0"/>
          </a:p>
        </p:txBody>
      </p:sp>
      <p:pic>
        <p:nvPicPr>
          <p:cNvPr id="5" name="Picture 5" descr="2006-AANLEGPROJECTEN"/>
          <p:cNvPicPr>
            <a:picLocks noChangeAspect="1" noChangeArrowheads="1"/>
          </p:cNvPicPr>
          <p:nvPr/>
        </p:nvPicPr>
        <p:blipFill>
          <a:blip r:embed="rId3"/>
          <a:srcRect/>
          <a:stretch>
            <a:fillRect/>
          </a:stretch>
        </p:blipFill>
        <p:spPr bwMode="auto">
          <a:xfrm>
            <a:off x="0" y="5189538"/>
            <a:ext cx="9144000" cy="1162050"/>
          </a:xfrm>
          <a:prstGeom prst="rect">
            <a:avLst/>
          </a:prstGeom>
          <a:noFill/>
          <a:ln w="9525">
            <a:noFill/>
            <a:miter lim="800000"/>
            <a:headEnd/>
            <a:tailEnd/>
          </a:ln>
        </p:spPr>
      </p:pic>
      <p:pic>
        <p:nvPicPr>
          <p:cNvPr id="2" name="Afbeelding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0363" y="1124744"/>
            <a:ext cx="5403273" cy="522684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168562" y="188640"/>
            <a:ext cx="4572000" cy="1292662"/>
          </a:xfrm>
          <a:prstGeom prst="rect">
            <a:avLst/>
          </a:prstGeom>
        </p:spPr>
        <p:txBody>
          <a:bodyPr>
            <a:spAutoFit/>
          </a:bodyPr>
          <a:lstStyle/>
          <a:p>
            <a:r>
              <a:rPr lang="nl-NL" sz="2600" dirty="0">
                <a:solidFill>
                  <a:srgbClr val="007BC7"/>
                </a:solidFill>
              </a:rPr>
              <a:t>Stakeholders</a:t>
            </a:r>
          </a:p>
          <a:p>
            <a:r>
              <a:rPr lang="nl-NL" sz="2600" dirty="0">
                <a:solidFill>
                  <a:srgbClr val="007BC7"/>
                </a:solidFill>
              </a:rPr>
              <a:t>verkeersposten</a:t>
            </a:r>
            <a:br>
              <a:rPr lang="nl-NL" sz="2600" dirty="0">
                <a:solidFill>
                  <a:srgbClr val="007BC7"/>
                </a:solidFill>
              </a:rPr>
            </a:br>
            <a:endParaRPr lang="nl-NL" sz="2600" dirty="0">
              <a:solidFill>
                <a:srgbClr val="007BC7"/>
              </a:solidFill>
            </a:endParaRPr>
          </a:p>
        </p:txBody>
      </p:sp>
      <p:pic>
        <p:nvPicPr>
          <p:cNvPr id="4" name="Afbeelding 3"/>
          <p:cNvPicPr/>
          <p:nvPr/>
        </p:nvPicPr>
        <p:blipFill>
          <a:blip r:embed="rId3">
            <a:extLst>
              <a:ext uri="{28A0092B-C50C-407E-A947-70E740481C1C}">
                <a14:useLocalDpi xmlns:a14="http://schemas.microsoft.com/office/drawing/2010/main" val="0"/>
              </a:ext>
            </a:extLst>
          </a:blip>
          <a:srcRect/>
          <a:stretch>
            <a:fillRect/>
          </a:stretch>
        </p:blipFill>
        <p:spPr bwMode="auto">
          <a:xfrm>
            <a:off x="899592" y="1105538"/>
            <a:ext cx="7125314" cy="5224806"/>
          </a:xfrm>
          <a:prstGeom prst="rect">
            <a:avLst/>
          </a:prstGeom>
          <a:noFill/>
          <a:ln>
            <a:noFill/>
          </a:ln>
        </p:spPr>
      </p:pic>
    </p:spTree>
    <p:extLst>
      <p:ext uri="{BB962C8B-B14F-4D97-AF65-F5344CB8AC3E}">
        <p14:creationId xmlns:p14="http://schemas.microsoft.com/office/powerpoint/2010/main" val="910499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404664"/>
            <a:ext cx="8402637" cy="400050"/>
          </a:xfrm>
        </p:spPr>
        <p:txBody>
          <a:bodyPr/>
          <a:lstStyle/>
          <a:p>
            <a:r>
              <a:rPr lang="nl-NL" dirty="0"/>
              <a:t>Project LUV VTS scope</a:t>
            </a:r>
          </a:p>
        </p:txBody>
      </p:sp>
      <p:sp>
        <p:nvSpPr>
          <p:cNvPr id="3" name="Tijdelijke aanduiding voor inhoud 2"/>
          <p:cNvSpPr>
            <a:spLocks noGrp="1"/>
          </p:cNvSpPr>
          <p:nvPr>
            <p:ph idx="1"/>
          </p:nvPr>
        </p:nvSpPr>
        <p:spPr>
          <a:xfrm>
            <a:off x="539552" y="1196752"/>
            <a:ext cx="8402637" cy="5256584"/>
          </a:xfrm>
        </p:spPr>
        <p:txBody>
          <a:bodyPr/>
          <a:lstStyle/>
          <a:p>
            <a:pPr marL="457200" lvl="1" indent="0">
              <a:lnSpc>
                <a:spcPct val="90000"/>
              </a:lnSpc>
              <a:buNone/>
            </a:pPr>
            <a:endParaRPr lang="nl-NL" dirty="0"/>
          </a:p>
          <a:p>
            <a:pPr marL="457200" lvl="1" indent="0">
              <a:lnSpc>
                <a:spcPct val="90000"/>
              </a:lnSpc>
              <a:buNone/>
            </a:pPr>
            <a:r>
              <a:rPr lang="nl-NL" dirty="0"/>
              <a:t>Inkoop van systemen in functionele en integrale ketens. Daar waar mogelijk worden ketens gebundeld ingekocht:</a:t>
            </a:r>
          </a:p>
          <a:p>
            <a:pPr lvl="2">
              <a:lnSpc>
                <a:spcPct val="90000"/>
              </a:lnSpc>
            </a:pPr>
            <a:r>
              <a:rPr lang="nl-NL" dirty="0"/>
              <a:t>Radar-</a:t>
            </a:r>
            <a:r>
              <a:rPr lang="nl-NL" dirty="0" err="1"/>
              <a:t>doelvolgketen</a:t>
            </a:r>
            <a:r>
              <a:rPr lang="nl-NL" dirty="0"/>
              <a:t>, optioneel loggingsketen voor het loggen van verkeersbeelden (Radar, AIS, </a:t>
            </a:r>
            <a:r>
              <a:rPr lang="nl-NL" dirty="0" err="1"/>
              <a:t>Marifonie</a:t>
            </a:r>
            <a:r>
              <a:rPr lang="nl-NL" dirty="0"/>
              <a:t>, CCTV en telefonie);</a:t>
            </a:r>
          </a:p>
          <a:p>
            <a:pPr lvl="2">
              <a:lnSpc>
                <a:spcPct val="90000"/>
              </a:lnSpc>
            </a:pPr>
            <a:r>
              <a:rPr lang="nl-NL" dirty="0"/>
              <a:t>Integreren van de bestaande systemen (IVS next en </a:t>
            </a:r>
            <a:r>
              <a:rPr lang="nl-NL" dirty="0" err="1"/>
              <a:t>Diamonis</a:t>
            </a:r>
            <a:r>
              <a:rPr lang="nl-NL" dirty="0"/>
              <a:t>);</a:t>
            </a:r>
          </a:p>
          <a:p>
            <a:pPr lvl="2">
              <a:lnSpc>
                <a:spcPct val="90000"/>
              </a:lnSpc>
            </a:pPr>
            <a:r>
              <a:rPr lang="nl-NL" dirty="0"/>
              <a:t>10 jaar onderhoud met een jaarlijkse verlenging tot maximaal 15 jaar;</a:t>
            </a:r>
          </a:p>
          <a:p>
            <a:pPr marL="622300" lvl="2" indent="0">
              <a:lnSpc>
                <a:spcPct val="90000"/>
              </a:lnSpc>
              <a:buNone/>
            </a:pPr>
            <a:endParaRPr lang="nl-NL" dirty="0"/>
          </a:p>
          <a:p>
            <a:pPr marL="622300" lvl="2" indent="0">
              <a:lnSpc>
                <a:spcPct val="90000"/>
              </a:lnSpc>
              <a:buNone/>
            </a:pPr>
            <a:endParaRPr lang="nl-NL" dirty="0"/>
          </a:p>
          <a:p>
            <a:pPr lvl="2">
              <a:lnSpc>
                <a:spcPct val="90000"/>
              </a:lnSpc>
            </a:pPr>
            <a:r>
              <a:rPr lang="nl-NL" dirty="0"/>
              <a:t>Overige ketens bestaande uit nautische sensoren en een clustering van IV- en </a:t>
            </a:r>
            <a:r>
              <a:rPr lang="nl-NL" dirty="0" err="1"/>
              <a:t>gebouwgebonden</a:t>
            </a:r>
            <a:r>
              <a:rPr lang="nl-NL" dirty="0"/>
              <a:t> installaties;</a:t>
            </a:r>
          </a:p>
          <a:p>
            <a:pPr lvl="2">
              <a:lnSpc>
                <a:spcPct val="90000"/>
              </a:lnSpc>
              <a:buNone/>
            </a:pPr>
            <a:endParaRPr lang="nl-NL" dirty="0"/>
          </a:p>
          <a:p>
            <a:pPr lvl="2">
              <a:lnSpc>
                <a:spcPct val="90000"/>
              </a:lnSpc>
              <a:buNone/>
            </a:pPr>
            <a:r>
              <a:rPr lang="nl-NL" dirty="0"/>
              <a:t>Geen </a:t>
            </a:r>
            <a:r>
              <a:rPr lang="nl-NL" dirty="0" err="1"/>
              <a:t>Marifonie</a:t>
            </a:r>
            <a:r>
              <a:rPr lang="nl-NL" dirty="0"/>
              <a:t>, CCTV geen netwerkverbindingen en geen bouwkundig onderhoud aan verkeersposten!</a:t>
            </a:r>
          </a:p>
        </p:txBody>
      </p:sp>
    </p:spTree>
    <p:extLst>
      <p:ext uri="{BB962C8B-B14F-4D97-AF65-F5344CB8AC3E}">
        <p14:creationId xmlns:p14="http://schemas.microsoft.com/office/powerpoint/2010/main" val="4075929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188640"/>
            <a:ext cx="8402400" cy="738664"/>
          </a:xfrm>
        </p:spPr>
        <p:txBody>
          <a:bodyPr/>
          <a:lstStyle/>
          <a:p>
            <a:r>
              <a:rPr lang="nl-NL" sz="2400" dirty="0"/>
              <a:t>Doel project LUV + </a:t>
            </a:r>
            <a:br>
              <a:rPr lang="nl-NL" sz="2400" dirty="0"/>
            </a:br>
            <a:r>
              <a:rPr lang="nl-NL" sz="2400" dirty="0"/>
              <a:t>wanneer geslaagd?</a:t>
            </a:r>
          </a:p>
        </p:txBody>
      </p:sp>
      <p:sp>
        <p:nvSpPr>
          <p:cNvPr id="3" name="Tijdelijke aanduiding voor tekst 2"/>
          <p:cNvSpPr>
            <a:spLocks noGrp="1"/>
          </p:cNvSpPr>
          <p:nvPr>
            <p:ph type="body" sz="quarter" idx="11"/>
          </p:nvPr>
        </p:nvSpPr>
        <p:spPr>
          <a:xfrm>
            <a:off x="251520" y="1124744"/>
            <a:ext cx="8474408" cy="5112568"/>
          </a:xfrm>
        </p:spPr>
        <p:txBody>
          <a:bodyPr/>
          <a:lstStyle/>
          <a:p>
            <a:pPr eaLnBrk="1" hangingPunct="1">
              <a:lnSpc>
                <a:spcPct val="90000"/>
              </a:lnSpc>
            </a:pPr>
            <a:r>
              <a:rPr lang="nl-NL" b="1" dirty="0"/>
              <a:t>Doel</a:t>
            </a:r>
            <a:r>
              <a:rPr lang="nl-NL" dirty="0"/>
              <a:t>: Borgen van veilig en vlot scheepvaartverkeer. Nu, </a:t>
            </a:r>
            <a:r>
              <a:rPr lang="nl-NL" dirty="0">
                <a:sym typeface="Wingdings" pitchFamily="2" charset="2"/>
              </a:rPr>
              <a:t>maar óók in de toekomst!</a:t>
            </a:r>
            <a:endParaRPr lang="nl-NL" dirty="0"/>
          </a:p>
          <a:p>
            <a:pPr eaLnBrk="1" hangingPunct="1">
              <a:lnSpc>
                <a:spcPct val="90000"/>
              </a:lnSpc>
            </a:pPr>
            <a:endParaRPr lang="nl-NL" dirty="0"/>
          </a:p>
          <a:p>
            <a:pPr eaLnBrk="1" hangingPunct="1">
              <a:lnSpc>
                <a:spcPct val="90000"/>
              </a:lnSpc>
            </a:pPr>
            <a:r>
              <a:rPr lang="nl-NL" dirty="0"/>
              <a:t>Door het Landelijk, uniform en </a:t>
            </a:r>
            <a:r>
              <a:rPr lang="nl-NL" dirty="0" err="1"/>
              <a:t>toekomstvast</a:t>
            </a:r>
            <a:r>
              <a:rPr lang="nl-NL" dirty="0"/>
              <a:t> inkopen en vervangen van de RDV-keten en Overige ketens, inclusief onderhoud; </a:t>
            </a:r>
          </a:p>
          <a:p>
            <a:pPr eaLnBrk="1" hangingPunct="1">
              <a:lnSpc>
                <a:spcPct val="90000"/>
              </a:lnSpc>
            </a:pPr>
            <a:endParaRPr lang="nl-NL" dirty="0"/>
          </a:p>
          <a:p>
            <a:pPr eaLnBrk="1" hangingPunct="1">
              <a:lnSpc>
                <a:spcPct val="90000"/>
              </a:lnSpc>
            </a:pPr>
            <a:r>
              <a:rPr lang="nl-NL" dirty="0"/>
              <a:t>Wanneer geslaagd? </a:t>
            </a:r>
          </a:p>
          <a:p>
            <a:pPr eaLnBrk="1" hangingPunct="1">
              <a:lnSpc>
                <a:spcPct val="90000"/>
              </a:lnSpc>
              <a:buNone/>
            </a:pPr>
            <a:r>
              <a:rPr lang="nl-NL" dirty="0"/>
              <a:t>	1. Alle ketens functioneren als één integrale keten; </a:t>
            </a:r>
          </a:p>
          <a:p>
            <a:pPr eaLnBrk="1" hangingPunct="1">
              <a:lnSpc>
                <a:spcPct val="90000"/>
              </a:lnSpc>
              <a:buNone/>
            </a:pPr>
            <a:r>
              <a:rPr lang="nl-NL" dirty="0"/>
              <a:t>	</a:t>
            </a:r>
          </a:p>
          <a:p>
            <a:pPr eaLnBrk="1" hangingPunct="1">
              <a:lnSpc>
                <a:spcPct val="90000"/>
              </a:lnSpc>
              <a:buNone/>
            </a:pPr>
            <a:r>
              <a:rPr lang="nl-NL" dirty="0"/>
              <a:t>		</a:t>
            </a:r>
            <a:r>
              <a:rPr lang="nl-NL" dirty="0">
                <a:sym typeface="Wingdings" pitchFamily="2" charset="2"/>
              </a:rPr>
              <a:t> Tevreden verkeersleiders;</a:t>
            </a:r>
            <a:r>
              <a:rPr lang="nl-NL" dirty="0"/>
              <a:t> </a:t>
            </a:r>
          </a:p>
          <a:p>
            <a:pPr eaLnBrk="1" hangingPunct="1">
              <a:lnSpc>
                <a:spcPct val="90000"/>
              </a:lnSpc>
              <a:buNone/>
            </a:pPr>
            <a:r>
              <a:rPr lang="nl-NL" dirty="0"/>
              <a:t>	</a:t>
            </a:r>
          </a:p>
          <a:p>
            <a:pPr eaLnBrk="1" hangingPunct="1">
              <a:lnSpc>
                <a:spcPct val="90000"/>
              </a:lnSpc>
              <a:buNone/>
            </a:pPr>
            <a:r>
              <a:rPr lang="nl-NL" dirty="0"/>
              <a:t>	2. Werken samen vanuit één RWS:</a:t>
            </a:r>
          </a:p>
          <a:p>
            <a:pPr eaLnBrk="1" hangingPunct="1">
              <a:lnSpc>
                <a:spcPct val="90000"/>
              </a:lnSpc>
              <a:buNone/>
            </a:pPr>
            <a:r>
              <a:rPr lang="nl-NL" dirty="0"/>
              <a:t> 	</a:t>
            </a:r>
          </a:p>
          <a:p>
            <a:pPr eaLnBrk="1" hangingPunct="1">
              <a:lnSpc>
                <a:spcPct val="90000"/>
              </a:lnSpc>
              <a:buNone/>
            </a:pPr>
            <a:r>
              <a:rPr lang="nl-NL" dirty="0"/>
              <a:t>		</a:t>
            </a:r>
            <a:r>
              <a:rPr lang="nl-NL" dirty="0">
                <a:sym typeface="Wingdings" pitchFamily="2" charset="2"/>
              </a:rPr>
              <a:t> P</a:t>
            </a:r>
            <a:r>
              <a:rPr lang="nl-NL" dirty="0"/>
              <a:t>lanning goed en tijdig afgestemd met de regio’s en landelijke diensten;</a:t>
            </a:r>
          </a:p>
          <a:p>
            <a:pPr eaLnBrk="1" hangingPunct="1">
              <a:lnSpc>
                <a:spcPct val="90000"/>
              </a:lnSpc>
              <a:buNone/>
            </a:pPr>
            <a:r>
              <a:rPr lang="nl-NL" dirty="0">
                <a:sym typeface="Wingdings" pitchFamily="2" charset="2"/>
              </a:rPr>
              <a:t>	</a:t>
            </a:r>
          </a:p>
          <a:p>
            <a:pPr eaLnBrk="1" hangingPunct="1">
              <a:lnSpc>
                <a:spcPct val="90000"/>
              </a:lnSpc>
              <a:buNone/>
            </a:pPr>
            <a:r>
              <a:rPr lang="nl-NL" dirty="0">
                <a:sym typeface="Wingdings" pitchFamily="2" charset="2"/>
              </a:rPr>
              <a:t>		</a:t>
            </a:r>
            <a:r>
              <a:rPr lang="nl-NL" dirty="0"/>
              <a:t> Verkeersleiders en vaarweggebruiker ondervinden zo min mogelijk hinder bij de uitrol. </a:t>
            </a:r>
          </a:p>
          <a:p>
            <a:pPr marL="0" indent="0">
              <a:buNone/>
            </a:pPr>
            <a:endParaRPr lang="nl-NL" dirty="0"/>
          </a:p>
        </p:txBody>
      </p:sp>
    </p:spTree>
    <p:extLst>
      <p:ext uri="{BB962C8B-B14F-4D97-AF65-F5344CB8AC3E}">
        <p14:creationId xmlns:p14="http://schemas.microsoft.com/office/powerpoint/2010/main" val="2631595632"/>
      </p:ext>
    </p:extLst>
  </p:cSld>
  <p:clrMapOvr>
    <a:masterClrMapping/>
  </p:clrMapOvr>
</p:sld>
</file>

<file path=ppt/theme/theme1.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rtlCol="0"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tx1"/>
            </a:solidFill>
            <a:effectLst/>
            <a:latin typeface="Verdana" pitchFamily="34" charset="0"/>
          </a:defRPr>
        </a:defPPr>
      </a:lstStyle>
    </a:spDef>
    <a:lnDef>
      <a:spPr bwMode="auto">
        <a:noFill/>
        <a:ln>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4043</TotalTime>
  <Words>1450</Words>
  <Application>Microsoft Office PowerPoint</Application>
  <PresentationFormat>Diavoorstelling (4:3)</PresentationFormat>
  <Paragraphs>338</Paragraphs>
  <Slides>29</Slides>
  <Notes>29</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29</vt:i4>
      </vt:variant>
    </vt:vector>
  </HeadingPairs>
  <TitlesOfParts>
    <vt:vector size="36" baseType="lpstr">
      <vt:lpstr>Arial</vt:lpstr>
      <vt:lpstr>Calibri</vt:lpstr>
      <vt:lpstr>Times New Roman</vt:lpstr>
      <vt:lpstr>V&amp;W Syntax (Adobe)</vt:lpstr>
      <vt:lpstr>Verdana</vt:lpstr>
      <vt:lpstr>Wingdings</vt:lpstr>
      <vt:lpstr>Rijkswaterstaat</vt:lpstr>
      <vt:lpstr>Informatie Sessie  </vt:lpstr>
      <vt:lpstr>PowerPoint-presentatie</vt:lpstr>
      <vt:lpstr>Introductie  projectteam </vt:lpstr>
      <vt:lpstr>Aanwezigen</vt:lpstr>
      <vt:lpstr>Regels </vt:lpstr>
      <vt:lpstr>Introductie  Rijkswaterstaat</vt:lpstr>
      <vt:lpstr>PowerPoint-presentatie</vt:lpstr>
      <vt:lpstr>Project LUV VTS scope</vt:lpstr>
      <vt:lpstr>Doel project LUV +  wanneer geslaagd?</vt:lpstr>
      <vt:lpstr>PowerPoint-presentatie</vt:lpstr>
      <vt:lpstr>Doel en scope  Overige ketens</vt:lpstr>
      <vt:lpstr>Plaats Overige ketens in VTS systeem</vt:lpstr>
      <vt:lpstr>Aard van de  werkzaamheden </vt:lpstr>
      <vt:lpstr>De verkeersposten</vt:lpstr>
      <vt:lpstr>PowerPoint-presentatie</vt:lpstr>
      <vt:lpstr>Buiten de scope</vt:lpstr>
      <vt:lpstr>Planning uitrol</vt:lpstr>
      <vt:lpstr>PowerPoint-presentatie</vt:lpstr>
      <vt:lpstr>Werken vanuit de Marktvisie</vt:lpstr>
      <vt:lpstr>De RWS Prestatiecontracten voor Onderhoud</vt:lpstr>
      <vt:lpstr>Structuur Prestatiecontract</vt:lpstr>
      <vt:lpstr>PowerPoint-presentatie</vt:lpstr>
      <vt:lpstr>Geschiktheid </vt:lpstr>
      <vt:lpstr>Geschiktheidseisen </vt:lpstr>
      <vt:lpstr>Nadere selectie (Ranking)</vt:lpstr>
      <vt:lpstr>Economisch Meest Voordelige Inschrijving (EMVI)</vt:lpstr>
      <vt:lpstr>EMVI </vt:lpstr>
      <vt:lpstr>Planning Procedure Selectiefase </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Horst, Jaap van der (CIV)</dc:creator>
  <cp:lastModifiedBy>J.M. van der Horst</cp:lastModifiedBy>
  <cp:revision>256</cp:revision>
  <cp:lastPrinted>2018-03-14T08:11:30Z</cp:lastPrinted>
  <dcterms:modified xsi:type="dcterms:W3CDTF">2018-03-23T12:53:33Z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eur">
    <vt:lpwstr>Auteur</vt:lpwstr>
  </property>
  <property fmtid="{D5CDD505-2E9C-101B-9397-08002B2CF9AE}" pid="3" name="Functie">
    <vt:lpwstr>Functie</vt:lpwstr>
  </property>
  <property fmtid="{D5CDD505-2E9C-101B-9397-08002B2CF9AE}" pid="4" name="Titel">
    <vt:lpwstr>Titel</vt:lpwstr>
  </property>
  <property fmtid="{D5CDD505-2E9C-101B-9397-08002B2CF9AE}" pid="5" name="Subtitel">
    <vt:lpwstr>Subtitel</vt:lpwstr>
  </property>
  <property fmtid="{D5CDD505-2E9C-101B-9397-08002B2CF9AE}" pid="6" name="Afdeling">
    <vt:lpwstr>Afdeling</vt:lpwstr>
  </property>
  <property fmtid="{D5CDD505-2E9C-101B-9397-08002B2CF9AE}" pid="7" name="Merking">
    <vt:lpwstr>Merking</vt:lpwstr>
  </property>
  <property fmtid="{D5CDD505-2E9C-101B-9397-08002B2CF9AE}" pid="8" name="Rubricering">
    <vt:lpwstr>Marking</vt:lpwstr>
  </property>
  <property fmtid="{D5CDD505-2E9C-101B-9397-08002B2CF9AE}" pid="9" name="Datum">
    <vt:filetime>1999-12-31T22:00:00Z</vt:filetime>
  </property>
</Properties>
</file>