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wmf" ContentType="image/x-wmf"/>
  <Default Extension="emf" ContentType="image/x-emf"/>
  <Default Extension="rels" ContentType="application/vnd.openxmlformats-package.relationships+xml"/>
  <Default Extension="xml" ContentType="application/xml"/>
  <Default Extension="wdp" ContentType="image/vnd.ms-photo"/>
  <Default Extension="vml" ContentType="application/vnd.openxmlformats-officedocument.vmlDrawin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comments/comment1.xml" ContentType="application/vnd.openxmlformats-officedocument.presentationml.comments+xml"/>
  <Override PartName="/ppt/notesSlides/notesSlide8.xml" ContentType="application/vnd.openxmlformats-officedocument.presentationml.notesSlide+xml"/>
  <Override PartName="/ppt/comments/comment2.xml" ContentType="application/vnd.openxmlformats-officedocument.presentationml.comments+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a1d34cdf86ed4f48" Type="http://schemas.microsoft.com/office/2006/relationships/ui/extensibility" Target="customUI/customUI.xml"/><Relationship Id="rId5" Type="http://schemas.openxmlformats.org/officeDocument/2006/relationships/custom-properties" Target="docProps/custom.xml"/><Relationship Id="Rafdc7e77197f4eaf" Type="http://schemas.microsoft.com/office/2007/relationships/ui/extensibility" Target="customUI/customUI14.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3648" r:id="rId4"/>
  </p:sldMasterIdLst>
  <p:notesMasterIdLst>
    <p:notesMasterId r:id="rId65"/>
  </p:notesMasterIdLst>
  <p:handoutMasterIdLst>
    <p:handoutMasterId r:id="rId66"/>
  </p:handoutMasterIdLst>
  <p:sldIdLst>
    <p:sldId id="269" r:id="rId5"/>
    <p:sldId id="267" r:id="rId6"/>
    <p:sldId id="316" r:id="rId7"/>
    <p:sldId id="314" r:id="rId8"/>
    <p:sldId id="268" r:id="rId9"/>
    <p:sldId id="308" r:id="rId10"/>
    <p:sldId id="309" r:id="rId11"/>
    <p:sldId id="310" r:id="rId12"/>
    <p:sldId id="311" r:id="rId13"/>
    <p:sldId id="312" r:id="rId14"/>
    <p:sldId id="313" r:id="rId15"/>
    <p:sldId id="299" r:id="rId16"/>
    <p:sldId id="301" r:id="rId17"/>
    <p:sldId id="303" r:id="rId18"/>
    <p:sldId id="306" r:id="rId19"/>
    <p:sldId id="307" r:id="rId20"/>
    <p:sldId id="259" r:id="rId21"/>
    <p:sldId id="260" r:id="rId22"/>
    <p:sldId id="261" r:id="rId23"/>
    <p:sldId id="264" r:id="rId24"/>
    <p:sldId id="265" r:id="rId25"/>
    <p:sldId id="270" r:id="rId26"/>
    <p:sldId id="271" r:id="rId27"/>
    <p:sldId id="272" r:id="rId28"/>
    <p:sldId id="273" r:id="rId29"/>
    <p:sldId id="274" r:id="rId30"/>
    <p:sldId id="275" r:id="rId31"/>
    <p:sldId id="276" r:id="rId32"/>
    <p:sldId id="277" r:id="rId33"/>
    <p:sldId id="278" r:id="rId34"/>
    <p:sldId id="279" r:id="rId35"/>
    <p:sldId id="280" r:id="rId36"/>
    <p:sldId id="281" r:id="rId37"/>
    <p:sldId id="282" r:id="rId38"/>
    <p:sldId id="283" r:id="rId39"/>
    <p:sldId id="284" r:id="rId40"/>
    <p:sldId id="285" r:id="rId41"/>
    <p:sldId id="286" r:id="rId42"/>
    <p:sldId id="287" r:id="rId43"/>
    <p:sldId id="288" r:id="rId44"/>
    <p:sldId id="289" r:id="rId45"/>
    <p:sldId id="290" r:id="rId46"/>
    <p:sldId id="291" r:id="rId47"/>
    <p:sldId id="292" r:id="rId48"/>
    <p:sldId id="293" r:id="rId49"/>
    <p:sldId id="294" r:id="rId50"/>
    <p:sldId id="295" r:id="rId51"/>
    <p:sldId id="296" r:id="rId52"/>
    <p:sldId id="297" r:id="rId53"/>
    <p:sldId id="298" r:id="rId54"/>
    <p:sldId id="315" r:id="rId55"/>
    <p:sldId id="317" r:id="rId56"/>
    <p:sldId id="318" r:id="rId57"/>
    <p:sldId id="319" r:id="rId58"/>
    <p:sldId id="320" r:id="rId59"/>
    <p:sldId id="321" r:id="rId60"/>
    <p:sldId id="322" r:id="rId61"/>
    <p:sldId id="323" r:id="rId62"/>
    <p:sldId id="324" r:id="rId63"/>
    <p:sldId id="325" r:id="rId64"/>
  </p:sldIdLst>
  <p:sldSz cx="9144000" cy="6858000" type="screen4x3"/>
  <p:notesSz cx="6921500" cy="9423400"/>
  <p:defaultTextStyle>
    <a:defPPr>
      <a:defRPr lang="en-US"/>
    </a:defPPr>
    <a:lvl1pPr algn="l" rtl="0" eaLnBrk="0" fontAlgn="base" hangingPunct="0">
      <a:spcBef>
        <a:spcPct val="50000"/>
      </a:spcBef>
      <a:spcAft>
        <a:spcPct val="0"/>
      </a:spcAft>
      <a:defRPr sz="2200" kern="1200">
        <a:solidFill>
          <a:schemeClr val="tx1"/>
        </a:solidFill>
        <a:latin typeface="Verdana" pitchFamily="34" charset="0"/>
        <a:ea typeface="+mn-ea"/>
        <a:cs typeface="+mn-cs"/>
      </a:defRPr>
    </a:lvl1pPr>
    <a:lvl2pPr marL="457200" algn="l" rtl="0" eaLnBrk="0" fontAlgn="base" hangingPunct="0">
      <a:spcBef>
        <a:spcPct val="50000"/>
      </a:spcBef>
      <a:spcAft>
        <a:spcPct val="0"/>
      </a:spcAft>
      <a:defRPr sz="2200" kern="1200">
        <a:solidFill>
          <a:schemeClr val="tx1"/>
        </a:solidFill>
        <a:latin typeface="Verdana" pitchFamily="34" charset="0"/>
        <a:ea typeface="+mn-ea"/>
        <a:cs typeface="+mn-cs"/>
      </a:defRPr>
    </a:lvl2pPr>
    <a:lvl3pPr marL="914400" algn="l" rtl="0" eaLnBrk="0" fontAlgn="base" hangingPunct="0">
      <a:spcBef>
        <a:spcPct val="50000"/>
      </a:spcBef>
      <a:spcAft>
        <a:spcPct val="0"/>
      </a:spcAft>
      <a:defRPr sz="2200" kern="1200">
        <a:solidFill>
          <a:schemeClr val="tx1"/>
        </a:solidFill>
        <a:latin typeface="Verdana" pitchFamily="34" charset="0"/>
        <a:ea typeface="+mn-ea"/>
        <a:cs typeface="+mn-cs"/>
      </a:defRPr>
    </a:lvl3pPr>
    <a:lvl4pPr marL="1371600" algn="l" rtl="0" eaLnBrk="0" fontAlgn="base" hangingPunct="0">
      <a:spcBef>
        <a:spcPct val="50000"/>
      </a:spcBef>
      <a:spcAft>
        <a:spcPct val="0"/>
      </a:spcAft>
      <a:defRPr sz="2200" kern="1200">
        <a:solidFill>
          <a:schemeClr val="tx1"/>
        </a:solidFill>
        <a:latin typeface="Verdana" pitchFamily="34" charset="0"/>
        <a:ea typeface="+mn-ea"/>
        <a:cs typeface="+mn-cs"/>
      </a:defRPr>
    </a:lvl4pPr>
    <a:lvl5pPr marL="1828800" algn="l" rtl="0" eaLnBrk="0" fontAlgn="base" hangingPunct="0">
      <a:spcBef>
        <a:spcPct val="50000"/>
      </a:spcBef>
      <a:spcAft>
        <a:spcPct val="0"/>
      </a:spcAft>
      <a:defRPr sz="2200" kern="1200">
        <a:solidFill>
          <a:schemeClr val="tx1"/>
        </a:solidFill>
        <a:latin typeface="Verdana" pitchFamily="34" charset="0"/>
        <a:ea typeface="+mn-ea"/>
        <a:cs typeface="+mn-cs"/>
      </a:defRPr>
    </a:lvl5pPr>
    <a:lvl6pPr marL="2286000" algn="l" defTabSz="914400" rtl="0" eaLnBrk="1" latinLnBrk="0" hangingPunct="1">
      <a:defRPr sz="2200" kern="1200">
        <a:solidFill>
          <a:schemeClr val="tx1"/>
        </a:solidFill>
        <a:latin typeface="Verdana" pitchFamily="34" charset="0"/>
        <a:ea typeface="+mn-ea"/>
        <a:cs typeface="+mn-cs"/>
      </a:defRPr>
    </a:lvl6pPr>
    <a:lvl7pPr marL="2743200" algn="l" defTabSz="914400" rtl="0" eaLnBrk="1" latinLnBrk="0" hangingPunct="1">
      <a:defRPr sz="2200" kern="1200">
        <a:solidFill>
          <a:schemeClr val="tx1"/>
        </a:solidFill>
        <a:latin typeface="Verdana" pitchFamily="34" charset="0"/>
        <a:ea typeface="+mn-ea"/>
        <a:cs typeface="+mn-cs"/>
      </a:defRPr>
    </a:lvl7pPr>
    <a:lvl8pPr marL="3200400" algn="l" defTabSz="914400" rtl="0" eaLnBrk="1" latinLnBrk="0" hangingPunct="1">
      <a:defRPr sz="2200" kern="1200">
        <a:solidFill>
          <a:schemeClr val="tx1"/>
        </a:solidFill>
        <a:latin typeface="Verdana" pitchFamily="34" charset="0"/>
        <a:ea typeface="+mn-ea"/>
        <a:cs typeface="+mn-cs"/>
      </a:defRPr>
    </a:lvl8pPr>
    <a:lvl9pPr marL="3657600" algn="l" defTabSz="914400" rtl="0" eaLnBrk="1" latinLnBrk="0" hangingPunct="1">
      <a:defRPr sz="2200" kern="1200">
        <a:solidFill>
          <a:schemeClr val="tx1"/>
        </a:solidFill>
        <a:latin typeface="Verdana" pitchFamily="34" charset="0"/>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 uri="{2D200454-40CA-4A62-9FC3-DE9A4176ACB9}">
      <p15:notesGuideLst xmlns:p15="http://schemas.microsoft.com/office/powerpoint/2012/main" xmlns="">
        <p15:guide id="1" orient="horz" pos="2968">
          <p15:clr>
            <a:srgbClr val="A4A3A4"/>
          </p15:clr>
        </p15:guide>
        <p15:guide id="2" pos="2180">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Anton" initials="AH" lastIdx="2"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7BC7"/>
    <a:srgbClr val="F9E11E"/>
    <a:srgbClr val="B80047"/>
    <a:srgbClr val="000000"/>
    <a:srgbClr val="55286E"/>
    <a:srgbClr val="FFFFFF"/>
    <a:srgbClr val="0E3B6E"/>
    <a:srgbClr val="005187"/>
    <a:srgbClr val="00423C"/>
    <a:srgbClr val="0E61AA"/>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a:tblStyle styleId="{5C22544A-7EE6-4342-B048-85BDC9FD1C3A}" styleName="Stijl, gemiddeld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B4B98B0-60AC-42C2-AFA5-B58CD77FA1E5}" styleName="Stijl, licht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69CF1AB2-1976-4502-BF36-3FF5EA218861}" styleName="Stijl, gemiddeld 4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B301B821-A1FF-4177-AEE7-76D212191A09}" styleName="Stijl, gemiddeld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00"/>
    <p:restoredTop sz="94600"/>
  </p:normalViewPr>
  <p:slideViewPr>
    <p:cSldViewPr>
      <p:cViewPr varScale="1">
        <p:scale>
          <a:sx n="107" d="100"/>
          <a:sy n="107" d="100"/>
        </p:scale>
        <p:origin x="-1098" y="-78"/>
      </p:cViewPr>
      <p:guideLst>
        <p:guide orient="horz" pos="2160"/>
        <p:guide pos="2880"/>
      </p:guideLst>
    </p:cSldViewPr>
  </p:slideViewPr>
  <p:notesTextViewPr>
    <p:cViewPr>
      <p:scale>
        <a:sx n="100" d="100"/>
        <a:sy n="100" d="100"/>
      </p:scale>
      <p:origin x="0" y="0"/>
    </p:cViewPr>
  </p:notesTextViewPr>
  <p:notesViewPr>
    <p:cSldViewPr>
      <p:cViewPr varScale="1">
        <p:scale>
          <a:sx n="84" d="100"/>
          <a:sy n="84" d="100"/>
        </p:scale>
        <p:origin x="-3204" y="-78"/>
      </p:cViewPr>
      <p:guideLst>
        <p:guide orient="horz" pos="2968"/>
        <p:guide pos="2180"/>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slide" Target="slides/slide46.xml"/><Relationship Id="rId55" Type="http://schemas.openxmlformats.org/officeDocument/2006/relationships/slide" Target="slides/slide51.xml"/><Relationship Id="rId63" Type="http://schemas.openxmlformats.org/officeDocument/2006/relationships/slide" Target="slides/slide59.xml"/><Relationship Id="rId68" Type="http://schemas.openxmlformats.org/officeDocument/2006/relationships/presProps" Target="presProps.xml"/><Relationship Id="rId7" Type="http://schemas.openxmlformats.org/officeDocument/2006/relationships/slide" Target="slides/slide3.xml"/><Relationship Id="rId71"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slide" Target="slides/slide49.xml"/><Relationship Id="rId58" Type="http://schemas.openxmlformats.org/officeDocument/2006/relationships/slide" Target="slides/slide54.xml"/><Relationship Id="rId66" Type="http://schemas.openxmlformats.org/officeDocument/2006/relationships/handoutMaster" Target="handoutMasters/handoutMaster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 Id="rId61" Type="http://schemas.openxmlformats.org/officeDocument/2006/relationships/slide" Target="slides/slide57.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slide" Target="slides/slide56.xml"/><Relationship Id="rId65"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slide" Target="slides/slide52.xml"/><Relationship Id="rId64" Type="http://schemas.openxmlformats.org/officeDocument/2006/relationships/slide" Target="slides/slide60.xml"/><Relationship Id="rId69" Type="http://schemas.openxmlformats.org/officeDocument/2006/relationships/viewProps" Target="viewProps.xml"/><Relationship Id="rId8" Type="http://schemas.openxmlformats.org/officeDocument/2006/relationships/slide" Target="slides/slide4.xml"/><Relationship Id="rId51" Type="http://schemas.openxmlformats.org/officeDocument/2006/relationships/slide" Target="slides/slide47.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slide" Target="slides/slide55.xml"/><Relationship Id="rId67" Type="http://schemas.openxmlformats.org/officeDocument/2006/relationships/commentAuthors" Target="commentAuthors.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slide" Target="slides/slide58.xml"/><Relationship Id="rId70" Type="http://schemas.openxmlformats.org/officeDocument/2006/relationships/theme" Target="theme/theme1.xml"/></Relationships>
</file>

<file path=ppt/comments/comment1.xml><?xml version="1.0" encoding="utf-8"?>
<p:cmLst xmlns:a="http://schemas.openxmlformats.org/drawingml/2006/main" xmlns:r="http://schemas.openxmlformats.org/officeDocument/2006/relationships" xmlns:p="http://schemas.openxmlformats.org/presentationml/2006/main">
  <p:cm authorId="0" dt="2017-01-09T08:08:53.346" idx="1">
    <p:pos x="1278" y="2544"/>
    <p:text>dit vergt extra kennis en tijd/capaciteit afdelingen.</p:text>
  </p:cm>
</p:cmLst>
</file>

<file path=ppt/comments/comment2.xml><?xml version="1.0" encoding="utf-8"?>
<p:cmLst xmlns:a="http://schemas.openxmlformats.org/drawingml/2006/main" xmlns:r="http://schemas.openxmlformats.org/officeDocument/2006/relationships" xmlns:p="http://schemas.openxmlformats.org/presentationml/2006/main">
  <p:cm authorId="0" dt="2017-01-09T08:14:08.264" idx="2">
    <p:pos x="5160" y="3786"/>
    <p:text>dit is erg kort door de bocht. denk aan stoppen landverkeer, inrichten werkplek en de middelen daarvoor. Vraag is verder in welke mate de machinerichtlijn onderdeel is van LBS</p:text>
  </p:cm>
</p:cmLst>
</file>

<file path=ppt/drawings/_rels/vmlDrawing1.vml.rels><?xml version="1.0" encoding="UTF-8" standalone="yes"?>
<Relationships xmlns="http://schemas.openxmlformats.org/package/2006/relationships"><Relationship Id="rId1" Type="http://schemas.openxmlformats.org/officeDocument/2006/relationships/image" Target="../media/image26.w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31.e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2770" name="Rectangle 2"/>
          <p:cNvSpPr>
            <a:spLocks noGrp="1" noChangeArrowheads="1"/>
          </p:cNvSpPr>
          <p:nvPr>
            <p:ph type="hdr" sz="quarter"/>
          </p:nvPr>
        </p:nvSpPr>
        <p:spPr bwMode="auto">
          <a:xfrm>
            <a:off x="533400" y="446088"/>
            <a:ext cx="5867400" cy="4143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bodyPr>
          <a:lstStyle>
            <a:lvl1pPr defTabSz="933450">
              <a:spcBef>
                <a:spcPct val="0"/>
              </a:spcBef>
              <a:defRPr sz="1000">
                <a:latin typeface="Arial" charset="0"/>
              </a:defRPr>
            </a:lvl1pPr>
          </a:lstStyle>
          <a:p>
            <a:endParaRPr lang="nl-NL"/>
          </a:p>
        </p:txBody>
      </p:sp>
      <p:sp>
        <p:nvSpPr>
          <p:cNvPr id="32771" name="Rectangle 3"/>
          <p:cNvSpPr>
            <a:spLocks noGrp="1" noChangeArrowheads="1"/>
          </p:cNvSpPr>
          <p:nvPr>
            <p:ph type="dt" sz="quarter" idx="1"/>
          </p:nvPr>
        </p:nvSpPr>
        <p:spPr bwMode="auto">
          <a:xfrm>
            <a:off x="533400" y="114300"/>
            <a:ext cx="2998788" cy="1460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bodyPr>
          <a:lstStyle>
            <a:lvl1pPr defTabSz="933450">
              <a:spcBef>
                <a:spcPct val="0"/>
              </a:spcBef>
              <a:defRPr sz="800">
                <a:latin typeface="Arial" charset="0"/>
              </a:defRPr>
            </a:lvl1pPr>
          </a:lstStyle>
          <a:p>
            <a:endParaRPr lang="nl-NL"/>
          </a:p>
        </p:txBody>
      </p:sp>
      <p:sp>
        <p:nvSpPr>
          <p:cNvPr id="32772" name="Rectangle 4"/>
          <p:cNvSpPr>
            <a:spLocks noGrp="1" noChangeArrowheads="1"/>
          </p:cNvSpPr>
          <p:nvPr>
            <p:ph type="ftr" sz="quarter" idx="2"/>
          </p:nvPr>
        </p:nvSpPr>
        <p:spPr bwMode="auto">
          <a:xfrm>
            <a:off x="533400" y="8951913"/>
            <a:ext cx="6019800" cy="4714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b" anchorCtr="0" compatLnSpc="1">
            <a:prstTxWarp prst="textNoShape">
              <a:avLst/>
            </a:prstTxWarp>
          </a:bodyPr>
          <a:lstStyle>
            <a:lvl1pPr defTabSz="933450">
              <a:spcBef>
                <a:spcPct val="0"/>
              </a:spcBef>
              <a:defRPr sz="1000">
                <a:latin typeface="Arial" charset="0"/>
              </a:defRPr>
            </a:lvl1pPr>
          </a:lstStyle>
          <a:p>
            <a:r>
              <a:rPr lang="nl-NL"/>
              <a:t>Eventuele voettekst</a:t>
            </a:r>
          </a:p>
        </p:txBody>
      </p:sp>
      <p:sp>
        <p:nvSpPr>
          <p:cNvPr id="32773" name="Rectangle 5"/>
          <p:cNvSpPr>
            <a:spLocks noGrp="1" noChangeArrowheads="1"/>
          </p:cNvSpPr>
          <p:nvPr>
            <p:ph type="sldNum" sz="quarter" idx="3"/>
          </p:nvPr>
        </p:nvSpPr>
        <p:spPr bwMode="auto">
          <a:xfrm>
            <a:off x="6613525" y="8951913"/>
            <a:ext cx="228600" cy="4714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b" anchorCtr="0" compatLnSpc="1">
            <a:prstTxWarp prst="textNoShape">
              <a:avLst/>
            </a:prstTxWarp>
          </a:bodyPr>
          <a:lstStyle>
            <a:lvl1pPr algn="ctr" defTabSz="933450">
              <a:spcBef>
                <a:spcPct val="0"/>
              </a:spcBef>
              <a:defRPr sz="1000">
                <a:latin typeface="Arial" charset="0"/>
              </a:defRPr>
            </a:lvl1pPr>
          </a:lstStyle>
          <a:p>
            <a:fld id="{0E374DAA-8175-4415-A3BA-057B77C0EE0E}" type="slidenum">
              <a:rPr lang="nl-NL"/>
              <a:pPr/>
              <a:t>‹nr.›</a:t>
            </a:fld>
            <a:endParaRPr lang="nl-NL"/>
          </a:p>
        </p:txBody>
      </p:sp>
      <p:sp>
        <p:nvSpPr>
          <p:cNvPr id="32788" name="RubriceringEnMerking2"/>
          <p:cNvSpPr txBox="1">
            <a:spLocks noChangeArrowheads="1"/>
          </p:cNvSpPr>
          <p:nvPr/>
        </p:nvSpPr>
        <p:spPr bwMode="auto">
          <a:xfrm rot="-5400000">
            <a:off x="4827587" y="2786063"/>
            <a:ext cx="3808413" cy="1222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spAutoFit/>
          </a:bodyPr>
          <a:lstStyle/>
          <a:p>
            <a:pPr algn="r">
              <a:spcBef>
                <a:spcPct val="0"/>
              </a:spcBef>
            </a:pPr>
            <a:endParaRPr lang="nl-NL" sz="800">
              <a:latin typeface="Arial" charset="0"/>
            </a:endParaRPr>
          </a:p>
        </p:txBody>
      </p:sp>
      <p:sp>
        <p:nvSpPr>
          <p:cNvPr id="32789" name="RubriceringEnMerking"/>
          <p:cNvSpPr txBox="1">
            <a:spLocks noChangeArrowheads="1"/>
          </p:cNvSpPr>
          <p:nvPr/>
        </p:nvSpPr>
        <p:spPr bwMode="auto">
          <a:xfrm rot="-5400000">
            <a:off x="4826001" y="6527800"/>
            <a:ext cx="3808412" cy="1222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spAutoFit/>
          </a:bodyPr>
          <a:lstStyle/>
          <a:p>
            <a:pPr>
              <a:spcBef>
                <a:spcPct val="0"/>
              </a:spcBef>
            </a:pPr>
            <a:endParaRPr lang="nl-NL" sz="800">
              <a:latin typeface="Arial" charset="0"/>
            </a:endParaRPr>
          </a:p>
        </p:txBody>
      </p:sp>
    </p:spTree>
    <p:extLst>
      <p:ext uri="{BB962C8B-B14F-4D97-AF65-F5344CB8AC3E}">
        <p14:creationId xmlns:p14="http://schemas.microsoft.com/office/powerpoint/2010/main" val="25463556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122" name="Rectangle 2"/>
          <p:cNvSpPr>
            <a:spLocks noGrp="1" noChangeArrowheads="1"/>
          </p:cNvSpPr>
          <p:nvPr>
            <p:ph type="hdr" sz="quarter"/>
          </p:nvPr>
        </p:nvSpPr>
        <p:spPr bwMode="auto">
          <a:xfrm>
            <a:off x="533400" y="447675"/>
            <a:ext cx="5867400" cy="4127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bodyPr>
          <a:lstStyle>
            <a:lvl1pPr defTabSz="933450">
              <a:spcBef>
                <a:spcPct val="0"/>
              </a:spcBef>
              <a:defRPr sz="1000">
                <a:latin typeface="Arial" charset="0"/>
              </a:defRPr>
            </a:lvl1pPr>
          </a:lstStyle>
          <a:p>
            <a:endParaRPr lang="en-US"/>
          </a:p>
        </p:txBody>
      </p:sp>
      <p:sp>
        <p:nvSpPr>
          <p:cNvPr id="5123" name="Rectangle 3"/>
          <p:cNvSpPr>
            <a:spLocks noGrp="1" noChangeArrowheads="1"/>
          </p:cNvSpPr>
          <p:nvPr>
            <p:ph type="dt" idx="1"/>
          </p:nvPr>
        </p:nvSpPr>
        <p:spPr bwMode="auto">
          <a:xfrm>
            <a:off x="531813" y="114300"/>
            <a:ext cx="2998787" cy="1476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bodyPr>
          <a:lstStyle>
            <a:lvl1pPr defTabSz="933450">
              <a:spcBef>
                <a:spcPct val="0"/>
              </a:spcBef>
              <a:defRPr sz="800">
                <a:latin typeface="Arial" charset="0"/>
              </a:defRPr>
            </a:lvl1pPr>
          </a:lstStyle>
          <a:p>
            <a:endParaRPr lang="en-US"/>
          </a:p>
        </p:txBody>
      </p:sp>
      <p:sp>
        <p:nvSpPr>
          <p:cNvPr id="5124" name="Rectangle 4"/>
          <p:cNvSpPr>
            <a:spLocks noGrp="1" noRot="1" noChangeAspect="1" noChangeArrowheads="1" noTextEdit="1"/>
          </p:cNvSpPr>
          <p:nvPr>
            <p:ph type="sldImg" idx="2"/>
          </p:nvPr>
        </p:nvSpPr>
        <p:spPr bwMode="auto">
          <a:xfrm>
            <a:off x="533400" y="933450"/>
            <a:ext cx="4711700" cy="3533775"/>
          </a:xfrm>
          <a:prstGeom prst="rect">
            <a:avLst/>
          </a:prstGeom>
          <a:noFill/>
          <a:ln w="9525">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5125" name="Rectangle 5"/>
          <p:cNvSpPr>
            <a:spLocks noGrp="1" noChangeArrowheads="1"/>
          </p:cNvSpPr>
          <p:nvPr>
            <p:ph type="body" sz="quarter" idx="3"/>
          </p:nvPr>
        </p:nvSpPr>
        <p:spPr bwMode="auto">
          <a:xfrm>
            <a:off x="533400" y="4648200"/>
            <a:ext cx="4724400" cy="38449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bodyPr>
          <a:lstStyle/>
          <a:p>
            <a:pPr lvl="0"/>
            <a:r>
              <a:rPr lang="en-US" smtClean="0"/>
              <a:t>Klik om het opmaakprofiel van de modeltekst te bewerken</a:t>
            </a:r>
          </a:p>
          <a:p>
            <a:pPr lvl="1"/>
            <a:r>
              <a:rPr lang="en-US" smtClean="0"/>
              <a:t>Tweede niveau</a:t>
            </a:r>
          </a:p>
          <a:p>
            <a:pPr lvl="2"/>
            <a:r>
              <a:rPr lang="en-US" smtClean="0"/>
              <a:t>Derde niveau</a:t>
            </a:r>
          </a:p>
          <a:p>
            <a:pPr lvl="3"/>
            <a:r>
              <a:rPr lang="en-US" smtClean="0"/>
              <a:t>Vierde niveau</a:t>
            </a:r>
          </a:p>
          <a:p>
            <a:pPr lvl="4"/>
            <a:r>
              <a:rPr lang="en-US" smtClean="0"/>
              <a:t>Vijfde niveau</a:t>
            </a:r>
          </a:p>
        </p:txBody>
      </p:sp>
      <p:sp>
        <p:nvSpPr>
          <p:cNvPr id="5126" name="Rectangle 6"/>
          <p:cNvSpPr>
            <a:spLocks noGrp="1" noChangeArrowheads="1"/>
          </p:cNvSpPr>
          <p:nvPr>
            <p:ph type="ftr" sz="quarter" idx="4"/>
          </p:nvPr>
        </p:nvSpPr>
        <p:spPr bwMode="auto">
          <a:xfrm>
            <a:off x="531813" y="8951913"/>
            <a:ext cx="6097587" cy="4714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b" anchorCtr="0" compatLnSpc="1">
            <a:prstTxWarp prst="textNoShape">
              <a:avLst/>
            </a:prstTxWarp>
          </a:bodyPr>
          <a:lstStyle>
            <a:lvl1pPr defTabSz="933450">
              <a:spcBef>
                <a:spcPct val="0"/>
              </a:spcBef>
              <a:defRPr sz="1000">
                <a:latin typeface="Arial" charset="0"/>
              </a:defRPr>
            </a:lvl1pPr>
          </a:lstStyle>
          <a:p>
            <a:r>
              <a:rPr lang="en-US"/>
              <a:t>Eventuele voettekst</a:t>
            </a:r>
          </a:p>
        </p:txBody>
      </p:sp>
      <p:sp>
        <p:nvSpPr>
          <p:cNvPr id="5127" name="Rectangle 7"/>
          <p:cNvSpPr>
            <a:spLocks noGrp="1" noChangeArrowheads="1"/>
          </p:cNvSpPr>
          <p:nvPr>
            <p:ph type="sldNum" sz="quarter" idx="5"/>
          </p:nvPr>
        </p:nvSpPr>
        <p:spPr bwMode="auto">
          <a:xfrm>
            <a:off x="6615113" y="8951913"/>
            <a:ext cx="230187" cy="4714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b" anchorCtr="0" compatLnSpc="1">
            <a:prstTxWarp prst="textNoShape">
              <a:avLst/>
            </a:prstTxWarp>
          </a:bodyPr>
          <a:lstStyle>
            <a:lvl1pPr algn="ctr" defTabSz="933450">
              <a:spcBef>
                <a:spcPct val="0"/>
              </a:spcBef>
              <a:defRPr sz="1000">
                <a:latin typeface="Arial" charset="0"/>
              </a:defRPr>
            </a:lvl1pPr>
          </a:lstStyle>
          <a:p>
            <a:fld id="{7C0D88E8-1530-474F-A7AB-EB6DE1C99DCC}" type="slidenum">
              <a:rPr lang="en-US"/>
              <a:pPr/>
              <a:t>‹nr.›</a:t>
            </a:fld>
            <a:endParaRPr lang="en-US"/>
          </a:p>
        </p:txBody>
      </p:sp>
      <p:sp>
        <p:nvSpPr>
          <p:cNvPr id="5139" name="RubriceringEnMerking2"/>
          <p:cNvSpPr txBox="1">
            <a:spLocks noChangeArrowheads="1"/>
          </p:cNvSpPr>
          <p:nvPr/>
        </p:nvSpPr>
        <p:spPr bwMode="auto">
          <a:xfrm rot="-5400000">
            <a:off x="4827587" y="2786063"/>
            <a:ext cx="3808413" cy="1222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spAutoFit/>
          </a:bodyPr>
          <a:lstStyle/>
          <a:p>
            <a:pPr algn="r">
              <a:spcBef>
                <a:spcPct val="0"/>
              </a:spcBef>
            </a:pPr>
            <a:endParaRPr lang="nl-NL" sz="800">
              <a:latin typeface="Arial" charset="0"/>
            </a:endParaRPr>
          </a:p>
        </p:txBody>
      </p:sp>
      <p:sp>
        <p:nvSpPr>
          <p:cNvPr id="5140" name="RubriceringEnMerking"/>
          <p:cNvSpPr txBox="1">
            <a:spLocks noChangeArrowheads="1"/>
          </p:cNvSpPr>
          <p:nvPr/>
        </p:nvSpPr>
        <p:spPr bwMode="auto">
          <a:xfrm rot="-5400000">
            <a:off x="4826001" y="6527800"/>
            <a:ext cx="3808412" cy="1222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spAutoFit/>
          </a:bodyPr>
          <a:lstStyle/>
          <a:p>
            <a:pPr>
              <a:spcBef>
                <a:spcPct val="0"/>
              </a:spcBef>
            </a:pPr>
            <a:endParaRPr lang="nl-NL" sz="800">
              <a:latin typeface="Arial" charset="0"/>
            </a:endParaRPr>
          </a:p>
        </p:txBody>
      </p:sp>
    </p:spTree>
    <p:extLst>
      <p:ext uri="{BB962C8B-B14F-4D97-AF65-F5344CB8AC3E}">
        <p14:creationId xmlns:p14="http://schemas.microsoft.com/office/powerpoint/2010/main" val="757756452"/>
      </p:ext>
    </p:extLst>
  </p:cSld>
  <p:clrMap bg1="lt1" tx1="dk1" bg2="lt2" tx2="dk2" accent1="accent1" accent2="accent2" accent3="accent3" accent4="accent4" accent5="accent5" accent6="accent6" hlink="hlink" folHlink="folHlink"/>
  <p:hf hdr="0" dt="0"/>
  <p:notesStyle>
    <a:lvl1pPr algn="l" rtl="0" eaLnBrk="0" fontAlgn="base" hangingPunct="0">
      <a:lnSpc>
        <a:spcPct val="110000"/>
      </a:lnSpc>
      <a:spcBef>
        <a:spcPct val="0"/>
      </a:spcBef>
      <a:spcAft>
        <a:spcPct val="0"/>
      </a:spcAft>
      <a:defRPr sz="1000" kern="1200">
        <a:solidFill>
          <a:schemeClr val="tx1"/>
        </a:solidFill>
        <a:latin typeface="Arial" charset="0"/>
        <a:ea typeface="+mn-ea"/>
        <a:cs typeface="+mn-cs"/>
      </a:defRPr>
    </a:lvl1pPr>
    <a:lvl2pPr marL="190500" algn="l" rtl="0" eaLnBrk="0" fontAlgn="base" hangingPunct="0">
      <a:lnSpc>
        <a:spcPct val="110000"/>
      </a:lnSpc>
      <a:spcBef>
        <a:spcPct val="0"/>
      </a:spcBef>
      <a:spcAft>
        <a:spcPct val="0"/>
      </a:spcAft>
      <a:defRPr sz="1000" kern="1200">
        <a:solidFill>
          <a:schemeClr val="tx1"/>
        </a:solidFill>
        <a:latin typeface="Arial" charset="0"/>
        <a:ea typeface="+mn-ea"/>
        <a:cs typeface="+mn-cs"/>
      </a:defRPr>
    </a:lvl2pPr>
    <a:lvl3pPr marL="381000" algn="l" rtl="0" eaLnBrk="0" fontAlgn="base" hangingPunct="0">
      <a:lnSpc>
        <a:spcPct val="110000"/>
      </a:lnSpc>
      <a:spcBef>
        <a:spcPct val="0"/>
      </a:spcBef>
      <a:spcAft>
        <a:spcPct val="0"/>
      </a:spcAft>
      <a:defRPr sz="1000" kern="1200">
        <a:solidFill>
          <a:schemeClr val="tx1"/>
        </a:solidFill>
        <a:latin typeface="Arial" charset="0"/>
        <a:ea typeface="+mn-ea"/>
        <a:cs typeface="+mn-cs"/>
      </a:defRPr>
    </a:lvl3pPr>
    <a:lvl4pPr marL="571500" algn="l" rtl="0" eaLnBrk="0" fontAlgn="base" hangingPunct="0">
      <a:lnSpc>
        <a:spcPct val="110000"/>
      </a:lnSpc>
      <a:spcBef>
        <a:spcPct val="0"/>
      </a:spcBef>
      <a:spcAft>
        <a:spcPct val="0"/>
      </a:spcAft>
      <a:defRPr sz="1000" kern="1200">
        <a:solidFill>
          <a:schemeClr val="tx1"/>
        </a:solidFill>
        <a:latin typeface="Arial" charset="0"/>
        <a:ea typeface="+mn-ea"/>
        <a:cs typeface="+mn-cs"/>
      </a:defRPr>
    </a:lvl4pPr>
    <a:lvl5pPr marL="762000" algn="l" rtl="0" eaLnBrk="0" fontAlgn="base" hangingPunct="0">
      <a:lnSpc>
        <a:spcPct val="110000"/>
      </a:lnSpc>
      <a:spcBef>
        <a:spcPct val="0"/>
      </a:spcBef>
      <a:spcAft>
        <a:spcPct val="0"/>
      </a:spcAft>
      <a:defRPr sz="10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smtClean="0"/>
              <a:t>Dit betekent ook:</a:t>
            </a:r>
          </a:p>
          <a:p>
            <a:pPr marL="768821" lvl="1" indent="-186470">
              <a:defRPr/>
            </a:pPr>
            <a:r>
              <a:rPr lang="nl-NL" dirty="0" smtClean="0">
                <a:solidFill>
                  <a:schemeClr val="tx1"/>
                </a:solidFill>
              </a:rPr>
              <a:t>Bediening vindt zoveel mogelijk plaats op afstand, mits dit rendabel en robuust kan worden uitgevoerd</a:t>
            </a:r>
          </a:p>
          <a:p>
            <a:pPr marL="768821" lvl="1" indent="-186470">
              <a:defRPr/>
            </a:pPr>
            <a:r>
              <a:rPr lang="nl-NL" dirty="0" smtClean="0">
                <a:solidFill>
                  <a:schemeClr val="tx1"/>
                </a:solidFill>
              </a:rPr>
              <a:t>RWS draagt zorg voor de borging van kennis over de (lokale) bedienobjecten om taken op afstand te kunnen uitvoeren</a:t>
            </a:r>
          </a:p>
          <a:p>
            <a:pPr marL="768821" lvl="1" indent="-186470">
              <a:defRPr/>
            </a:pPr>
            <a:r>
              <a:rPr lang="nl-NL" dirty="0" smtClean="0">
                <a:solidFill>
                  <a:schemeClr val="tx1"/>
                </a:solidFill>
              </a:rPr>
              <a:t>Focus op </a:t>
            </a:r>
            <a:r>
              <a:rPr lang="nl-NL" dirty="0" err="1" smtClean="0">
                <a:solidFill>
                  <a:schemeClr val="tx1"/>
                </a:solidFill>
              </a:rPr>
              <a:t>vraaggestuurde</a:t>
            </a:r>
            <a:r>
              <a:rPr lang="nl-NL" dirty="0" smtClean="0">
                <a:solidFill>
                  <a:schemeClr val="tx1"/>
                </a:solidFill>
              </a:rPr>
              <a:t> bediening</a:t>
            </a:r>
          </a:p>
          <a:p>
            <a:pPr marL="768821" lvl="1" indent="-186470">
              <a:defRPr/>
            </a:pPr>
            <a:r>
              <a:rPr lang="nl-NL" dirty="0" smtClean="0">
                <a:solidFill>
                  <a:schemeClr val="tx1"/>
                </a:solidFill>
              </a:rPr>
              <a:t>Invulling geven aan versoberings-taakstelling bediening</a:t>
            </a:r>
          </a:p>
          <a:p>
            <a:pPr marL="768821" lvl="1" indent="-186470">
              <a:defRPr/>
            </a:pPr>
            <a:r>
              <a:rPr lang="nl-NL" dirty="0" smtClean="0">
                <a:solidFill>
                  <a:schemeClr val="tx1"/>
                </a:solidFill>
              </a:rPr>
              <a:t>Mogelijk maken van extra bedien-kwaliteit tegen betaling</a:t>
            </a:r>
          </a:p>
          <a:p>
            <a:pPr marL="768821" lvl="1" indent="-186470">
              <a:defRPr/>
            </a:pPr>
            <a:r>
              <a:rPr lang="nl-NL" dirty="0" smtClean="0">
                <a:solidFill>
                  <a:schemeClr val="tx1"/>
                </a:solidFill>
              </a:rPr>
              <a:t>RWS biedt gegevens aan over actuele en verwachte passeertijden</a:t>
            </a:r>
          </a:p>
          <a:p>
            <a:endParaRPr lang="nl-NL" dirty="0"/>
          </a:p>
        </p:txBody>
      </p:sp>
      <p:sp>
        <p:nvSpPr>
          <p:cNvPr id="4" name="Tijdelijke aanduiding voor dianummer 3"/>
          <p:cNvSpPr>
            <a:spLocks noGrp="1"/>
          </p:cNvSpPr>
          <p:nvPr>
            <p:ph type="sldNum" sz="quarter" idx="10"/>
          </p:nvPr>
        </p:nvSpPr>
        <p:spPr/>
        <p:txBody>
          <a:bodyPr/>
          <a:lstStyle/>
          <a:p>
            <a:fld id="{632BA4AE-CE6D-4465-A246-608538BB3C7F}" type="slidenum">
              <a:rPr lang="nl-NL" smtClean="0"/>
              <a:t>12</a:t>
            </a:fld>
            <a:endParaRPr lang="nl-NL"/>
          </a:p>
        </p:txBody>
      </p:sp>
    </p:spTree>
    <p:extLst>
      <p:ext uri="{BB962C8B-B14F-4D97-AF65-F5344CB8AC3E}">
        <p14:creationId xmlns:p14="http://schemas.microsoft.com/office/powerpoint/2010/main" val="300427888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normAutofit/>
          </a:bodyPr>
          <a:lstStyle/>
          <a:p>
            <a:endParaRPr lang="nl-NL" dirty="0"/>
          </a:p>
        </p:txBody>
      </p:sp>
      <p:sp>
        <p:nvSpPr>
          <p:cNvPr id="4" name="Tijdelijke aanduiding voor datum 3"/>
          <p:cNvSpPr>
            <a:spLocks noGrp="1"/>
          </p:cNvSpPr>
          <p:nvPr>
            <p:ph type="dt" idx="10"/>
          </p:nvPr>
        </p:nvSpPr>
        <p:spPr/>
        <p:txBody>
          <a:bodyPr/>
          <a:lstStyle/>
          <a:p>
            <a:pPr>
              <a:defRPr/>
            </a:pPr>
            <a:r>
              <a:rPr lang="nl-NL" smtClean="0"/>
              <a:t>14 februari 2018</a:t>
            </a:r>
            <a:endParaRPr lang="nl-NL" dirty="0"/>
          </a:p>
        </p:txBody>
      </p:sp>
    </p:spTree>
    <p:extLst>
      <p:ext uri="{BB962C8B-B14F-4D97-AF65-F5344CB8AC3E}">
        <p14:creationId xmlns:p14="http://schemas.microsoft.com/office/powerpoint/2010/main" val="2428375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normAutofit fontScale="92500"/>
          </a:bodyPr>
          <a:lstStyle/>
          <a:p>
            <a:r>
              <a:rPr lang="nl-NL" sz="1200" b="1" kern="1200" dirty="0" smtClean="0">
                <a:solidFill>
                  <a:schemeClr val="tx1"/>
                </a:solidFill>
                <a:latin typeface="Arial" charset="0"/>
                <a:ea typeface="+mn-ea"/>
                <a:cs typeface="+mn-cs"/>
              </a:rPr>
              <a:t>Generiek;</a:t>
            </a:r>
            <a:endParaRPr lang="nl-NL" sz="1200" kern="1200" dirty="0" smtClean="0">
              <a:solidFill>
                <a:schemeClr val="tx1"/>
              </a:solidFill>
              <a:latin typeface="Arial" charset="0"/>
              <a:ea typeface="+mn-ea"/>
              <a:cs typeface="+mn-cs"/>
            </a:endParaRPr>
          </a:p>
          <a:p>
            <a:r>
              <a:rPr lang="nl-NL" sz="1200" kern="1200" dirty="0" smtClean="0">
                <a:solidFill>
                  <a:schemeClr val="tx1"/>
                </a:solidFill>
                <a:latin typeface="Arial" charset="0"/>
                <a:ea typeface="+mn-ea"/>
                <a:cs typeface="+mn-cs"/>
              </a:rPr>
              <a:t>Voor alle camera’s geldt dat regenaanslag zeer hinderlijk is. Mede hierom wordt afgeraden gebruik te maken van </a:t>
            </a:r>
            <a:r>
              <a:rPr lang="nl-NL" sz="1200" kern="1200" dirty="0" err="1" smtClean="0">
                <a:solidFill>
                  <a:schemeClr val="tx1"/>
                </a:solidFill>
                <a:latin typeface="Arial" charset="0"/>
                <a:ea typeface="+mn-ea"/>
                <a:cs typeface="+mn-cs"/>
              </a:rPr>
              <a:t>domebehuizingen</a:t>
            </a:r>
            <a:r>
              <a:rPr lang="nl-NL" sz="1200" kern="1200" dirty="0" smtClean="0">
                <a:solidFill>
                  <a:schemeClr val="tx1"/>
                </a:solidFill>
                <a:latin typeface="Arial" charset="0"/>
                <a:ea typeface="+mn-ea"/>
                <a:cs typeface="+mn-cs"/>
              </a:rPr>
              <a:t>. Dit omdat daarbij de regen vanaf achter door de wind ook aan de kijkkant komt.</a:t>
            </a:r>
          </a:p>
          <a:p>
            <a:r>
              <a:rPr lang="nl-NL" sz="1200" kern="1200" dirty="0" smtClean="0">
                <a:solidFill>
                  <a:schemeClr val="tx1"/>
                </a:solidFill>
                <a:latin typeface="Arial" charset="0"/>
                <a:ea typeface="+mn-ea"/>
                <a:cs typeface="+mn-cs"/>
              </a:rPr>
              <a:t>Voor al onze camerabeelden geldt dat deze tijdelijk worden bewaard. Het inzien en beschikbaar stellen van de beelden is strak geregeld en deze regels en procedures worden nog steeds verder aangescherpt. Echter e.e.a. is (nog) niet eenduidig op alle objecten en posten ingevoerd.</a:t>
            </a:r>
          </a:p>
          <a:p>
            <a:r>
              <a:rPr lang="nl-NL" sz="1200" kern="1200" dirty="0" smtClean="0">
                <a:solidFill>
                  <a:schemeClr val="tx1"/>
                </a:solidFill>
                <a:latin typeface="Arial" charset="0"/>
                <a:ea typeface="+mn-ea"/>
                <a:cs typeface="+mn-cs"/>
              </a:rPr>
              <a:t>Live beelden worden beperkt</a:t>
            </a:r>
            <a:r>
              <a:rPr lang="nl-NL" sz="1200" kern="1200" baseline="0" dirty="0" smtClean="0">
                <a:solidFill>
                  <a:schemeClr val="tx1"/>
                </a:solidFill>
                <a:latin typeface="Arial" charset="0"/>
                <a:ea typeface="+mn-ea"/>
                <a:cs typeface="+mn-cs"/>
              </a:rPr>
              <a:t> gedeeld </a:t>
            </a:r>
            <a:r>
              <a:rPr lang="nl-NL" sz="1200" kern="1200" dirty="0" smtClean="0">
                <a:solidFill>
                  <a:schemeClr val="tx1"/>
                </a:solidFill>
                <a:latin typeface="Arial" charset="0"/>
                <a:ea typeface="+mn-ea"/>
                <a:cs typeface="+mn-cs"/>
              </a:rPr>
              <a:t>met derden/partners. </a:t>
            </a:r>
            <a:r>
              <a:rPr lang="nl-NL" sz="1200" kern="1200" dirty="0" err="1" smtClean="0">
                <a:solidFill>
                  <a:schemeClr val="tx1"/>
                </a:solidFill>
                <a:latin typeface="Arial" charset="0"/>
                <a:ea typeface="+mn-ea"/>
                <a:cs typeface="+mn-cs"/>
              </a:rPr>
              <a:t>Live-beelden</a:t>
            </a:r>
            <a:r>
              <a:rPr lang="nl-NL" sz="1200" kern="1200" dirty="0" smtClean="0">
                <a:solidFill>
                  <a:schemeClr val="tx1"/>
                </a:solidFill>
                <a:latin typeface="Arial" charset="0"/>
                <a:ea typeface="+mn-ea"/>
                <a:cs typeface="+mn-cs"/>
              </a:rPr>
              <a:t> van</a:t>
            </a:r>
            <a:r>
              <a:rPr lang="nl-NL" sz="1200" kern="1200" baseline="0" dirty="0" smtClean="0">
                <a:solidFill>
                  <a:schemeClr val="tx1"/>
                </a:solidFill>
                <a:latin typeface="Arial" charset="0"/>
                <a:ea typeface="+mn-ea"/>
                <a:cs typeface="+mn-cs"/>
              </a:rPr>
              <a:t> verkeersposten worden soms wel doorgezet naar de calamiteitenkamers.</a:t>
            </a:r>
            <a:endParaRPr lang="nl-NL" sz="1200" kern="1200" dirty="0" smtClean="0">
              <a:solidFill>
                <a:schemeClr val="tx1"/>
              </a:solidFill>
              <a:latin typeface="Arial" charset="0"/>
              <a:ea typeface="+mn-ea"/>
              <a:cs typeface="+mn-cs"/>
            </a:endParaRPr>
          </a:p>
          <a:p>
            <a:r>
              <a:rPr lang="nl-NL" sz="1200" kern="1200" dirty="0" smtClean="0">
                <a:solidFill>
                  <a:schemeClr val="tx1"/>
                </a:solidFill>
                <a:latin typeface="Arial" charset="0"/>
                <a:ea typeface="+mn-ea"/>
                <a:cs typeface="+mn-cs"/>
              </a:rPr>
              <a:t>Op een verkeerspost en bediencentrale is het wel nodig dat </a:t>
            </a:r>
            <a:r>
              <a:rPr lang="nl-NL" sz="1200" kern="1200" dirty="0" err="1" smtClean="0">
                <a:solidFill>
                  <a:schemeClr val="tx1"/>
                </a:solidFill>
                <a:latin typeface="Arial" charset="0"/>
                <a:ea typeface="+mn-ea"/>
                <a:cs typeface="+mn-cs"/>
              </a:rPr>
              <a:t>live-beelden</a:t>
            </a:r>
            <a:r>
              <a:rPr lang="nl-NL" sz="1200" kern="1200" dirty="0" smtClean="0">
                <a:solidFill>
                  <a:schemeClr val="tx1"/>
                </a:solidFill>
                <a:latin typeface="Arial" charset="0"/>
                <a:ea typeface="+mn-ea"/>
                <a:cs typeface="+mn-cs"/>
              </a:rPr>
              <a:t> gelijktijdig op meerdere bedienplekken (kunnen) worden weergegeven.</a:t>
            </a:r>
          </a:p>
          <a:p>
            <a:r>
              <a:rPr lang="nl-NL" sz="1200" kern="1200" dirty="0" smtClean="0">
                <a:solidFill>
                  <a:schemeClr val="tx1"/>
                </a:solidFill>
                <a:latin typeface="Arial" charset="0"/>
                <a:ea typeface="+mn-ea"/>
                <a:cs typeface="+mn-cs"/>
              </a:rPr>
              <a:t> </a:t>
            </a:r>
          </a:p>
          <a:p>
            <a:r>
              <a:rPr lang="nl-NL" sz="1200" kern="1200" dirty="0" smtClean="0">
                <a:solidFill>
                  <a:schemeClr val="tx1"/>
                </a:solidFill>
                <a:latin typeface="Arial" charset="0"/>
                <a:ea typeface="+mn-ea"/>
                <a:cs typeface="+mn-cs"/>
              </a:rPr>
              <a:t>Naast camerasystemen voor verkeersbegeleiding en bediening zijn er ook nog camera’s voor bewaking. Op zich zijn dit veelal zelfstandige systemen, maar niet altijd. </a:t>
            </a:r>
          </a:p>
          <a:p>
            <a:r>
              <a:rPr lang="nl-NL" sz="1200" kern="1200" dirty="0" smtClean="0">
                <a:solidFill>
                  <a:schemeClr val="tx1"/>
                </a:solidFill>
                <a:latin typeface="Arial" charset="0"/>
                <a:ea typeface="+mn-ea"/>
                <a:cs typeface="+mn-cs"/>
              </a:rPr>
              <a:t>Verder zijn er </a:t>
            </a:r>
            <a:r>
              <a:rPr lang="nl-NL" sz="1200" kern="1200" dirty="0" err="1" smtClean="0">
                <a:solidFill>
                  <a:schemeClr val="tx1"/>
                </a:solidFill>
                <a:latin typeface="Arial" charset="0"/>
                <a:ea typeface="+mn-ea"/>
                <a:cs typeface="+mn-cs"/>
              </a:rPr>
              <a:t>pilots</a:t>
            </a:r>
            <a:r>
              <a:rPr lang="nl-NL" sz="1200" kern="1200" dirty="0" smtClean="0">
                <a:solidFill>
                  <a:schemeClr val="tx1"/>
                </a:solidFill>
                <a:latin typeface="Arial" charset="0"/>
                <a:ea typeface="+mn-ea"/>
                <a:cs typeface="+mn-cs"/>
              </a:rPr>
              <a:t> in het kader van digitaal toezicht met slimme camera’s. min of meer gelijk aan die op de verkeersposten, maar dan meer mobiel.</a:t>
            </a:r>
          </a:p>
          <a:p>
            <a:endParaRPr lang="nl-NL" dirty="0"/>
          </a:p>
        </p:txBody>
      </p:sp>
      <p:sp>
        <p:nvSpPr>
          <p:cNvPr id="4" name="Tijdelijke aanduiding voor datum 3"/>
          <p:cNvSpPr>
            <a:spLocks noGrp="1"/>
          </p:cNvSpPr>
          <p:nvPr>
            <p:ph type="dt" idx="10"/>
          </p:nvPr>
        </p:nvSpPr>
        <p:spPr/>
        <p:txBody>
          <a:bodyPr/>
          <a:lstStyle/>
          <a:p>
            <a:pPr>
              <a:defRPr/>
            </a:pPr>
            <a:r>
              <a:rPr lang="nl-NL" smtClean="0"/>
              <a:t>14 februari 2018</a:t>
            </a:r>
            <a:endParaRPr lang="nl-NL" dirty="0"/>
          </a:p>
        </p:txBody>
      </p:sp>
    </p:spTree>
    <p:extLst>
      <p:ext uri="{BB962C8B-B14F-4D97-AF65-F5344CB8AC3E}">
        <p14:creationId xmlns:p14="http://schemas.microsoft.com/office/powerpoint/2010/main" val="274944846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sz="1200" dirty="0"/>
              <a:t>RWS-doel: betrouwbare, veilige en beschikbare netwerken, en dus ook objecten: Belangrijk onderdeel -&gt; IA</a:t>
            </a:r>
          </a:p>
          <a:p>
            <a:endParaRPr lang="nl-NL" sz="1200" dirty="0"/>
          </a:p>
          <a:p>
            <a:r>
              <a:rPr lang="nl-NL" sz="1200" dirty="0"/>
              <a:t>Hoge maatschappelijke verwachtingen, mondige burgers, snelle verspreiding van nieuws via Internet, leiden al snel tot vragen aan ministers of burgemeesters, ondanks realiseren SLA-norm</a:t>
            </a:r>
          </a:p>
          <a:p>
            <a:r>
              <a:rPr lang="nl-NL" sz="1200" dirty="0"/>
              <a:t>Door huidige </a:t>
            </a:r>
            <a:r>
              <a:rPr lang="nl-NL" sz="1200" dirty="0" err="1"/>
              <a:t>contractering</a:t>
            </a:r>
            <a:r>
              <a:rPr lang="nl-NL" sz="1200" dirty="0"/>
              <a:t> geen sturing op IA-oplossing</a:t>
            </a:r>
          </a:p>
          <a:p>
            <a:r>
              <a:rPr lang="nl-NL" sz="1200" dirty="0"/>
              <a:t>De diversiteit aan IA-oplossingen staat op gespannen voet met het steeds complexer worden ervan, en staat op gespannen voet met centralisatie.</a:t>
            </a:r>
          </a:p>
          <a:p>
            <a:r>
              <a:rPr lang="nl-NL" sz="1200" dirty="0"/>
              <a:t>Een veelheid aan technologische ontwikkelingen, ook op IA</a:t>
            </a:r>
          </a:p>
          <a:p>
            <a:r>
              <a:rPr lang="nl-NL" sz="1200" dirty="0"/>
              <a:t>Veranderende wetgeving, juist voor objecten als tunnels, </a:t>
            </a:r>
          </a:p>
          <a:p>
            <a:r>
              <a:rPr lang="nl-NL" sz="1200" dirty="0"/>
              <a:t>Logisch vervolg op functionele standaardisering middels LTS, nu focus op technische standaardisering</a:t>
            </a:r>
          </a:p>
          <a:p>
            <a:endParaRPr lang="nl-NL" dirty="0" smtClean="0"/>
          </a:p>
          <a:p>
            <a:endParaRPr lang="nl-NL" dirty="0"/>
          </a:p>
        </p:txBody>
      </p:sp>
      <p:sp>
        <p:nvSpPr>
          <p:cNvPr id="4" name="Tijdelijke aanduiding voor dianummer 3"/>
          <p:cNvSpPr>
            <a:spLocks noGrp="1"/>
          </p:cNvSpPr>
          <p:nvPr>
            <p:ph type="sldNum" sz="quarter" idx="10"/>
          </p:nvPr>
        </p:nvSpPr>
        <p:spPr/>
        <p:txBody>
          <a:bodyPr/>
          <a:lstStyle/>
          <a:p>
            <a:fld id="{38CD7879-F7A7-4487-B066-3135FC6F778B}" type="slidenum">
              <a:rPr lang="nl-NL" smtClean="0"/>
              <a:t>14</a:t>
            </a:fld>
            <a:endParaRPr lang="nl-NL"/>
          </a:p>
        </p:txBody>
      </p:sp>
    </p:spTree>
    <p:extLst>
      <p:ext uri="{BB962C8B-B14F-4D97-AF65-F5344CB8AC3E}">
        <p14:creationId xmlns:p14="http://schemas.microsoft.com/office/powerpoint/2010/main" val="357502273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3" name="Rectangle 2"/>
          <p:cNvSpPr>
            <a:spLocks noGrp="1" noRot="1" noChangeAspect="1" noChangeArrowheads="1" noTextEdit="1"/>
          </p:cNvSpPr>
          <p:nvPr>
            <p:ph type="sldImg"/>
          </p:nvPr>
        </p:nvSpPr>
        <p:spPr>
          <a:ln/>
        </p:spPr>
      </p:sp>
      <p:sp>
        <p:nvSpPr>
          <p:cNvPr id="2560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nl-NL" dirty="0" smtClean="0"/>
              <a:t>Naast generieke zaken zijn er min of meer 4 verschillende werkgebieden te benoemen:</a:t>
            </a:r>
          </a:p>
          <a:p>
            <a:r>
              <a:rPr lang="nl-NL" dirty="0" smtClean="0"/>
              <a:t>Verkeersbegeleiding vanuit verkeersposten;</a:t>
            </a:r>
          </a:p>
          <a:p>
            <a:r>
              <a:rPr lang="nl-NL" dirty="0" smtClean="0"/>
              <a:t>Sluisbediening vanuit een centrale bedienpost of bediencentrale</a:t>
            </a:r>
          </a:p>
          <a:p>
            <a:r>
              <a:rPr lang="nl-NL" dirty="0" smtClean="0"/>
              <a:t>Brugbediening vanuit een bediencentrale</a:t>
            </a:r>
          </a:p>
          <a:p>
            <a:r>
              <a:rPr lang="nl-NL" dirty="0" smtClean="0"/>
              <a:t>Bediening van </a:t>
            </a:r>
            <a:r>
              <a:rPr lang="nl-NL" dirty="0" err="1" smtClean="0"/>
              <a:t>watermanagementsystemen</a:t>
            </a:r>
            <a:r>
              <a:rPr lang="nl-NL" dirty="0" smtClean="0"/>
              <a:t> zoals stuwen, keringen, e.d.</a:t>
            </a:r>
          </a:p>
          <a:p>
            <a:pPr eaLnBrk="1" hangingPunct="1"/>
            <a:endParaRPr lang="nl-NL" altLang="nl-NL" dirty="0" smtClean="0"/>
          </a:p>
        </p:txBody>
      </p:sp>
      <p:sp>
        <p:nvSpPr>
          <p:cNvPr id="5" name="Tijdelijke aanduiding voor datum 4"/>
          <p:cNvSpPr>
            <a:spLocks noGrp="1"/>
          </p:cNvSpPr>
          <p:nvPr>
            <p:ph type="dt" idx="10"/>
          </p:nvPr>
        </p:nvSpPr>
        <p:spPr/>
        <p:txBody>
          <a:bodyPr/>
          <a:lstStyle/>
          <a:p>
            <a:pPr>
              <a:defRPr/>
            </a:pPr>
            <a:r>
              <a:rPr lang="nl-NL" smtClean="0"/>
              <a:t>14 februari 2018</a:t>
            </a:r>
            <a:endParaRPr lang="nl-NL" dirty="0"/>
          </a:p>
        </p:txBody>
      </p:sp>
    </p:spTree>
    <p:extLst>
      <p:ext uri="{BB962C8B-B14F-4D97-AF65-F5344CB8AC3E}">
        <p14:creationId xmlns:p14="http://schemas.microsoft.com/office/powerpoint/2010/main" val="275032061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normAutofit fontScale="92500" lnSpcReduction="10000"/>
          </a:bodyPr>
          <a:lstStyle/>
          <a:p>
            <a:r>
              <a:rPr lang="nl-NL" sz="1200" kern="1200" dirty="0" smtClean="0">
                <a:solidFill>
                  <a:schemeClr val="tx1"/>
                </a:solidFill>
                <a:latin typeface="Arial" charset="0"/>
                <a:ea typeface="+mn-ea"/>
                <a:cs typeface="+mn-cs"/>
              </a:rPr>
              <a:t>We hebben 9 permanent bemande verkeersposten. Primair wordt van daaruit de scheepvaart op een bepaald gedeelte van de rivier begeleid en “bewaakt” middels radar. Deze verkeersposten staan op de meest dynamische gedeeltes van onze rivieren zodat er naast zicht middels radar ook direct zicht is. Echter veelal is het te “bewaken” riviervak langer dan dat is te overzien vanuit de verkeerspost. Voor die riviergedeeltes wordt er aanvullend gebruik gemaakt van CCTV. De hier gebruikte camera’s hebben een hoog zoombereik, grote stabilisatie en geven ook bij donkerte goed beeld. </a:t>
            </a:r>
          </a:p>
          <a:p>
            <a:r>
              <a:rPr lang="nl-NL" sz="1200" kern="1200" dirty="0" smtClean="0">
                <a:solidFill>
                  <a:schemeClr val="tx1"/>
                </a:solidFill>
                <a:latin typeface="Arial" charset="0"/>
                <a:ea typeface="+mn-ea"/>
                <a:cs typeface="+mn-cs"/>
              </a:rPr>
              <a:t>Op dit moment worden de camera’s vooral middels een GUI aangestuurd, dan wel met joystick; inclusief de presets. Er wordt nu aan gewerkt deze camera’s te koppelen aan het waarnemingssysteem/radar. Hiermee worden alle informatiebronnen, </a:t>
            </a:r>
            <a:r>
              <a:rPr lang="nl-NL" sz="1200" kern="1200" dirty="0" err="1" smtClean="0">
                <a:solidFill>
                  <a:schemeClr val="tx1"/>
                </a:solidFill>
                <a:latin typeface="Arial" charset="0"/>
                <a:ea typeface="+mn-ea"/>
                <a:cs typeface="+mn-cs"/>
              </a:rPr>
              <a:t>incl</a:t>
            </a:r>
            <a:r>
              <a:rPr lang="nl-NL" sz="1200" kern="1200" dirty="0" smtClean="0">
                <a:solidFill>
                  <a:schemeClr val="tx1"/>
                </a:solidFill>
                <a:latin typeface="Arial" charset="0"/>
                <a:ea typeface="+mn-ea"/>
                <a:cs typeface="+mn-cs"/>
              </a:rPr>
              <a:t> de camera’s, gestuurd naar een bepaalde positie op de rivier zodat zeer snel vanuit verschillende hoeken en meerdere bronnen de informatie tot de verkeersleider komt. Een tweede ontwikkeling is om camera’s te voorzien van detectiesoftware zodat deze camera zicht “meldt” zodra er vaarweggebruikers zijn.</a:t>
            </a:r>
          </a:p>
          <a:p>
            <a:r>
              <a:rPr lang="nl-NL" sz="1200" kern="1200" dirty="0" smtClean="0">
                <a:solidFill>
                  <a:schemeClr val="tx1"/>
                </a:solidFill>
                <a:latin typeface="Arial" charset="0"/>
                <a:ea typeface="+mn-ea"/>
                <a:cs typeface="+mn-cs"/>
              </a:rPr>
              <a:t>De camera’s staan veelal ergens langs de rivier op een dijk dan wel een bedrijventerrein.</a:t>
            </a:r>
          </a:p>
          <a:p>
            <a:r>
              <a:rPr lang="nl-NL" sz="1200" kern="1200" dirty="0" smtClean="0">
                <a:solidFill>
                  <a:schemeClr val="tx1"/>
                </a:solidFill>
                <a:latin typeface="Arial" charset="0"/>
                <a:ea typeface="+mn-ea"/>
                <a:cs typeface="+mn-cs"/>
              </a:rPr>
              <a:t>Zodra een camera defect is leidt dit tot een verhoogd risico op het betreffend riviervak</a:t>
            </a:r>
            <a:endParaRPr lang="nl-NL" dirty="0"/>
          </a:p>
        </p:txBody>
      </p:sp>
      <p:sp>
        <p:nvSpPr>
          <p:cNvPr id="4" name="Tijdelijke aanduiding voor datum 3"/>
          <p:cNvSpPr>
            <a:spLocks noGrp="1"/>
          </p:cNvSpPr>
          <p:nvPr>
            <p:ph type="dt" idx="10"/>
          </p:nvPr>
        </p:nvSpPr>
        <p:spPr/>
        <p:txBody>
          <a:bodyPr/>
          <a:lstStyle/>
          <a:p>
            <a:pPr>
              <a:defRPr/>
            </a:pPr>
            <a:r>
              <a:rPr lang="nl-NL" smtClean="0"/>
              <a:t>14 februari 2018</a:t>
            </a:r>
            <a:endParaRPr lang="nl-NL" dirty="0"/>
          </a:p>
        </p:txBody>
      </p:sp>
    </p:spTree>
    <p:extLst>
      <p:ext uri="{BB962C8B-B14F-4D97-AF65-F5344CB8AC3E}">
        <p14:creationId xmlns:p14="http://schemas.microsoft.com/office/powerpoint/2010/main" val="322128298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normAutofit/>
          </a:bodyPr>
          <a:lstStyle/>
          <a:p>
            <a:endParaRPr lang="nl-NL"/>
          </a:p>
        </p:txBody>
      </p:sp>
      <p:sp>
        <p:nvSpPr>
          <p:cNvPr id="5" name="Tijdelijke aanduiding voor datum 4"/>
          <p:cNvSpPr>
            <a:spLocks noGrp="1"/>
          </p:cNvSpPr>
          <p:nvPr>
            <p:ph type="dt" idx="11"/>
          </p:nvPr>
        </p:nvSpPr>
        <p:spPr/>
        <p:txBody>
          <a:bodyPr/>
          <a:lstStyle/>
          <a:p>
            <a:pPr>
              <a:defRPr/>
            </a:pPr>
            <a:r>
              <a:rPr lang="nl-NL" smtClean="0"/>
              <a:t>14 februari 2018</a:t>
            </a:r>
            <a:endParaRPr lang="nl-NL" dirty="0"/>
          </a:p>
        </p:txBody>
      </p:sp>
    </p:spTree>
    <p:extLst>
      <p:ext uri="{BB962C8B-B14F-4D97-AF65-F5344CB8AC3E}">
        <p14:creationId xmlns:p14="http://schemas.microsoft.com/office/powerpoint/2010/main" val="163292376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5" name="Tijdelijke aanduiding voor datum 4"/>
          <p:cNvSpPr>
            <a:spLocks noGrp="1"/>
          </p:cNvSpPr>
          <p:nvPr>
            <p:ph type="dt" idx="11"/>
          </p:nvPr>
        </p:nvSpPr>
        <p:spPr/>
        <p:txBody>
          <a:bodyPr/>
          <a:lstStyle/>
          <a:p>
            <a:pPr>
              <a:defRPr/>
            </a:pPr>
            <a:r>
              <a:rPr lang="nl-NL" smtClean="0"/>
              <a:t>14 februari 2018</a:t>
            </a:r>
            <a:endParaRPr lang="nl-NL" dirty="0"/>
          </a:p>
        </p:txBody>
      </p:sp>
    </p:spTree>
    <p:extLst>
      <p:ext uri="{BB962C8B-B14F-4D97-AF65-F5344CB8AC3E}">
        <p14:creationId xmlns:p14="http://schemas.microsoft.com/office/powerpoint/2010/main" val="22244872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normAutofit fontScale="85000" lnSpcReduction="20000"/>
          </a:bodyPr>
          <a:lstStyle/>
          <a:p>
            <a:r>
              <a:rPr lang="nl-NL" sz="1200" b="1" kern="1200" dirty="0" smtClean="0">
                <a:solidFill>
                  <a:schemeClr val="tx1"/>
                </a:solidFill>
                <a:latin typeface="Arial" charset="0"/>
                <a:ea typeface="+mn-ea"/>
                <a:cs typeface="+mn-cs"/>
              </a:rPr>
              <a:t>Centrale bedienposten en Bediencentrales voor sluizen.</a:t>
            </a:r>
            <a:endParaRPr lang="nl-NL" sz="1200" kern="1200" dirty="0" smtClean="0">
              <a:solidFill>
                <a:schemeClr val="tx1"/>
              </a:solidFill>
              <a:latin typeface="Arial" charset="0"/>
              <a:ea typeface="+mn-ea"/>
              <a:cs typeface="+mn-cs"/>
            </a:endParaRPr>
          </a:p>
          <a:p>
            <a:r>
              <a:rPr lang="nl-NL" sz="1200" kern="1200" dirty="0" smtClean="0">
                <a:solidFill>
                  <a:schemeClr val="tx1"/>
                </a:solidFill>
                <a:latin typeface="Arial" charset="0"/>
                <a:ea typeface="+mn-ea"/>
                <a:cs typeface="+mn-cs"/>
              </a:rPr>
              <a:t>Deze twee verschillende locaties worden vanuit camerazicht als een en het zelfde benoemd omdat het cameraplan niet verschilt. Al met al hebben ca. 80 sluizen waarvan een groot aantal met meerdere kolken, en of met bruggen over de kolk.</a:t>
            </a:r>
          </a:p>
          <a:p>
            <a:r>
              <a:rPr lang="nl-NL" sz="1200" kern="1200" dirty="0" smtClean="0">
                <a:solidFill>
                  <a:schemeClr val="tx1"/>
                </a:solidFill>
                <a:latin typeface="Arial" charset="0"/>
                <a:ea typeface="+mn-ea"/>
                <a:cs typeface="+mn-cs"/>
              </a:rPr>
              <a:t>Voor veilige bediening hebben we camerazicht op het gehele sluisgebied. (fuiken, deuren en kolk). Omdat dit zicht nodig is voor veilige bediening, wordt hiervoor alleen gebruik gemaakt van vaste camera’s. Aanvullend is er ondersteunend zicht middels </a:t>
            </a:r>
            <a:r>
              <a:rPr lang="nl-NL" sz="1200" kern="1200" dirty="0" err="1" smtClean="0">
                <a:solidFill>
                  <a:schemeClr val="tx1"/>
                </a:solidFill>
                <a:latin typeface="Arial" charset="0"/>
                <a:ea typeface="+mn-ea"/>
                <a:cs typeface="+mn-cs"/>
              </a:rPr>
              <a:t>ptz-camera’s</a:t>
            </a:r>
            <a:r>
              <a:rPr lang="nl-NL" sz="1200" kern="1200" dirty="0" smtClean="0">
                <a:solidFill>
                  <a:schemeClr val="tx1"/>
                </a:solidFill>
                <a:latin typeface="Arial" charset="0"/>
                <a:ea typeface="+mn-ea"/>
                <a:cs typeface="+mn-cs"/>
              </a:rPr>
              <a:t>. </a:t>
            </a:r>
          </a:p>
          <a:p>
            <a:r>
              <a:rPr lang="nl-NL" sz="1200" kern="1200" dirty="0" smtClean="0">
                <a:solidFill>
                  <a:schemeClr val="tx1"/>
                </a:solidFill>
                <a:latin typeface="Arial" charset="0"/>
                <a:ea typeface="+mn-ea"/>
                <a:cs typeface="+mn-cs"/>
              </a:rPr>
              <a:t>Voor het zicht op de voorhavens en het naderingsgebied wordt ook gebruik gemaakt van camera’s. Vaak zijn dit </a:t>
            </a:r>
            <a:r>
              <a:rPr lang="nl-NL" sz="1200" kern="1200" dirty="0" err="1" smtClean="0">
                <a:solidFill>
                  <a:schemeClr val="tx1"/>
                </a:solidFill>
                <a:latin typeface="Arial" charset="0"/>
                <a:ea typeface="+mn-ea"/>
                <a:cs typeface="+mn-cs"/>
              </a:rPr>
              <a:t>ptz-camera’s</a:t>
            </a:r>
            <a:r>
              <a:rPr lang="nl-NL" sz="1200" kern="1200" dirty="0" smtClean="0">
                <a:solidFill>
                  <a:schemeClr val="tx1"/>
                </a:solidFill>
                <a:latin typeface="Arial" charset="0"/>
                <a:ea typeface="+mn-ea"/>
                <a:cs typeface="+mn-cs"/>
              </a:rPr>
              <a:t>. </a:t>
            </a:r>
          </a:p>
          <a:p>
            <a:r>
              <a:rPr lang="nl-NL" sz="1200" kern="1200" dirty="0" smtClean="0">
                <a:solidFill>
                  <a:schemeClr val="tx1"/>
                </a:solidFill>
                <a:latin typeface="Arial" charset="0"/>
                <a:ea typeface="+mn-ea"/>
                <a:cs typeface="+mn-cs"/>
              </a:rPr>
              <a:t>Het aantal camera’s verschilt per object als gevolg van grootte object en/of obstakels op het object zoals heftorens e.d.</a:t>
            </a:r>
          </a:p>
          <a:p>
            <a:r>
              <a:rPr lang="nl-NL" sz="1200" kern="1200" dirty="0" smtClean="0">
                <a:solidFill>
                  <a:schemeClr val="tx1"/>
                </a:solidFill>
                <a:latin typeface="Arial" charset="0"/>
                <a:ea typeface="+mn-ea"/>
                <a:cs typeface="+mn-cs"/>
              </a:rPr>
              <a:t>Omdat sluizen veelal te groot zijn om alle beelden permanent weer te geven, schakelen beelden mee met de processtappen. Hierin zit een beveiliging. De bediening komt pas beschikbaar als het camerabeeld nodig voor het veilig bedienen (het </a:t>
            </a:r>
            <a:r>
              <a:rPr lang="nl-NL" sz="1200" kern="1200" dirty="0" err="1" smtClean="0">
                <a:solidFill>
                  <a:schemeClr val="tx1"/>
                </a:solidFill>
                <a:latin typeface="Arial" charset="0"/>
                <a:ea typeface="+mn-ea"/>
                <a:cs typeface="+mn-cs"/>
              </a:rPr>
              <a:t>z.g.n</a:t>
            </a:r>
            <a:r>
              <a:rPr lang="nl-NL" sz="1200" kern="1200" dirty="0" smtClean="0">
                <a:solidFill>
                  <a:schemeClr val="tx1"/>
                </a:solidFill>
                <a:latin typeface="Arial" charset="0"/>
                <a:ea typeface="+mn-ea"/>
                <a:cs typeface="+mn-cs"/>
              </a:rPr>
              <a:t>. procesbeeld) wordt getoond.</a:t>
            </a:r>
          </a:p>
          <a:p>
            <a:r>
              <a:rPr lang="nl-NL" sz="1200" kern="1200" dirty="0" smtClean="0">
                <a:solidFill>
                  <a:schemeClr val="tx1"/>
                </a:solidFill>
                <a:latin typeface="Arial" charset="0"/>
                <a:ea typeface="+mn-ea"/>
                <a:cs typeface="+mn-cs"/>
              </a:rPr>
              <a:t>De camerabeelden moeten kunnen worden uitvergroot en de </a:t>
            </a:r>
            <a:r>
              <a:rPr lang="nl-NL" sz="1200" kern="1200" dirty="0" err="1" smtClean="0">
                <a:solidFill>
                  <a:schemeClr val="tx1"/>
                </a:solidFill>
                <a:latin typeface="Arial" charset="0"/>
                <a:ea typeface="+mn-ea"/>
                <a:cs typeface="+mn-cs"/>
              </a:rPr>
              <a:t>ptz-camera’s</a:t>
            </a:r>
            <a:r>
              <a:rPr lang="nl-NL" sz="1200" kern="1200" dirty="0" smtClean="0">
                <a:solidFill>
                  <a:schemeClr val="tx1"/>
                </a:solidFill>
                <a:latin typeface="Arial" charset="0"/>
                <a:ea typeface="+mn-ea"/>
                <a:cs typeface="+mn-cs"/>
              </a:rPr>
              <a:t> kunnen middels joystick en middels de GUI worden bediend, </a:t>
            </a:r>
            <a:r>
              <a:rPr lang="nl-NL" sz="1200" kern="1200" dirty="0" err="1" smtClean="0">
                <a:solidFill>
                  <a:schemeClr val="tx1"/>
                </a:solidFill>
                <a:latin typeface="Arial" charset="0"/>
                <a:ea typeface="+mn-ea"/>
                <a:cs typeface="+mn-cs"/>
              </a:rPr>
              <a:t>incl</a:t>
            </a:r>
            <a:r>
              <a:rPr lang="nl-NL" sz="1200" kern="1200" dirty="0" smtClean="0">
                <a:solidFill>
                  <a:schemeClr val="tx1"/>
                </a:solidFill>
                <a:latin typeface="Arial" charset="0"/>
                <a:ea typeface="+mn-ea"/>
                <a:cs typeface="+mn-cs"/>
              </a:rPr>
              <a:t> de presets.</a:t>
            </a:r>
          </a:p>
          <a:p>
            <a:r>
              <a:rPr lang="nl-NL" sz="1200" kern="1200" dirty="0" smtClean="0">
                <a:solidFill>
                  <a:schemeClr val="tx1"/>
                </a:solidFill>
                <a:latin typeface="Arial" charset="0"/>
                <a:ea typeface="+mn-ea"/>
                <a:cs typeface="+mn-cs"/>
              </a:rPr>
              <a:t>Op meerdere sluizen worden de camerabeelden inmiddels middels software bewerkt zodat </a:t>
            </a:r>
            <a:r>
              <a:rPr lang="nl-NL" sz="1200" kern="1200" dirty="0" err="1" smtClean="0">
                <a:solidFill>
                  <a:schemeClr val="tx1"/>
                </a:solidFill>
                <a:latin typeface="Arial" charset="0"/>
                <a:ea typeface="+mn-ea"/>
                <a:cs typeface="+mn-cs"/>
              </a:rPr>
              <a:t>dubbeling</a:t>
            </a:r>
            <a:r>
              <a:rPr lang="nl-NL" sz="1200" kern="1200" dirty="0" smtClean="0">
                <a:solidFill>
                  <a:schemeClr val="tx1"/>
                </a:solidFill>
                <a:latin typeface="Arial" charset="0"/>
                <a:ea typeface="+mn-ea"/>
                <a:cs typeface="+mn-cs"/>
              </a:rPr>
              <a:t> in beelden wordt weggenomen. Inmiddels zijn er camera’s die deze bewerking al in zich hebben. Voor bediening zie ik hierin veel voordelen.</a:t>
            </a:r>
          </a:p>
          <a:p>
            <a:r>
              <a:rPr lang="nl-NL" sz="1200" kern="1200" dirty="0" smtClean="0">
                <a:solidFill>
                  <a:schemeClr val="tx1"/>
                </a:solidFill>
                <a:latin typeface="Arial" charset="0"/>
                <a:ea typeface="+mn-ea"/>
                <a:cs typeface="+mn-cs"/>
              </a:rPr>
              <a:t>De camera’s staan veelal direct nabij de kolkwand, maar enkele ook langs de vaarweg zelf (op de dijk </a:t>
            </a:r>
            <a:r>
              <a:rPr lang="nl-NL" sz="1200" kern="1200" dirty="0" err="1" smtClean="0">
                <a:solidFill>
                  <a:schemeClr val="tx1"/>
                </a:solidFill>
                <a:latin typeface="Arial" charset="0"/>
                <a:ea typeface="+mn-ea"/>
                <a:cs typeface="+mn-cs"/>
              </a:rPr>
              <a:t>ed</a:t>
            </a:r>
            <a:r>
              <a:rPr lang="nl-NL" sz="1200" kern="1200" dirty="0" smtClean="0">
                <a:solidFill>
                  <a:schemeClr val="tx1"/>
                </a:solidFill>
                <a:latin typeface="Arial" charset="0"/>
                <a:ea typeface="+mn-ea"/>
                <a:cs typeface="+mn-cs"/>
              </a:rPr>
              <a:t>). De camera’s zijn is niet altijd middels voertuigen bereikbaar. De mastlengte varieert van ca. 8 tot 25m hoogte. </a:t>
            </a:r>
          </a:p>
          <a:p>
            <a:r>
              <a:rPr lang="nl-NL" sz="1200" kern="1200" dirty="0" smtClean="0">
                <a:solidFill>
                  <a:schemeClr val="tx1"/>
                </a:solidFill>
                <a:latin typeface="Arial" charset="0"/>
                <a:ea typeface="+mn-ea"/>
                <a:cs typeface="+mn-cs"/>
              </a:rPr>
              <a:t>Zodra een vaste camera voor zicht op het sluisgebied defect is faalt het object, tenzij dit zichtgebied kan worden overgenomen door een aanvullende (</a:t>
            </a:r>
            <a:r>
              <a:rPr lang="nl-NL" sz="1200" kern="1200" dirty="0" err="1" smtClean="0">
                <a:solidFill>
                  <a:schemeClr val="tx1"/>
                </a:solidFill>
                <a:latin typeface="Arial" charset="0"/>
                <a:ea typeface="+mn-ea"/>
                <a:cs typeface="+mn-cs"/>
              </a:rPr>
              <a:t>ptz</a:t>
            </a:r>
            <a:r>
              <a:rPr lang="nl-NL" sz="1200" kern="1200" dirty="0" smtClean="0">
                <a:solidFill>
                  <a:schemeClr val="tx1"/>
                </a:solidFill>
                <a:latin typeface="Arial" charset="0"/>
                <a:ea typeface="+mn-ea"/>
                <a:cs typeface="+mn-cs"/>
              </a:rPr>
              <a:t>-)camera. </a:t>
            </a:r>
            <a:endParaRPr lang="nl-NL" dirty="0" smtClean="0"/>
          </a:p>
          <a:p>
            <a:endParaRPr lang="nl-NL" dirty="0"/>
          </a:p>
        </p:txBody>
      </p:sp>
      <p:sp>
        <p:nvSpPr>
          <p:cNvPr id="4" name="Tijdelijke aanduiding voor datum 3"/>
          <p:cNvSpPr>
            <a:spLocks noGrp="1"/>
          </p:cNvSpPr>
          <p:nvPr>
            <p:ph type="dt" idx="10"/>
          </p:nvPr>
        </p:nvSpPr>
        <p:spPr/>
        <p:txBody>
          <a:bodyPr/>
          <a:lstStyle/>
          <a:p>
            <a:pPr>
              <a:defRPr/>
            </a:pPr>
            <a:r>
              <a:rPr lang="nl-NL" smtClean="0"/>
              <a:t>14 februari 2018</a:t>
            </a:r>
            <a:endParaRPr lang="nl-NL" dirty="0"/>
          </a:p>
        </p:txBody>
      </p:sp>
    </p:spTree>
    <p:extLst>
      <p:ext uri="{BB962C8B-B14F-4D97-AF65-F5344CB8AC3E}">
        <p14:creationId xmlns:p14="http://schemas.microsoft.com/office/powerpoint/2010/main" val="346877243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5" name="Tijdelijke aanduiding voor datum 4"/>
          <p:cNvSpPr>
            <a:spLocks noGrp="1"/>
          </p:cNvSpPr>
          <p:nvPr>
            <p:ph type="dt" idx="11"/>
          </p:nvPr>
        </p:nvSpPr>
        <p:spPr/>
        <p:txBody>
          <a:bodyPr/>
          <a:lstStyle/>
          <a:p>
            <a:pPr>
              <a:defRPr/>
            </a:pPr>
            <a:r>
              <a:rPr lang="nl-NL" smtClean="0"/>
              <a:t>14 februari 2018</a:t>
            </a:r>
            <a:endParaRPr lang="nl-NL" dirty="0"/>
          </a:p>
        </p:txBody>
      </p:sp>
    </p:spTree>
    <p:extLst>
      <p:ext uri="{BB962C8B-B14F-4D97-AF65-F5344CB8AC3E}">
        <p14:creationId xmlns:p14="http://schemas.microsoft.com/office/powerpoint/2010/main" val="21758809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normAutofit/>
          </a:bodyPr>
          <a:lstStyle/>
          <a:p>
            <a:r>
              <a:rPr lang="nl-NL" sz="1200" b="1" kern="1200" dirty="0" smtClean="0">
                <a:solidFill>
                  <a:schemeClr val="tx1"/>
                </a:solidFill>
                <a:latin typeface="Arial" charset="0"/>
                <a:ea typeface="+mn-ea"/>
                <a:cs typeface="+mn-cs"/>
              </a:rPr>
              <a:t>Brugbediening;</a:t>
            </a:r>
            <a:endParaRPr lang="nl-NL" sz="1200" kern="1200" dirty="0" smtClean="0">
              <a:solidFill>
                <a:schemeClr val="tx1"/>
              </a:solidFill>
              <a:latin typeface="Arial" charset="0"/>
              <a:ea typeface="+mn-ea"/>
              <a:cs typeface="+mn-cs"/>
            </a:endParaRPr>
          </a:p>
          <a:p>
            <a:r>
              <a:rPr lang="nl-NL" sz="1200" kern="1200" dirty="0" smtClean="0">
                <a:solidFill>
                  <a:schemeClr val="tx1"/>
                </a:solidFill>
                <a:latin typeface="Arial" charset="0"/>
                <a:ea typeface="+mn-ea"/>
                <a:cs typeface="+mn-cs"/>
              </a:rPr>
              <a:t>Ook hier is geen onderscheid in cameragebruik tussen lokaal bediende bruggen en op afstand bediende bruggen. In totaal hebben we ca. 60 bruggen.</a:t>
            </a:r>
          </a:p>
          <a:p>
            <a:r>
              <a:rPr lang="nl-NL" sz="1200" kern="1200" dirty="0" smtClean="0">
                <a:solidFill>
                  <a:schemeClr val="tx1"/>
                </a:solidFill>
                <a:latin typeface="Arial" charset="0"/>
                <a:ea typeface="+mn-ea"/>
                <a:cs typeface="+mn-cs"/>
              </a:rPr>
              <a:t>Vanuit veilige bediening zijn hier ook alle camera’s vast. Het betreft het zicht op de fuiken en de doorvaart, alsmede het bruggebied van kruisvlak t/m kruisvlak. Ook hier zijn er aanvullend </a:t>
            </a:r>
            <a:r>
              <a:rPr lang="nl-NL" sz="1200" kern="1200" dirty="0" err="1" smtClean="0">
                <a:solidFill>
                  <a:schemeClr val="tx1"/>
                </a:solidFill>
                <a:latin typeface="Arial" charset="0"/>
                <a:ea typeface="+mn-ea"/>
                <a:cs typeface="+mn-cs"/>
              </a:rPr>
              <a:t>ptz-camera’s</a:t>
            </a:r>
            <a:r>
              <a:rPr lang="nl-NL" sz="1200" kern="1200" dirty="0" smtClean="0">
                <a:solidFill>
                  <a:schemeClr val="tx1"/>
                </a:solidFill>
                <a:latin typeface="Arial" charset="0"/>
                <a:ea typeface="+mn-ea"/>
                <a:cs typeface="+mn-cs"/>
              </a:rPr>
              <a:t> voor de voorhavens en ter ondersteuning van het zicht op het weggebied tussen de kruisvlakken.</a:t>
            </a:r>
          </a:p>
          <a:p>
            <a:r>
              <a:rPr lang="nl-NL" sz="1200" kern="1200" dirty="0" smtClean="0">
                <a:solidFill>
                  <a:schemeClr val="tx1"/>
                </a:solidFill>
                <a:latin typeface="Arial" charset="0"/>
                <a:ea typeface="+mn-ea"/>
                <a:cs typeface="+mn-cs"/>
              </a:rPr>
              <a:t>Ook hier zijn de </a:t>
            </a:r>
            <a:r>
              <a:rPr lang="nl-NL" sz="1200" kern="1200" dirty="0" err="1" smtClean="0">
                <a:solidFill>
                  <a:schemeClr val="tx1"/>
                </a:solidFill>
                <a:latin typeface="Arial" charset="0"/>
                <a:ea typeface="+mn-ea"/>
                <a:cs typeface="+mn-cs"/>
              </a:rPr>
              <a:t>z.g.n</a:t>
            </a:r>
            <a:r>
              <a:rPr lang="nl-NL" sz="1200" kern="1200" dirty="0" smtClean="0">
                <a:solidFill>
                  <a:schemeClr val="tx1"/>
                </a:solidFill>
                <a:latin typeface="Arial" charset="0"/>
                <a:ea typeface="+mn-ea"/>
                <a:cs typeface="+mn-cs"/>
              </a:rPr>
              <a:t>. procesbeelden gekoppeld aan de beschikbaarheid van een bedienactie. Bediening is verder gelijk als bij sluizen</a:t>
            </a:r>
          </a:p>
          <a:p>
            <a:r>
              <a:rPr lang="nl-NL" sz="1200" kern="1200" dirty="0" smtClean="0">
                <a:solidFill>
                  <a:schemeClr val="tx1"/>
                </a:solidFill>
                <a:latin typeface="Arial" charset="0"/>
                <a:ea typeface="+mn-ea"/>
                <a:cs typeface="+mn-cs"/>
              </a:rPr>
              <a:t>De camera´s staan vaak op moeilijk bereikbare punten en vaak is wegafzetting nodig. De mastlengte varieert van montage op/tegen het object tot ca. 12m mastlengte.</a:t>
            </a:r>
          </a:p>
          <a:p>
            <a:r>
              <a:rPr lang="nl-NL" sz="1200" kern="1200" dirty="0" smtClean="0">
                <a:solidFill>
                  <a:schemeClr val="tx1"/>
                </a:solidFill>
                <a:latin typeface="Arial" charset="0"/>
                <a:ea typeface="+mn-ea"/>
                <a:cs typeface="+mn-cs"/>
              </a:rPr>
              <a:t>Zodra een vaste camera voor zicht op het zichtgebieden gebied van fuik t/m fuik, dan wel kruisvlak t/m kruisvlak defect is faalt het object, tenzij dit zichtgebied kan worden overgenomen door een aanvullende (</a:t>
            </a:r>
            <a:r>
              <a:rPr lang="nl-NL" sz="1200" kern="1200" dirty="0" err="1" smtClean="0">
                <a:solidFill>
                  <a:schemeClr val="tx1"/>
                </a:solidFill>
                <a:latin typeface="Arial" charset="0"/>
                <a:ea typeface="+mn-ea"/>
                <a:cs typeface="+mn-cs"/>
              </a:rPr>
              <a:t>ptz</a:t>
            </a:r>
            <a:r>
              <a:rPr lang="nl-NL" sz="1200" kern="1200" dirty="0" smtClean="0">
                <a:solidFill>
                  <a:schemeClr val="tx1"/>
                </a:solidFill>
                <a:latin typeface="Arial" charset="0"/>
                <a:ea typeface="+mn-ea"/>
                <a:cs typeface="+mn-cs"/>
              </a:rPr>
              <a:t>-)camera. </a:t>
            </a:r>
          </a:p>
          <a:p>
            <a:endParaRPr lang="nl-NL" dirty="0"/>
          </a:p>
        </p:txBody>
      </p:sp>
      <p:sp>
        <p:nvSpPr>
          <p:cNvPr id="4" name="Tijdelijke aanduiding voor datum 3"/>
          <p:cNvSpPr>
            <a:spLocks noGrp="1"/>
          </p:cNvSpPr>
          <p:nvPr>
            <p:ph type="dt" idx="10"/>
          </p:nvPr>
        </p:nvSpPr>
        <p:spPr/>
        <p:txBody>
          <a:bodyPr/>
          <a:lstStyle/>
          <a:p>
            <a:pPr>
              <a:defRPr/>
            </a:pPr>
            <a:r>
              <a:rPr lang="nl-NL" smtClean="0"/>
              <a:t>14 februari 2018</a:t>
            </a:r>
            <a:endParaRPr lang="nl-NL" dirty="0"/>
          </a:p>
        </p:txBody>
      </p:sp>
    </p:spTree>
    <p:extLst>
      <p:ext uri="{BB962C8B-B14F-4D97-AF65-F5344CB8AC3E}">
        <p14:creationId xmlns:p14="http://schemas.microsoft.com/office/powerpoint/2010/main" val="234174333"/>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Master" Target="../slideMasters/slideMaster1.xml"/><Relationship Id="rId5" Type="http://schemas.openxmlformats.org/officeDocument/2006/relationships/image" Target="../media/image6.png"/><Relationship Id="rId4" Type="http://schemas.openxmlformats.org/officeDocument/2006/relationships/image" Target="../media/image5.pn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eldia">
    <p:spTree>
      <p:nvGrpSpPr>
        <p:cNvPr id="1" name=""/>
        <p:cNvGrpSpPr/>
        <p:nvPr/>
      </p:nvGrpSpPr>
      <p:grpSpPr>
        <a:xfrm>
          <a:off x="0" y="0"/>
          <a:ext cx="0" cy="0"/>
          <a:chOff x="0" y="0"/>
          <a:chExt cx="0" cy="0"/>
        </a:xfrm>
      </p:grpSpPr>
      <p:sp>
        <p:nvSpPr>
          <p:cNvPr id="7357" name="Rectangle 189" descr="Bar_Right"/>
          <p:cNvSpPr>
            <a:spLocks noChangeArrowheads="1"/>
          </p:cNvSpPr>
          <p:nvPr/>
        </p:nvSpPr>
        <p:spPr bwMode="auto">
          <a:xfrm>
            <a:off x="4572000" y="0"/>
            <a:ext cx="4572000" cy="6858000"/>
          </a:xfrm>
          <a:prstGeom prst="rect">
            <a:avLst/>
          </a:prstGeom>
          <a:solidFill>
            <a:srgbClr val="F9E11E"/>
          </a:solidFill>
          <a:ln>
            <a:noFill/>
          </a:ln>
          <a:effectLst/>
          <a:extLst/>
        </p:spPr>
        <p:txBody>
          <a:bodyPr wrap="none" lIns="0" tIns="0" rIns="0" bIns="0" anchor="ctr"/>
          <a:lstStyle/>
          <a:p>
            <a:pPr algn="ctr"/>
            <a:endParaRPr lang="nl-NL" sz="2600">
              <a:solidFill>
                <a:schemeClr val="bg1"/>
              </a:solidFill>
            </a:endParaRPr>
          </a:p>
        </p:txBody>
      </p:sp>
      <p:sp>
        <p:nvSpPr>
          <p:cNvPr id="7325" name="Rectangle 157"/>
          <p:cNvSpPr>
            <a:spLocks noChangeArrowheads="1"/>
          </p:cNvSpPr>
          <p:nvPr/>
        </p:nvSpPr>
        <p:spPr bwMode="auto">
          <a:xfrm>
            <a:off x="4933950" y="2474913"/>
            <a:ext cx="3598863" cy="9429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pPr>
              <a:spcBef>
                <a:spcPct val="0"/>
              </a:spcBef>
            </a:pPr>
            <a:endParaRPr lang="nl-NL" sz="2600">
              <a:solidFill>
                <a:schemeClr val="bg1"/>
              </a:solidFill>
            </a:endParaRPr>
          </a:p>
        </p:txBody>
      </p:sp>
      <p:sp>
        <p:nvSpPr>
          <p:cNvPr id="7339" name="ZwarteBalk" hidden="1"/>
          <p:cNvSpPr>
            <a:spLocks noChangeArrowheads="1"/>
          </p:cNvSpPr>
          <p:nvPr/>
        </p:nvSpPr>
        <p:spPr bwMode="auto">
          <a:xfrm>
            <a:off x="8893175" y="0"/>
            <a:ext cx="250825" cy="6858000"/>
          </a:xfrm>
          <a:prstGeom prst="rect">
            <a:avLst/>
          </a:prstGeom>
          <a:solidFill>
            <a:srgbClr val="0000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nchor="ctr"/>
          <a:lstStyle/>
          <a:p>
            <a:endParaRPr lang="nl-NL"/>
          </a:p>
        </p:txBody>
      </p:sp>
      <p:pic>
        <p:nvPicPr>
          <p:cNvPr id="7363" name="LogoLandmacht"/>
          <p:cNvPicPr>
            <a:picLocks noChangeAspect="1" noChangeArrowheads="1"/>
          </p:cNvPicPr>
          <p:nvPr/>
        </p:nvPicPr>
        <p:blipFill>
          <a:blip r:embed="rId2" cstate="print">
            <a:extLst>
              <a:ext uri="{28A0092B-C50C-407E-A947-70E740481C1C}">
                <a14:useLocalDpi xmlns:a14="http://schemas.microsoft.com/office/drawing/2010/main" val="0"/>
              </a:ext>
            </a:extLst>
          </a:blip>
          <a:stretch>
            <a:fillRect/>
          </a:stretch>
        </p:blipFill>
        <p:spPr bwMode="auto">
          <a:xfrm>
            <a:off x="0" y="1175"/>
            <a:ext cx="9143999" cy="1999487"/>
          </a:xfrm>
          <a:prstGeom prst="rect">
            <a:avLst/>
          </a:prstGeom>
          <a:noFill/>
          <a:extLst>
            <a:ext uri="{909E8E84-426E-40DD-AFC4-6F175D3DCCD1}">
              <a14:hiddenFill xmlns:a14="http://schemas.microsoft.com/office/drawing/2010/main">
                <a:solidFill>
                  <a:srgbClr val="FFFFFF"/>
                </a:solidFill>
              </a14:hiddenFill>
            </a:ext>
          </a:extLst>
        </p:spPr>
      </p:pic>
      <p:sp>
        <p:nvSpPr>
          <p:cNvPr id="7364" name="Rectangle 196"/>
          <p:cNvSpPr>
            <a:spLocks noGrp="1" noChangeArrowheads="1"/>
          </p:cNvSpPr>
          <p:nvPr>
            <p:ph type="ctrTitle"/>
          </p:nvPr>
        </p:nvSpPr>
        <p:spPr>
          <a:xfrm>
            <a:off x="5036400" y="2880000"/>
            <a:ext cx="3598863" cy="856800"/>
          </a:xfrm>
        </p:spPr>
        <p:txBody>
          <a:bodyPr lIns="0" tIns="0" rIns="0" bIns="0" anchor="b">
            <a:noAutofit/>
          </a:bodyPr>
          <a:lstStyle>
            <a:lvl1pPr>
              <a:defRPr>
                <a:solidFill>
                  <a:schemeClr val="tx1"/>
                </a:solidFill>
              </a:defRPr>
            </a:lvl1pPr>
          </a:lstStyle>
          <a:p>
            <a:pPr lvl="0"/>
            <a:r>
              <a:rPr lang="nl-NL" noProof="0" dirty="0" smtClean="0"/>
              <a:t>Klik om de stijl te </a:t>
            </a:r>
            <a:r>
              <a:rPr lang="nl-NL" noProof="0" dirty="0" err="1" smtClean="0"/>
              <a:t>bewerken</a:t>
            </a:r>
            <a:endParaRPr lang="nl-NL" noProof="0" dirty="0" smtClean="0"/>
          </a:p>
        </p:txBody>
      </p:sp>
      <p:sp>
        <p:nvSpPr>
          <p:cNvPr id="7374" name="Rectangle 206"/>
          <p:cNvSpPr>
            <a:spLocks noGrp="1" noChangeArrowheads="1"/>
          </p:cNvSpPr>
          <p:nvPr>
            <p:ph type="subTitle" idx="1"/>
          </p:nvPr>
        </p:nvSpPr>
        <p:spPr>
          <a:xfrm>
            <a:off x="5036400" y="3780000"/>
            <a:ext cx="3598863" cy="1753200"/>
          </a:xfrm>
        </p:spPr>
        <p:txBody>
          <a:bodyPr lIns="0" tIns="0" rIns="0" bIns="0"/>
          <a:lstStyle>
            <a:lvl1pPr marL="0" indent="0">
              <a:buNone/>
              <a:defRPr sz="1800">
                <a:solidFill>
                  <a:srgbClr val="007BC7"/>
                </a:solidFill>
              </a:defRPr>
            </a:lvl1pPr>
          </a:lstStyle>
          <a:p>
            <a:pPr lvl="0"/>
            <a:r>
              <a:rPr lang="nl-NL" noProof="0" dirty="0" smtClean="0"/>
              <a:t>Klik om de </a:t>
            </a:r>
            <a:r>
              <a:rPr lang="nl-NL" noProof="0" dirty="0" err="1" smtClean="0"/>
              <a:t>ondertitelstijl</a:t>
            </a:r>
            <a:r>
              <a:rPr lang="nl-NL" noProof="0" dirty="0" smtClean="0"/>
              <a:t> van het model te bewerken</a:t>
            </a:r>
          </a:p>
        </p:txBody>
      </p:sp>
      <p:sp>
        <p:nvSpPr>
          <p:cNvPr id="18" name="Date Placeholder 1" descr="Date"/>
          <p:cNvSpPr>
            <a:spLocks noGrp="1"/>
          </p:cNvSpPr>
          <p:nvPr>
            <p:ph type="dt" sz="half" idx="2"/>
          </p:nvPr>
        </p:nvSpPr>
        <p:spPr>
          <a:xfrm>
            <a:off x="5036400" y="6516000"/>
            <a:ext cx="3931200" cy="208800"/>
          </a:xfrm>
          <a:prstGeom prst="rect">
            <a:avLst/>
          </a:prstGeom>
        </p:spPr>
        <p:txBody>
          <a:bodyPr vert="horz" lIns="91440" tIns="45720" rIns="91440" bIns="45720" rtlCol="0" anchor="ctr"/>
          <a:lstStyle>
            <a:lvl1pPr algn="l">
              <a:defRPr sz="1000">
                <a:solidFill>
                  <a:schemeClr val="tx1"/>
                </a:solidFill>
              </a:defRPr>
            </a:lvl1pPr>
          </a:lstStyle>
          <a:p>
            <a:fld id="{39EEBB28-2843-47FF-9D20-2DB265EC321D}" type="datetime4">
              <a:rPr lang="nl-NL" noProof="0" smtClean="0"/>
              <a:pPr/>
              <a:t>16 februari 2018</a:t>
            </a:fld>
            <a:endParaRPr lang="nl-NL" noProof="0"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Volgdia met opsomming">
    <p:spTree>
      <p:nvGrpSpPr>
        <p:cNvPr id="1" name=""/>
        <p:cNvGrpSpPr/>
        <p:nvPr/>
      </p:nvGrpSpPr>
      <p:grpSpPr>
        <a:xfrm>
          <a:off x="0" y="0"/>
          <a:ext cx="0" cy="0"/>
          <a:chOff x="0" y="0"/>
          <a:chExt cx="0" cy="0"/>
        </a:xfrm>
      </p:grpSpPr>
      <p:sp>
        <p:nvSpPr>
          <p:cNvPr id="2" name="Titel 1"/>
          <p:cNvSpPr>
            <a:spLocks noGrp="1"/>
          </p:cNvSpPr>
          <p:nvPr>
            <p:ph type="title" hasCustomPrompt="1"/>
          </p:nvPr>
        </p:nvSpPr>
        <p:spPr>
          <a:xfrm>
            <a:off x="468000" y="1295999"/>
            <a:ext cx="8402400" cy="400110"/>
          </a:xfrm>
        </p:spPr>
        <p:txBody>
          <a:bodyPr/>
          <a:lstStyle>
            <a:lvl1pPr>
              <a:defRPr/>
            </a:lvl1pPr>
          </a:lstStyle>
          <a:p>
            <a:r>
              <a:rPr lang="nl-NL" noProof="0" dirty="0" err="1" smtClean="0"/>
              <a:t>Klik</a:t>
            </a:r>
            <a:r>
              <a:rPr lang="nl-NL" noProof="0" dirty="0" smtClean="0"/>
              <a:t> </a:t>
            </a:r>
            <a:r>
              <a:rPr lang="nl-NL" noProof="0" dirty="0" err="1" smtClean="0"/>
              <a:t>om</a:t>
            </a:r>
            <a:r>
              <a:rPr lang="nl-NL" noProof="0" dirty="0" smtClean="0"/>
              <a:t> </a:t>
            </a:r>
            <a:r>
              <a:rPr lang="nl-NL" noProof="0" dirty="0" err="1" smtClean="0"/>
              <a:t>een</a:t>
            </a:r>
            <a:r>
              <a:rPr lang="nl-NL" noProof="0" dirty="0" smtClean="0"/>
              <a:t> </a:t>
            </a:r>
            <a:r>
              <a:rPr lang="nl-NL" noProof="0" dirty="0" err="1" smtClean="0"/>
              <a:t>titel</a:t>
            </a:r>
            <a:r>
              <a:rPr lang="nl-NL" noProof="0" dirty="0" smtClean="0"/>
              <a:t> </a:t>
            </a:r>
            <a:r>
              <a:rPr lang="nl-NL" noProof="0" dirty="0" err="1" smtClean="0"/>
              <a:t>te</a:t>
            </a:r>
            <a:r>
              <a:rPr lang="nl-NL" noProof="0" dirty="0" smtClean="0"/>
              <a:t> </a:t>
            </a:r>
            <a:r>
              <a:rPr lang="nl-NL" noProof="0" dirty="0" err="1" smtClean="0"/>
              <a:t>maken</a:t>
            </a:r>
            <a:endParaRPr lang="nl-NL" noProof="0" dirty="0"/>
          </a:p>
        </p:txBody>
      </p:sp>
      <p:sp>
        <p:nvSpPr>
          <p:cNvPr id="3" name="Tijdelijke aanduiding voor datum 2"/>
          <p:cNvSpPr>
            <a:spLocks noGrp="1"/>
          </p:cNvSpPr>
          <p:nvPr>
            <p:ph type="dt" sz="half" idx="10"/>
          </p:nvPr>
        </p:nvSpPr>
        <p:spPr/>
        <p:txBody>
          <a:bodyPr/>
          <a:lstStyle/>
          <a:p>
            <a:fld id="{F49EEED1-3B2D-4DF3-84FC-6A29FAA80043}" type="datetime4">
              <a:rPr lang="nl-NL" noProof="0" smtClean="0"/>
              <a:pPr/>
              <a:t>16 februari 2018</a:t>
            </a:fld>
            <a:endParaRPr lang="nl-NL" noProof="0" dirty="0"/>
          </a:p>
        </p:txBody>
      </p:sp>
      <p:sp>
        <p:nvSpPr>
          <p:cNvPr id="7" name="Tijdelijke aanduiding voor tekst 6"/>
          <p:cNvSpPr>
            <a:spLocks noGrp="1"/>
          </p:cNvSpPr>
          <p:nvPr>
            <p:ph type="body" sz="quarter" idx="11"/>
          </p:nvPr>
        </p:nvSpPr>
        <p:spPr>
          <a:xfrm>
            <a:off x="468313" y="2070000"/>
            <a:ext cx="8402400" cy="4140000"/>
          </a:xfrm>
        </p:spPr>
        <p:txBody>
          <a:bodyPr/>
          <a:lstStyle>
            <a:lvl4pPr marL="1274763" indent="-285750">
              <a:buFont typeface="Verdana" pitchFamily="34" charset="0"/>
              <a:buChar char="–"/>
              <a:defRPr sz="1800"/>
            </a:lvl4pPr>
            <a:lvl5pPr marL="1631950" indent="-285750">
              <a:buFont typeface="Verdana" pitchFamily="34" charset="0"/>
              <a:buChar char="»"/>
              <a:defRPr/>
            </a:lvl5pPr>
          </a:lstStyle>
          <a:p>
            <a:pPr lvl="0"/>
            <a:r>
              <a:rPr lang="nl-NL" noProof="0" dirty="0" err="1" smtClean="0"/>
              <a:t>Klik</a:t>
            </a:r>
            <a:r>
              <a:rPr lang="nl-NL" noProof="0" dirty="0" smtClean="0"/>
              <a:t> </a:t>
            </a:r>
            <a:r>
              <a:rPr lang="nl-NL" noProof="0" dirty="0" err="1" smtClean="0"/>
              <a:t>om</a:t>
            </a:r>
            <a:r>
              <a:rPr lang="nl-NL" noProof="0" dirty="0" smtClean="0"/>
              <a:t> de </a:t>
            </a:r>
            <a:r>
              <a:rPr lang="nl-NL" noProof="0" dirty="0" err="1" smtClean="0"/>
              <a:t>modelstijlen</a:t>
            </a:r>
            <a:r>
              <a:rPr lang="nl-NL" noProof="0" dirty="0" smtClean="0"/>
              <a:t> </a:t>
            </a:r>
            <a:r>
              <a:rPr lang="nl-NL" noProof="0" dirty="0" err="1" smtClean="0"/>
              <a:t>te</a:t>
            </a:r>
            <a:r>
              <a:rPr lang="nl-NL" noProof="0" dirty="0" smtClean="0"/>
              <a:t> </a:t>
            </a:r>
            <a:r>
              <a:rPr lang="nl-NL" noProof="0" dirty="0" err="1" smtClean="0"/>
              <a:t>bewerken</a:t>
            </a:r>
            <a:endParaRPr lang="nl-NL" noProof="0" dirty="0" smtClean="0"/>
          </a:p>
          <a:p>
            <a:pPr lvl="1"/>
            <a:r>
              <a:rPr lang="nl-NL" noProof="0" dirty="0" err="1" smtClean="0"/>
              <a:t>Tweede</a:t>
            </a:r>
            <a:r>
              <a:rPr lang="nl-NL" noProof="0" dirty="0" smtClean="0"/>
              <a:t> </a:t>
            </a:r>
            <a:r>
              <a:rPr lang="nl-NL" noProof="0" dirty="0" err="1" smtClean="0"/>
              <a:t>niveau</a:t>
            </a:r>
            <a:endParaRPr lang="nl-NL" noProof="0" dirty="0" smtClean="0"/>
          </a:p>
          <a:p>
            <a:pPr lvl="2"/>
            <a:r>
              <a:rPr lang="nl-NL" noProof="0" dirty="0" err="1" smtClean="0"/>
              <a:t>Derde</a:t>
            </a:r>
            <a:r>
              <a:rPr lang="nl-NL" noProof="0" dirty="0" smtClean="0"/>
              <a:t> </a:t>
            </a:r>
            <a:r>
              <a:rPr lang="nl-NL" noProof="0" dirty="0" err="1" smtClean="0"/>
              <a:t>niveau</a:t>
            </a:r>
            <a:endParaRPr lang="nl-NL" noProof="0" dirty="0" smtClean="0"/>
          </a:p>
          <a:p>
            <a:pPr lvl="3"/>
            <a:r>
              <a:rPr lang="nl-NL" noProof="0" dirty="0" err="1" smtClean="0"/>
              <a:t>Vierde</a:t>
            </a:r>
            <a:r>
              <a:rPr lang="nl-NL" noProof="0" dirty="0" smtClean="0"/>
              <a:t> </a:t>
            </a:r>
            <a:r>
              <a:rPr lang="nl-NL" noProof="0" dirty="0" err="1" smtClean="0"/>
              <a:t>niveau</a:t>
            </a:r>
            <a:endParaRPr lang="nl-NL" noProof="0" dirty="0" smtClean="0"/>
          </a:p>
          <a:p>
            <a:pPr lvl="4"/>
            <a:r>
              <a:rPr lang="nl-NL" noProof="0" dirty="0" err="1" smtClean="0"/>
              <a:t>Vijfde</a:t>
            </a:r>
            <a:r>
              <a:rPr lang="nl-NL" noProof="0" dirty="0" smtClean="0"/>
              <a:t> </a:t>
            </a:r>
            <a:r>
              <a:rPr lang="nl-NL" noProof="0" dirty="0" err="1" smtClean="0"/>
              <a:t>niveau</a:t>
            </a:r>
            <a:endParaRPr lang="nl-NL" noProof="0" dirty="0"/>
          </a:p>
        </p:txBody>
      </p:sp>
    </p:spTree>
    <p:extLst>
      <p:ext uri="{BB962C8B-B14F-4D97-AF65-F5344CB8AC3E}">
        <p14:creationId xmlns:p14="http://schemas.microsoft.com/office/powerpoint/2010/main" val="355691567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Volgdia met tabel">
    <p:spTree>
      <p:nvGrpSpPr>
        <p:cNvPr id="1" name=""/>
        <p:cNvGrpSpPr/>
        <p:nvPr/>
      </p:nvGrpSpPr>
      <p:grpSpPr>
        <a:xfrm>
          <a:off x="0" y="0"/>
          <a:ext cx="0" cy="0"/>
          <a:chOff x="0" y="0"/>
          <a:chExt cx="0" cy="0"/>
        </a:xfrm>
      </p:grpSpPr>
      <p:sp>
        <p:nvSpPr>
          <p:cNvPr id="2" name="Titel 1"/>
          <p:cNvSpPr>
            <a:spLocks noGrp="1"/>
          </p:cNvSpPr>
          <p:nvPr>
            <p:ph type="title"/>
          </p:nvPr>
        </p:nvSpPr>
        <p:spPr>
          <a:xfrm>
            <a:off x="468000" y="1295999"/>
            <a:ext cx="8402400" cy="400110"/>
          </a:xfrm>
        </p:spPr>
        <p:txBody>
          <a:bodyPr/>
          <a:lstStyle/>
          <a:p>
            <a:r>
              <a:rPr lang="nl-NL" noProof="0" smtClean="0"/>
              <a:t>Klik om de stijl te bewerken</a:t>
            </a:r>
            <a:endParaRPr lang="nl-NL" noProof="0"/>
          </a:p>
        </p:txBody>
      </p:sp>
      <p:sp>
        <p:nvSpPr>
          <p:cNvPr id="3" name="Tijdelijke aanduiding voor datum 2"/>
          <p:cNvSpPr>
            <a:spLocks noGrp="1"/>
          </p:cNvSpPr>
          <p:nvPr>
            <p:ph type="dt" sz="half" idx="10"/>
          </p:nvPr>
        </p:nvSpPr>
        <p:spPr/>
        <p:txBody>
          <a:bodyPr/>
          <a:lstStyle/>
          <a:p>
            <a:fld id="{39932964-4A42-4CA0-87B2-A49E5B002947}" type="datetime4">
              <a:rPr lang="nl-NL" noProof="0" smtClean="0"/>
              <a:pPr/>
              <a:t>16 februari 2018</a:t>
            </a:fld>
            <a:endParaRPr lang="nl-NL" noProof="0"/>
          </a:p>
        </p:txBody>
      </p:sp>
      <p:sp>
        <p:nvSpPr>
          <p:cNvPr id="5" name="Tijdelijke aanduiding voor tabel 4"/>
          <p:cNvSpPr>
            <a:spLocks noGrp="1"/>
          </p:cNvSpPr>
          <p:nvPr>
            <p:ph type="tbl" sz="quarter" idx="11"/>
          </p:nvPr>
        </p:nvSpPr>
        <p:spPr>
          <a:xfrm>
            <a:off x="468000" y="2070000"/>
            <a:ext cx="8402400" cy="4140000"/>
          </a:xfrm>
        </p:spPr>
        <p:txBody>
          <a:bodyPr/>
          <a:lstStyle/>
          <a:p>
            <a:endParaRPr lang="nl-NL" noProof="0"/>
          </a:p>
        </p:txBody>
      </p:sp>
    </p:spTree>
    <p:extLst>
      <p:ext uri="{BB962C8B-B14F-4D97-AF65-F5344CB8AC3E}">
        <p14:creationId xmlns:p14="http://schemas.microsoft.com/office/powerpoint/2010/main" val="119330367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Volgdia met grafiek">
    <p:spTree>
      <p:nvGrpSpPr>
        <p:cNvPr id="1" name=""/>
        <p:cNvGrpSpPr/>
        <p:nvPr/>
      </p:nvGrpSpPr>
      <p:grpSpPr>
        <a:xfrm>
          <a:off x="0" y="0"/>
          <a:ext cx="0" cy="0"/>
          <a:chOff x="0" y="0"/>
          <a:chExt cx="0" cy="0"/>
        </a:xfrm>
      </p:grpSpPr>
      <p:sp>
        <p:nvSpPr>
          <p:cNvPr id="2" name="Titel 1"/>
          <p:cNvSpPr>
            <a:spLocks noGrp="1"/>
          </p:cNvSpPr>
          <p:nvPr>
            <p:ph type="title"/>
          </p:nvPr>
        </p:nvSpPr>
        <p:spPr>
          <a:xfrm>
            <a:off x="468000" y="1295999"/>
            <a:ext cx="8402400" cy="400110"/>
          </a:xfrm>
        </p:spPr>
        <p:txBody>
          <a:bodyPr/>
          <a:lstStyle/>
          <a:p>
            <a:r>
              <a:rPr lang="nl-NL" noProof="0" smtClean="0"/>
              <a:t>Klik om de stijl te bewerken</a:t>
            </a:r>
            <a:endParaRPr lang="nl-NL" noProof="0"/>
          </a:p>
        </p:txBody>
      </p:sp>
      <p:sp>
        <p:nvSpPr>
          <p:cNvPr id="3" name="Tijdelijke aanduiding voor datum 2"/>
          <p:cNvSpPr>
            <a:spLocks noGrp="1"/>
          </p:cNvSpPr>
          <p:nvPr>
            <p:ph type="dt" sz="half" idx="10"/>
          </p:nvPr>
        </p:nvSpPr>
        <p:spPr/>
        <p:txBody>
          <a:bodyPr/>
          <a:lstStyle/>
          <a:p>
            <a:fld id="{95D2689D-662A-49AF-84E9-B430353CD3B6}" type="datetime4">
              <a:rPr lang="nl-NL" noProof="0" smtClean="0"/>
              <a:pPr/>
              <a:t>16 februari 2018</a:t>
            </a:fld>
            <a:endParaRPr lang="nl-NL" noProof="0"/>
          </a:p>
        </p:txBody>
      </p:sp>
      <p:sp>
        <p:nvSpPr>
          <p:cNvPr id="5" name="Tijdelijke aanduiding voor grafiek 4"/>
          <p:cNvSpPr>
            <a:spLocks noGrp="1"/>
          </p:cNvSpPr>
          <p:nvPr>
            <p:ph type="chart" sz="quarter" idx="11"/>
          </p:nvPr>
        </p:nvSpPr>
        <p:spPr>
          <a:xfrm>
            <a:off x="468313" y="2070000"/>
            <a:ext cx="8402400" cy="4140000"/>
          </a:xfrm>
        </p:spPr>
        <p:txBody>
          <a:bodyPr/>
          <a:lstStyle/>
          <a:p>
            <a:endParaRPr lang="nl-NL" noProof="0"/>
          </a:p>
        </p:txBody>
      </p:sp>
    </p:spTree>
    <p:extLst>
      <p:ext uri="{BB962C8B-B14F-4D97-AF65-F5344CB8AC3E}">
        <p14:creationId xmlns:p14="http://schemas.microsoft.com/office/powerpoint/2010/main" val="119290063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Volgdia met illustratie">
    <p:spTree>
      <p:nvGrpSpPr>
        <p:cNvPr id="1" name=""/>
        <p:cNvGrpSpPr/>
        <p:nvPr/>
      </p:nvGrpSpPr>
      <p:grpSpPr>
        <a:xfrm>
          <a:off x="0" y="0"/>
          <a:ext cx="0" cy="0"/>
          <a:chOff x="0" y="0"/>
          <a:chExt cx="0" cy="0"/>
        </a:xfrm>
      </p:grpSpPr>
      <p:sp>
        <p:nvSpPr>
          <p:cNvPr id="2" name="Titel 1"/>
          <p:cNvSpPr>
            <a:spLocks noGrp="1"/>
          </p:cNvSpPr>
          <p:nvPr>
            <p:ph type="title"/>
          </p:nvPr>
        </p:nvSpPr>
        <p:spPr>
          <a:xfrm>
            <a:off x="468000" y="1295999"/>
            <a:ext cx="8402400" cy="400110"/>
          </a:xfrm>
        </p:spPr>
        <p:txBody>
          <a:bodyPr/>
          <a:lstStyle/>
          <a:p>
            <a:r>
              <a:rPr lang="nl-NL" noProof="0" smtClean="0"/>
              <a:t>Klik om de stijl te bewerken</a:t>
            </a:r>
            <a:endParaRPr lang="nl-NL" noProof="0"/>
          </a:p>
        </p:txBody>
      </p:sp>
      <p:sp>
        <p:nvSpPr>
          <p:cNvPr id="3" name="Tijdelijke aanduiding voor datum 2"/>
          <p:cNvSpPr>
            <a:spLocks noGrp="1"/>
          </p:cNvSpPr>
          <p:nvPr>
            <p:ph type="dt" sz="half" idx="10"/>
          </p:nvPr>
        </p:nvSpPr>
        <p:spPr/>
        <p:txBody>
          <a:bodyPr/>
          <a:lstStyle/>
          <a:p>
            <a:fld id="{74FA3C5C-6782-4F45-8B70-84A6481882CF}" type="datetime4">
              <a:rPr lang="nl-NL" noProof="0" smtClean="0"/>
              <a:pPr/>
              <a:t>16 februari 2018</a:t>
            </a:fld>
            <a:endParaRPr lang="nl-NL" noProof="0" dirty="0"/>
          </a:p>
        </p:txBody>
      </p:sp>
      <p:sp>
        <p:nvSpPr>
          <p:cNvPr id="5" name="Tijdelijke aanduiding voor illustratie 4"/>
          <p:cNvSpPr>
            <a:spLocks noGrp="1"/>
          </p:cNvSpPr>
          <p:nvPr>
            <p:ph type="clipArt" sz="quarter" idx="11"/>
          </p:nvPr>
        </p:nvSpPr>
        <p:spPr>
          <a:xfrm>
            <a:off x="468312" y="2070000"/>
            <a:ext cx="8402400" cy="4140000"/>
          </a:xfrm>
        </p:spPr>
        <p:txBody>
          <a:bodyPr/>
          <a:lstStyle/>
          <a:p>
            <a:endParaRPr lang="nl-NL" noProof="0"/>
          </a:p>
        </p:txBody>
      </p:sp>
    </p:spTree>
    <p:extLst>
      <p:ext uri="{BB962C8B-B14F-4D97-AF65-F5344CB8AC3E}">
        <p14:creationId xmlns:p14="http://schemas.microsoft.com/office/powerpoint/2010/main" val="98975165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
  <p:cSld name="Title Slide">
    <p:bg>
      <p:bgPr>
        <a:solidFill>
          <a:schemeClr val="bg1"/>
        </a:solidFill>
        <a:effectLst/>
      </p:bgPr>
    </p:bg>
    <p:spTree>
      <p:nvGrpSpPr>
        <p:cNvPr id="1" name=""/>
        <p:cNvGrpSpPr/>
        <p:nvPr/>
      </p:nvGrpSpPr>
      <p:grpSpPr>
        <a:xfrm>
          <a:off x="0" y="0"/>
          <a:ext cx="0" cy="0"/>
          <a:chOff x="0" y="0"/>
          <a:chExt cx="0" cy="0"/>
        </a:xfrm>
      </p:grpSpPr>
      <p:pic>
        <p:nvPicPr>
          <p:cNvPr id="8" name="Picture 3"/>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828600" y="-1588"/>
            <a:ext cx="6011545" cy="4683125"/>
          </a:xfrm>
          <a:prstGeom prst="rect">
            <a:avLst/>
          </a:prstGeom>
          <a:noFill/>
          <a:extLst>
            <a:ext uri="{909E8E84-426E-40DD-AFC4-6F175D3DCCD1}">
              <a14:hiddenFill xmlns:a14="http://schemas.microsoft.com/office/drawing/2010/main">
                <a:solidFill>
                  <a:srgbClr val="FFFFFF"/>
                </a:solidFill>
              </a14:hiddenFill>
            </a:ext>
          </a:extLst>
        </p:spPr>
      </p:pic>
      <p:pic>
        <p:nvPicPr>
          <p:cNvPr id="2" name="Afbeelding 1"/>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828600" y="4027884"/>
            <a:ext cx="5715000" cy="2857500"/>
          </a:xfrm>
          <a:prstGeom prst="rect">
            <a:avLst/>
          </a:prstGeom>
        </p:spPr>
      </p:pic>
      <p:sp>
        <p:nvSpPr>
          <p:cNvPr id="4" name="Rectangle 2"/>
          <p:cNvSpPr>
            <a:spLocks noChangeArrowheads="1"/>
          </p:cNvSpPr>
          <p:nvPr/>
        </p:nvSpPr>
        <p:spPr bwMode="auto">
          <a:xfrm>
            <a:off x="4562475" y="0"/>
            <a:ext cx="4581525" cy="6858000"/>
          </a:xfrm>
          <a:prstGeom prst="rect">
            <a:avLst/>
          </a:prstGeom>
          <a:solidFill>
            <a:srgbClr val="FBD326"/>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defRPr/>
            </a:pPr>
            <a:endParaRPr lang="nl-NL" altLang="nl-NL" dirty="0" smtClean="0"/>
          </a:p>
        </p:txBody>
      </p:sp>
      <p:grpSp>
        <p:nvGrpSpPr>
          <p:cNvPr id="5" name="Group 6"/>
          <p:cNvGrpSpPr>
            <a:grpSpLocks/>
          </p:cNvGrpSpPr>
          <p:nvPr/>
        </p:nvGrpSpPr>
        <p:grpSpPr bwMode="auto">
          <a:xfrm>
            <a:off x="4279900" y="-1588"/>
            <a:ext cx="3517900" cy="1855788"/>
            <a:chOff x="2696" y="-1"/>
            <a:chExt cx="2216" cy="1169"/>
          </a:xfrm>
        </p:grpSpPr>
        <p:pic>
          <p:nvPicPr>
            <p:cNvPr id="6" name="Picture 7"/>
            <p:cNvPicPr>
              <a:picLocks noChangeAspect="1" noChangeArrowheads="1"/>
            </p:cNvPicPr>
            <p:nvPr userDrawn="1"/>
          </p:nvPicPr>
          <p:blipFill>
            <a:blip r:embed="rId4" cstate="print">
              <a:extLst>
                <a:ext uri="{28A0092B-C50C-407E-A947-70E740481C1C}">
                  <a14:useLocalDpi xmlns:a14="http://schemas.microsoft.com/office/drawing/2010/main" val="0"/>
                </a:ext>
              </a:extLst>
            </a:blip>
            <a:srcRect/>
            <a:stretch>
              <a:fillRect/>
            </a:stretch>
          </p:blipFill>
          <p:spPr bwMode="auto">
            <a:xfrm>
              <a:off x="2696" y="-1"/>
              <a:ext cx="384" cy="9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8"/>
            <p:cNvPicPr>
              <a:picLocks noChangeAspect="1" noChangeArrowheads="1"/>
            </p:cNvPicPr>
            <p:nvPr userDrawn="1"/>
          </p:nvPicPr>
          <p:blipFill>
            <a:blip r:embed="rId5" cstate="print">
              <a:extLst>
                <a:ext uri="{28A0092B-C50C-407E-A947-70E740481C1C}">
                  <a14:useLocalDpi xmlns:a14="http://schemas.microsoft.com/office/drawing/2010/main" val="0"/>
                </a:ext>
              </a:extLst>
            </a:blip>
            <a:srcRect/>
            <a:stretch>
              <a:fillRect/>
            </a:stretch>
          </p:blipFill>
          <p:spPr bwMode="auto">
            <a:xfrm>
              <a:off x="3100" y="100"/>
              <a:ext cx="1812" cy="10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4099" name="Rectangle 3"/>
          <p:cNvSpPr>
            <a:spLocks noGrp="1" noChangeArrowheads="1"/>
          </p:cNvSpPr>
          <p:nvPr>
            <p:ph type="ctrTitle"/>
          </p:nvPr>
        </p:nvSpPr>
        <p:spPr>
          <a:xfrm>
            <a:off x="5037138" y="2878138"/>
            <a:ext cx="3598862" cy="857250"/>
          </a:xfrm>
        </p:spPr>
        <p:txBody>
          <a:bodyPr bIns="0"/>
          <a:lstStyle>
            <a:lvl1pPr defTabSz="608013" eaLnBrk="0" hangingPunct="0">
              <a:defRPr>
                <a:solidFill>
                  <a:schemeClr val="tx1"/>
                </a:solidFill>
              </a:defRPr>
            </a:lvl1pPr>
          </a:lstStyle>
          <a:p>
            <a:r>
              <a:rPr lang="en-GB"/>
              <a:t>Click to edit Master title style</a:t>
            </a:r>
          </a:p>
        </p:txBody>
      </p:sp>
      <p:sp>
        <p:nvSpPr>
          <p:cNvPr id="4100" name="Rectangle 4"/>
          <p:cNvSpPr>
            <a:spLocks noGrp="1" noChangeArrowheads="1"/>
          </p:cNvSpPr>
          <p:nvPr>
            <p:ph type="subTitle" idx="1"/>
          </p:nvPr>
        </p:nvSpPr>
        <p:spPr>
          <a:xfrm>
            <a:off x="5037138" y="3778250"/>
            <a:ext cx="3598862" cy="1752600"/>
          </a:xfrm>
        </p:spPr>
        <p:txBody>
          <a:bodyPr bIns="0"/>
          <a:lstStyle>
            <a:lvl1pPr marL="0" indent="1588" defTabSz="608013" eaLnBrk="0" hangingPunct="0">
              <a:buFont typeface="Arial" charset="0"/>
              <a:buNone/>
              <a:defRPr/>
            </a:lvl1pPr>
          </a:lstStyle>
          <a:p>
            <a:r>
              <a:rPr lang="en-GB"/>
              <a:t>Click to edit Master subtitle style</a:t>
            </a:r>
          </a:p>
        </p:txBody>
      </p:sp>
    </p:spTree>
    <p:extLst>
      <p:ext uri="{BB962C8B-B14F-4D97-AF65-F5344CB8AC3E}">
        <p14:creationId xmlns:p14="http://schemas.microsoft.com/office/powerpoint/2010/main" val="479376385"/>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nl-NL"/>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nl-NL"/>
          </a:p>
        </p:txBody>
      </p:sp>
    </p:spTree>
    <p:extLst>
      <p:ext uri="{BB962C8B-B14F-4D97-AF65-F5344CB8AC3E}">
        <p14:creationId xmlns:p14="http://schemas.microsoft.com/office/powerpoint/2010/main" val="1880000697"/>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97" name="shpKleurvlakOnder" descr="Bar_Bottom"/>
          <p:cNvSpPr>
            <a:spLocks noChangeArrowheads="1"/>
          </p:cNvSpPr>
          <p:nvPr/>
        </p:nvSpPr>
        <p:spPr bwMode="auto">
          <a:xfrm>
            <a:off x="0" y="6318000"/>
            <a:ext cx="9144000" cy="539750"/>
          </a:xfrm>
          <a:prstGeom prst="rect">
            <a:avLst/>
          </a:prstGeom>
          <a:solidFill>
            <a:srgbClr val="F9E11E"/>
          </a:solidFill>
          <a:ln>
            <a:noFill/>
          </a:ln>
          <a:extLst/>
        </p:spPr>
        <p:txBody>
          <a:bodyPr anchor="ctr"/>
          <a:lstStyle/>
          <a:p>
            <a:pPr algn="ctr" eaLnBrk="1" hangingPunct="1">
              <a:spcBef>
                <a:spcPct val="0"/>
              </a:spcBef>
            </a:pPr>
            <a:endParaRPr lang="nl-NL" sz="1800">
              <a:solidFill>
                <a:srgbClr val="FFFFFF"/>
              </a:solidFill>
              <a:cs typeface="Arial" charset="0"/>
            </a:endParaRPr>
          </a:p>
        </p:txBody>
      </p:sp>
      <p:sp>
        <p:nvSpPr>
          <p:cNvPr id="1070" name="Rectangle 46"/>
          <p:cNvSpPr>
            <a:spLocks noGrp="1" noChangeArrowheads="1"/>
          </p:cNvSpPr>
          <p:nvPr>
            <p:ph type="body" idx="1"/>
          </p:nvPr>
        </p:nvSpPr>
        <p:spPr bwMode="auto">
          <a:xfrm>
            <a:off x="468000" y="2070000"/>
            <a:ext cx="8402400" cy="4140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bodyPr>
          <a:lstStyle/>
          <a:p>
            <a:pPr lvl="0"/>
            <a:r>
              <a:rPr lang="nl-NL" dirty="0" err="1" smtClean="0"/>
              <a:t>Klik</a:t>
            </a:r>
            <a:r>
              <a:rPr lang="nl-NL" dirty="0" smtClean="0"/>
              <a:t> </a:t>
            </a:r>
            <a:r>
              <a:rPr lang="nl-NL" dirty="0" err="1" smtClean="0"/>
              <a:t>om</a:t>
            </a:r>
            <a:r>
              <a:rPr lang="nl-NL" dirty="0" smtClean="0"/>
              <a:t> het </a:t>
            </a:r>
            <a:r>
              <a:rPr lang="nl-NL" dirty="0" err="1" smtClean="0"/>
              <a:t>opmaakprofiel</a:t>
            </a:r>
            <a:r>
              <a:rPr lang="nl-NL" dirty="0" smtClean="0"/>
              <a:t> van de </a:t>
            </a:r>
            <a:r>
              <a:rPr lang="nl-NL" dirty="0" err="1" smtClean="0"/>
              <a:t>modeltekst</a:t>
            </a:r>
            <a:r>
              <a:rPr lang="nl-NL" dirty="0" smtClean="0"/>
              <a:t> </a:t>
            </a:r>
            <a:r>
              <a:rPr lang="nl-NL" dirty="0" err="1" smtClean="0"/>
              <a:t>te</a:t>
            </a:r>
            <a:r>
              <a:rPr lang="nl-NL" dirty="0" smtClean="0"/>
              <a:t> </a:t>
            </a:r>
            <a:r>
              <a:rPr lang="nl-NL" dirty="0" err="1" smtClean="0"/>
              <a:t>bewerken</a:t>
            </a:r>
            <a:endParaRPr lang="nl-NL" dirty="0" smtClean="0"/>
          </a:p>
          <a:p>
            <a:pPr lvl="1"/>
            <a:r>
              <a:rPr lang="nl-NL" dirty="0" smtClean="0"/>
              <a:t>Tweede </a:t>
            </a:r>
            <a:r>
              <a:rPr lang="nl-NL" dirty="0" err="1" smtClean="0"/>
              <a:t>niveau</a:t>
            </a:r>
            <a:r>
              <a:rPr lang="nl-NL" dirty="0" smtClean="0"/>
              <a:t> </a:t>
            </a:r>
          </a:p>
          <a:p>
            <a:pPr lvl="2"/>
            <a:r>
              <a:rPr lang="nl-NL" dirty="0" err="1" smtClean="0"/>
              <a:t>Derde</a:t>
            </a:r>
            <a:r>
              <a:rPr lang="nl-NL" dirty="0" smtClean="0"/>
              <a:t> niveau</a:t>
            </a:r>
          </a:p>
          <a:p>
            <a:pPr lvl="4"/>
            <a:r>
              <a:rPr lang="nl-NL" dirty="0" smtClean="0"/>
              <a:t> Vierde niveau</a:t>
            </a:r>
          </a:p>
          <a:p>
            <a:pPr lvl="5"/>
            <a:r>
              <a:rPr lang="nl-NL" sz="1800" dirty="0" smtClean="0"/>
              <a:t>Vijfde niveau</a:t>
            </a:r>
            <a:endParaRPr lang="nl-NL" dirty="0" smtClean="0"/>
          </a:p>
        </p:txBody>
      </p:sp>
      <p:sp>
        <p:nvSpPr>
          <p:cNvPr id="1095" name="shpTekst" descr="Bar_Top"/>
          <p:cNvSpPr>
            <a:spLocks noChangeArrowheads="1"/>
          </p:cNvSpPr>
          <p:nvPr/>
        </p:nvSpPr>
        <p:spPr bwMode="auto">
          <a:xfrm>
            <a:off x="0" y="0"/>
            <a:ext cx="9144000" cy="1071563"/>
          </a:xfrm>
          <a:prstGeom prst="rect">
            <a:avLst/>
          </a:prstGeom>
          <a:solidFill>
            <a:srgbClr val="F9E11E"/>
          </a:solidFill>
          <a:ln>
            <a:noFill/>
          </a:ln>
          <a:extLst/>
        </p:spPr>
        <p:txBody>
          <a:bodyPr anchor="ctr"/>
          <a:lstStyle/>
          <a:p>
            <a:pPr algn="ctr" eaLnBrk="1" hangingPunct="1">
              <a:spcBef>
                <a:spcPct val="0"/>
              </a:spcBef>
            </a:pPr>
            <a:endParaRPr lang="nl-NL" sz="1800" dirty="0">
              <a:solidFill>
                <a:srgbClr val="FFFFFF"/>
              </a:solidFill>
              <a:cs typeface="Arial" charset="0"/>
            </a:endParaRPr>
          </a:p>
        </p:txBody>
      </p:sp>
      <p:sp>
        <p:nvSpPr>
          <p:cNvPr id="1069" name="Rectangle 45"/>
          <p:cNvSpPr>
            <a:spLocks noGrp="1" noChangeArrowheads="1"/>
          </p:cNvSpPr>
          <p:nvPr>
            <p:ph type="title"/>
          </p:nvPr>
        </p:nvSpPr>
        <p:spPr bwMode="auto">
          <a:xfrm>
            <a:off x="468000" y="1295999"/>
            <a:ext cx="8402400"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spAutoFit/>
          </a:bodyPr>
          <a:lstStyle/>
          <a:p>
            <a:pPr lvl="0"/>
            <a:endParaRPr lang="nl-NL" noProof="0" dirty="0" smtClean="0"/>
          </a:p>
        </p:txBody>
      </p:sp>
      <p:sp>
        <p:nvSpPr>
          <p:cNvPr id="1099" name="shpKleurvlakBoven"/>
          <p:cNvSpPr>
            <a:spLocks noChangeArrowheads="1"/>
          </p:cNvSpPr>
          <p:nvPr/>
        </p:nvSpPr>
        <p:spPr bwMode="auto">
          <a:xfrm>
            <a:off x="5036400" y="6422400"/>
            <a:ext cx="3153600" cy="118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lstStyle/>
          <a:p>
            <a:pPr>
              <a:spcBef>
                <a:spcPct val="0"/>
              </a:spcBef>
            </a:pPr>
            <a:r>
              <a:rPr lang="nl-NL" sz="1000" dirty="0" smtClean="0">
                <a:solidFill>
                  <a:schemeClr val="tx1"/>
                </a:solidFill>
                <a:cs typeface="Arial" charset="0"/>
              </a:rPr>
              <a:t>Rijkswaterstaat</a:t>
            </a:r>
            <a:endParaRPr lang="nl-NL" sz="1000" dirty="0">
              <a:solidFill>
                <a:schemeClr val="tx1"/>
              </a:solidFill>
              <a:cs typeface="Arial" charset="0"/>
            </a:endParaRPr>
          </a:p>
        </p:txBody>
      </p:sp>
      <p:sp>
        <p:nvSpPr>
          <p:cNvPr id="1100" name="shpBeeldmerk"/>
          <p:cNvSpPr>
            <a:spLocks noChangeArrowheads="1"/>
          </p:cNvSpPr>
          <p:nvPr/>
        </p:nvSpPr>
        <p:spPr bwMode="auto">
          <a:xfrm>
            <a:off x="468000" y="6613200"/>
            <a:ext cx="1904400" cy="118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lstStyle/>
          <a:p>
            <a:pPr>
              <a:spcBef>
                <a:spcPct val="0"/>
              </a:spcBef>
            </a:pPr>
            <a:fld id="{DD62E13F-49FF-4F5B-8E2D-F997ACAF2D81}" type="slidenum">
              <a:rPr lang="nl-NL" sz="1000">
                <a:solidFill>
                  <a:schemeClr val="tx1"/>
                </a:solidFill>
                <a:cs typeface="Arial" charset="0"/>
              </a:rPr>
              <a:pPr>
                <a:spcBef>
                  <a:spcPct val="0"/>
                </a:spcBef>
              </a:pPr>
              <a:t>‹nr.›</a:t>
            </a:fld>
            <a:endParaRPr lang="nl-NL" sz="1000" dirty="0">
              <a:solidFill>
                <a:schemeClr val="tx1"/>
              </a:solidFill>
              <a:cs typeface="Arial" charset="0"/>
            </a:endParaRPr>
          </a:p>
        </p:txBody>
      </p:sp>
      <p:sp>
        <p:nvSpPr>
          <p:cNvPr id="1109" name="TitelSlide2"/>
          <p:cNvSpPr txBox="1">
            <a:spLocks noChangeArrowheads="1"/>
          </p:cNvSpPr>
          <p:nvPr/>
        </p:nvSpPr>
        <p:spPr bwMode="auto">
          <a:xfrm>
            <a:off x="5036400" y="6613200"/>
            <a:ext cx="2415600" cy="118800"/>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lstStyle/>
          <a:p>
            <a:pPr>
              <a:spcBef>
                <a:spcPts val="0"/>
              </a:spcBef>
            </a:pPr>
            <a:r>
              <a:rPr lang="nl-NL" sz="1000" kern="1200" dirty="0" smtClean="0">
                <a:solidFill>
                  <a:schemeClr val="tx1"/>
                </a:solidFill>
                <a:latin typeface="Verdana" pitchFamily="34" charset="0"/>
                <a:ea typeface="+mn-ea"/>
                <a:cs typeface="+mn-cs"/>
              </a:rPr>
              <a:t>BV&amp;V</a:t>
            </a:r>
            <a:endParaRPr lang="nl-NL" sz="1000" kern="1200" dirty="0">
              <a:solidFill>
                <a:schemeClr val="tx1"/>
              </a:solidFill>
              <a:latin typeface="Verdana" pitchFamily="34" charset="0"/>
              <a:ea typeface="+mn-ea"/>
              <a:cs typeface="+mn-cs"/>
            </a:endParaRPr>
          </a:p>
        </p:txBody>
      </p:sp>
      <p:sp>
        <p:nvSpPr>
          <p:cNvPr id="1113" name="ZwarteBalk" hidden="1"/>
          <p:cNvSpPr>
            <a:spLocks noChangeArrowheads="1"/>
          </p:cNvSpPr>
          <p:nvPr/>
        </p:nvSpPr>
        <p:spPr bwMode="auto">
          <a:xfrm>
            <a:off x="8893175" y="0"/>
            <a:ext cx="250825" cy="6858000"/>
          </a:xfrm>
          <a:prstGeom prst="rect">
            <a:avLst/>
          </a:prstGeom>
          <a:solidFill>
            <a:srgbClr val="0000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nchor="ctr"/>
          <a:lstStyle/>
          <a:p>
            <a:endParaRPr lang="nl-NL"/>
          </a:p>
        </p:txBody>
      </p:sp>
      <p:pic>
        <p:nvPicPr>
          <p:cNvPr id="1121" name="LogoLandmacht"/>
          <p:cNvPicPr>
            <a:picLocks noChangeArrowheads="1"/>
          </p:cNvPicPr>
          <p:nvPr/>
        </p:nvPicPr>
        <p:blipFill>
          <a:blip r:embed="rId9" cstate="print">
            <a:extLst>
              <a:ext uri="{28A0092B-C50C-407E-A947-70E740481C1C}">
                <a14:useLocalDpi xmlns:a14="http://schemas.microsoft.com/office/drawing/2010/main" val="0"/>
              </a:ext>
            </a:extLst>
          </a:blip>
          <a:stretch>
            <a:fillRect/>
          </a:stretch>
        </p:blipFill>
        <p:spPr bwMode="auto">
          <a:xfrm>
            <a:off x="4335463" y="5215"/>
            <a:ext cx="439737" cy="8388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Date Placeholder 1" descr="Date"/>
          <p:cNvSpPr>
            <a:spLocks noGrp="1"/>
          </p:cNvSpPr>
          <p:nvPr>
            <p:ph type="dt" sz="half" idx="2"/>
          </p:nvPr>
        </p:nvSpPr>
        <p:spPr>
          <a:xfrm>
            <a:off x="7264800" y="6613200"/>
            <a:ext cx="1508400" cy="118800"/>
          </a:xfrm>
          <a:prstGeom prst="rect">
            <a:avLst/>
          </a:prstGeom>
        </p:spPr>
        <p:txBody>
          <a:bodyPr vert="horz" lIns="91440" tIns="45720" rIns="91440" bIns="45720" rtlCol="0" anchor="ctr"/>
          <a:lstStyle>
            <a:lvl1pPr algn="r">
              <a:defRPr sz="1000">
                <a:solidFill>
                  <a:schemeClr val="tx1"/>
                </a:solidFill>
              </a:defRPr>
            </a:lvl1pPr>
          </a:lstStyle>
          <a:p>
            <a:fld id="{C8A9CFE7-5C2A-4F72-9A06-E847A405BDFE}" type="datetime4">
              <a:rPr lang="nl-NL" noProof="0" smtClean="0"/>
              <a:pPr/>
              <a:t>16 februari 2018</a:t>
            </a:fld>
            <a:endParaRPr lang="nl-NL" noProof="0" dirty="0"/>
          </a:p>
        </p:txBody>
      </p:sp>
      <p:sp>
        <p:nvSpPr>
          <p:cNvPr id="12" name="shpKleurvlakBoven"/>
          <p:cNvSpPr>
            <a:spLocks noChangeArrowheads="1"/>
          </p:cNvSpPr>
          <p:nvPr userDrawn="1"/>
        </p:nvSpPr>
        <p:spPr bwMode="auto">
          <a:xfrm>
            <a:off x="826428" y="6656400"/>
            <a:ext cx="3027600" cy="14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lstStyle/>
          <a:p>
            <a:pPr>
              <a:spcBef>
                <a:spcPct val="0"/>
              </a:spcBef>
            </a:pPr>
            <a:r>
              <a:rPr lang="nl-NL" sz="650" b="0" i="0" cap="all" baseline="0" dirty="0" smtClean="0">
                <a:solidFill>
                  <a:schemeClr val="tx1"/>
                </a:solidFill>
                <a:cs typeface="Arial" charset="0"/>
              </a:rPr>
              <a:t>RWS Bedrijfsinformatie</a:t>
            </a:r>
            <a:endParaRPr lang="nl-NL" sz="650" b="0" i="0" cap="all" baseline="0" dirty="0">
              <a:solidFill>
                <a:schemeClr val="tx1"/>
              </a:solidFill>
              <a:cs typeface="Arial" charset="0"/>
            </a:endParaRP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Lst>
  <p:hf sldNum="0" hdr="0" ftr="0" dt="0"/>
  <p:txStyles>
    <p:titleStyle>
      <a:lvl1pPr algn="l" rtl="0" eaLnBrk="1" fontAlgn="base" hangingPunct="1">
        <a:spcBef>
          <a:spcPct val="0"/>
        </a:spcBef>
        <a:spcAft>
          <a:spcPct val="0"/>
        </a:spcAft>
        <a:defRPr sz="2600" baseline="0">
          <a:solidFill>
            <a:srgbClr val="007BC7"/>
          </a:solidFill>
          <a:latin typeface="+mj-lt"/>
          <a:ea typeface="+mj-ea"/>
          <a:cs typeface="+mj-cs"/>
        </a:defRPr>
      </a:lvl1pPr>
      <a:lvl2pPr algn="l" rtl="0" eaLnBrk="1" fontAlgn="base" hangingPunct="1">
        <a:spcBef>
          <a:spcPct val="0"/>
        </a:spcBef>
        <a:spcAft>
          <a:spcPct val="0"/>
        </a:spcAft>
        <a:defRPr sz="2600">
          <a:solidFill>
            <a:srgbClr val="E17000"/>
          </a:solidFill>
          <a:latin typeface="Verdana" pitchFamily="34" charset="0"/>
        </a:defRPr>
      </a:lvl2pPr>
      <a:lvl3pPr algn="l" rtl="0" eaLnBrk="1" fontAlgn="base" hangingPunct="1">
        <a:spcBef>
          <a:spcPct val="0"/>
        </a:spcBef>
        <a:spcAft>
          <a:spcPct val="0"/>
        </a:spcAft>
        <a:defRPr sz="2600">
          <a:solidFill>
            <a:srgbClr val="E17000"/>
          </a:solidFill>
          <a:latin typeface="Verdana" pitchFamily="34" charset="0"/>
        </a:defRPr>
      </a:lvl3pPr>
      <a:lvl4pPr algn="l" rtl="0" eaLnBrk="1" fontAlgn="base" hangingPunct="1">
        <a:spcBef>
          <a:spcPct val="0"/>
        </a:spcBef>
        <a:spcAft>
          <a:spcPct val="0"/>
        </a:spcAft>
        <a:defRPr sz="2600">
          <a:solidFill>
            <a:srgbClr val="E17000"/>
          </a:solidFill>
          <a:latin typeface="Verdana" pitchFamily="34" charset="0"/>
        </a:defRPr>
      </a:lvl4pPr>
      <a:lvl5pPr algn="l" rtl="0" eaLnBrk="1" fontAlgn="base" hangingPunct="1">
        <a:spcBef>
          <a:spcPct val="0"/>
        </a:spcBef>
        <a:spcAft>
          <a:spcPct val="0"/>
        </a:spcAft>
        <a:defRPr sz="2600">
          <a:solidFill>
            <a:srgbClr val="E17000"/>
          </a:solidFill>
          <a:latin typeface="Verdana" pitchFamily="34" charset="0"/>
        </a:defRPr>
      </a:lvl5pPr>
      <a:lvl6pPr marL="457200" algn="l" rtl="0" eaLnBrk="1" fontAlgn="base" hangingPunct="1">
        <a:spcBef>
          <a:spcPct val="0"/>
        </a:spcBef>
        <a:spcAft>
          <a:spcPct val="0"/>
        </a:spcAft>
        <a:defRPr sz="2600">
          <a:solidFill>
            <a:srgbClr val="E17000"/>
          </a:solidFill>
          <a:latin typeface="Verdana" pitchFamily="34" charset="0"/>
        </a:defRPr>
      </a:lvl6pPr>
      <a:lvl7pPr marL="914400" algn="l" rtl="0" eaLnBrk="1" fontAlgn="base" hangingPunct="1">
        <a:spcBef>
          <a:spcPct val="0"/>
        </a:spcBef>
        <a:spcAft>
          <a:spcPct val="0"/>
        </a:spcAft>
        <a:defRPr sz="2600">
          <a:solidFill>
            <a:srgbClr val="E17000"/>
          </a:solidFill>
          <a:latin typeface="Verdana" pitchFamily="34" charset="0"/>
        </a:defRPr>
      </a:lvl7pPr>
      <a:lvl8pPr marL="1371600" algn="l" rtl="0" eaLnBrk="1" fontAlgn="base" hangingPunct="1">
        <a:spcBef>
          <a:spcPct val="0"/>
        </a:spcBef>
        <a:spcAft>
          <a:spcPct val="0"/>
        </a:spcAft>
        <a:defRPr sz="2600">
          <a:solidFill>
            <a:srgbClr val="E17000"/>
          </a:solidFill>
          <a:latin typeface="Verdana" pitchFamily="34" charset="0"/>
        </a:defRPr>
      </a:lvl8pPr>
      <a:lvl9pPr marL="1828800" algn="l" rtl="0" eaLnBrk="1" fontAlgn="base" hangingPunct="1">
        <a:spcBef>
          <a:spcPct val="0"/>
        </a:spcBef>
        <a:spcAft>
          <a:spcPct val="0"/>
        </a:spcAft>
        <a:defRPr sz="2600">
          <a:solidFill>
            <a:srgbClr val="E17000"/>
          </a:solidFill>
          <a:latin typeface="Verdana" pitchFamily="34" charset="0"/>
        </a:defRPr>
      </a:lvl9pPr>
    </p:titleStyle>
    <p:bodyStyle>
      <a:lvl1pPr marL="342900" indent="-342900" algn="l" rtl="0" eaLnBrk="1" fontAlgn="base" hangingPunct="1">
        <a:spcBef>
          <a:spcPts val="423"/>
        </a:spcBef>
        <a:spcAft>
          <a:spcPct val="0"/>
        </a:spcAft>
        <a:buFont typeface="Arial" pitchFamily="34" charset="0"/>
        <a:buChar char="•"/>
        <a:defRPr sz="1800">
          <a:solidFill>
            <a:srgbClr val="000000"/>
          </a:solidFill>
          <a:latin typeface="+mn-lt"/>
          <a:ea typeface="+mn-ea"/>
          <a:cs typeface="+mn-cs"/>
        </a:defRPr>
      </a:lvl1pPr>
      <a:lvl2pPr marL="741600" indent="-284400" algn="l" rtl="0" eaLnBrk="1" fontAlgn="base" hangingPunct="1">
        <a:spcBef>
          <a:spcPts val="423"/>
        </a:spcBef>
        <a:spcAft>
          <a:spcPct val="0"/>
        </a:spcAft>
        <a:buFont typeface="Verdana" pitchFamily="34" charset="0"/>
        <a:buChar char="–"/>
        <a:defRPr sz="1800">
          <a:solidFill>
            <a:srgbClr val="000000"/>
          </a:solidFill>
          <a:latin typeface="+mn-lt"/>
        </a:defRPr>
      </a:lvl2pPr>
      <a:lvl3pPr marL="965200" indent="-342900" algn="l" rtl="0" eaLnBrk="1" fontAlgn="base" hangingPunct="1">
        <a:spcBef>
          <a:spcPts val="423"/>
        </a:spcBef>
        <a:spcAft>
          <a:spcPct val="0"/>
        </a:spcAft>
        <a:buFont typeface="Arial" pitchFamily="34" charset="0"/>
        <a:buChar char="•"/>
        <a:defRPr sz="1800">
          <a:solidFill>
            <a:srgbClr val="000000"/>
          </a:solidFill>
          <a:latin typeface="+mn-lt"/>
        </a:defRPr>
      </a:lvl3pPr>
      <a:lvl4pPr marL="989013" indent="0" algn="l" rtl="0" eaLnBrk="1" fontAlgn="base" hangingPunct="1">
        <a:spcBef>
          <a:spcPct val="5000"/>
        </a:spcBef>
        <a:spcAft>
          <a:spcPct val="0"/>
        </a:spcAft>
        <a:buFont typeface="Verdana" pitchFamily="34" charset="0"/>
        <a:buNone/>
        <a:defRPr sz="2200">
          <a:solidFill>
            <a:srgbClr val="000000"/>
          </a:solidFill>
          <a:latin typeface="+mn-lt"/>
        </a:defRPr>
      </a:lvl4pPr>
      <a:lvl5pPr marL="1631950" indent="-285750" algn="l" rtl="0" eaLnBrk="1" fontAlgn="base" hangingPunct="1">
        <a:spcBef>
          <a:spcPts val="423"/>
        </a:spcBef>
        <a:spcAft>
          <a:spcPct val="0"/>
        </a:spcAft>
        <a:buFont typeface="Verdana" pitchFamily="34" charset="0"/>
        <a:buChar char="–"/>
        <a:defRPr sz="1800" baseline="0">
          <a:solidFill>
            <a:srgbClr val="000000"/>
          </a:solidFill>
          <a:latin typeface="+mn-lt"/>
        </a:defRPr>
      </a:lvl5pPr>
      <a:lvl6pPr marL="1803400" algn="l" rtl="0" eaLnBrk="1" fontAlgn="base" hangingPunct="1">
        <a:spcBef>
          <a:spcPts val="423"/>
        </a:spcBef>
        <a:spcAft>
          <a:spcPct val="0"/>
        </a:spcAft>
        <a:buFont typeface="Verdana" pitchFamily="34" charset="0"/>
        <a:buChar char="»"/>
        <a:defRPr sz="1800" baseline="0">
          <a:solidFill>
            <a:srgbClr val="000000"/>
          </a:solidFill>
          <a:latin typeface="+mn-lt"/>
        </a:defRPr>
      </a:lvl6pPr>
      <a:lvl7pPr marL="2260600" algn="l" rtl="0" eaLnBrk="1" fontAlgn="base" hangingPunct="1">
        <a:spcBef>
          <a:spcPct val="5000"/>
        </a:spcBef>
        <a:spcAft>
          <a:spcPct val="0"/>
        </a:spcAft>
        <a:buFont typeface="Verdana" pitchFamily="34" charset="0"/>
        <a:buChar char="»"/>
        <a:defRPr sz="2200">
          <a:solidFill>
            <a:srgbClr val="000000"/>
          </a:solidFill>
          <a:latin typeface="+mn-lt"/>
        </a:defRPr>
      </a:lvl7pPr>
      <a:lvl8pPr marL="2717800" algn="l" rtl="0" eaLnBrk="1" fontAlgn="base" hangingPunct="1">
        <a:spcBef>
          <a:spcPct val="5000"/>
        </a:spcBef>
        <a:spcAft>
          <a:spcPct val="0"/>
        </a:spcAft>
        <a:buFont typeface="Verdana" pitchFamily="34" charset="0"/>
        <a:buChar char="»"/>
        <a:defRPr sz="2200">
          <a:solidFill>
            <a:srgbClr val="000000"/>
          </a:solidFill>
          <a:latin typeface="+mn-lt"/>
        </a:defRPr>
      </a:lvl8pPr>
      <a:lvl9pPr marL="3175000" algn="l" rtl="0" eaLnBrk="1" fontAlgn="base" hangingPunct="1">
        <a:spcBef>
          <a:spcPct val="5000"/>
        </a:spcBef>
        <a:spcAft>
          <a:spcPct val="0"/>
        </a:spcAft>
        <a:buFont typeface="Verdana" pitchFamily="34" charset="0"/>
        <a:buChar char="»"/>
        <a:defRPr sz="2200">
          <a:solidFill>
            <a:srgbClr val="000000"/>
          </a:solidFill>
          <a:latin typeface="+mn-lt"/>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image" Target="../media/image10.png"/><Relationship Id="rId7" Type="http://schemas.openxmlformats.org/officeDocument/2006/relationships/image" Target="../media/image14.png"/><Relationship Id="rId2" Type="http://schemas.openxmlformats.org/officeDocument/2006/relationships/image" Target="../media/image9.png"/><Relationship Id="rId1" Type="http://schemas.openxmlformats.org/officeDocument/2006/relationships/slideLayout" Target="../slideLayouts/slideLayout1.xml"/><Relationship Id="rId6" Type="http://schemas.openxmlformats.org/officeDocument/2006/relationships/image" Target="../media/image13.png"/><Relationship Id="rId5" Type="http://schemas.openxmlformats.org/officeDocument/2006/relationships/image" Target="../media/image12.png"/><Relationship Id="rId10" Type="http://schemas.openxmlformats.org/officeDocument/2006/relationships/image" Target="../media/image17.png"/><Relationship Id="rId4" Type="http://schemas.openxmlformats.org/officeDocument/2006/relationships/image" Target="../media/image11.png"/><Relationship Id="rId9" Type="http://schemas.openxmlformats.org/officeDocument/2006/relationships/image" Target="../media/image16.png"/></Relationships>
</file>

<file path=ppt/slides/_rels/slide12.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microsoft.com/office/2007/relationships/hdphoto" Target="../media/hdphoto1.wdp"/></Relationships>
</file>

<file path=ppt/slides/_rels/slide15.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image" Target="../media/image22.jpeg"/><Relationship Id="rId1" Type="http://schemas.openxmlformats.org/officeDocument/2006/relationships/slideLayout" Target="../slideLayouts/slideLayout2.xml"/><Relationship Id="rId5" Type="http://schemas.openxmlformats.org/officeDocument/2006/relationships/image" Target="../media/image25.jpeg"/><Relationship Id="rId4" Type="http://schemas.openxmlformats.org/officeDocument/2006/relationships/image" Target="../media/image24.png"/></Relationships>
</file>

<file path=ppt/slides/_rels/slide16.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2.xml"/><Relationship Id="rId1" Type="http://schemas.openxmlformats.org/officeDocument/2006/relationships/vmlDrawing" Target="../drawings/vmlDrawing1.vml"/><Relationship Id="rId4" Type="http://schemas.openxmlformats.org/officeDocument/2006/relationships/image" Target="../media/image26.wmf"/></Relationships>
</file>

<file path=ppt/slides/_rels/slide17.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image" Target="../media/image27.jpeg"/><Relationship Id="rId1" Type="http://schemas.openxmlformats.org/officeDocument/2006/relationships/slideLayout" Target="../slideLayouts/slideLayout1.xml"/><Relationship Id="rId5" Type="http://schemas.openxmlformats.org/officeDocument/2006/relationships/image" Target="../media/image30.jpeg"/><Relationship Id="rId4" Type="http://schemas.openxmlformats.org/officeDocument/2006/relationships/image" Target="../media/image29.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Layout" Target="../slideLayouts/slideLayout2.xml"/><Relationship Id="rId1" Type="http://schemas.openxmlformats.org/officeDocument/2006/relationships/vmlDrawing" Target="../drawings/vmlDrawing2.vml"/><Relationship Id="rId4" Type="http://schemas.openxmlformats.org/officeDocument/2006/relationships/image" Target="../media/image31.emf"/></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comments" Target="../comments/comment1.xml"/><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notesSlide" Target="../notesSlides/notesSlide8.xml"/><Relationship Id="rId1" Type="http://schemas.openxmlformats.org/officeDocument/2006/relationships/slideLayout" Target="../slideLayouts/slideLayout7.xml"/><Relationship Id="rId4" Type="http://schemas.openxmlformats.org/officeDocument/2006/relationships/comments" Target="../comments/comment2.xml"/></Relationships>
</file>

<file path=ppt/slides/_rels/slide28.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image" Target="../media/image38.jpeg"/><Relationship Id="rId1" Type="http://schemas.openxmlformats.org/officeDocument/2006/relationships/slideLayout" Target="../slideLayouts/slideLayout7.xml"/><Relationship Id="rId5" Type="http://schemas.openxmlformats.org/officeDocument/2006/relationships/image" Target="../media/image41.jpeg"/><Relationship Id="rId4" Type="http://schemas.openxmlformats.org/officeDocument/2006/relationships/image" Target="../media/image40.jpeg"/></Relationships>
</file>

<file path=ppt/slides/_rels/slide33.xml.rels><?xml version="1.0" encoding="UTF-8" standalone="yes"?>
<Relationships xmlns="http://schemas.openxmlformats.org/package/2006/relationships"><Relationship Id="rId2" Type="http://schemas.openxmlformats.org/officeDocument/2006/relationships/image" Target="../media/image42.jpeg"/><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2" Type="http://schemas.openxmlformats.org/officeDocument/2006/relationships/image" Target="../media/image43.jpeg"/><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image" Target="../media/image44.jpeg"/><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2" Type="http://schemas.openxmlformats.org/officeDocument/2006/relationships/image" Target="../media/image46.jpeg"/><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3" Type="http://schemas.openxmlformats.org/officeDocument/2006/relationships/image" Target="../media/image48.jpeg"/><Relationship Id="rId2" Type="http://schemas.openxmlformats.org/officeDocument/2006/relationships/image" Target="../media/image47.jpeg"/><Relationship Id="rId1" Type="http://schemas.openxmlformats.org/officeDocument/2006/relationships/slideLayout" Target="../slideLayouts/slideLayout7.xml"/><Relationship Id="rId4" Type="http://schemas.openxmlformats.org/officeDocument/2006/relationships/image" Target="../media/image49.jpeg"/></Relationships>
</file>

<file path=ppt/slides/_rels/slide4.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2" Type="http://schemas.openxmlformats.org/officeDocument/2006/relationships/image" Target="../media/image50.jpeg"/><Relationship Id="rId1" Type="http://schemas.openxmlformats.org/officeDocument/2006/relationships/slideLayout" Target="../slideLayouts/slideLayout1.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51.pn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image" Target="../media/image52.pn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image" Target="../media/image53.jpeg"/><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image" Target="../media/image10.png"/><Relationship Id="rId7" Type="http://schemas.openxmlformats.org/officeDocument/2006/relationships/image" Target="../media/image14.png"/><Relationship Id="rId2" Type="http://schemas.openxmlformats.org/officeDocument/2006/relationships/image" Target="../media/image9.png"/><Relationship Id="rId1" Type="http://schemas.openxmlformats.org/officeDocument/2006/relationships/slideLayout" Target="../slideLayouts/slideLayout1.xml"/><Relationship Id="rId6" Type="http://schemas.openxmlformats.org/officeDocument/2006/relationships/image" Target="../media/image13.png"/><Relationship Id="rId5" Type="http://schemas.openxmlformats.org/officeDocument/2006/relationships/image" Target="../media/image12.png"/><Relationship Id="rId10" Type="http://schemas.openxmlformats.org/officeDocument/2006/relationships/image" Target="../media/image17.png"/><Relationship Id="rId4" Type="http://schemas.openxmlformats.org/officeDocument/2006/relationships/image" Target="../media/image11.png"/><Relationship Id="rId9" Type="http://schemas.openxmlformats.org/officeDocument/2006/relationships/image" Target="../media/image16.png"/></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image" Target="../media/image54.png"/><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image" Target="../media/image55.png"/><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2" Type="http://schemas.openxmlformats.org/officeDocument/2006/relationships/image" Target="../media/image56.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hyperlink" Target="mailto:inkoopcentrum-iv@rws.nl" TargetMode="External"/><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2" Type="http://schemas.openxmlformats.org/officeDocument/2006/relationships/image" Target="../media/image57.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el 4"/>
          <p:cNvSpPr>
            <a:spLocks noGrp="1"/>
          </p:cNvSpPr>
          <p:nvPr>
            <p:ph type="ctrTitle"/>
          </p:nvPr>
        </p:nvSpPr>
        <p:spPr>
          <a:xfrm>
            <a:off x="4860032" y="2880000"/>
            <a:ext cx="3775231" cy="1319808"/>
          </a:xfrm>
        </p:spPr>
        <p:txBody>
          <a:bodyPr/>
          <a:lstStyle/>
          <a:p>
            <a:r>
              <a:rPr lang="nl-NL" b="1" dirty="0" smtClean="0"/>
              <a:t>Marktconsultatie</a:t>
            </a:r>
            <a:r>
              <a:rPr lang="nl-NL" dirty="0"/>
              <a:t/>
            </a:r>
            <a:br>
              <a:rPr lang="nl-NL" dirty="0"/>
            </a:br>
            <a:r>
              <a:rPr lang="nl-NL" sz="1800" dirty="0"/>
              <a:t>Bouwsteen Videomanagement &amp; Videocamera’s</a:t>
            </a:r>
          </a:p>
        </p:txBody>
      </p:sp>
      <p:pic>
        <p:nvPicPr>
          <p:cNvPr id="2050" name="Picture 2" descr="U:\vacature_loesje-300x300.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1520" y="1628800"/>
            <a:ext cx="4104456" cy="410445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30576741"/>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a:t>Toelichting marktconsultatie</a:t>
            </a:r>
          </a:p>
        </p:txBody>
      </p:sp>
      <p:sp>
        <p:nvSpPr>
          <p:cNvPr id="3" name="Tijdelijke aanduiding voor tekst 2"/>
          <p:cNvSpPr>
            <a:spLocks noGrp="1"/>
          </p:cNvSpPr>
          <p:nvPr>
            <p:ph type="body" sz="quarter" idx="11"/>
          </p:nvPr>
        </p:nvSpPr>
        <p:spPr/>
        <p:txBody>
          <a:bodyPr/>
          <a:lstStyle/>
          <a:p>
            <a:pPr lvl="0"/>
            <a:r>
              <a:rPr lang="nl-NL" dirty="0"/>
              <a:t>Deze marktconsultatie maakt geen onderdeel uit van de voorgenomen aanbesteding en er kunnen geen rechten aan </a:t>
            </a:r>
            <a:r>
              <a:rPr lang="nl-NL" dirty="0" smtClean="0"/>
              <a:t>worden </a:t>
            </a:r>
            <a:r>
              <a:rPr lang="nl-NL" dirty="0"/>
              <a:t>ontleend</a:t>
            </a:r>
            <a:r>
              <a:rPr lang="nl-NL" dirty="0" smtClean="0"/>
              <a:t>.</a:t>
            </a:r>
          </a:p>
          <a:p>
            <a:pPr lvl="0"/>
            <a:endParaRPr lang="nl-NL" dirty="0"/>
          </a:p>
          <a:p>
            <a:pPr lvl="0"/>
            <a:r>
              <a:rPr lang="nl-NL" dirty="0"/>
              <a:t>Procedure in marktconsultatie document is leidend.</a:t>
            </a:r>
          </a:p>
          <a:p>
            <a:endParaRPr lang="nl-NL" dirty="0"/>
          </a:p>
        </p:txBody>
      </p:sp>
    </p:spTree>
    <p:extLst>
      <p:ext uri="{BB962C8B-B14F-4D97-AF65-F5344CB8AC3E}">
        <p14:creationId xmlns:p14="http://schemas.microsoft.com/office/powerpoint/2010/main" val="2673713378"/>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Titel 4"/>
          <p:cNvSpPr>
            <a:spLocks noGrp="1"/>
          </p:cNvSpPr>
          <p:nvPr>
            <p:ph type="ctrTitle"/>
          </p:nvPr>
        </p:nvSpPr>
        <p:spPr>
          <a:xfrm>
            <a:off x="4644008" y="2708920"/>
            <a:ext cx="4608511" cy="857250"/>
          </a:xfrm>
        </p:spPr>
        <p:txBody>
          <a:bodyPr/>
          <a:lstStyle/>
          <a:p>
            <a:pPr fontAlgn="auto">
              <a:spcBef>
                <a:spcPts val="0"/>
              </a:spcBef>
              <a:spcAft>
                <a:spcPts val="0"/>
              </a:spcAft>
              <a:defRPr/>
            </a:pPr>
            <a:r>
              <a:rPr lang="nl-NL" b="1" dirty="0"/>
              <a:t>RWS visie</a:t>
            </a:r>
            <a:endParaRPr lang="nl-NL" b="1" kern="1200" dirty="0"/>
          </a:p>
        </p:txBody>
      </p:sp>
      <p:grpSp>
        <p:nvGrpSpPr>
          <p:cNvPr id="5" name="Groep 4"/>
          <p:cNvGrpSpPr/>
          <p:nvPr/>
        </p:nvGrpSpPr>
        <p:grpSpPr>
          <a:xfrm>
            <a:off x="213524" y="2708920"/>
            <a:ext cx="4176464" cy="4104456"/>
            <a:chOff x="107503" y="2708920"/>
            <a:chExt cx="4176464" cy="4104456"/>
          </a:xfrm>
        </p:grpSpPr>
        <p:sp>
          <p:nvSpPr>
            <p:cNvPr id="22" name="Rechthoek 21"/>
            <p:cNvSpPr/>
            <p:nvPr/>
          </p:nvSpPr>
          <p:spPr bwMode="auto">
            <a:xfrm>
              <a:off x="3704612" y="5589240"/>
              <a:ext cx="579355" cy="1152128"/>
            </a:xfrm>
            <a:prstGeom prst="rect">
              <a:avLst/>
            </a:prstGeom>
            <a:pattFill prst="pct25">
              <a:fgClr>
                <a:schemeClr val="bg1">
                  <a:lumMod val="75000"/>
                </a:schemeClr>
              </a:fgClr>
              <a:bgClr>
                <a:schemeClr val="bg1"/>
              </a:bgClr>
            </a:pattFill>
            <a:ln>
              <a:noFill/>
            </a:ln>
            <a:effectLst/>
            <a:extLst/>
          </p:spPr>
          <p:txBody>
            <a:bodyPr vert="horz" wrap="square" lIns="0" tIns="0" rIns="0" bIns="0" numCol="1" rtlCol="0" anchor="b" anchorCtr="0" compatLnSpc="1">
              <a:prstTxWarp prst="textNoShape">
                <a:avLst/>
              </a:prstTxWarp>
            </a:bodyPr>
            <a:lstStyle/>
            <a:p>
              <a:pPr eaLnBrk="0" fontAlgn="base" hangingPunct="0">
                <a:spcBef>
                  <a:spcPct val="50000"/>
                </a:spcBef>
                <a:spcAft>
                  <a:spcPct val="0"/>
                </a:spcAft>
              </a:pPr>
              <a:endParaRPr lang="nl-NL" sz="2200" smtClean="0">
                <a:solidFill>
                  <a:srgbClr val="000000"/>
                </a:solidFill>
              </a:endParaRPr>
            </a:p>
          </p:txBody>
        </p:sp>
        <p:sp>
          <p:nvSpPr>
            <p:cNvPr id="21" name="Rechthoek 20"/>
            <p:cNvSpPr/>
            <p:nvPr/>
          </p:nvSpPr>
          <p:spPr bwMode="auto">
            <a:xfrm>
              <a:off x="2699791" y="4653136"/>
              <a:ext cx="1046107" cy="2160240"/>
            </a:xfrm>
            <a:prstGeom prst="rect">
              <a:avLst/>
            </a:prstGeom>
            <a:pattFill prst="pct25">
              <a:fgClr>
                <a:schemeClr val="bg1">
                  <a:lumMod val="75000"/>
                </a:schemeClr>
              </a:fgClr>
              <a:bgClr>
                <a:schemeClr val="bg1"/>
              </a:bgClr>
            </a:pattFill>
            <a:ln>
              <a:noFill/>
            </a:ln>
            <a:effectLst/>
            <a:extLst/>
          </p:spPr>
          <p:txBody>
            <a:bodyPr vert="horz" wrap="square" lIns="0" tIns="0" rIns="0" bIns="0" numCol="1" rtlCol="0" anchor="b" anchorCtr="0" compatLnSpc="1">
              <a:prstTxWarp prst="textNoShape">
                <a:avLst/>
              </a:prstTxWarp>
            </a:bodyPr>
            <a:lstStyle/>
            <a:p>
              <a:pPr eaLnBrk="0" fontAlgn="base" hangingPunct="0">
                <a:spcBef>
                  <a:spcPct val="50000"/>
                </a:spcBef>
                <a:spcAft>
                  <a:spcPct val="0"/>
                </a:spcAft>
              </a:pPr>
              <a:endParaRPr lang="nl-NL" sz="2200" smtClean="0">
                <a:solidFill>
                  <a:srgbClr val="000000"/>
                </a:solidFill>
              </a:endParaRPr>
            </a:p>
          </p:txBody>
        </p:sp>
        <p:sp>
          <p:nvSpPr>
            <p:cNvPr id="20" name="Rechthoek 19"/>
            <p:cNvSpPr/>
            <p:nvPr/>
          </p:nvSpPr>
          <p:spPr bwMode="auto">
            <a:xfrm>
              <a:off x="1759705" y="3743066"/>
              <a:ext cx="1051227" cy="3070310"/>
            </a:xfrm>
            <a:prstGeom prst="rect">
              <a:avLst/>
            </a:prstGeom>
            <a:pattFill prst="pct25">
              <a:fgClr>
                <a:schemeClr val="bg1">
                  <a:lumMod val="75000"/>
                </a:schemeClr>
              </a:fgClr>
              <a:bgClr>
                <a:schemeClr val="bg1"/>
              </a:bgClr>
            </a:pattFill>
            <a:ln>
              <a:noFill/>
            </a:ln>
            <a:effectLst/>
            <a:extLst/>
          </p:spPr>
          <p:txBody>
            <a:bodyPr vert="horz" wrap="square" lIns="0" tIns="0" rIns="0" bIns="0" numCol="1" rtlCol="0" anchor="b" anchorCtr="0" compatLnSpc="1">
              <a:prstTxWarp prst="textNoShape">
                <a:avLst/>
              </a:prstTxWarp>
            </a:bodyPr>
            <a:lstStyle/>
            <a:p>
              <a:pPr eaLnBrk="0" fontAlgn="base" hangingPunct="0">
                <a:spcBef>
                  <a:spcPct val="50000"/>
                </a:spcBef>
                <a:spcAft>
                  <a:spcPct val="0"/>
                </a:spcAft>
              </a:pPr>
              <a:endParaRPr lang="nl-NL" sz="2200" smtClean="0">
                <a:solidFill>
                  <a:srgbClr val="000000"/>
                </a:solidFill>
              </a:endParaRPr>
            </a:p>
          </p:txBody>
        </p:sp>
        <p:sp>
          <p:nvSpPr>
            <p:cNvPr id="3" name="Rechthoek 2"/>
            <p:cNvSpPr/>
            <p:nvPr/>
          </p:nvSpPr>
          <p:spPr bwMode="auto">
            <a:xfrm>
              <a:off x="107503" y="2708920"/>
              <a:ext cx="1694179" cy="4104456"/>
            </a:xfrm>
            <a:prstGeom prst="rect">
              <a:avLst/>
            </a:prstGeom>
            <a:pattFill prst="pct25">
              <a:fgClr>
                <a:schemeClr val="bg1">
                  <a:lumMod val="75000"/>
                </a:schemeClr>
              </a:fgClr>
              <a:bgClr>
                <a:schemeClr val="bg1"/>
              </a:bgClr>
            </a:pattFill>
            <a:ln>
              <a:noFill/>
            </a:ln>
            <a:effectLst/>
            <a:extLst/>
          </p:spPr>
          <p:txBody>
            <a:bodyPr vert="horz" wrap="square" lIns="0" tIns="0" rIns="0" bIns="0" numCol="1" rtlCol="0" anchor="b" anchorCtr="0" compatLnSpc="1">
              <a:prstTxWarp prst="textNoShape">
                <a:avLst/>
              </a:prstTxWarp>
            </a:bodyPr>
            <a:lstStyle/>
            <a:p>
              <a:pPr eaLnBrk="0" fontAlgn="base" hangingPunct="0">
                <a:spcBef>
                  <a:spcPct val="50000"/>
                </a:spcBef>
                <a:spcAft>
                  <a:spcPct val="0"/>
                </a:spcAft>
              </a:pPr>
              <a:endParaRPr lang="nl-NL" sz="2200" smtClean="0">
                <a:solidFill>
                  <a:srgbClr val="000000"/>
                </a:solidFill>
              </a:endParaRPr>
            </a:p>
          </p:txBody>
        </p:sp>
        <p:grpSp>
          <p:nvGrpSpPr>
            <p:cNvPr id="7" name="Groep 6"/>
            <p:cNvGrpSpPr/>
            <p:nvPr/>
          </p:nvGrpSpPr>
          <p:grpSpPr>
            <a:xfrm>
              <a:off x="179513" y="3814387"/>
              <a:ext cx="4029528" cy="2880320"/>
              <a:chOff x="539553" y="297897"/>
              <a:chExt cx="10071323" cy="5669410"/>
            </a:xfrm>
          </p:grpSpPr>
          <p:pic>
            <p:nvPicPr>
              <p:cNvPr id="8" name="Picture 6"/>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771800" y="2189343"/>
                <a:ext cx="3133416" cy="1755593"/>
              </a:xfrm>
              <a:prstGeom prst="snip2DiagRect">
                <a:avLst/>
              </a:prstGeom>
              <a:solidFill>
                <a:srgbClr val="FFFFFF">
                  <a:shade val="85000"/>
                </a:srgbClr>
              </a:solidFill>
              <a:ln w="88900" cap="sq">
                <a:solidFill>
                  <a:srgbClr val="FFFFFF"/>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a:extLst/>
            </p:spPr>
          </p:pic>
          <p:pic>
            <p:nvPicPr>
              <p:cNvPr id="9"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39553" y="297897"/>
                <a:ext cx="3240359" cy="1800200"/>
              </a:xfrm>
              <a:prstGeom prst="snip2DiagRect">
                <a:avLst/>
              </a:prstGeom>
              <a:solidFill>
                <a:srgbClr val="FFFFFF">
                  <a:shade val="85000"/>
                </a:srgbClr>
              </a:solidFill>
              <a:ln w="88900" cap="sq">
                <a:solidFill>
                  <a:srgbClr val="FFFFFF"/>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a:extLst/>
            </p:spPr>
          </p:pic>
          <p:pic>
            <p:nvPicPr>
              <p:cNvPr id="10" name="Picture 3"/>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t="4161" b="8973"/>
              <a:stretch/>
            </p:blipFill>
            <p:spPr bwMode="auto">
              <a:xfrm>
                <a:off x="547436" y="2173824"/>
                <a:ext cx="2050253" cy="1786633"/>
              </a:xfrm>
              <a:prstGeom prst="snip2DiagRect">
                <a:avLst/>
              </a:prstGeom>
              <a:solidFill>
                <a:srgbClr val="FFFFFF">
                  <a:shade val="85000"/>
                </a:srgbClr>
              </a:solidFill>
              <a:ln w="88900" cap="sq">
                <a:solidFill>
                  <a:srgbClr val="FFFFFF"/>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a:extLst/>
            </p:spPr>
          </p:pic>
          <p:pic>
            <p:nvPicPr>
              <p:cNvPr id="11" name="Picture 4"/>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707903" y="4077072"/>
                <a:ext cx="3408568" cy="1890235"/>
              </a:xfrm>
              <a:prstGeom prst="snip2DiagRect">
                <a:avLst/>
              </a:prstGeom>
              <a:solidFill>
                <a:srgbClr val="FFFFFF">
                  <a:shade val="85000"/>
                </a:srgbClr>
              </a:solidFill>
              <a:ln w="88900" cap="sq">
                <a:solidFill>
                  <a:srgbClr val="FFFFFF"/>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a:extLst/>
            </p:spPr>
          </p:pic>
          <p:pic>
            <p:nvPicPr>
              <p:cNvPr id="12" name="Picture 5"/>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3901656" y="304546"/>
                <a:ext cx="2845384" cy="1786901"/>
              </a:xfrm>
              <a:prstGeom prst="snip2DiagRect">
                <a:avLst/>
              </a:prstGeom>
              <a:solidFill>
                <a:srgbClr val="FFFFFF">
                  <a:shade val="85000"/>
                </a:srgbClr>
              </a:solidFill>
              <a:ln w="88900" cap="sq">
                <a:solidFill>
                  <a:srgbClr val="FFFFFF"/>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a:extLst/>
            </p:spPr>
          </p:pic>
          <p:pic>
            <p:nvPicPr>
              <p:cNvPr id="13" name="Picture 7"/>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547437" y="4077073"/>
                <a:ext cx="2961696" cy="1890232"/>
              </a:xfrm>
              <a:prstGeom prst="snip2DiagRect">
                <a:avLst/>
              </a:prstGeom>
              <a:solidFill>
                <a:srgbClr val="FFFFFF">
                  <a:shade val="85000"/>
                </a:srgbClr>
              </a:solidFill>
              <a:ln w="88900" cap="sq">
                <a:solidFill>
                  <a:srgbClr val="FFFFFF"/>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a:extLst/>
            </p:spPr>
          </p:pic>
          <p:pic>
            <p:nvPicPr>
              <p:cNvPr id="14" name="Picture 8"/>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6024995" y="2189343"/>
                <a:ext cx="3155515" cy="1771114"/>
              </a:xfrm>
              <a:prstGeom prst="snip2DiagRect">
                <a:avLst/>
              </a:prstGeom>
              <a:solidFill>
                <a:srgbClr val="FFFFFF">
                  <a:shade val="85000"/>
                </a:srgbClr>
              </a:solidFill>
              <a:ln w="88900" cap="sq">
                <a:solidFill>
                  <a:srgbClr val="FFFFFF"/>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a:extLst/>
            </p:spPr>
          </p:pic>
          <p:pic>
            <p:nvPicPr>
              <p:cNvPr id="15" name="Picture 9"/>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7236295" y="4077073"/>
                <a:ext cx="3374581" cy="1890234"/>
              </a:xfrm>
              <a:prstGeom prst="snip2DiagRect">
                <a:avLst/>
              </a:prstGeom>
              <a:solidFill>
                <a:srgbClr val="FFFFFF">
                  <a:shade val="85000"/>
                </a:srgbClr>
              </a:solidFill>
              <a:ln w="88900" cap="sq">
                <a:solidFill>
                  <a:srgbClr val="FFFFFF"/>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a:extLst/>
            </p:spPr>
          </p:pic>
        </p:grpSp>
        <p:pic>
          <p:nvPicPr>
            <p:cNvPr id="16" name="Picture 10"/>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183188" y="2827536"/>
              <a:ext cx="1515515" cy="907828"/>
            </a:xfrm>
            <a:prstGeom prst="snip2DiagRect">
              <a:avLst/>
            </a:prstGeom>
            <a:solidFill>
              <a:srgbClr val="FFFFFF">
                <a:shade val="85000"/>
              </a:srgbClr>
            </a:solidFill>
            <a:ln w="88900" cap="sq">
              <a:solidFill>
                <a:srgbClr val="FFFFFF"/>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a:extLst/>
          </p:spPr>
        </p:pic>
      </p:grpSp>
      <p:sp>
        <p:nvSpPr>
          <p:cNvPr id="19" name="Subtitle 4"/>
          <p:cNvSpPr txBox="1">
            <a:spLocks/>
          </p:cNvSpPr>
          <p:nvPr/>
        </p:nvSpPr>
        <p:spPr bwMode="auto">
          <a:xfrm>
            <a:off x="4716016" y="4197409"/>
            <a:ext cx="2808312" cy="153697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b" anchorCtr="0" compatLnSpc="1">
            <a:prstTxWarp prst="textNoShape">
              <a:avLst/>
            </a:prstTxWarp>
          </a:bodyPr>
          <a:lstStyle>
            <a:lvl1pPr marL="0" indent="0" algn="l" rtl="0" eaLnBrk="1" fontAlgn="base" hangingPunct="1">
              <a:spcBef>
                <a:spcPts val="423"/>
              </a:spcBef>
              <a:spcAft>
                <a:spcPct val="0"/>
              </a:spcAft>
              <a:buFont typeface="Arial" pitchFamily="34" charset="0"/>
              <a:buNone/>
              <a:defRPr sz="1800">
                <a:solidFill>
                  <a:srgbClr val="007BC7"/>
                </a:solidFill>
                <a:latin typeface="+mn-lt"/>
                <a:ea typeface="+mn-ea"/>
                <a:cs typeface="+mn-cs"/>
              </a:defRPr>
            </a:lvl1pPr>
            <a:lvl2pPr marL="741600" indent="-284400" algn="l" rtl="0" eaLnBrk="1" fontAlgn="base" hangingPunct="1">
              <a:spcBef>
                <a:spcPts val="423"/>
              </a:spcBef>
              <a:spcAft>
                <a:spcPct val="0"/>
              </a:spcAft>
              <a:buFont typeface="Verdana" pitchFamily="34" charset="0"/>
              <a:buChar char="–"/>
              <a:defRPr sz="1800">
                <a:solidFill>
                  <a:srgbClr val="000000"/>
                </a:solidFill>
                <a:latin typeface="+mn-lt"/>
              </a:defRPr>
            </a:lvl2pPr>
            <a:lvl3pPr marL="965200" indent="-342900" algn="l" rtl="0" eaLnBrk="1" fontAlgn="base" hangingPunct="1">
              <a:spcBef>
                <a:spcPts val="423"/>
              </a:spcBef>
              <a:spcAft>
                <a:spcPct val="0"/>
              </a:spcAft>
              <a:buFont typeface="Arial" pitchFamily="34" charset="0"/>
              <a:buChar char="•"/>
              <a:defRPr sz="1800">
                <a:solidFill>
                  <a:srgbClr val="000000"/>
                </a:solidFill>
                <a:latin typeface="+mn-lt"/>
              </a:defRPr>
            </a:lvl3pPr>
            <a:lvl4pPr marL="989013" indent="0" algn="l" rtl="0" eaLnBrk="1" fontAlgn="base" hangingPunct="1">
              <a:spcBef>
                <a:spcPct val="5000"/>
              </a:spcBef>
              <a:spcAft>
                <a:spcPct val="0"/>
              </a:spcAft>
              <a:buFont typeface="Verdana" pitchFamily="34" charset="0"/>
              <a:buNone/>
              <a:defRPr sz="2200">
                <a:solidFill>
                  <a:srgbClr val="000000"/>
                </a:solidFill>
                <a:latin typeface="+mn-lt"/>
              </a:defRPr>
            </a:lvl4pPr>
            <a:lvl5pPr marL="1631950" indent="-285750" algn="l" rtl="0" eaLnBrk="1" fontAlgn="base" hangingPunct="1">
              <a:spcBef>
                <a:spcPts val="423"/>
              </a:spcBef>
              <a:spcAft>
                <a:spcPct val="0"/>
              </a:spcAft>
              <a:buFont typeface="Verdana" pitchFamily="34" charset="0"/>
              <a:buChar char="–"/>
              <a:defRPr sz="1800" baseline="0">
                <a:solidFill>
                  <a:srgbClr val="000000"/>
                </a:solidFill>
                <a:latin typeface="+mn-lt"/>
              </a:defRPr>
            </a:lvl5pPr>
            <a:lvl6pPr marL="1803400" algn="l" rtl="0" eaLnBrk="1" fontAlgn="base" hangingPunct="1">
              <a:spcBef>
                <a:spcPts val="423"/>
              </a:spcBef>
              <a:spcAft>
                <a:spcPct val="0"/>
              </a:spcAft>
              <a:buFont typeface="Verdana" pitchFamily="34" charset="0"/>
              <a:buChar char="»"/>
              <a:defRPr sz="1800" baseline="0">
                <a:solidFill>
                  <a:srgbClr val="000000"/>
                </a:solidFill>
                <a:latin typeface="+mn-lt"/>
              </a:defRPr>
            </a:lvl6pPr>
            <a:lvl7pPr marL="2260600" algn="l" rtl="0" eaLnBrk="1" fontAlgn="base" hangingPunct="1">
              <a:spcBef>
                <a:spcPct val="5000"/>
              </a:spcBef>
              <a:spcAft>
                <a:spcPct val="0"/>
              </a:spcAft>
              <a:buFont typeface="Verdana" pitchFamily="34" charset="0"/>
              <a:buChar char="»"/>
              <a:defRPr sz="2200">
                <a:solidFill>
                  <a:srgbClr val="000000"/>
                </a:solidFill>
                <a:latin typeface="+mn-lt"/>
              </a:defRPr>
            </a:lvl7pPr>
            <a:lvl8pPr marL="2717800" algn="l" rtl="0" eaLnBrk="1" fontAlgn="base" hangingPunct="1">
              <a:spcBef>
                <a:spcPct val="5000"/>
              </a:spcBef>
              <a:spcAft>
                <a:spcPct val="0"/>
              </a:spcAft>
              <a:buFont typeface="Verdana" pitchFamily="34" charset="0"/>
              <a:buChar char="»"/>
              <a:defRPr sz="2200">
                <a:solidFill>
                  <a:srgbClr val="000000"/>
                </a:solidFill>
                <a:latin typeface="+mn-lt"/>
              </a:defRPr>
            </a:lvl8pPr>
            <a:lvl9pPr marL="3175000" algn="l" rtl="0" eaLnBrk="1" fontAlgn="base" hangingPunct="1">
              <a:spcBef>
                <a:spcPct val="5000"/>
              </a:spcBef>
              <a:spcAft>
                <a:spcPct val="0"/>
              </a:spcAft>
              <a:buFont typeface="Verdana" pitchFamily="34" charset="0"/>
              <a:buChar char="»"/>
              <a:defRPr sz="2200">
                <a:solidFill>
                  <a:srgbClr val="000000"/>
                </a:solidFill>
                <a:latin typeface="+mn-lt"/>
              </a:defRPr>
            </a:lvl9pPr>
          </a:lstStyle>
          <a:p>
            <a:pPr>
              <a:buFontTx/>
              <a:buNone/>
            </a:pPr>
            <a:r>
              <a:rPr lang="nl-NL" altLang="nl-NL" sz="1600" kern="0" dirty="0" smtClean="0">
                <a:solidFill>
                  <a:schemeClr val="tx1"/>
                </a:solidFill>
                <a:latin typeface="+mj-lt"/>
              </a:rPr>
              <a:t>Rijkswaterstaat</a:t>
            </a:r>
          </a:p>
          <a:p>
            <a:r>
              <a:rPr lang="nl-NL" altLang="nl-NL" sz="1600" kern="0" dirty="0" smtClean="0">
                <a:solidFill>
                  <a:schemeClr val="tx1"/>
                </a:solidFill>
                <a:latin typeface="+mj-lt"/>
              </a:rPr>
              <a:t>Tjeerd de Jong (CIV)</a:t>
            </a:r>
            <a:endParaRPr lang="nl-NL" altLang="nl-NL" sz="1600" kern="0" dirty="0">
              <a:solidFill>
                <a:schemeClr val="tx1"/>
              </a:solidFill>
              <a:latin typeface="+mj-lt"/>
            </a:endParaRPr>
          </a:p>
        </p:txBody>
      </p:sp>
    </p:spTree>
    <p:extLst>
      <p:ext uri="{BB962C8B-B14F-4D97-AF65-F5344CB8AC3E}">
        <p14:creationId xmlns:p14="http://schemas.microsoft.com/office/powerpoint/2010/main" val="3733004696"/>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468000" y="1295999"/>
            <a:ext cx="8402400" cy="400110"/>
          </a:xfrm>
        </p:spPr>
        <p:txBody>
          <a:bodyPr/>
          <a:lstStyle/>
          <a:p>
            <a:r>
              <a:rPr lang="nl-NL" dirty="0" smtClean="0"/>
              <a:t>Koers 2020 en I-visie</a:t>
            </a:r>
            <a:endParaRPr lang="nl-NL" dirty="0"/>
          </a:p>
        </p:txBody>
      </p:sp>
      <p:sp>
        <p:nvSpPr>
          <p:cNvPr id="3" name="Tijdelijke aanduiding voor tekst 2"/>
          <p:cNvSpPr>
            <a:spLocks noGrp="1"/>
          </p:cNvSpPr>
          <p:nvPr>
            <p:ph type="body" sz="quarter" idx="11"/>
          </p:nvPr>
        </p:nvSpPr>
        <p:spPr>
          <a:xfrm>
            <a:off x="468313" y="2070000"/>
            <a:ext cx="8402400" cy="4140000"/>
          </a:xfrm>
        </p:spPr>
        <p:txBody>
          <a:bodyPr/>
          <a:lstStyle/>
          <a:p>
            <a:r>
              <a:rPr lang="nl-NL" dirty="0" smtClean="0"/>
              <a:t>Complexiteit en snelle ontwikkelingen</a:t>
            </a:r>
          </a:p>
          <a:p>
            <a:endParaRPr lang="nl-NL" dirty="0" smtClean="0"/>
          </a:p>
          <a:p>
            <a:r>
              <a:rPr lang="nl-NL" dirty="0" smtClean="0"/>
              <a:t>Wendbaarheid en flexibiliteit gevraagd</a:t>
            </a:r>
          </a:p>
          <a:p>
            <a:endParaRPr lang="nl-NL" dirty="0" smtClean="0"/>
          </a:p>
          <a:p>
            <a:r>
              <a:rPr lang="nl-NL" dirty="0" smtClean="0"/>
              <a:t>Informatietechnologie als aanjager</a:t>
            </a:r>
          </a:p>
          <a:p>
            <a:endParaRPr lang="nl-NL" dirty="0" smtClean="0"/>
          </a:p>
          <a:p>
            <a:r>
              <a:rPr lang="nl-NL" dirty="0" smtClean="0"/>
              <a:t>Moderne processen en systemen</a:t>
            </a:r>
          </a:p>
          <a:p>
            <a:endParaRPr lang="nl-NL" dirty="0" smtClean="0"/>
          </a:p>
          <a:p>
            <a:r>
              <a:rPr lang="nl-NL" dirty="0" smtClean="0"/>
              <a:t>Innoveren en investeren</a:t>
            </a:r>
          </a:p>
          <a:p>
            <a:endParaRPr lang="nl-NL" dirty="0"/>
          </a:p>
        </p:txBody>
      </p:sp>
      <p:pic>
        <p:nvPicPr>
          <p:cNvPr id="4"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948288" y="1916832"/>
            <a:ext cx="2787920" cy="3325287"/>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a:extLst/>
        </p:spPr>
      </p:pic>
    </p:spTree>
    <p:extLst>
      <p:ext uri="{BB962C8B-B14F-4D97-AF65-F5344CB8AC3E}">
        <p14:creationId xmlns:p14="http://schemas.microsoft.com/office/powerpoint/2010/main" val="22989974"/>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2582350"/>
            <a:ext cx="2916456" cy="2150060"/>
          </a:xfrm>
          <a:prstGeom prst="rect">
            <a:avLst/>
          </a:prstGeom>
          <a:solidFill>
            <a:srgbClr val="FFFFFF">
              <a:shade val="85000"/>
            </a:srgbClr>
          </a:solidFill>
          <a:ln w="190500" cap="rnd">
            <a:solidFill>
              <a:srgbClr val="FFFFFF"/>
            </a:solidFill>
          </a:ln>
          <a:effectLst>
            <a:outerShdw blurRad="36195" dist="12700" dir="11400000" algn="tl" rotWithShape="0">
              <a:srgbClr val="000000">
                <a:alpha val="33000"/>
              </a:srgbClr>
            </a:outerShdw>
          </a:effectLst>
          <a:scene3d>
            <a:camera prst="perspectiveContrastingLeftFacing">
              <a:rot lat="540000" lon="2100000" rev="0"/>
            </a:camera>
            <a:lightRig rig="soft" dir="t"/>
          </a:scene3d>
          <a:sp3d contourW="12700" prstMaterial="matte">
            <a:bevelT w="63500" h="50800"/>
            <a:contourClr>
              <a:srgbClr val="C0C0C0"/>
            </a:contourClr>
          </a:sp3d>
          <a:extLst/>
        </p:spPr>
      </p:pic>
      <p:sp>
        <p:nvSpPr>
          <p:cNvPr id="3" name="Titel 1"/>
          <p:cNvSpPr>
            <a:spLocks noGrp="1"/>
          </p:cNvSpPr>
          <p:nvPr>
            <p:ph type="title"/>
          </p:nvPr>
        </p:nvSpPr>
        <p:spPr>
          <a:xfrm>
            <a:off x="468000" y="1295999"/>
            <a:ext cx="8402400" cy="400110"/>
          </a:xfrm>
        </p:spPr>
        <p:txBody>
          <a:bodyPr/>
          <a:lstStyle/>
          <a:p>
            <a:r>
              <a:rPr lang="nl-NL" dirty="0" smtClean="0"/>
              <a:t>I-strategie</a:t>
            </a:r>
            <a:endParaRPr lang="nl-NL" dirty="0"/>
          </a:p>
        </p:txBody>
      </p:sp>
      <p:pic>
        <p:nvPicPr>
          <p:cNvPr id="4"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059832" y="2617022"/>
            <a:ext cx="5915323" cy="24057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Rechthoek 4"/>
          <p:cNvSpPr/>
          <p:nvPr/>
        </p:nvSpPr>
        <p:spPr>
          <a:xfrm>
            <a:off x="1336274" y="5408581"/>
            <a:ext cx="7638881" cy="646331"/>
          </a:xfrm>
          <a:prstGeom prst="rect">
            <a:avLst/>
          </a:prstGeom>
        </p:spPr>
        <p:txBody>
          <a:bodyPr wrap="square">
            <a:spAutoFit/>
          </a:bodyPr>
          <a:lstStyle/>
          <a:p>
            <a:pPr algn="r" eaLnBrk="0" fontAlgn="base" hangingPunct="0">
              <a:spcBef>
                <a:spcPct val="50000"/>
              </a:spcBef>
              <a:spcAft>
                <a:spcPct val="0"/>
              </a:spcAft>
            </a:pPr>
            <a:r>
              <a:rPr lang="nl-NL" dirty="0" smtClean="0">
                <a:solidFill>
                  <a:srgbClr val="000000"/>
                </a:solidFill>
              </a:rPr>
              <a:t>&gt;&gt; Nieuwe </a:t>
            </a:r>
            <a:r>
              <a:rPr lang="nl-NL" dirty="0" err="1" smtClean="0">
                <a:solidFill>
                  <a:srgbClr val="000000"/>
                </a:solidFill>
              </a:rPr>
              <a:t>Sourcingstrategie</a:t>
            </a:r>
            <a:r>
              <a:rPr lang="nl-NL" dirty="0" smtClean="0">
                <a:solidFill>
                  <a:srgbClr val="000000"/>
                </a:solidFill>
              </a:rPr>
              <a:t> </a:t>
            </a:r>
            <a:br>
              <a:rPr lang="nl-NL" dirty="0" smtClean="0">
                <a:solidFill>
                  <a:srgbClr val="000000"/>
                </a:solidFill>
              </a:rPr>
            </a:br>
            <a:r>
              <a:rPr lang="nl-NL" dirty="0" smtClean="0">
                <a:solidFill>
                  <a:srgbClr val="000000"/>
                </a:solidFill>
              </a:rPr>
              <a:t>Industriële Automatisering</a:t>
            </a:r>
            <a:endParaRPr lang="nl-NL" dirty="0">
              <a:solidFill>
                <a:srgbClr val="000000"/>
              </a:solidFill>
            </a:endParaRPr>
          </a:p>
        </p:txBody>
      </p:sp>
    </p:spTree>
    <p:extLst>
      <p:ext uri="{BB962C8B-B14F-4D97-AF65-F5344CB8AC3E}">
        <p14:creationId xmlns:p14="http://schemas.microsoft.com/office/powerpoint/2010/main" val="432025764"/>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468000" y="1295999"/>
            <a:ext cx="8402400" cy="400110"/>
          </a:xfrm>
        </p:spPr>
        <p:txBody>
          <a:bodyPr/>
          <a:lstStyle/>
          <a:p>
            <a:r>
              <a:rPr lang="nl-NL" dirty="0" smtClean="0"/>
              <a:t>Waarom IA-</a:t>
            </a:r>
            <a:r>
              <a:rPr lang="nl-NL" dirty="0" err="1" smtClean="0"/>
              <a:t>sourcingstrategie</a:t>
            </a:r>
            <a:r>
              <a:rPr lang="nl-NL" dirty="0" smtClean="0"/>
              <a:t>?</a:t>
            </a:r>
            <a:endParaRPr lang="nl-NL" dirty="0"/>
          </a:p>
        </p:txBody>
      </p:sp>
      <p:sp>
        <p:nvSpPr>
          <p:cNvPr id="3" name="Tijdelijke aanduiding voor tekst 3"/>
          <p:cNvSpPr>
            <a:spLocks noGrp="1"/>
          </p:cNvSpPr>
          <p:nvPr>
            <p:ph type="body" sz="quarter" idx="11"/>
          </p:nvPr>
        </p:nvSpPr>
        <p:spPr>
          <a:xfrm>
            <a:off x="468313" y="2070000"/>
            <a:ext cx="5471839" cy="4140000"/>
          </a:xfrm>
        </p:spPr>
        <p:txBody>
          <a:bodyPr/>
          <a:lstStyle/>
          <a:p>
            <a:r>
              <a:rPr lang="nl-NL" sz="1600" dirty="0" smtClean="0"/>
              <a:t>IA essentieel voor veilige en beschikbare netwerken</a:t>
            </a:r>
            <a:endParaRPr lang="nl-NL" sz="1600" dirty="0"/>
          </a:p>
          <a:p>
            <a:endParaRPr lang="nl-NL" sz="1600" dirty="0"/>
          </a:p>
          <a:p>
            <a:r>
              <a:rPr lang="nl-NL" sz="1600" dirty="0"/>
              <a:t>S</a:t>
            </a:r>
            <a:r>
              <a:rPr lang="nl-NL" sz="1600" dirty="0" smtClean="0"/>
              <a:t>amenleving </a:t>
            </a:r>
            <a:r>
              <a:rPr lang="nl-NL" sz="1600" dirty="0"/>
              <a:t>en </a:t>
            </a:r>
            <a:r>
              <a:rPr lang="nl-NL" sz="1600" dirty="0" smtClean="0"/>
              <a:t>politiek accepteert onveiligheid </a:t>
            </a:r>
            <a:r>
              <a:rPr lang="nl-NL" sz="1600" dirty="0"/>
              <a:t>en </a:t>
            </a:r>
            <a:r>
              <a:rPr lang="nl-NL" sz="1600" dirty="0" smtClean="0"/>
              <a:t>storingen niet</a:t>
            </a:r>
          </a:p>
          <a:p>
            <a:pPr marL="0" indent="0">
              <a:buNone/>
            </a:pPr>
            <a:endParaRPr lang="nl-NL" sz="1600" dirty="0"/>
          </a:p>
          <a:p>
            <a:r>
              <a:rPr lang="nl-NL" sz="1600" dirty="0"/>
              <a:t>Diversiteit </a:t>
            </a:r>
            <a:r>
              <a:rPr lang="nl-NL" sz="1600" dirty="0" smtClean="0"/>
              <a:t>IA-oplossingen, complexiteit die toeneemt, veranderende wetgeving</a:t>
            </a:r>
          </a:p>
          <a:p>
            <a:endParaRPr lang="nl-NL" sz="1600" dirty="0"/>
          </a:p>
          <a:p>
            <a:r>
              <a:rPr lang="nl-NL" sz="1600" dirty="0" smtClean="0"/>
              <a:t>Van functionele </a:t>
            </a:r>
            <a:r>
              <a:rPr lang="nl-NL" sz="1600" dirty="0"/>
              <a:t>standaardisering </a:t>
            </a:r>
            <a:r>
              <a:rPr lang="nl-NL" sz="1600" dirty="0" smtClean="0"/>
              <a:t>naar technische </a:t>
            </a:r>
            <a:r>
              <a:rPr lang="nl-NL" sz="1600" dirty="0"/>
              <a:t>standaardisering</a:t>
            </a:r>
          </a:p>
          <a:p>
            <a:pPr marL="0" indent="0">
              <a:buNone/>
            </a:pPr>
            <a:endParaRPr lang="nl-NL" sz="1600" dirty="0"/>
          </a:p>
          <a:p>
            <a:r>
              <a:rPr lang="nl-NL" sz="1600" dirty="0" smtClean="0"/>
              <a:t>Met </a:t>
            </a:r>
            <a:r>
              <a:rPr lang="nl-NL" sz="1600" dirty="0"/>
              <a:t>huidige </a:t>
            </a:r>
            <a:r>
              <a:rPr lang="nl-NL" sz="1600" dirty="0" err="1"/>
              <a:t>contractering</a:t>
            </a:r>
            <a:r>
              <a:rPr lang="nl-NL" sz="1600" dirty="0"/>
              <a:t> </a:t>
            </a:r>
            <a:r>
              <a:rPr lang="nl-NL" sz="1600" dirty="0" smtClean="0"/>
              <a:t>kunnen we echter niet sture</a:t>
            </a:r>
            <a:r>
              <a:rPr lang="nl-NL" sz="1600" dirty="0"/>
              <a:t>n</a:t>
            </a:r>
            <a:r>
              <a:rPr lang="nl-NL" sz="1600" dirty="0" smtClean="0"/>
              <a:t> </a:t>
            </a:r>
            <a:r>
              <a:rPr lang="nl-NL" sz="1600" dirty="0"/>
              <a:t>op </a:t>
            </a:r>
            <a:r>
              <a:rPr lang="nl-NL" sz="1600" dirty="0" smtClean="0"/>
              <a:t>IA-oplossing</a:t>
            </a:r>
          </a:p>
          <a:p>
            <a:endParaRPr lang="nl-NL" sz="1600" dirty="0"/>
          </a:p>
          <a:p>
            <a:endParaRPr lang="nl-NL" sz="1600" dirty="0" smtClean="0"/>
          </a:p>
        </p:txBody>
      </p:sp>
      <p:pic>
        <p:nvPicPr>
          <p:cNvPr id="4" name="Picture 2"/>
          <p:cNvPicPr>
            <a:picLocks noChangeAspect="1" noChangeArrowheads="1"/>
          </p:cNvPicPr>
          <p:nvPr/>
        </p:nvPicPr>
        <p:blipFill rotWithShape="1">
          <a:blip r:embed="rId3">
            <a:extLst>
              <a:ext uri="{BEBA8EAE-BF5A-486C-A8C5-ECC9F3942E4B}">
                <a14:imgProps xmlns:a14="http://schemas.microsoft.com/office/drawing/2010/main">
                  <a14:imgLayer r:embed="rId4">
                    <a14:imgEffect>
                      <a14:colorTemperature colorTemp="5900"/>
                    </a14:imgEffect>
                  </a14:imgLayer>
                </a14:imgProps>
              </a:ext>
              <a:ext uri="{28A0092B-C50C-407E-A947-70E740481C1C}">
                <a14:useLocalDpi xmlns:a14="http://schemas.microsoft.com/office/drawing/2010/main" val="0"/>
              </a:ext>
            </a:extLst>
          </a:blip>
          <a:srcRect r="44401"/>
          <a:stretch/>
        </p:blipFill>
        <p:spPr bwMode="auto">
          <a:xfrm>
            <a:off x="6280501" y="2204864"/>
            <a:ext cx="2567954" cy="3381092"/>
          </a:xfrm>
          <a:prstGeom prst="rect">
            <a:avLst/>
          </a:prstGeom>
          <a:ln w="127000" cap="rnd">
            <a:solidFill>
              <a:srgbClr val="FFFFFF"/>
            </a:solidFill>
          </a:ln>
          <a:effectLst>
            <a:outerShdw blurRad="76200" dist="95250" dir="10500000" sx="97000" sy="23000" kx="900000" algn="br" rotWithShape="0">
              <a:srgbClr val="000000">
                <a:alpha val="20000"/>
              </a:srgbClr>
            </a:outerShdw>
          </a:effectLst>
          <a:scene3d>
            <a:camera prst="orthographicFront"/>
            <a:lightRig rig="twoPt" dir="t">
              <a:rot lat="0" lon="0" rev="7800000"/>
            </a:lightRig>
          </a:scene3d>
          <a:sp3d contourW="6350">
            <a:bevelT w="50800" h="16510"/>
            <a:contourClr>
              <a:srgbClr val="C0C0C0"/>
            </a:contourClr>
          </a:sp3d>
          <a:extLst>
            <a:ext uri="{909E8E84-426E-40DD-AFC4-6F175D3DCCD1}">
              <a14:hiddenFill xmlns:a14="http://schemas.microsoft.com/office/drawing/2010/main">
                <a:solidFill>
                  <a:schemeClr val="accent1"/>
                </a:solidFill>
              </a14:hiddenFill>
            </a:ext>
          </a:extLst>
        </p:spPr>
      </p:pic>
    </p:spTree>
    <p:extLst>
      <p:ext uri="{BB962C8B-B14F-4D97-AF65-F5344CB8AC3E}">
        <p14:creationId xmlns:p14="http://schemas.microsoft.com/office/powerpoint/2010/main" val="3822437963"/>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468000" y="1295999"/>
            <a:ext cx="8402400" cy="400110"/>
          </a:xfrm>
        </p:spPr>
        <p:txBody>
          <a:bodyPr/>
          <a:lstStyle/>
          <a:p>
            <a:r>
              <a:rPr lang="nl-NL" dirty="0" smtClean="0"/>
              <a:t>De nieuwe IA Koers</a:t>
            </a:r>
            <a:endParaRPr lang="nl-NL" dirty="0"/>
          </a:p>
        </p:txBody>
      </p:sp>
      <p:sp>
        <p:nvSpPr>
          <p:cNvPr id="3" name="Tekstvak 2"/>
          <p:cNvSpPr txBox="1"/>
          <p:nvPr/>
        </p:nvSpPr>
        <p:spPr>
          <a:xfrm>
            <a:off x="323528" y="5772461"/>
            <a:ext cx="3250839" cy="523220"/>
          </a:xfrm>
          <a:prstGeom prst="rect">
            <a:avLst/>
          </a:prstGeom>
          <a:noFill/>
        </p:spPr>
        <p:txBody>
          <a:bodyPr wrap="square" rtlCol="0">
            <a:spAutoFit/>
          </a:bodyPr>
          <a:lstStyle/>
          <a:p>
            <a:pPr algn="ctr" eaLnBrk="0" fontAlgn="base" hangingPunct="0">
              <a:spcBef>
                <a:spcPct val="50000"/>
              </a:spcBef>
              <a:spcAft>
                <a:spcPct val="0"/>
              </a:spcAft>
            </a:pPr>
            <a:r>
              <a:rPr lang="nl-NL" sz="1400" dirty="0" smtClean="0">
                <a:solidFill>
                  <a:srgbClr val="000000"/>
                </a:solidFill>
              </a:rPr>
              <a:t>Besluit bestuur Rijkswaterstaat </a:t>
            </a:r>
            <a:br>
              <a:rPr lang="nl-NL" sz="1400" dirty="0" smtClean="0">
                <a:solidFill>
                  <a:srgbClr val="000000"/>
                </a:solidFill>
              </a:rPr>
            </a:br>
            <a:r>
              <a:rPr lang="nl-NL" sz="1400" dirty="0" smtClean="0">
                <a:solidFill>
                  <a:srgbClr val="000000"/>
                </a:solidFill>
              </a:rPr>
              <a:t>20 mei 2016</a:t>
            </a:r>
            <a:endParaRPr lang="nl-NL" sz="1400" dirty="0">
              <a:solidFill>
                <a:srgbClr val="000000"/>
              </a:solidFill>
            </a:endParaRPr>
          </a:p>
        </p:txBody>
      </p:sp>
      <p:pic>
        <p:nvPicPr>
          <p:cNvPr id="4" name="Afbeelding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059832" y="2344316"/>
            <a:ext cx="2952047" cy="2087562"/>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5" name="Afbeelding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5497" y="2344317"/>
            <a:ext cx="2959449" cy="2092795"/>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6" name="Picture 2"/>
          <p:cNvPicPr>
            <a:picLocks noChangeAspect="1" noChangeArrowheads="1"/>
          </p:cNvPicPr>
          <p:nvPr/>
        </p:nvPicPr>
        <p:blipFill>
          <a:blip r:embed="rId4">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3339628" y="4838356"/>
            <a:ext cx="2809875" cy="14573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7" name="Afbeelding 6"/>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156176" y="2313062"/>
            <a:ext cx="2869408" cy="212110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2001328826"/>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US" dirty="0" smtClean="0"/>
              <a:t>IV in </a:t>
            </a:r>
            <a:r>
              <a:rPr lang="en-US" dirty="0" err="1" smtClean="0"/>
              <a:t>Objecten</a:t>
            </a:r>
            <a:endParaRPr lang="nl-NL" dirty="0"/>
          </a:p>
        </p:txBody>
      </p:sp>
      <p:graphicFrame>
        <p:nvGraphicFramePr>
          <p:cNvPr id="3" name="Object 2"/>
          <p:cNvGraphicFramePr>
            <a:graphicFrameLocks noChangeAspect="1"/>
          </p:cNvGraphicFramePr>
          <p:nvPr>
            <p:extLst>
              <p:ext uri="{D42A27DB-BD31-4B8C-83A1-F6EECF244321}">
                <p14:modId xmlns:p14="http://schemas.microsoft.com/office/powerpoint/2010/main" val="2420250615"/>
              </p:ext>
            </p:extLst>
          </p:nvPr>
        </p:nvGraphicFramePr>
        <p:xfrm>
          <a:off x="2987824" y="3140968"/>
          <a:ext cx="3024187" cy="685800"/>
        </p:xfrm>
        <a:graphic>
          <a:graphicData uri="http://schemas.openxmlformats.org/presentationml/2006/ole">
            <mc:AlternateContent xmlns:mc="http://schemas.openxmlformats.org/markup-compatibility/2006">
              <mc:Choice xmlns:v="urn:schemas-microsoft-com:vml" Requires="v">
                <p:oleObj spid="_x0000_s2054" name="Packager Shell-object" showAsIcon="1" r:id="rId3" imgW="3024360" imgH="685080" progId="Package">
                  <p:embed/>
                </p:oleObj>
              </mc:Choice>
              <mc:Fallback>
                <p:oleObj name="Packager Shell-object" showAsIcon="1" r:id="rId3" imgW="3024360" imgH="685080" progId="Package">
                  <p:embed/>
                  <p:pic>
                    <p:nvPicPr>
                      <p:cNvPr id="0" name=""/>
                      <p:cNvPicPr/>
                      <p:nvPr/>
                    </p:nvPicPr>
                    <p:blipFill>
                      <a:blip r:embed="rId4"/>
                      <a:stretch>
                        <a:fillRect/>
                      </a:stretch>
                    </p:blipFill>
                    <p:spPr>
                      <a:xfrm>
                        <a:off x="2987824" y="3140968"/>
                        <a:ext cx="3024187" cy="685800"/>
                      </a:xfrm>
                      <a:prstGeom prst="rect">
                        <a:avLst/>
                      </a:prstGeom>
                    </p:spPr>
                  </p:pic>
                </p:oleObj>
              </mc:Fallback>
            </mc:AlternateContent>
          </a:graphicData>
        </a:graphic>
      </p:graphicFrame>
    </p:spTree>
    <p:extLst>
      <p:ext uri="{BB962C8B-B14F-4D97-AF65-F5344CB8AC3E}">
        <p14:creationId xmlns:p14="http://schemas.microsoft.com/office/powerpoint/2010/main" val="2823996750"/>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el 4"/>
          <p:cNvSpPr>
            <a:spLocks noGrp="1"/>
          </p:cNvSpPr>
          <p:nvPr>
            <p:ph type="ctrTitle"/>
          </p:nvPr>
        </p:nvSpPr>
        <p:spPr>
          <a:xfrm>
            <a:off x="4860032" y="2880000"/>
            <a:ext cx="3775231" cy="3069280"/>
          </a:xfrm>
        </p:spPr>
        <p:txBody>
          <a:bodyPr/>
          <a:lstStyle/>
          <a:p>
            <a:r>
              <a:rPr lang="nl-NL" b="1" dirty="0" smtClean="0"/>
              <a:t>Bouwsteen Videomanagement &amp; Videocamera’s</a:t>
            </a:r>
            <a:r>
              <a:rPr lang="nl-NL" dirty="0" smtClean="0"/>
              <a:t/>
            </a:r>
            <a:br>
              <a:rPr lang="nl-NL" dirty="0" smtClean="0"/>
            </a:br>
            <a:r>
              <a:rPr lang="nl-NL" sz="1000" dirty="0" smtClean="0"/>
              <a:t/>
            </a:r>
            <a:br>
              <a:rPr lang="nl-NL" sz="1000" dirty="0" smtClean="0"/>
            </a:br>
            <a:r>
              <a:rPr lang="nl-NL" dirty="0" smtClean="0"/>
              <a:t/>
            </a:r>
            <a:br>
              <a:rPr lang="nl-NL" dirty="0" smtClean="0"/>
            </a:br>
            <a:r>
              <a:rPr lang="nl-NL" dirty="0"/>
              <a:t/>
            </a:r>
            <a:br>
              <a:rPr lang="nl-NL" dirty="0"/>
            </a:br>
            <a:r>
              <a:rPr lang="nl-NL" dirty="0" smtClean="0"/>
              <a:t/>
            </a:r>
            <a:br>
              <a:rPr lang="nl-NL" dirty="0" smtClean="0"/>
            </a:br>
            <a:r>
              <a:rPr lang="nl-NL" sz="1600" dirty="0" smtClean="0"/>
              <a:t>Rijkswaterstaat</a:t>
            </a:r>
            <a:r>
              <a:rPr lang="nl-NL" dirty="0"/>
              <a:t/>
            </a:r>
            <a:br>
              <a:rPr lang="nl-NL" dirty="0"/>
            </a:br>
            <a:r>
              <a:rPr lang="nl-NL" sz="1600" dirty="0" smtClean="0"/>
              <a:t>Nick </a:t>
            </a:r>
            <a:r>
              <a:rPr lang="nl-NL" sz="1600" dirty="0"/>
              <a:t>L</a:t>
            </a:r>
            <a:r>
              <a:rPr lang="nl-NL" sz="1600" dirty="0" smtClean="0"/>
              <a:t>atuny (CIV)</a:t>
            </a:r>
            <a:endParaRPr lang="nl-NL" sz="1600" dirty="0"/>
          </a:p>
        </p:txBody>
      </p:sp>
      <p:pic>
        <p:nvPicPr>
          <p:cNvPr id="2" name="Picture 2" descr="https://www.managementsite.nl/wp-content/uploads/2011/05/17667-puzzelstukjes_l.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3528" y="2543746"/>
            <a:ext cx="3886200" cy="2305050"/>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http://www.ipcamerasite.nl/wp-content/uploads/2013/03/beveiligingscamera-1024x940.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rot="20493618">
            <a:off x="2071846" y="3512267"/>
            <a:ext cx="770105" cy="707562"/>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4" descr="http://gd-cloud.azurewebsites.net/wp-content/uploads/2014/05/Server.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rot="19926956">
            <a:off x="1475924" y="2565172"/>
            <a:ext cx="411148" cy="411148"/>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http://www.totalsupport.be/wp-content/uploads/2011/10/computer-netwerk.jp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rot="2565498">
            <a:off x="3155904" y="2642291"/>
            <a:ext cx="556465" cy="41681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51257338"/>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468000" y="1295999"/>
            <a:ext cx="8402400" cy="307777"/>
          </a:xfrm>
        </p:spPr>
        <p:txBody>
          <a:bodyPr/>
          <a:lstStyle/>
          <a:p>
            <a:r>
              <a:rPr lang="nl-NL" sz="2000" dirty="0" smtClean="0"/>
              <a:t>Bouwsteen </a:t>
            </a:r>
            <a:r>
              <a:rPr lang="nl-NL" sz="2000" dirty="0"/>
              <a:t>Videomanagement &amp; Videocamera’s </a:t>
            </a:r>
            <a:r>
              <a:rPr lang="nl-NL" sz="2000" dirty="0" smtClean="0"/>
              <a:t>(BV&amp;V)</a:t>
            </a:r>
            <a:endParaRPr lang="nl-NL" sz="2000" dirty="0"/>
          </a:p>
        </p:txBody>
      </p:sp>
      <p:sp>
        <p:nvSpPr>
          <p:cNvPr id="3" name="Tijdelijke aanduiding voor tekst 2"/>
          <p:cNvSpPr>
            <a:spLocks noGrp="1"/>
          </p:cNvSpPr>
          <p:nvPr>
            <p:ph type="body" sz="quarter" idx="11"/>
          </p:nvPr>
        </p:nvSpPr>
        <p:spPr/>
        <p:txBody>
          <a:bodyPr/>
          <a:lstStyle/>
          <a:p>
            <a:r>
              <a:rPr lang="nl-NL" dirty="0" smtClean="0"/>
              <a:t>Huidige issues:</a:t>
            </a:r>
          </a:p>
          <a:p>
            <a:pPr lvl="1"/>
            <a:r>
              <a:rPr lang="nl-NL" dirty="0" err="1" smtClean="0"/>
              <a:t>Lifecycle</a:t>
            </a:r>
            <a:r>
              <a:rPr lang="nl-NL" dirty="0" smtClean="0"/>
              <a:t> verschillen</a:t>
            </a:r>
          </a:p>
          <a:p>
            <a:pPr lvl="1"/>
            <a:r>
              <a:rPr lang="nl-NL" dirty="0" smtClean="0"/>
              <a:t>Diversiteit</a:t>
            </a:r>
          </a:p>
          <a:p>
            <a:pPr lvl="1"/>
            <a:r>
              <a:rPr lang="nl-NL" dirty="0" err="1" smtClean="0"/>
              <a:t>Lagacy</a:t>
            </a:r>
            <a:endParaRPr lang="nl-NL" dirty="0" smtClean="0"/>
          </a:p>
          <a:p>
            <a:pPr lvl="1"/>
            <a:r>
              <a:rPr lang="nl-NL" dirty="0" err="1" smtClean="0"/>
              <a:t>Latency</a:t>
            </a:r>
            <a:endParaRPr lang="nl-NL" dirty="0" smtClean="0"/>
          </a:p>
          <a:p>
            <a:pPr lvl="1"/>
            <a:r>
              <a:rPr lang="nl-NL" dirty="0" smtClean="0"/>
              <a:t>Beveiliging</a:t>
            </a:r>
          </a:p>
          <a:p>
            <a:pPr lvl="1"/>
            <a:r>
              <a:rPr lang="nl-NL" dirty="0" smtClean="0"/>
              <a:t>Contractuele diversiteit</a:t>
            </a:r>
          </a:p>
          <a:p>
            <a:pPr lvl="1"/>
            <a:r>
              <a:rPr lang="nl-NL" dirty="0" smtClean="0"/>
              <a:t>Niet meetbaar</a:t>
            </a:r>
          </a:p>
          <a:p>
            <a:endParaRPr lang="nl-NL" dirty="0" smtClean="0"/>
          </a:p>
          <a:p>
            <a:r>
              <a:rPr lang="nl-NL" dirty="0" smtClean="0"/>
              <a:t>Standaardiseren van videomanagement en </a:t>
            </a:r>
            <a:r>
              <a:rPr lang="nl-NL" dirty="0"/>
              <a:t>videocamera’s</a:t>
            </a:r>
          </a:p>
          <a:p>
            <a:endParaRPr lang="nl-NL" dirty="0"/>
          </a:p>
        </p:txBody>
      </p:sp>
    </p:spTree>
    <p:extLst>
      <p:ext uri="{BB962C8B-B14F-4D97-AF65-F5344CB8AC3E}">
        <p14:creationId xmlns:p14="http://schemas.microsoft.com/office/powerpoint/2010/main" val="734587911"/>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smtClean="0"/>
              <a:t>Projectdoelstelling &amp; gewenste uitkomst/resultaat</a:t>
            </a:r>
            <a:endParaRPr lang="nl-NL" dirty="0"/>
          </a:p>
        </p:txBody>
      </p:sp>
      <p:sp>
        <p:nvSpPr>
          <p:cNvPr id="3" name="Tijdelijke aanduiding voor tekst 2"/>
          <p:cNvSpPr>
            <a:spLocks noGrp="1"/>
          </p:cNvSpPr>
          <p:nvPr>
            <p:ph type="body" sz="quarter" idx="11"/>
          </p:nvPr>
        </p:nvSpPr>
        <p:spPr/>
        <p:txBody>
          <a:bodyPr/>
          <a:lstStyle/>
          <a:p>
            <a:pPr marL="0" indent="0">
              <a:buNone/>
            </a:pPr>
            <a:r>
              <a:rPr lang="nl-NL" dirty="0" smtClean="0"/>
              <a:t>Projectdoelstelling:</a:t>
            </a:r>
          </a:p>
          <a:p>
            <a:r>
              <a:rPr lang="nl-NL" dirty="0"/>
              <a:t>Het doel is het oplossen/verminderen van </a:t>
            </a:r>
            <a:r>
              <a:rPr lang="nl-NL" dirty="0" smtClean="0"/>
              <a:t>de huidige issues.</a:t>
            </a:r>
          </a:p>
          <a:p>
            <a:endParaRPr lang="nl-NL" dirty="0"/>
          </a:p>
          <a:p>
            <a:pPr marL="0" indent="0">
              <a:buNone/>
            </a:pPr>
            <a:r>
              <a:rPr lang="nl-NL" dirty="0" smtClean="0"/>
              <a:t>Gewenste uitkomst/resultaat:</a:t>
            </a:r>
          </a:p>
          <a:p>
            <a:r>
              <a:rPr lang="nl-NL" dirty="0"/>
              <a:t>Het ontwikkelen van de </a:t>
            </a:r>
            <a:r>
              <a:rPr lang="nl-NL" dirty="0" smtClean="0"/>
              <a:t>bouwstenen:</a:t>
            </a:r>
          </a:p>
          <a:p>
            <a:pPr lvl="1"/>
            <a:r>
              <a:rPr lang="nl-NL" dirty="0" smtClean="0"/>
              <a:t>Videocamera’s</a:t>
            </a:r>
          </a:p>
          <a:p>
            <a:pPr lvl="1"/>
            <a:r>
              <a:rPr lang="nl-NL" dirty="0" smtClean="0"/>
              <a:t>Videomanagement:</a:t>
            </a:r>
          </a:p>
          <a:p>
            <a:pPr lvl="3">
              <a:buFont typeface="Wingdings" panose="05000000000000000000" pitchFamily="2" charset="2"/>
              <a:buChar char="§"/>
            </a:pPr>
            <a:r>
              <a:rPr lang="nl-NL" dirty="0" smtClean="0"/>
              <a:t>Video-opslag</a:t>
            </a:r>
          </a:p>
          <a:p>
            <a:pPr lvl="3">
              <a:buFont typeface="Wingdings" panose="05000000000000000000" pitchFamily="2" charset="2"/>
              <a:buChar char="§"/>
            </a:pPr>
            <a:r>
              <a:rPr lang="nl-NL" dirty="0" smtClean="0"/>
              <a:t>Video-uitwisseling</a:t>
            </a:r>
          </a:p>
          <a:p>
            <a:pPr lvl="3">
              <a:buFont typeface="Wingdings" panose="05000000000000000000" pitchFamily="2" charset="2"/>
              <a:buChar char="§"/>
            </a:pPr>
            <a:r>
              <a:rPr lang="nl-NL" dirty="0" smtClean="0"/>
              <a:t>Videobediening</a:t>
            </a:r>
          </a:p>
          <a:p>
            <a:pPr marL="398700" lvl="1" indent="0">
              <a:buNone/>
            </a:pPr>
            <a:r>
              <a:rPr lang="nl-NL" dirty="0" smtClean="0"/>
              <a:t>De </a:t>
            </a:r>
            <a:r>
              <a:rPr lang="nl-NL" dirty="0"/>
              <a:t>bouwstenen </a:t>
            </a:r>
            <a:r>
              <a:rPr lang="nl-NL" dirty="0" smtClean="0"/>
              <a:t>moeten </a:t>
            </a:r>
            <a:r>
              <a:rPr lang="nl-NL" dirty="0"/>
              <a:t>als standaard gebruikt kunnen worden binnen </a:t>
            </a:r>
            <a:r>
              <a:rPr lang="nl-NL" dirty="0" smtClean="0"/>
              <a:t>zowel het natte als het </a:t>
            </a:r>
            <a:r>
              <a:rPr lang="nl-NL" dirty="0"/>
              <a:t>droge domein.</a:t>
            </a:r>
          </a:p>
        </p:txBody>
      </p:sp>
    </p:spTree>
    <p:extLst>
      <p:ext uri="{BB962C8B-B14F-4D97-AF65-F5344CB8AC3E}">
        <p14:creationId xmlns:p14="http://schemas.microsoft.com/office/powerpoint/2010/main" val="284965424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smtClean="0"/>
              <a:t>Agenda</a:t>
            </a:r>
            <a:endParaRPr lang="nl-NL" dirty="0"/>
          </a:p>
        </p:txBody>
      </p:sp>
      <p:graphicFrame>
        <p:nvGraphicFramePr>
          <p:cNvPr id="6" name="Tabel 5"/>
          <p:cNvGraphicFramePr>
            <a:graphicFrameLocks noGrp="1"/>
          </p:cNvGraphicFramePr>
          <p:nvPr>
            <p:extLst>
              <p:ext uri="{D42A27DB-BD31-4B8C-83A1-F6EECF244321}">
                <p14:modId xmlns:p14="http://schemas.microsoft.com/office/powerpoint/2010/main" val="2185731731"/>
              </p:ext>
            </p:extLst>
          </p:nvPr>
        </p:nvGraphicFramePr>
        <p:xfrm>
          <a:off x="467544" y="2060848"/>
          <a:ext cx="6192687" cy="3484880"/>
        </p:xfrm>
        <a:graphic>
          <a:graphicData uri="http://schemas.openxmlformats.org/drawingml/2006/table">
            <a:tbl>
              <a:tblPr firstRow="1" bandRow="1">
                <a:tableStyleId>{B301B821-A1FF-4177-AEE7-76D212191A09}</a:tableStyleId>
              </a:tblPr>
              <a:tblGrid>
                <a:gridCol w="3168352"/>
                <a:gridCol w="1872208"/>
                <a:gridCol w="1152127"/>
              </a:tblGrid>
              <a:tr h="37084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nl-NL" sz="1400" kern="1200" dirty="0" smtClean="0"/>
                        <a:t>Wat</a:t>
                      </a:r>
                      <a:endParaRPr lang="nl-NL" sz="1400" b="1" kern="1200" dirty="0" smtClean="0">
                        <a:solidFill>
                          <a:schemeClr val="tx1"/>
                        </a:solidFill>
                        <a:latin typeface="+mn-lt"/>
                        <a:ea typeface="+mn-ea"/>
                        <a:cs typeface="+mn-cs"/>
                      </a:endParaRPr>
                    </a:p>
                  </a:txBody>
                  <a:tcPr>
                    <a:lnR w="12700" cap="flat" cmpd="sng" algn="ctr">
                      <a:solidFill>
                        <a:schemeClr val="accent1">
                          <a:lumMod val="60000"/>
                          <a:lumOff val="40000"/>
                        </a:schemeClr>
                      </a:solidFill>
                      <a:prstDash val="solid"/>
                      <a:round/>
                      <a:headEnd type="none" w="med" len="med"/>
                      <a:tailEnd type="none" w="med" len="med"/>
                    </a:lnR>
                  </a:tcPr>
                </a:tc>
                <a:tc>
                  <a:txBody>
                    <a:bodyPr/>
                    <a:lstStyle/>
                    <a:p>
                      <a:r>
                        <a:rPr lang="nl-NL" sz="1400" kern="1200" dirty="0" smtClean="0"/>
                        <a:t>Wie</a:t>
                      </a:r>
                      <a:endParaRPr lang="nl-NL" sz="1400" b="1" kern="1200" dirty="0">
                        <a:solidFill>
                          <a:schemeClr val="tx1"/>
                        </a:solidFill>
                        <a:latin typeface="+mn-lt"/>
                        <a:ea typeface="+mn-ea"/>
                        <a:cs typeface="+mn-cs"/>
                      </a:endParaRPr>
                    </a:p>
                  </a:txBody>
                  <a:tcPr>
                    <a:lnL w="12700" cap="flat" cmpd="sng" algn="ctr">
                      <a:solidFill>
                        <a:schemeClr val="accent1">
                          <a:lumMod val="60000"/>
                          <a:lumOff val="40000"/>
                        </a:schemeClr>
                      </a:solidFill>
                      <a:prstDash val="solid"/>
                      <a:round/>
                      <a:headEnd type="none" w="med" len="med"/>
                      <a:tailEnd type="none" w="med" len="med"/>
                    </a:lnL>
                    <a:lnR w="12700" cap="flat" cmpd="sng" algn="ctr">
                      <a:solidFill>
                        <a:schemeClr val="accent1">
                          <a:lumMod val="60000"/>
                          <a:lumOff val="40000"/>
                        </a:schemeClr>
                      </a:solidFill>
                      <a:prstDash val="solid"/>
                      <a:round/>
                      <a:headEnd type="none" w="med" len="med"/>
                      <a:tailEnd type="none" w="med" len="med"/>
                    </a:lnR>
                  </a:tcPr>
                </a:tc>
                <a:tc>
                  <a:txBody>
                    <a:bodyPr/>
                    <a:lstStyle/>
                    <a:p>
                      <a:r>
                        <a:rPr lang="nl-NL" sz="1400" kern="1200" dirty="0" smtClean="0"/>
                        <a:t>Hoe lang</a:t>
                      </a:r>
                      <a:endParaRPr lang="nl-NL" sz="1400" b="1" kern="1200" dirty="0">
                        <a:solidFill>
                          <a:schemeClr val="tx1"/>
                        </a:solidFill>
                        <a:latin typeface="+mn-lt"/>
                        <a:ea typeface="+mn-ea"/>
                        <a:cs typeface="+mn-cs"/>
                      </a:endParaRPr>
                    </a:p>
                  </a:txBody>
                  <a:tcPr>
                    <a:lnL w="12700" cap="flat" cmpd="sng" algn="ctr">
                      <a:solidFill>
                        <a:schemeClr val="accent1">
                          <a:lumMod val="60000"/>
                          <a:lumOff val="40000"/>
                        </a:schemeClr>
                      </a:solidFill>
                      <a:prstDash val="solid"/>
                      <a:round/>
                      <a:headEnd type="none" w="med" len="med"/>
                      <a:tailEnd type="none" w="med" len="med"/>
                    </a:lnL>
                  </a:tcPr>
                </a:tc>
              </a:tr>
              <a:tr h="37084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nl-NL" sz="1400" kern="1200" dirty="0" smtClean="0"/>
                        <a:t>Welkom</a:t>
                      </a:r>
                      <a:endParaRPr lang="nl-NL" sz="1400" b="0" kern="1200" dirty="0" smtClean="0">
                        <a:solidFill>
                          <a:schemeClr val="tx1"/>
                        </a:solidFill>
                        <a:latin typeface="+mn-lt"/>
                        <a:ea typeface="+mn-ea"/>
                        <a:cs typeface="+mn-cs"/>
                      </a:endParaRPr>
                    </a:p>
                  </a:txBody>
                  <a:tcPr>
                    <a:lnR w="12700" cap="flat" cmpd="sng" algn="ctr">
                      <a:solidFill>
                        <a:schemeClr val="accent1">
                          <a:lumMod val="60000"/>
                          <a:lumOff val="40000"/>
                        </a:schemeClr>
                      </a:solidFill>
                      <a:prstDash val="solid"/>
                      <a:round/>
                      <a:headEnd type="none" w="med" len="med"/>
                      <a:tailEnd type="none" w="med" len="med"/>
                    </a:lnR>
                  </a:tcPr>
                </a:tc>
                <a:tc>
                  <a:txBody>
                    <a:bodyPr/>
                    <a:lstStyle/>
                    <a:p>
                      <a:r>
                        <a:rPr lang="nl-NL" sz="1400" kern="1200" dirty="0" smtClean="0"/>
                        <a:t>Nick Latuny</a:t>
                      </a:r>
                      <a:endParaRPr lang="nl-NL" sz="1400" b="0" kern="1200" dirty="0">
                        <a:solidFill>
                          <a:schemeClr val="tx1"/>
                        </a:solidFill>
                        <a:latin typeface="+mn-lt"/>
                        <a:ea typeface="+mn-ea"/>
                        <a:cs typeface="+mn-cs"/>
                      </a:endParaRPr>
                    </a:p>
                  </a:txBody>
                  <a:tcPr>
                    <a:lnL w="12700" cap="flat" cmpd="sng" algn="ctr">
                      <a:solidFill>
                        <a:schemeClr val="accent1">
                          <a:lumMod val="60000"/>
                          <a:lumOff val="40000"/>
                        </a:schemeClr>
                      </a:solidFill>
                      <a:prstDash val="solid"/>
                      <a:round/>
                      <a:headEnd type="none" w="med" len="med"/>
                      <a:tailEnd type="none" w="med" len="med"/>
                    </a:lnL>
                    <a:lnR w="12700" cap="flat" cmpd="sng" algn="ctr">
                      <a:solidFill>
                        <a:schemeClr val="accent1">
                          <a:lumMod val="60000"/>
                          <a:lumOff val="40000"/>
                        </a:schemeClr>
                      </a:solidFill>
                      <a:prstDash val="solid"/>
                      <a:round/>
                      <a:headEnd type="none" w="med" len="med"/>
                      <a:tailEnd type="none" w="med" len="med"/>
                    </a:lnR>
                  </a:tcPr>
                </a:tc>
                <a:tc>
                  <a:txBody>
                    <a:bodyPr/>
                    <a:lstStyle/>
                    <a:p>
                      <a:r>
                        <a:rPr lang="nl-NL" sz="1400" kern="1200" dirty="0" smtClean="0"/>
                        <a:t>1 min.</a:t>
                      </a:r>
                      <a:endParaRPr lang="nl-NL" sz="1400" b="0" kern="1200" dirty="0">
                        <a:solidFill>
                          <a:schemeClr val="tx1"/>
                        </a:solidFill>
                        <a:latin typeface="+mn-lt"/>
                        <a:ea typeface="+mn-ea"/>
                        <a:cs typeface="+mn-cs"/>
                      </a:endParaRPr>
                    </a:p>
                  </a:txBody>
                  <a:tcPr>
                    <a:lnL w="12700" cap="flat" cmpd="sng" algn="ctr">
                      <a:solidFill>
                        <a:schemeClr val="accent1">
                          <a:lumMod val="60000"/>
                          <a:lumOff val="40000"/>
                        </a:schemeClr>
                      </a:solidFill>
                      <a:prstDash val="solid"/>
                      <a:round/>
                      <a:headEnd type="none" w="med" len="med"/>
                      <a:tailEnd type="none" w="med" len="med"/>
                    </a:lnL>
                  </a:tcPr>
                </a:tc>
              </a:tr>
              <a:tr h="37084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nl-NL" sz="1400" dirty="0" smtClean="0"/>
                        <a:t>Toelichting Marktconsultatie</a:t>
                      </a:r>
                      <a:endParaRPr lang="nl-NL" sz="1400" b="0" kern="1200" dirty="0" smtClean="0">
                        <a:solidFill>
                          <a:schemeClr val="tx1"/>
                        </a:solidFill>
                        <a:latin typeface="+mn-lt"/>
                        <a:ea typeface="+mn-ea"/>
                        <a:cs typeface="+mn-cs"/>
                      </a:endParaRPr>
                    </a:p>
                  </a:txBody>
                  <a:tcPr>
                    <a:lnR w="12700" cap="flat" cmpd="sng" algn="ctr">
                      <a:solidFill>
                        <a:schemeClr val="accent1">
                          <a:lumMod val="60000"/>
                          <a:lumOff val="40000"/>
                        </a:schemeClr>
                      </a:solidFill>
                      <a:prstDash val="solid"/>
                      <a:round/>
                      <a:headEnd type="none" w="med" len="med"/>
                      <a:tailEnd type="none" w="med" len="med"/>
                    </a:lnR>
                  </a:tcPr>
                </a:tc>
                <a:tc>
                  <a:txBody>
                    <a:bodyPr/>
                    <a:lstStyle/>
                    <a:p>
                      <a:r>
                        <a:rPr lang="nl-NL" sz="1400" kern="1200" dirty="0" smtClean="0"/>
                        <a:t>Raymond Laros</a:t>
                      </a:r>
                      <a:endParaRPr lang="nl-NL" sz="1400" b="0" kern="1200" dirty="0">
                        <a:solidFill>
                          <a:schemeClr val="tx1"/>
                        </a:solidFill>
                        <a:latin typeface="+mn-lt"/>
                        <a:ea typeface="+mn-ea"/>
                        <a:cs typeface="+mn-cs"/>
                      </a:endParaRPr>
                    </a:p>
                  </a:txBody>
                  <a:tcPr>
                    <a:lnL w="12700" cap="flat" cmpd="sng" algn="ctr">
                      <a:solidFill>
                        <a:schemeClr val="accent1">
                          <a:lumMod val="60000"/>
                          <a:lumOff val="40000"/>
                        </a:schemeClr>
                      </a:solidFill>
                      <a:prstDash val="solid"/>
                      <a:round/>
                      <a:headEnd type="none" w="med" len="med"/>
                      <a:tailEnd type="none" w="med" len="med"/>
                    </a:lnL>
                    <a:lnR w="12700" cap="flat" cmpd="sng" algn="ctr">
                      <a:solidFill>
                        <a:schemeClr val="accent1">
                          <a:lumMod val="60000"/>
                          <a:lumOff val="40000"/>
                        </a:schemeClr>
                      </a:solidFill>
                      <a:prstDash val="solid"/>
                      <a:round/>
                      <a:headEnd type="none" w="med" len="med"/>
                      <a:tailEnd type="none" w="med" len="med"/>
                    </a:lnR>
                  </a:tcPr>
                </a:tc>
                <a:tc>
                  <a:txBody>
                    <a:bodyPr/>
                    <a:lstStyle/>
                    <a:p>
                      <a:r>
                        <a:rPr lang="nl-NL" sz="1400" kern="1200" dirty="0" smtClean="0"/>
                        <a:t>5 min.</a:t>
                      </a:r>
                      <a:endParaRPr lang="nl-NL" sz="1400" b="0" kern="1200" dirty="0">
                        <a:solidFill>
                          <a:schemeClr val="tx1"/>
                        </a:solidFill>
                        <a:latin typeface="+mn-lt"/>
                        <a:ea typeface="+mn-ea"/>
                        <a:cs typeface="+mn-cs"/>
                      </a:endParaRPr>
                    </a:p>
                  </a:txBody>
                  <a:tcPr>
                    <a:lnL w="12700" cap="flat" cmpd="sng" algn="ctr">
                      <a:solidFill>
                        <a:schemeClr val="accent1">
                          <a:lumMod val="60000"/>
                          <a:lumOff val="40000"/>
                        </a:schemeClr>
                      </a:solidFill>
                      <a:prstDash val="solid"/>
                      <a:round/>
                      <a:headEnd type="none" w="med" len="med"/>
                      <a:tailEnd type="none" w="med" len="med"/>
                    </a:lnL>
                  </a:tcPr>
                </a:tc>
              </a:tr>
              <a:tr h="37084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nl-NL" sz="1400" dirty="0" smtClean="0"/>
                        <a:t>RWS visie</a:t>
                      </a:r>
                      <a:endParaRPr lang="nl-NL" sz="1400" b="0" kern="1200" dirty="0" smtClean="0">
                        <a:solidFill>
                          <a:schemeClr val="tx1"/>
                        </a:solidFill>
                        <a:latin typeface="+mn-lt"/>
                        <a:ea typeface="+mn-ea"/>
                        <a:cs typeface="+mn-cs"/>
                      </a:endParaRPr>
                    </a:p>
                  </a:txBody>
                  <a:tcPr>
                    <a:lnR w="12700" cap="flat" cmpd="sng" algn="ctr">
                      <a:solidFill>
                        <a:schemeClr val="accent1">
                          <a:lumMod val="60000"/>
                          <a:lumOff val="40000"/>
                        </a:schemeClr>
                      </a:solidFill>
                      <a:prstDash val="solid"/>
                      <a:round/>
                      <a:headEnd type="none" w="med" len="med"/>
                      <a:tailEnd type="none" w="med" len="med"/>
                    </a:lnR>
                  </a:tcPr>
                </a:tc>
                <a:tc>
                  <a:txBody>
                    <a:bodyPr/>
                    <a:lstStyle/>
                    <a:p>
                      <a:r>
                        <a:rPr lang="nl-NL" sz="1400" kern="1200" dirty="0" smtClean="0"/>
                        <a:t>Tjeerd de Jong</a:t>
                      </a:r>
                      <a:endParaRPr lang="nl-NL" sz="1400" b="0" kern="1200" dirty="0">
                        <a:solidFill>
                          <a:schemeClr val="tx1"/>
                        </a:solidFill>
                        <a:latin typeface="+mn-lt"/>
                        <a:ea typeface="+mn-ea"/>
                        <a:cs typeface="+mn-cs"/>
                      </a:endParaRPr>
                    </a:p>
                  </a:txBody>
                  <a:tcPr>
                    <a:lnL w="12700" cap="flat" cmpd="sng" algn="ctr">
                      <a:solidFill>
                        <a:schemeClr val="accent1">
                          <a:lumMod val="60000"/>
                          <a:lumOff val="40000"/>
                        </a:schemeClr>
                      </a:solidFill>
                      <a:prstDash val="solid"/>
                      <a:round/>
                      <a:headEnd type="none" w="med" len="med"/>
                      <a:tailEnd type="none" w="med" len="med"/>
                    </a:lnL>
                    <a:lnR w="12700" cap="flat" cmpd="sng" algn="ctr">
                      <a:solidFill>
                        <a:schemeClr val="accent1">
                          <a:lumMod val="60000"/>
                          <a:lumOff val="40000"/>
                        </a:schemeClr>
                      </a:solidFill>
                      <a:prstDash val="solid"/>
                      <a:round/>
                      <a:headEnd type="none" w="med" len="med"/>
                      <a:tailEnd type="none" w="med" len="med"/>
                    </a:lnR>
                  </a:tcPr>
                </a:tc>
                <a:tc>
                  <a:txBody>
                    <a:bodyPr/>
                    <a:lstStyle/>
                    <a:p>
                      <a:r>
                        <a:rPr lang="nl-NL" sz="1400" kern="1200" dirty="0" smtClean="0"/>
                        <a:t>10 min.</a:t>
                      </a:r>
                      <a:endParaRPr lang="nl-NL" sz="1400" b="0" kern="1200" dirty="0">
                        <a:solidFill>
                          <a:schemeClr val="tx1"/>
                        </a:solidFill>
                        <a:latin typeface="+mn-lt"/>
                        <a:ea typeface="+mn-ea"/>
                        <a:cs typeface="+mn-cs"/>
                      </a:endParaRPr>
                    </a:p>
                  </a:txBody>
                  <a:tcPr>
                    <a:lnL w="12700" cap="flat" cmpd="sng" algn="ctr">
                      <a:solidFill>
                        <a:schemeClr val="accent1">
                          <a:lumMod val="60000"/>
                          <a:lumOff val="40000"/>
                        </a:schemeClr>
                      </a:solidFill>
                      <a:prstDash val="solid"/>
                      <a:round/>
                      <a:headEnd type="none" w="med" len="med"/>
                      <a:tailEnd type="none" w="med" len="med"/>
                    </a:lnL>
                  </a:tcPr>
                </a:tc>
              </a:tr>
              <a:tr h="37084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nl-NL" sz="1400" kern="1200" dirty="0" smtClean="0"/>
                        <a:t>Project toelichting</a:t>
                      </a:r>
                      <a:endParaRPr lang="nl-NL" sz="1400" b="0" kern="1200" dirty="0" smtClean="0">
                        <a:solidFill>
                          <a:schemeClr val="tx1"/>
                        </a:solidFill>
                        <a:latin typeface="+mn-lt"/>
                        <a:ea typeface="+mn-ea"/>
                        <a:cs typeface="+mn-cs"/>
                      </a:endParaRPr>
                    </a:p>
                  </a:txBody>
                  <a:tcPr anchor="ctr">
                    <a:lnR w="12700" cap="flat" cmpd="sng" algn="ctr">
                      <a:solidFill>
                        <a:schemeClr val="accent1">
                          <a:lumMod val="60000"/>
                          <a:lumOff val="40000"/>
                        </a:schemeClr>
                      </a:solidFill>
                      <a:prstDash val="solid"/>
                      <a:round/>
                      <a:headEnd type="none" w="med" len="med"/>
                      <a:tailEnd type="none" w="med" len="med"/>
                    </a:lnR>
                  </a:tcPr>
                </a:tc>
                <a:tc>
                  <a:txBody>
                    <a:bodyPr/>
                    <a:lstStyle/>
                    <a:p>
                      <a:r>
                        <a:rPr lang="nl-NL" sz="1400" kern="1200" dirty="0" smtClean="0"/>
                        <a:t>Nick Latuny</a:t>
                      </a:r>
                      <a:endParaRPr lang="nl-NL" sz="1400" b="0" kern="1200" dirty="0" smtClean="0">
                        <a:solidFill>
                          <a:schemeClr val="tx1"/>
                        </a:solidFill>
                        <a:latin typeface="+mn-lt"/>
                        <a:ea typeface="+mn-ea"/>
                        <a:cs typeface="+mn-cs"/>
                      </a:endParaRPr>
                    </a:p>
                  </a:txBody>
                  <a:tcPr anchor="ctr">
                    <a:lnL w="12700" cap="flat" cmpd="sng" algn="ctr">
                      <a:solidFill>
                        <a:schemeClr val="accent1">
                          <a:lumMod val="60000"/>
                          <a:lumOff val="40000"/>
                        </a:schemeClr>
                      </a:solidFill>
                      <a:prstDash val="solid"/>
                      <a:round/>
                      <a:headEnd type="none" w="med" len="med"/>
                      <a:tailEnd type="none" w="med" len="med"/>
                    </a:lnL>
                    <a:lnR w="12700" cap="flat" cmpd="sng" algn="ctr">
                      <a:solidFill>
                        <a:schemeClr val="accent1">
                          <a:lumMod val="60000"/>
                          <a:lumOff val="40000"/>
                        </a:schemeClr>
                      </a:solidFill>
                      <a:prstDash val="solid"/>
                      <a:round/>
                      <a:headEnd type="none" w="med" len="med"/>
                      <a:tailEnd type="none" w="med" len="med"/>
                    </a:lnR>
                  </a:tcPr>
                </a:tc>
                <a:tc>
                  <a:txBody>
                    <a:bodyPr/>
                    <a:lstStyle/>
                    <a:p>
                      <a:r>
                        <a:rPr lang="nl-NL" sz="1400" kern="1200" dirty="0" smtClean="0"/>
                        <a:t>10 min.</a:t>
                      </a:r>
                      <a:endParaRPr lang="nl-NL" sz="1400" b="0" kern="1200" dirty="0">
                        <a:solidFill>
                          <a:schemeClr val="tx1"/>
                        </a:solidFill>
                        <a:latin typeface="+mn-lt"/>
                        <a:ea typeface="+mn-ea"/>
                        <a:cs typeface="+mn-cs"/>
                      </a:endParaRPr>
                    </a:p>
                  </a:txBody>
                  <a:tcPr anchor="ctr">
                    <a:lnL w="12700" cap="flat" cmpd="sng" algn="ctr">
                      <a:solidFill>
                        <a:schemeClr val="accent1">
                          <a:lumMod val="60000"/>
                          <a:lumOff val="40000"/>
                        </a:schemeClr>
                      </a:solidFill>
                      <a:prstDash val="solid"/>
                      <a:round/>
                      <a:headEnd type="none" w="med" len="med"/>
                      <a:tailEnd type="none" w="med" len="med"/>
                    </a:lnL>
                  </a:tcPr>
                </a:tc>
              </a:tr>
              <a:tr h="37084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nl-NL" sz="1400" kern="1200" dirty="0" smtClean="0"/>
                        <a:t>Klantperspectief</a:t>
                      </a:r>
                      <a:endParaRPr lang="nl-NL" sz="1400" b="0" kern="1200" dirty="0" smtClean="0">
                        <a:solidFill>
                          <a:schemeClr val="tx1"/>
                        </a:solidFill>
                        <a:latin typeface="+mn-lt"/>
                        <a:ea typeface="+mn-ea"/>
                        <a:cs typeface="+mn-cs"/>
                      </a:endParaRPr>
                    </a:p>
                  </a:txBody>
                  <a:tcPr anchor="ctr">
                    <a:lnR w="12700" cap="flat" cmpd="sng" algn="ctr">
                      <a:solidFill>
                        <a:schemeClr val="accent1">
                          <a:lumMod val="60000"/>
                          <a:lumOff val="40000"/>
                        </a:schemeClr>
                      </a:solidFill>
                      <a:prstDash val="solid"/>
                      <a:round/>
                      <a:headEnd type="none" w="med" len="med"/>
                      <a:tailEnd type="none" w="med" len="med"/>
                    </a:lnR>
                  </a:tcPr>
                </a:tc>
                <a:tc>
                  <a:txBody>
                    <a:bodyPr/>
                    <a:lstStyle/>
                    <a:p>
                      <a:r>
                        <a:rPr lang="nl-NL" sz="1400" kern="1200" dirty="0" smtClean="0"/>
                        <a:t>Joy Liu  &amp; </a:t>
                      </a:r>
                    </a:p>
                    <a:p>
                      <a:r>
                        <a:rPr lang="nl-NL" sz="1400" kern="1200" dirty="0" smtClean="0"/>
                        <a:t>Anton Huurman</a:t>
                      </a:r>
                      <a:endParaRPr lang="nl-NL" sz="1400" b="0" kern="1200" dirty="0" smtClean="0">
                        <a:solidFill>
                          <a:schemeClr val="tx1"/>
                        </a:solidFill>
                        <a:latin typeface="+mn-lt"/>
                        <a:ea typeface="+mn-ea"/>
                        <a:cs typeface="+mn-cs"/>
                      </a:endParaRPr>
                    </a:p>
                  </a:txBody>
                  <a:tcPr anchor="ctr">
                    <a:lnL w="12700" cap="flat" cmpd="sng" algn="ctr">
                      <a:solidFill>
                        <a:schemeClr val="accent1">
                          <a:lumMod val="60000"/>
                          <a:lumOff val="40000"/>
                        </a:schemeClr>
                      </a:solidFill>
                      <a:prstDash val="solid"/>
                      <a:round/>
                      <a:headEnd type="none" w="med" len="med"/>
                      <a:tailEnd type="none" w="med" len="med"/>
                    </a:lnL>
                    <a:lnR w="12700" cap="flat" cmpd="sng" algn="ctr">
                      <a:solidFill>
                        <a:schemeClr val="accent1">
                          <a:lumMod val="60000"/>
                          <a:lumOff val="40000"/>
                        </a:schemeClr>
                      </a:solidFill>
                      <a:prstDash val="solid"/>
                      <a:round/>
                      <a:headEnd type="none" w="med" len="med"/>
                      <a:tailEnd type="none" w="med" len="med"/>
                    </a:lnR>
                  </a:tcPr>
                </a:tc>
                <a:tc>
                  <a:txBody>
                    <a:bodyPr/>
                    <a:lstStyle/>
                    <a:p>
                      <a:r>
                        <a:rPr lang="nl-NL" sz="1400" kern="1200" dirty="0" smtClean="0"/>
                        <a:t>20 min.</a:t>
                      </a:r>
                      <a:endParaRPr lang="nl-NL" sz="1400" b="0" kern="1200" dirty="0">
                        <a:solidFill>
                          <a:schemeClr val="tx1"/>
                        </a:solidFill>
                        <a:latin typeface="+mn-lt"/>
                        <a:ea typeface="+mn-ea"/>
                        <a:cs typeface="+mn-cs"/>
                      </a:endParaRPr>
                    </a:p>
                  </a:txBody>
                  <a:tcPr anchor="ctr">
                    <a:lnL w="12700" cap="flat" cmpd="sng" algn="ctr">
                      <a:solidFill>
                        <a:schemeClr val="accent1">
                          <a:lumMod val="60000"/>
                          <a:lumOff val="40000"/>
                        </a:schemeClr>
                      </a:solidFill>
                      <a:prstDash val="solid"/>
                      <a:round/>
                      <a:headEnd type="none" w="med" len="med"/>
                      <a:tailEnd type="none" w="med" len="med"/>
                    </a:lnL>
                  </a:tcPr>
                </a:tc>
              </a:tr>
              <a:tr h="37084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nl-NL" sz="1400" kern="1200" dirty="0" smtClean="0"/>
                        <a:t>Pauze</a:t>
                      </a:r>
                      <a:endParaRPr lang="nl-NL" sz="1400" b="0" kern="1200" dirty="0" smtClean="0">
                        <a:solidFill>
                          <a:schemeClr val="tx1"/>
                        </a:solidFill>
                        <a:latin typeface="+mn-lt"/>
                        <a:ea typeface="+mn-ea"/>
                        <a:cs typeface="+mn-cs"/>
                      </a:endParaRPr>
                    </a:p>
                  </a:txBody>
                  <a:tcPr anchor="ctr">
                    <a:lnR w="12700" cap="flat" cmpd="sng" algn="ctr">
                      <a:solidFill>
                        <a:schemeClr val="accent1">
                          <a:lumMod val="60000"/>
                          <a:lumOff val="40000"/>
                        </a:schemeClr>
                      </a:solidFill>
                      <a:prstDash val="solid"/>
                      <a:round/>
                      <a:headEnd type="none" w="med" len="med"/>
                      <a:tailEnd type="none" w="med" len="med"/>
                    </a:lnR>
                  </a:tcPr>
                </a:tc>
                <a:tc>
                  <a:txBody>
                    <a:bodyPr/>
                    <a:lstStyle/>
                    <a:p>
                      <a:endParaRPr lang="nl-NL" sz="1400" b="0" kern="1200" dirty="0" smtClean="0">
                        <a:solidFill>
                          <a:schemeClr val="tx1"/>
                        </a:solidFill>
                        <a:latin typeface="+mn-lt"/>
                        <a:ea typeface="+mn-ea"/>
                        <a:cs typeface="+mn-cs"/>
                      </a:endParaRPr>
                    </a:p>
                  </a:txBody>
                  <a:tcPr anchor="ctr">
                    <a:lnL w="12700" cap="flat" cmpd="sng" algn="ctr">
                      <a:solidFill>
                        <a:schemeClr val="accent1">
                          <a:lumMod val="60000"/>
                          <a:lumOff val="40000"/>
                        </a:schemeClr>
                      </a:solidFill>
                      <a:prstDash val="solid"/>
                      <a:round/>
                      <a:headEnd type="none" w="med" len="med"/>
                      <a:tailEnd type="none" w="med" len="med"/>
                    </a:lnL>
                    <a:lnR w="12700" cap="flat" cmpd="sng" algn="ctr">
                      <a:solidFill>
                        <a:schemeClr val="accent1">
                          <a:lumMod val="60000"/>
                          <a:lumOff val="40000"/>
                        </a:schemeClr>
                      </a:solidFill>
                      <a:prstDash val="solid"/>
                      <a:round/>
                      <a:headEnd type="none" w="med" len="med"/>
                      <a:tailEnd type="none" w="med" len="med"/>
                    </a:lnR>
                  </a:tcPr>
                </a:tc>
                <a:tc>
                  <a:txBody>
                    <a:bodyPr/>
                    <a:lstStyle/>
                    <a:p>
                      <a:r>
                        <a:rPr lang="nl-NL" sz="1400" kern="1200" dirty="0" smtClean="0"/>
                        <a:t>15 min.</a:t>
                      </a:r>
                      <a:endParaRPr lang="nl-NL" sz="1400" b="0" kern="1200" dirty="0">
                        <a:solidFill>
                          <a:schemeClr val="tx1"/>
                        </a:solidFill>
                        <a:latin typeface="+mn-lt"/>
                        <a:ea typeface="+mn-ea"/>
                        <a:cs typeface="+mn-cs"/>
                      </a:endParaRPr>
                    </a:p>
                  </a:txBody>
                  <a:tcPr anchor="ctr">
                    <a:lnL w="12700" cap="flat" cmpd="sng" algn="ctr">
                      <a:solidFill>
                        <a:schemeClr val="accent1">
                          <a:lumMod val="60000"/>
                          <a:lumOff val="40000"/>
                        </a:schemeClr>
                      </a:solidFill>
                      <a:prstDash val="solid"/>
                      <a:round/>
                      <a:headEnd type="none" w="med" len="med"/>
                      <a:tailEnd type="none" w="med" len="med"/>
                    </a:lnL>
                  </a:tcPr>
                </a:tc>
              </a:tr>
              <a:tr h="37084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nl-NL" sz="1400" kern="1200" dirty="0" smtClean="0"/>
                        <a:t>Techniek</a:t>
                      </a:r>
                      <a:endParaRPr lang="nl-NL" sz="1400" b="0" kern="1200" dirty="0" smtClean="0">
                        <a:solidFill>
                          <a:schemeClr val="tx1"/>
                        </a:solidFill>
                        <a:latin typeface="+mn-lt"/>
                        <a:ea typeface="+mn-ea"/>
                        <a:cs typeface="+mn-cs"/>
                      </a:endParaRPr>
                    </a:p>
                  </a:txBody>
                  <a:tcPr anchor="ctr">
                    <a:lnR w="12700" cap="flat" cmpd="sng" algn="ctr">
                      <a:solidFill>
                        <a:schemeClr val="accent1">
                          <a:lumMod val="60000"/>
                          <a:lumOff val="40000"/>
                        </a:schemeClr>
                      </a:solidFill>
                      <a:prstDash val="solid"/>
                      <a:round/>
                      <a:headEnd type="none" w="med" len="med"/>
                      <a:tailEnd type="none" w="med" len="med"/>
                    </a:lnR>
                  </a:tcPr>
                </a:tc>
                <a:tc>
                  <a:txBody>
                    <a:bodyPr/>
                    <a:lstStyle/>
                    <a:p>
                      <a:r>
                        <a:rPr lang="nl-NL" sz="1400" kern="1200" dirty="0" smtClean="0"/>
                        <a:t>Ido Vlaminckx</a:t>
                      </a:r>
                      <a:endParaRPr lang="nl-NL" sz="1400" b="0" kern="1200" dirty="0" smtClean="0">
                        <a:solidFill>
                          <a:schemeClr val="tx1"/>
                        </a:solidFill>
                        <a:latin typeface="+mn-lt"/>
                        <a:ea typeface="+mn-ea"/>
                        <a:cs typeface="+mn-cs"/>
                      </a:endParaRPr>
                    </a:p>
                  </a:txBody>
                  <a:tcPr anchor="ctr">
                    <a:lnL w="12700" cap="flat" cmpd="sng" algn="ctr">
                      <a:solidFill>
                        <a:schemeClr val="accent1">
                          <a:lumMod val="60000"/>
                          <a:lumOff val="40000"/>
                        </a:schemeClr>
                      </a:solidFill>
                      <a:prstDash val="solid"/>
                      <a:round/>
                      <a:headEnd type="none" w="med" len="med"/>
                      <a:tailEnd type="none" w="med" len="med"/>
                    </a:lnL>
                    <a:lnR w="12700" cap="flat" cmpd="sng" algn="ctr">
                      <a:solidFill>
                        <a:schemeClr val="accent1">
                          <a:lumMod val="60000"/>
                          <a:lumOff val="40000"/>
                        </a:schemeClr>
                      </a:solidFill>
                      <a:prstDash val="solid"/>
                      <a:round/>
                      <a:headEnd type="none" w="med" len="med"/>
                      <a:tailEnd type="none" w="med" len="med"/>
                    </a:lnR>
                  </a:tcPr>
                </a:tc>
                <a:tc>
                  <a:txBody>
                    <a:bodyPr/>
                    <a:lstStyle/>
                    <a:p>
                      <a:r>
                        <a:rPr lang="nl-NL" sz="1400" kern="1200" dirty="0" smtClean="0"/>
                        <a:t>20 min.</a:t>
                      </a:r>
                      <a:endParaRPr lang="nl-NL" sz="1400" b="0" kern="1200" dirty="0">
                        <a:solidFill>
                          <a:schemeClr val="tx1"/>
                        </a:solidFill>
                        <a:latin typeface="+mn-lt"/>
                        <a:ea typeface="+mn-ea"/>
                        <a:cs typeface="+mn-cs"/>
                      </a:endParaRPr>
                    </a:p>
                  </a:txBody>
                  <a:tcPr anchor="ctr">
                    <a:lnL w="12700" cap="flat" cmpd="sng" algn="ctr">
                      <a:solidFill>
                        <a:schemeClr val="accent1">
                          <a:lumMod val="60000"/>
                          <a:lumOff val="40000"/>
                        </a:schemeClr>
                      </a:solidFill>
                      <a:prstDash val="solid"/>
                      <a:round/>
                      <a:headEnd type="none" w="med" len="med"/>
                      <a:tailEnd type="none" w="med" len="med"/>
                    </a:lnL>
                  </a:tcPr>
                </a:tc>
              </a:tr>
              <a:tr h="37084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nl-NL" sz="1400" kern="1200" dirty="0" smtClean="0"/>
                        <a:t>Vragenronde</a:t>
                      </a:r>
                      <a:endParaRPr lang="nl-NL" sz="1400" b="0" kern="1200" dirty="0" smtClean="0">
                        <a:solidFill>
                          <a:schemeClr val="tx1"/>
                        </a:solidFill>
                        <a:latin typeface="+mn-lt"/>
                        <a:ea typeface="+mn-ea"/>
                        <a:cs typeface="+mn-cs"/>
                      </a:endParaRPr>
                    </a:p>
                  </a:txBody>
                  <a:tcPr anchor="ctr">
                    <a:lnR w="12700" cap="flat" cmpd="sng" algn="ctr">
                      <a:solidFill>
                        <a:schemeClr val="accent1">
                          <a:lumMod val="60000"/>
                          <a:lumOff val="40000"/>
                        </a:schemeClr>
                      </a:solidFill>
                      <a:prstDash val="solid"/>
                      <a:round/>
                      <a:headEnd type="none" w="med" len="med"/>
                      <a:tailEnd type="none" w="med" len="med"/>
                    </a:lnR>
                  </a:tcPr>
                </a:tc>
                <a:tc>
                  <a:txBody>
                    <a:bodyPr/>
                    <a:lstStyle/>
                    <a:p>
                      <a:endParaRPr lang="nl-NL" sz="1400" b="0" kern="1200" dirty="0" smtClean="0">
                        <a:solidFill>
                          <a:schemeClr val="tx1"/>
                        </a:solidFill>
                        <a:latin typeface="+mn-lt"/>
                        <a:ea typeface="+mn-ea"/>
                        <a:cs typeface="+mn-cs"/>
                      </a:endParaRPr>
                    </a:p>
                  </a:txBody>
                  <a:tcPr anchor="ctr">
                    <a:lnL w="12700" cap="flat" cmpd="sng" algn="ctr">
                      <a:solidFill>
                        <a:schemeClr val="accent1">
                          <a:lumMod val="60000"/>
                          <a:lumOff val="40000"/>
                        </a:schemeClr>
                      </a:solidFill>
                      <a:prstDash val="solid"/>
                      <a:round/>
                      <a:headEnd type="none" w="med" len="med"/>
                      <a:tailEnd type="none" w="med" len="med"/>
                    </a:lnL>
                    <a:lnR w="12700" cap="flat" cmpd="sng" algn="ctr">
                      <a:solidFill>
                        <a:schemeClr val="accent1">
                          <a:lumMod val="60000"/>
                          <a:lumOff val="40000"/>
                        </a:schemeClr>
                      </a:solidFill>
                      <a:prstDash val="solid"/>
                      <a:round/>
                      <a:headEnd type="none" w="med" len="med"/>
                      <a:tailEnd type="none" w="med" len="med"/>
                    </a:lnR>
                  </a:tcPr>
                </a:tc>
                <a:tc>
                  <a:txBody>
                    <a:bodyPr/>
                    <a:lstStyle/>
                    <a:p>
                      <a:r>
                        <a:rPr lang="nl-NL" sz="1400" kern="1200" dirty="0" smtClean="0"/>
                        <a:t>40 min.</a:t>
                      </a:r>
                      <a:endParaRPr lang="nl-NL" sz="1400" b="0" kern="1200" dirty="0">
                        <a:solidFill>
                          <a:schemeClr val="tx1"/>
                        </a:solidFill>
                        <a:latin typeface="+mn-lt"/>
                        <a:ea typeface="+mn-ea"/>
                        <a:cs typeface="+mn-cs"/>
                      </a:endParaRPr>
                    </a:p>
                  </a:txBody>
                  <a:tcPr anchor="ctr">
                    <a:lnL w="12700" cap="flat" cmpd="sng" algn="ctr">
                      <a:solidFill>
                        <a:schemeClr val="accent1">
                          <a:lumMod val="60000"/>
                          <a:lumOff val="40000"/>
                        </a:schemeClr>
                      </a:solidFill>
                      <a:prstDash val="solid"/>
                      <a:round/>
                      <a:headEnd type="none" w="med" len="med"/>
                      <a:tailEnd type="none" w="med" len="med"/>
                    </a:lnL>
                  </a:tcPr>
                </a:tc>
              </a:tr>
            </a:tbl>
          </a:graphicData>
        </a:graphic>
      </p:graphicFrame>
    </p:spTree>
    <p:extLst>
      <p:ext uri="{BB962C8B-B14F-4D97-AF65-F5344CB8AC3E}">
        <p14:creationId xmlns:p14="http://schemas.microsoft.com/office/powerpoint/2010/main" val="1767266018"/>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US" dirty="0"/>
              <a:t>Wat </a:t>
            </a:r>
            <a:r>
              <a:rPr lang="en-US" dirty="0" smtClean="0"/>
              <a:t>we </a:t>
            </a:r>
            <a:r>
              <a:rPr lang="nl-NL" dirty="0" smtClean="0"/>
              <a:t>gaan</a:t>
            </a:r>
            <a:r>
              <a:rPr lang="en-US" dirty="0" smtClean="0"/>
              <a:t> </a:t>
            </a:r>
            <a:r>
              <a:rPr lang="nl-NL" dirty="0" smtClean="0"/>
              <a:t>doen</a:t>
            </a:r>
            <a:endParaRPr lang="nl-NL" dirty="0"/>
          </a:p>
        </p:txBody>
      </p:sp>
      <p:sp>
        <p:nvSpPr>
          <p:cNvPr id="9" name="Rectangle 2"/>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nl-NL"/>
          </a:p>
        </p:txBody>
      </p:sp>
      <p:graphicFrame>
        <p:nvGraphicFramePr>
          <p:cNvPr id="10" name="Object 9"/>
          <p:cNvGraphicFramePr>
            <a:graphicFrameLocks noChangeAspect="1"/>
          </p:cNvGraphicFramePr>
          <p:nvPr>
            <p:extLst>
              <p:ext uri="{D42A27DB-BD31-4B8C-83A1-F6EECF244321}">
                <p14:modId xmlns:p14="http://schemas.microsoft.com/office/powerpoint/2010/main" val="3169513108"/>
              </p:ext>
            </p:extLst>
          </p:nvPr>
        </p:nvGraphicFramePr>
        <p:xfrm>
          <a:off x="395535" y="2348880"/>
          <a:ext cx="8381925" cy="2304256"/>
        </p:xfrm>
        <a:graphic>
          <a:graphicData uri="http://schemas.openxmlformats.org/presentationml/2006/ole">
            <mc:AlternateContent xmlns:mc="http://schemas.openxmlformats.org/markup-compatibility/2006">
              <mc:Choice xmlns:v="urn:schemas-microsoft-com:vml" Requires="v">
                <p:oleObj spid="_x0000_s1068" name="Visio" r:id="rId3" imgW="10673223" imgH="2933280" progId="Visio.Drawing.11">
                  <p:embed/>
                </p:oleObj>
              </mc:Choice>
              <mc:Fallback>
                <p:oleObj name="Visio" r:id="rId3" imgW="10673223" imgH="2933280" progId="Visio.Drawing.11">
                  <p:embed/>
                  <p:pic>
                    <p:nvPicPr>
                      <p:cNvPr id="0" name="Object 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95535" y="2348880"/>
                        <a:ext cx="8381925" cy="2304256"/>
                      </a:xfrm>
                      <a:prstGeom prst="rect">
                        <a:avLst/>
                      </a:prstGeom>
                      <a:noFill/>
                    </p:spPr>
                  </p:pic>
                </p:oleObj>
              </mc:Fallback>
            </mc:AlternateContent>
          </a:graphicData>
        </a:graphic>
      </p:graphicFrame>
    </p:spTree>
    <p:extLst>
      <p:ext uri="{BB962C8B-B14F-4D97-AF65-F5344CB8AC3E}">
        <p14:creationId xmlns:p14="http://schemas.microsoft.com/office/powerpoint/2010/main" val="2130774193"/>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468000" y="1295999"/>
            <a:ext cx="8402400" cy="400110"/>
          </a:xfrm>
        </p:spPr>
        <p:txBody>
          <a:bodyPr/>
          <a:lstStyle/>
          <a:p>
            <a:r>
              <a:rPr lang="nl-NL" dirty="0" smtClean="0"/>
              <a:t>Wat hebben we daar voor nodig?</a:t>
            </a:r>
            <a:endParaRPr lang="nl-NL" dirty="0"/>
          </a:p>
        </p:txBody>
      </p:sp>
      <p:sp>
        <p:nvSpPr>
          <p:cNvPr id="3" name="Tijdelijke aanduiding voor tekst 2"/>
          <p:cNvSpPr>
            <a:spLocks noGrp="1"/>
          </p:cNvSpPr>
          <p:nvPr>
            <p:ph type="body" sz="quarter" idx="11"/>
          </p:nvPr>
        </p:nvSpPr>
        <p:spPr/>
        <p:txBody>
          <a:bodyPr/>
          <a:lstStyle/>
          <a:p>
            <a:r>
              <a:rPr lang="nl-NL" dirty="0" smtClean="0"/>
              <a:t>Tijd (2017 - 2019)</a:t>
            </a:r>
          </a:p>
          <a:p>
            <a:endParaRPr lang="nl-NL" dirty="0"/>
          </a:p>
          <a:p>
            <a:r>
              <a:rPr lang="nl-NL" dirty="0" smtClean="0"/>
              <a:t>Mensen</a:t>
            </a:r>
          </a:p>
          <a:p>
            <a:endParaRPr lang="nl-NL" dirty="0"/>
          </a:p>
          <a:p>
            <a:r>
              <a:rPr lang="nl-NL" dirty="0" smtClean="0"/>
              <a:t>De markt</a:t>
            </a:r>
          </a:p>
          <a:p>
            <a:pPr marL="0" indent="0">
              <a:buNone/>
            </a:pPr>
            <a:endParaRPr lang="nl-NL" dirty="0"/>
          </a:p>
        </p:txBody>
      </p:sp>
    </p:spTree>
    <p:extLst>
      <p:ext uri="{BB962C8B-B14F-4D97-AF65-F5344CB8AC3E}">
        <p14:creationId xmlns:p14="http://schemas.microsoft.com/office/powerpoint/2010/main" val="828611209"/>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Subtitle 4"/>
          <p:cNvSpPr>
            <a:spLocks noGrp="1"/>
          </p:cNvSpPr>
          <p:nvPr>
            <p:ph type="subTitle" idx="1"/>
          </p:nvPr>
        </p:nvSpPr>
        <p:spPr>
          <a:xfrm>
            <a:off x="4717480" y="4125272"/>
            <a:ext cx="4247008" cy="1536973"/>
          </a:xfrm>
        </p:spPr>
        <p:txBody>
          <a:bodyPr anchor="b"/>
          <a:lstStyle/>
          <a:p>
            <a:pPr>
              <a:buFontTx/>
              <a:buNone/>
            </a:pPr>
            <a:r>
              <a:rPr lang="nl-NL" altLang="nl-NL" sz="1600" dirty="0" smtClean="0">
                <a:latin typeface="+mj-lt"/>
              </a:rPr>
              <a:t>Rijkswaterstaat</a:t>
            </a:r>
          </a:p>
          <a:p>
            <a:r>
              <a:rPr lang="nl-NL" altLang="nl-NL" sz="1600" dirty="0" smtClean="0">
                <a:latin typeface="+mj-lt"/>
              </a:rPr>
              <a:t>Anton Huurman (VWM)</a:t>
            </a:r>
            <a:endParaRPr lang="nl-NL" altLang="nl-NL" sz="1600" dirty="0">
              <a:latin typeface="+mj-lt"/>
            </a:endParaRPr>
          </a:p>
        </p:txBody>
      </p:sp>
      <p:sp>
        <p:nvSpPr>
          <p:cNvPr id="10243" name="Text Box 5"/>
          <p:cNvSpPr txBox="1">
            <a:spLocks noChangeArrowheads="1"/>
          </p:cNvSpPr>
          <p:nvPr/>
        </p:nvSpPr>
        <p:spPr bwMode="auto">
          <a:xfrm>
            <a:off x="4572000" y="2348880"/>
            <a:ext cx="4248472" cy="21729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Char char="•"/>
              <a:defRPr>
                <a:solidFill>
                  <a:schemeClr val="tx1"/>
                </a:solidFill>
                <a:latin typeface="Verdana" pitchFamily="34" charset="0"/>
              </a:defRPr>
            </a:lvl1pPr>
            <a:lvl2pPr marL="742950" indent="-285750" eaLnBrk="0" hangingPunct="0">
              <a:spcBef>
                <a:spcPct val="20000"/>
              </a:spcBef>
              <a:buChar char="–"/>
              <a:defRPr>
                <a:solidFill>
                  <a:schemeClr val="tx1"/>
                </a:solidFill>
                <a:latin typeface="Verdana" pitchFamily="34" charset="0"/>
              </a:defRPr>
            </a:lvl2pPr>
            <a:lvl3pPr marL="1143000" indent="-228600" eaLnBrk="0" hangingPunct="0">
              <a:spcBef>
                <a:spcPct val="20000"/>
              </a:spcBef>
              <a:buChar char="•"/>
              <a:defRPr>
                <a:solidFill>
                  <a:schemeClr val="tx1"/>
                </a:solidFill>
                <a:latin typeface="Verdana" pitchFamily="34" charset="0"/>
              </a:defRPr>
            </a:lvl3pPr>
            <a:lvl4pPr marL="1600200" indent="-228600" eaLnBrk="0" hangingPunct="0">
              <a:spcBef>
                <a:spcPct val="20000"/>
              </a:spcBef>
              <a:buChar char="–"/>
              <a:defRPr>
                <a:solidFill>
                  <a:schemeClr val="tx1"/>
                </a:solidFill>
                <a:latin typeface="Verdana" pitchFamily="34" charset="0"/>
              </a:defRPr>
            </a:lvl4pPr>
            <a:lvl5pPr marL="2057400" indent="-228600" eaLnBrk="0" hangingPunct="0">
              <a:spcBef>
                <a:spcPct val="20000"/>
              </a:spcBef>
              <a:buChar char="»"/>
              <a:defRPr>
                <a:solidFill>
                  <a:schemeClr val="tx1"/>
                </a:solidFill>
                <a:latin typeface="Verdana" pitchFamily="34" charset="0"/>
              </a:defRPr>
            </a:lvl5pPr>
            <a:lvl6pPr marL="2514600" indent="-228600" eaLnBrk="0" fontAlgn="base" hangingPunct="0">
              <a:spcBef>
                <a:spcPct val="20000"/>
              </a:spcBef>
              <a:spcAft>
                <a:spcPct val="0"/>
              </a:spcAft>
              <a:buChar char="»"/>
              <a:defRPr>
                <a:solidFill>
                  <a:schemeClr val="tx1"/>
                </a:solidFill>
                <a:latin typeface="Verdana" pitchFamily="34" charset="0"/>
              </a:defRPr>
            </a:lvl6pPr>
            <a:lvl7pPr marL="2971800" indent="-228600" eaLnBrk="0" fontAlgn="base" hangingPunct="0">
              <a:spcBef>
                <a:spcPct val="20000"/>
              </a:spcBef>
              <a:spcAft>
                <a:spcPct val="0"/>
              </a:spcAft>
              <a:buChar char="»"/>
              <a:defRPr>
                <a:solidFill>
                  <a:schemeClr val="tx1"/>
                </a:solidFill>
                <a:latin typeface="Verdana" pitchFamily="34" charset="0"/>
              </a:defRPr>
            </a:lvl7pPr>
            <a:lvl8pPr marL="3429000" indent="-228600" eaLnBrk="0" fontAlgn="base" hangingPunct="0">
              <a:spcBef>
                <a:spcPct val="20000"/>
              </a:spcBef>
              <a:spcAft>
                <a:spcPct val="0"/>
              </a:spcAft>
              <a:buChar char="»"/>
              <a:defRPr>
                <a:solidFill>
                  <a:schemeClr val="tx1"/>
                </a:solidFill>
                <a:latin typeface="Verdana" pitchFamily="34" charset="0"/>
              </a:defRPr>
            </a:lvl8pPr>
            <a:lvl9pPr marL="3886200" indent="-228600" eaLnBrk="0" fontAlgn="base" hangingPunct="0">
              <a:spcBef>
                <a:spcPct val="20000"/>
              </a:spcBef>
              <a:spcAft>
                <a:spcPct val="0"/>
              </a:spcAft>
              <a:buChar char="»"/>
              <a:defRPr>
                <a:solidFill>
                  <a:schemeClr val="tx1"/>
                </a:solidFill>
                <a:latin typeface="Verdana" pitchFamily="34" charset="0"/>
              </a:defRPr>
            </a:lvl9pPr>
          </a:lstStyle>
          <a:p>
            <a:pPr eaLnBrk="1" hangingPunct="1">
              <a:spcBef>
                <a:spcPct val="0"/>
              </a:spcBef>
              <a:buFontTx/>
              <a:buNone/>
            </a:pPr>
            <a:r>
              <a:rPr lang="nl-NL" sz="2600" b="1" dirty="0" smtClean="0">
                <a:latin typeface="+mj-lt"/>
              </a:rPr>
              <a:t>Zicht in nat werk</a:t>
            </a:r>
          </a:p>
          <a:p>
            <a:pPr>
              <a:buNone/>
            </a:pPr>
            <a:r>
              <a:rPr lang="nl-NL" sz="2600" dirty="0"/>
              <a:t>CCTV gebruikt </a:t>
            </a:r>
            <a:r>
              <a:rPr lang="nl-NL" sz="2600" dirty="0" smtClean="0"/>
              <a:t>voor Scheepvaartbegeleiding </a:t>
            </a:r>
            <a:r>
              <a:rPr lang="nl-NL" sz="2600" dirty="0"/>
              <a:t>en </a:t>
            </a:r>
            <a:r>
              <a:rPr lang="nl-NL" sz="2600" dirty="0" smtClean="0"/>
              <a:t>Bediening van sluizen </a:t>
            </a:r>
            <a:r>
              <a:rPr lang="nl-NL" sz="2600" dirty="0"/>
              <a:t>en </a:t>
            </a:r>
            <a:r>
              <a:rPr lang="nl-NL" sz="2600" dirty="0" smtClean="0"/>
              <a:t>bruggen</a:t>
            </a:r>
            <a:endParaRPr lang="nl-NL" sz="2600" dirty="0"/>
          </a:p>
        </p:txBody>
      </p:sp>
    </p:spTree>
    <p:extLst>
      <p:ext uri="{BB962C8B-B14F-4D97-AF65-F5344CB8AC3E}">
        <p14:creationId xmlns:p14="http://schemas.microsoft.com/office/powerpoint/2010/main" val="3578006648"/>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smtClean="0"/>
              <a:t>Verkeersposten</a:t>
            </a:r>
            <a:endParaRPr lang="nl-NL" dirty="0"/>
          </a:p>
        </p:txBody>
      </p:sp>
      <p:sp>
        <p:nvSpPr>
          <p:cNvPr id="3" name="Tijdelijke aanduiding voor inhoud 2"/>
          <p:cNvSpPr>
            <a:spLocks noGrp="1"/>
          </p:cNvSpPr>
          <p:nvPr>
            <p:ph idx="1"/>
          </p:nvPr>
        </p:nvSpPr>
        <p:spPr/>
        <p:txBody>
          <a:bodyPr/>
          <a:lstStyle/>
          <a:p>
            <a:r>
              <a:rPr lang="nl-NL" dirty="0" smtClean="0"/>
              <a:t>9 bemande verkeersposten</a:t>
            </a:r>
          </a:p>
          <a:p>
            <a:r>
              <a:rPr lang="nl-NL" dirty="0" smtClean="0"/>
              <a:t>Begeleiden en “bewaken” scheepvaart middels radar en AIS, ondersteund met camera’s.</a:t>
            </a:r>
          </a:p>
          <a:p>
            <a:r>
              <a:rPr lang="nl-NL" dirty="0" smtClean="0"/>
              <a:t>Camera’s met hoog zoombereik, grote stabiliteit en ook bij donkerte goed zicht</a:t>
            </a:r>
          </a:p>
          <a:p>
            <a:r>
              <a:rPr lang="nl-NL" dirty="0" smtClean="0"/>
              <a:t>Nu bediend middels GUI en joystick. </a:t>
            </a:r>
          </a:p>
          <a:p>
            <a:r>
              <a:rPr lang="nl-NL" dirty="0" smtClean="0"/>
              <a:t>Er wordt gewerkt aan sturing vanuit “zichtsysteem”</a:t>
            </a:r>
          </a:p>
          <a:p>
            <a:r>
              <a:rPr lang="nl-NL" dirty="0" smtClean="0"/>
              <a:t>Tweede ontwikkeling is “slimme” camera</a:t>
            </a:r>
          </a:p>
          <a:p>
            <a:r>
              <a:rPr lang="nl-NL" dirty="0" smtClean="0"/>
              <a:t>Camera’s staan vaak op lastig te bereiken plaatsen</a:t>
            </a:r>
          </a:p>
          <a:p>
            <a:r>
              <a:rPr lang="nl-NL" dirty="0" smtClean="0"/>
              <a:t>Storing is verhoogd risico op vaarwegvak</a:t>
            </a:r>
            <a:endParaRPr lang="nl-NL" dirty="0"/>
          </a:p>
        </p:txBody>
      </p:sp>
    </p:spTree>
    <p:extLst>
      <p:ext uri="{BB962C8B-B14F-4D97-AF65-F5344CB8AC3E}">
        <p14:creationId xmlns:p14="http://schemas.microsoft.com/office/powerpoint/2010/main" val="3012379530"/>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466725" y="1295401"/>
            <a:ext cx="8401050" cy="333400"/>
          </a:xfrm>
        </p:spPr>
        <p:txBody>
          <a:bodyPr/>
          <a:lstStyle/>
          <a:p>
            <a:r>
              <a:rPr lang="nl-NL" sz="2800" dirty="0" smtClean="0"/>
              <a:t>Verkeerscentrale van morgen</a:t>
            </a:r>
            <a:endParaRPr lang="nl-NL" sz="2800" dirty="0"/>
          </a:p>
        </p:txBody>
      </p:sp>
      <p:pic>
        <p:nvPicPr>
          <p:cNvPr id="7" name="Picture 2" descr="C:\Users\Anton\Documents\Anton aWerk\Projecten\CBB\VCM\MMI VCM\DSC_0009.JPG"/>
          <p:cNvPicPr>
            <a:picLocks noGrp="1" noChangeAspect="1" noChangeArrowheads="1"/>
          </p:cNvPicPr>
          <p:nvPr>
            <p:ph idx="1"/>
          </p:nvPr>
        </p:nvPicPr>
        <p:blipFill>
          <a:blip r:embed="rId3" cstate="print"/>
          <a:srcRect t="7463" r="10208"/>
          <a:stretch>
            <a:fillRect/>
          </a:stretch>
        </p:blipFill>
        <p:spPr bwMode="auto">
          <a:xfrm>
            <a:off x="467544" y="1719324"/>
            <a:ext cx="7848872" cy="4517988"/>
          </a:xfrm>
          <a:prstGeom prst="rect">
            <a:avLst/>
          </a:prstGeom>
          <a:noFill/>
        </p:spPr>
      </p:pic>
    </p:spTree>
    <p:extLst>
      <p:ext uri="{BB962C8B-B14F-4D97-AF65-F5344CB8AC3E}">
        <p14:creationId xmlns:p14="http://schemas.microsoft.com/office/powerpoint/2010/main" val="741173468"/>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sz="2800" dirty="0" smtClean="0"/>
              <a:t>Verkeerspost Nijmegen</a:t>
            </a:r>
            <a:endParaRPr lang="nl-NL" sz="2800" dirty="0"/>
          </a:p>
        </p:txBody>
      </p:sp>
      <p:pic>
        <p:nvPicPr>
          <p:cNvPr id="8" name="Picture 4" descr="Gerelateerde afbeelding"/>
          <p:cNvPicPr>
            <a:picLocks noChangeAspect="1" noChangeArrowheads="1"/>
          </p:cNvPicPr>
          <p:nvPr/>
        </p:nvPicPr>
        <p:blipFill>
          <a:blip r:embed="rId3" cstate="print"/>
          <a:srcRect/>
          <a:stretch>
            <a:fillRect/>
          </a:stretch>
        </p:blipFill>
        <p:spPr bwMode="auto">
          <a:xfrm>
            <a:off x="467544" y="1772816"/>
            <a:ext cx="6840760" cy="4485584"/>
          </a:xfrm>
          <a:prstGeom prst="rect">
            <a:avLst/>
          </a:prstGeom>
          <a:noFill/>
        </p:spPr>
      </p:pic>
    </p:spTree>
    <p:extLst>
      <p:ext uri="{BB962C8B-B14F-4D97-AF65-F5344CB8AC3E}">
        <p14:creationId xmlns:p14="http://schemas.microsoft.com/office/powerpoint/2010/main" val="602260170"/>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smtClean="0"/>
              <a:t>Bediening sluizen</a:t>
            </a:r>
            <a:endParaRPr lang="nl-NL" dirty="0"/>
          </a:p>
        </p:txBody>
      </p:sp>
      <p:sp>
        <p:nvSpPr>
          <p:cNvPr id="3" name="Tijdelijke aanduiding voor inhoud 2"/>
          <p:cNvSpPr>
            <a:spLocks noGrp="1"/>
          </p:cNvSpPr>
          <p:nvPr>
            <p:ph idx="1"/>
          </p:nvPr>
        </p:nvSpPr>
        <p:spPr>
          <a:xfrm>
            <a:off x="466724" y="1844824"/>
            <a:ext cx="8569771" cy="4138612"/>
          </a:xfrm>
        </p:spPr>
        <p:txBody>
          <a:bodyPr/>
          <a:lstStyle/>
          <a:p>
            <a:r>
              <a:rPr lang="nl-NL" sz="1600" dirty="0" smtClean="0"/>
              <a:t>Cameragebruik op onze ca 80 sluizen is voor centrale en afstandbediening gelijk</a:t>
            </a:r>
          </a:p>
          <a:p>
            <a:r>
              <a:rPr lang="nl-NL" sz="1600" dirty="0" smtClean="0"/>
              <a:t>Voor veilige bediening =&gt; vaste camera’s ondersteund met </a:t>
            </a:r>
            <a:r>
              <a:rPr lang="nl-NL" sz="1600" dirty="0" err="1" smtClean="0"/>
              <a:t>ptz</a:t>
            </a:r>
            <a:r>
              <a:rPr lang="nl-NL" sz="1600" dirty="0" smtClean="0"/>
              <a:t> (fuiken, deuren en kolk)</a:t>
            </a:r>
          </a:p>
          <a:p>
            <a:r>
              <a:rPr lang="nl-NL" sz="1600" dirty="0" smtClean="0"/>
              <a:t>Voor vlotte passage (</a:t>
            </a:r>
            <a:r>
              <a:rPr lang="nl-NL" sz="1600" dirty="0" err="1" smtClean="0"/>
              <a:t>ptz</a:t>
            </a:r>
            <a:r>
              <a:rPr lang="nl-NL" sz="1600" dirty="0" smtClean="0"/>
              <a:t>) camera’s (voorhavens)</a:t>
            </a:r>
          </a:p>
          <a:p>
            <a:r>
              <a:rPr lang="nl-NL" sz="1600" dirty="0" smtClean="0"/>
              <a:t>Procesbeelden zijn gekoppeld met bedienproces. </a:t>
            </a:r>
          </a:p>
          <a:p>
            <a:r>
              <a:rPr lang="nl-NL" sz="1600" dirty="0" smtClean="0"/>
              <a:t>Beeldconfiguraties schakelen met bedienproces</a:t>
            </a:r>
          </a:p>
          <a:p>
            <a:r>
              <a:rPr lang="nl-NL" sz="1600" dirty="0" smtClean="0"/>
              <a:t>Tevens bediening middels joystick en GUI</a:t>
            </a:r>
          </a:p>
          <a:p>
            <a:r>
              <a:rPr lang="nl-NL" sz="1600" dirty="0" smtClean="0"/>
              <a:t>Op diverse sluizen is softwarebewerking over de beelden</a:t>
            </a:r>
          </a:p>
          <a:p>
            <a:r>
              <a:rPr lang="nl-NL" sz="1600" dirty="0" smtClean="0"/>
              <a:t>Camera’s met meerdere samengestelde sensoren is kansrijk</a:t>
            </a:r>
          </a:p>
          <a:p>
            <a:r>
              <a:rPr lang="nl-NL" sz="1600" dirty="0" smtClean="0"/>
              <a:t>Camera’s staan nabij kolkwand en op kanaaldijk en zijn niet altijd met auto bereikbaar.</a:t>
            </a:r>
          </a:p>
          <a:p>
            <a:r>
              <a:rPr lang="nl-NL" sz="1600" dirty="0" smtClean="0"/>
              <a:t>Mastlengte varieert van 8 tot 25m</a:t>
            </a:r>
          </a:p>
          <a:p>
            <a:r>
              <a:rPr lang="nl-NL" sz="1600" dirty="0" smtClean="0"/>
              <a:t>Een object faalt bij uitval vaste camera op bedienproces.</a:t>
            </a:r>
          </a:p>
        </p:txBody>
      </p:sp>
    </p:spTree>
    <p:extLst>
      <p:ext uri="{BB962C8B-B14F-4D97-AF65-F5344CB8AC3E}">
        <p14:creationId xmlns:p14="http://schemas.microsoft.com/office/powerpoint/2010/main" val="3925914594"/>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539552" y="1124744"/>
            <a:ext cx="8401050" cy="492125"/>
          </a:xfrm>
        </p:spPr>
        <p:txBody>
          <a:bodyPr/>
          <a:lstStyle/>
          <a:p>
            <a:r>
              <a:rPr lang="nl-NL" dirty="0" smtClean="0"/>
              <a:t>Bediening Kreekraksluizen</a:t>
            </a:r>
            <a:endParaRPr lang="nl-NL" dirty="0"/>
          </a:p>
        </p:txBody>
      </p:sp>
      <p:pic>
        <p:nvPicPr>
          <p:cNvPr id="8" name="Picture 2" descr="C:\Users\Anton\Documents\Anton aWerk\Bediening (op Afstand)\IMPAKT\West Ned\Bus 36 Kreekrak en Hansweert\Kreekrak vanuit Topshuis\eerder bezoek in augustus\SAM_2301 beelden en GUI.jpg"/>
          <p:cNvPicPr>
            <a:picLocks noChangeAspect="1" noChangeArrowheads="1"/>
          </p:cNvPicPr>
          <p:nvPr/>
        </p:nvPicPr>
        <p:blipFill>
          <a:blip r:embed="rId3" cstate="print"/>
          <a:srcRect/>
          <a:stretch>
            <a:fillRect/>
          </a:stretch>
        </p:blipFill>
        <p:spPr bwMode="auto">
          <a:xfrm>
            <a:off x="539552" y="1556792"/>
            <a:ext cx="8069285" cy="4669195"/>
          </a:xfrm>
          <a:prstGeom prst="rect">
            <a:avLst/>
          </a:prstGeom>
          <a:noFill/>
        </p:spPr>
      </p:pic>
    </p:spTree>
    <p:extLst>
      <p:ext uri="{BB962C8B-B14F-4D97-AF65-F5344CB8AC3E}">
        <p14:creationId xmlns:p14="http://schemas.microsoft.com/office/powerpoint/2010/main" val="2559425849"/>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466725" y="1052736"/>
            <a:ext cx="8401050" cy="734789"/>
          </a:xfrm>
        </p:spPr>
        <p:txBody>
          <a:bodyPr/>
          <a:lstStyle/>
          <a:p>
            <a:r>
              <a:rPr lang="nl-NL" dirty="0" err="1" smtClean="0"/>
              <a:t>Westsluis</a:t>
            </a:r>
            <a:r>
              <a:rPr lang="nl-NL" dirty="0" smtClean="0"/>
              <a:t> Terneuzen</a:t>
            </a:r>
            <a:endParaRPr lang="nl-NL" dirty="0"/>
          </a:p>
        </p:txBody>
      </p:sp>
      <p:pic>
        <p:nvPicPr>
          <p:cNvPr id="7" name="Picture 2" descr="C:\Users\Anton\Documents\Anton aWerk\Bediening (op Afstand)\Bouwprojecten\Zuid Ned West\MOBZ\Terneuzen\Westsluis bezoek 8 sept 17\DSC_0175 bewerkte kolk.jpg"/>
          <p:cNvPicPr>
            <a:picLocks noChangeAspect="1" noChangeArrowheads="1"/>
          </p:cNvPicPr>
          <p:nvPr/>
        </p:nvPicPr>
        <p:blipFill>
          <a:blip r:embed="rId2" cstate="print"/>
          <a:srcRect b="20141"/>
          <a:stretch>
            <a:fillRect/>
          </a:stretch>
        </p:blipFill>
        <p:spPr bwMode="auto">
          <a:xfrm>
            <a:off x="416895" y="1628800"/>
            <a:ext cx="8547593" cy="4536504"/>
          </a:xfrm>
          <a:prstGeom prst="rect">
            <a:avLst/>
          </a:prstGeom>
          <a:noFill/>
        </p:spPr>
      </p:pic>
    </p:spTree>
    <p:extLst>
      <p:ext uri="{BB962C8B-B14F-4D97-AF65-F5344CB8AC3E}">
        <p14:creationId xmlns:p14="http://schemas.microsoft.com/office/powerpoint/2010/main" val="1634010909"/>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466725" y="1295400"/>
            <a:ext cx="8485410" cy="492125"/>
          </a:xfrm>
        </p:spPr>
        <p:txBody>
          <a:bodyPr/>
          <a:lstStyle/>
          <a:p>
            <a:r>
              <a:rPr lang="nl-NL" dirty="0" smtClean="0"/>
              <a:t>Sluis IV</a:t>
            </a:r>
            <a:endParaRPr lang="nl-NL" dirty="0"/>
          </a:p>
        </p:txBody>
      </p:sp>
      <p:pic>
        <p:nvPicPr>
          <p:cNvPr id="7" name="Picture 2" descr="C:\Users\Anton\Documents\Anton aWerk\Bediening (op Afstand)\IMPAKT\Zuid Ned Oost\Bus 53 Tilburg\Sluis IV\SAM_4551 brug en sluis 4.jpg"/>
          <p:cNvPicPr>
            <a:picLocks noChangeAspect="1" noChangeArrowheads="1"/>
          </p:cNvPicPr>
          <p:nvPr/>
        </p:nvPicPr>
        <p:blipFill>
          <a:blip r:embed="rId2" cstate="print"/>
          <a:srcRect b="18829"/>
          <a:stretch>
            <a:fillRect/>
          </a:stretch>
        </p:blipFill>
        <p:spPr bwMode="auto">
          <a:xfrm>
            <a:off x="1907704" y="1268760"/>
            <a:ext cx="6912768" cy="5069363"/>
          </a:xfrm>
          <a:prstGeom prst="rect">
            <a:avLst/>
          </a:prstGeom>
          <a:noFill/>
        </p:spPr>
      </p:pic>
    </p:spTree>
    <p:extLst>
      <p:ext uri="{BB962C8B-B14F-4D97-AF65-F5344CB8AC3E}">
        <p14:creationId xmlns:p14="http://schemas.microsoft.com/office/powerpoint/2010/main" val="64416452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smtClean="0"/>
              <a:t>Voorstellen projectteam</a:t>
            </a:r>
            <a:endParaRPr lang="nl-NL" dirty="0"/>
          </a:p>
        </p:txBody>
      </p:sp>
      <p:sp>
        <p:nvSpPr>
          <p:cNvPr id="3" name="Tijdelijke aanduiding voor tekst 2"/>
          <p:cNvSpPr>
            <a:spLocks noGrp="1"/>
          </p:cNvSpPr>
          <p:nvPr>
            <p:ph type="body" sz="quarter" idx="11"/>
          </p:nvPr>
        </p:nvSpPr>
        <p:spPr/>
        <p:txBody>
          <a:bodyPr/>
          <a:lstStyle/>
          <a:p>
            <a:r>
              <a:rPr lang="nl-NL" dirty="0" smtClean="0"/>
              <a:t>Joy Liu (Adviseur VWM droog)</a:t>
            </a:r>
          </a:p>
          <a:p>
            <a:r>
              <a:rPr lang="nl-NL" dirty="0" smtClean="0"/>
              <a:t>Anton Huurman (Adviseur VWM nat)</a:t>
            </a:r>
          </a:p>
          <a:p>
            <a:r>
              <a:rPr lang="nl-NL" dirty="0" smtClean="0"/>
              <a:t>Rob Regensburg (Adviseur GPO)</a:t>
            </a:r>
          </a:p>
          <a:p>
            <a:endParaRPr lang="nl-NL" dirty="0" smtClean="0"/>
          </a:p>
          <a:p>
            <a:r>
              <a:rPr lang="nl-NL" dirty="0" smtClean="0"/>
              <a:t>Tjeerd de Jong (Senior </a:t>
            </a:r>
            <a:r>
              <a:rPr lang="nl-NL" dirty="0" err="1" smtClean="0"/>
              <a:t>Supplier</a:t>
            </a:r>
            <a:r>
              <a:rPr lang="nl-NL" dirty="0" smtClean="0"/>
              <a:t>)</a:t>
            </a:r>
          </a:p>
          <a:p>
            <a:r>
              <a:rPr lang="nl-NL" dirty="0" smtClean="0"/>
              <a:t>Nick Latuny (Projectmanager)</a:t>
            </a:r>
          </a:p>
          <a:p>
            <a:r>
              <a:rPr lang="nl-NL" dirty="0" smtClean="0"/>
              <a:t>Ido Vlaminckx (Solution Architect)</a:t>
            </a:r>
          </a:p>
          <a:p>
            <a:r>
              <a:rPr lang="nl-NL" dirty="0" smtClean="0"/>
              <a:t>Raymond Laros (Inkoopspecialist)</a:t>
            </a:r>
          </a:p>
          <a:p>
            <a:r>
              <a:rPr lang="nl-NL" dirty="0" smtClean="0"/>
              <a:t>Maarten Franck (Contractmanager)</a:t>
            </a:r>
          </a:p>
          <a:p>
            <a:r>
              <a:rPr lang="nl-NL" dirty="0" smtClean="0"/>
              <a:t>André Costeris (Service Delivery Manager)</a:t>
            </a:r>
          </a:p>
          <a:p>
            <a:r>
              <a:rPr lang="nl-NL" dirty="0" smtClean="0"/>
              <a:t>Karolina Sawicz (Manager Projectbeheersing)</a:t>
            </a:r>
          </a:p>
          <a:p>
            <a:r>
              <a:rPr lang="nl-NL" dirty="0" smtClean="0"/>
              <a:t>Willem Gerrits (</a:t>
            </a:r>
            <a:r>
              <a:rPr lang="nl-NL" smtClean="0"/>
              <a:t>Technisch Adviseur)</a:t>
            </a:r>
            <a:endParaRPr lang="nl-NL" dirty="0" smtClean="0"/>
          </a:p>
        </p:txBody>
      </p:sp>
    </p:spTree>
    <p:extLst>
      <p:ext uri="{BB962C8B-B14F-4D97-AF65-F5344CB8AC3E}">
        <p14:creationId xmlns:p14="http://schemas.microsoft.com/office/powerpoint/2010/main" val="3063498176"/>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467544" y="1052736"/>
            <a:ext cx="8569771" cy="492125"/>
          </a:xfrm>
        </p:spPr>
        <p:txBody>
          <a:bodyPr/>
          <a:lstStyle/>
          <a:p>
            <a:r>
              <a:rPr lang="nl-NL" sz="2400" dirty="0" smtClean="0"/>
              <a:t>Bediening bruggen</a:t>
            </a:r>
            <a:endParaRPr lang="nl-NL" sz="2400" dirty="0"/>
          </a:p>
        </p:txBody>
      </p:sp>
      <p:sp>
        <p:nvSpPr>
          <p:cNvPr id="3" name="Tijdelijke aanduiding voor inhoud 2"/>
          <p:cNvSpPr>
            <a:spLocks noGrp="1"/>
          </p:cNvSpPr>
          <p:nvPr>
            <p:ph idx="1"/>
          </p:nvPr>
        </p:nvSpPr>
        <p:spPr>
          <a:xfrm>
            <a:off x="395536" y="1484784"/>
            <a:ext cx="8401050" cy="4536504"/>
          </a:xfrm>
        </p:spPr>
        <p:txBody>
          <a:bodyPr/>
          <a:lstStyle/>
          <a:p>
            <a:r>
              <a:rPr lang="nl-NL" sz="2000" dirty="0" smtClean="0"/>
              <a:t>Cameragebruik op de ca 60 bruggen is voor centrale en afstandbediening gelijk. Maar niet elke brug heeft camera’s</a:t>
            </a:r>
          </a:p>
          <a:p>
            <a:r>
              <a:rPr lang="nl-NL" sz="2000" dirty="0" smtClean="0"/>
              <a:t>Voor veilige bediening =&gt; vaste camera’s ondersteund met </a:t>
            </a:r>
            <a:r>
              <a:rPr lang="nl-NL" sz="2000" dirty="0" err="1" smtClean="0"/>
              <a:t>ptz</a:t>
            </a:r>
            <a:r>
              <a:rPr lang="nl-NL" sz="2000" dirty="0" smtClean="0"/>
              <a:t> (fuiken en doorvaart, alsmede kruisvlakken t/m kruisvlakken )</a:t>
            </a:r>
          </a:p>
          <a:p>
            <a:r>
              <a:rPr lang="nl-NL" sz="2000" dirty="0" smtClean="0"/>
              <a:t>Voor vlotte passage (</a:t>
            </a:r>
            <a:r>
              <a:rPr lang="nl-NL" sz="2000" dirty="0" err="1" smtClean="0"/>
              <a:t>ptz</a:t>
            </a:r>
            <a:r>
              <a:rPr lang="nl-NL" sz="2000" dirty="0" smtClean="0"/>
              <a:t>) camera’s (voorhavens)</a:t>
            </a:r>
          </a:p>
          <a:p>
            <a:r>
              <a:rPr lang="nl-NL" sz="2000" dirty="0" smtClean="0"/>
              <a:t>Procesbeelden zijn gekoppeld met bedienproces. </a:t>
            </a:r>
          </a:p>
          <a:p>
            <a:r>
              <a:rPr lang="nl-NL" sz="2000" dirty="0" smtClean="0"/>
              <a:t>Beeldconfiguraties schakelen met bedienproces</a:t>
            </a:r>
          </a:p>
          <a:p>
            <a:r>
              <a:rPr lang="nl-NL" sz="2000" dirty="0" smtClean="0"/>
              <a:t>Tevens bediening middels joystick en GUI</a:t>
            </a:r>
          </a:p>
          <a:p>
            <a:r>
              <a:rPr lang="nl-NL" sz="2000" dirty="0" smtClean="0"/>
              <a:t>Op bruggen </a:t>
            </a:r>
            <a:r>
              <a:rPr lang="nl-NL" sz="2000" u="sng" dirty="0" smtClean="0"/>
              <a:t>nog</a:t>
            </a:r>
            <a:r>
              <a:rPr lang="nl-NL" sz="2000" dirty="0" smtClean="0"/>
              <a:t> geen softwarebewerking</a:t>
            </a:r>
          </a:p>
          <a:p>
            <a:r>
              <a:rPr lang="nl-NL" sz="2000" dirty="0" smtClean="0"/>
              <a:t>Camera’s met meerdere samengestelde sensoren is kansrijk</a:t>
            </a:r>
          </a:p>
          <a:p>
            <a:r>
              <a:rPr lang="nl-NL" sz="2000" dirty="0" smtClean="0"/>
              <a:t>Camera’s vaak moeilijk bereikbaar. (wegafzetting)</a:t>
            </a:r>
          </a:p>
          <a:p>
            <a:r>
              <a:rPr lang="nl-NL" sz="2000" dirty="0" smtClean="0"/>
              <a:t>Montage varieert van op constructie tot 12m masthoogte</a:t>
            </a:r>
          </a:p>
          <a:p>
            <a:r>
              <a:rPr lang="nl-NL" sz="2000" dirty="0" smtClean="0"/>
              <a:t>Een object faalt bij uitval vaste camera op bedienproces</a:t>
            </a:r>
            <a:endParaRPr lang="nl-NL" sz="2000" dirty="0"/>
          </a:p>
        </p:txBody>
      </p:sp>
    </p:spTree>
    <p:extLst>
      <p:ext uri="{BB962C8B-B14F-4D97-AF65-F5344CB8AC3E}">
        <p14:creationId xmlns:p14="http://schemas.microsoft.com/office/powerpoint/2010/main" val="597672776"/>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467544" y="1052736"/>
            <a:ext cx="8401050" cy="492125"/>
          </a:xfrm>
        </p:spPr>
        <p:txBody>
          <a:bodyPr/>
          <a:lstStyle/>
          <a:p>
            <a:r>
              <a:rPr lang="nl-NL" dirty="0" smtClean="0"/>
              <a:t>Bediencentrale Rhoon</a:t>
            </a:r>
            <a:endParaRPr lang="nl-NL" dirty="0"/>
          </a:p>
        </p:txBody>
      </p:sp>
      <p:pic>
        <p:nvPicPr>
          <p:cNvPr id="6" name="Picture 2" descr="C:\Users\Anton\Documents\Anton aWerk\Bediening (op Afstand)\Bouwprojecten\West Ned\Rhoon bediencentrale\Foto nieuwe opzet videowall\Calandbrug\SAM_3011 uitsnede.jpg"/>
          <p:cNvPicPr>
            <a:picLocks noChangeAspect="1" noChangeArrowheads="1"/>
          </p:cNvPicPr>
          <p:nvPr/>
        </p:nvPicPr>
        <p:blipFill>
          <a:blip r:embed="rId2" cstate="print"/>
          <a:srcRect/>
          <a:stretch>
            <a:fillRect/>
          </a:stretch>
        </p:blipFill>
        <p:spPr bwMode="auto">
          <a:xfrm>
            <a:off x="539552" y="1412776"/>
            <a:ext cx="7704856" cy="4824536"/>
          </a:xfrm>
          <a:prstGeom prst="rect">
            <a:avLst/>
          </a:prstGeom>
          <a:noFill/>
        </p:spPr>
      </p:pic>
    </p:spTree>
    <p:extLst>
      <p:ext uri="{BB962C8B-B14F-4D97-AF65-F5344CB8AC3E}">
        <p14:creationId xmlns:p14="http://schemas.microsoft.com/office/powerpoint/2010/main" val="732393509"/>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467544" y="1064667"/>
            <a:ext cx="8401050" cy="492125"/>
          </a:xfrm>
        </p:spPr>
        <p:txBody>
          <a:bodyPr/>
          <a:lstStyle/>
          <a:p>
            <a:r>
              <a:rPr lang="nl-NL" dirty="0" err="1" smtClean="0"/>
              <a:t>Botlekbrug</a:t>
            </a:r>
            <a:endParaRPr lang="nl-NL" dirty="0"/>
          </a:p>
        </p:txBody>
      </p:sp>
      <p:pic>
        <p:nvPicPr>
          <p:cNvPr id="5" name="Picture 3" descr="C:\Users\Anton\Documents\Anton aWerk\Bediening (op Afstand)\IMPAKT\West Ned\Bus 75 Botlekbrug\bediening ter plaatse\SAM_5880 schv links.jpg"/>
          <p:cNvPicPr>
            <a:picLocks noChangeAspect="1" noChangeArrowheads="1"/>
          </p:cNvPicPr>
          <p:nvPr/>
        </p:nvPicPr>
        <p:blipFill>
          <a:blip r:embed="rId2" cstate="print"/>
          <a:srcRect/>
          <a:stretch>
            <a:fillRect/>
          </a:stretch>
        </p:blipFill>
        <p:spPr bwMode="auto">
          <a:xfrm>
            <a:off x="539552" y="3933056"/>
            <a:ext cx="3491537" cy="2325159"/>
          </a:xfrm>
          <a:prstGeom prst="rect">
            <a:avLst/>
          </a:prstGeom>
          <a:noFill/>
        </p:spPr>
      </p:pic>
      <p:pic>
        <p:nvPicPr>
          <p:cNvPr id="6" name="Picture 4" descr="C:\Users\Anton\Documents\Anton aWerk\Bediening (op Afstand)\IMPAKT\West Ned\Bus 75 Botlekbrug\bediening ter plaatse\SAM_5877 schvrt rechts.jpg"/>
          <p:cNvPicPr>
            <a:picLocks noChangeAspect="1" noChangeArrowheads="1"/>
          </p:cNvPicPr>
          <p:nvPr/>
        </p:nvPicPr>
        <p:blipFill>
          <a:blip r:embed="rId3" cstate="print"/>
          <a:srcRect/>
          <a:stretch>
            <a:fillRect/>
          </a:stretch>
        </p:blipFill>
        <p:spPr bwMode="auto">
          <a:xfrm>
            <a:off x="4388176" y="3933056"/>
            <a:ext cx="3496192" cy="2328259"/>
          </a:xfrm>
          <a:prstGeom prst="rect">
            <a:avLst/>
          </a:prstGeom>
          <a:noFill/>
        </p:spPr>
      </p:pic>
      <p:pic>
        <p:nvPicPr>
          <p:cNvPr id="7" name="Picture 5" descr="C:\Users\Anton\Documents\Anton aWerk\Bediening (op Afstand)\IMPAKT\West Ned\Bus 75 Botlekbrug\bediening ter plaatse\SAM_5883 verk links.jpg"/>
          <p:cNvPicPr>
            <a:picLocks noChangeAspect="1" noChangeArrowheads="1"/>
          </p:cNvPicPr>
          <p:nvPr/>
        </p:nvPicPr>
        <p:blipFill>
          <a:blip r:embed="rId4" cstate="print"/>
          <a:srcRect/>
          <a:stretch>
            <a:fillRect/>
          </a:stretch>
        </p:blipFill>
        <p:spPr bwMode="auto">
          <a:xfrm>
            <a:off x="539552" y="1535888"/>
            <a:ext cx="3491537" cy="2325160"/>
          </a:xfrm>
          <a:prstGeom prst="rect">
            <a:avLst/>
          </a:prstGeom>
          <a:noFill/>
        </p:spPr>
      </p:pic>
      <p:pic>
        <p:nvPicPr>
          <p:cNvPr id="8" name="Picture 6" descr="C:\Users\Anton\Documents\Anton aWerk\Bediening (op Afstand)\IMPAKT\West Ned\Bus 75 Botlekbrug\bediening ter plaatse\SAM_5882 verk rechts.jpg"/>
          <p:cNvPicPr>
            <a:picLocks noChangeAspect="1" noChangeArrowheads="1"/>
          </p:cNvPicPr>
          <p:nvPr/>
        </p:nvPicPr>
        <p:blipFill>
          <a:blip r:embed="rId5" cstate="print"/>
          <a:srcRect/>
          <a:stretch>
            <a:fillRect/>
          </a:stretch>
        </p:blipFill>
        <p:spPr bwMode="auto">
          <a:xfrm>
            <a:off x="4427984" y="1535888"/>
            <a:ext cx="3419453" cy="2277155"/>
          </a:xfrm>
          <a:prstGeom prst="rect">
            <a:avLst/>
          </a:prstGeom>
          <a:noFill/>
        </p:spPr>
      </p:pic>
    </p:spTree>
    <p:extLst>
      <p:ext uri="{BB962C8B-B14F-4D97-AF65-F5344CB8AC3E}">
        <p14:creationId xmlns:p14="http://schemas.microsoft.com/office/powerpoint/2010/main" val="1601383430"/>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395536" y="1064667"/>
            <a:ext cx="8401050" cy="492125"/>
          </a:xfrm>
        </p:spPr>
        <p:txBody>
          <a:bodyPr/>
          <a:lstStyle/>
          <a:p>
            <a:r>
              <a:rPr lang="nl-NL" dirty="0" smtClean="0"/>
              <a:t>Brug </a:t>
            </a:r>
            <a:r>
              <a:rPr lang="nl-NL" dirty="0" err="1" smtClean="0"/>
              <a:t>Holenakker</a:t>
            </a:r>
            <a:endParaRPr lang="nl-NL" dirty="0"/>
          </a:p>
        </p:txBody>
      </p:sp>
      <p:pic>
        <p:nvPicPr>
          <p:cNvPr id="5" name="Picture 2" descr="C:\Users\Anton\Documents\Anton aWerk\Bediening (op Afstand)\IMPAKT\Zuid Ned Oost\Bus 53 Tilburg\Brug Holenakker\SAM_4530 beeldscherm.jpg"/>
          <p:cNvPicPr>
            <a:picLocks noChangeAspect="1" noChangeArrowheads="1"/>
          </p:cNvPicPr>
          <p:nvPr/>
        </p:nvPicPr>
        <p:blipFill>
          <a:blip r:embed="rId2" cstate="print"/>
          <a:srcRect l="2435" r="1801" b="10448"/>
          <a:stretch>
            <a:fillRect/>
          </a:stretch>
        </p:blipFill>
        <p:spPr bwMode="auto">
          <a:xfrm>
            <a:off x="251520" y="1628800"/>
            <a:ext cx="8638562" cy="4392488"/>
          </a:xfrm>
          <a:prstGeom prst="rect">
            <a:avLst/>
          </a:prstGeom>
          <a:noFill/>
        </p:spPr>
      </p:pic>
    </p:spTree>
    <p:extLst>
      <p:ext uri="{BB962C8B-B14F-4D97-AF65-F5344CB8AC3E}">
        <p14:creationId xmlns:p14="http://schemas.microsoft.com/office/powerpoint/2010/main" val="3916536592"/>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jdelijke aanduiding voor inhoud 2"/>
          <p:cNvSpPr>
            <a:spLocks noGrp="1"/>
          </p:cNvSpPr>
          <p:nvPr>
            <p:ph idx="1"/>
          </p:nvPr>
        </p:nvSpPr>
        <p:spPr/>
        <p:txBody>
          <a:bodyPr/>
          <a:lstStyle/>
          <a:p>
            <a:r>
              <a:rPr lang="nl-NL" dirty="0" smtClean="0"/>
              <a:t>Op afstand bediend</a:t>
            </a:r>
          </a:p>
          <a:p>
            <a:r>
              <a:rPr lang="nl-NL" dirty="0" smtClean="0"/>
              <a:t>In vaarweg = veilig bedienen =&gt; vaste camera’s ondersteund met </a:t>
            </a:r>
            <a:r>
              <a:rPr lang="nl-NL" dirty="0" err="1" smtClean="0"/>
              <a:t>ptz</a:t>
            </a:r>
            <a:endParaRPr lang="nl-NL" dirty="0" smtClean="0"/>
          </a:p>
          <a:p>
            <a:r>
              <a:rPr lang="nl-NL" dirty="0"/>
              <a:t>N</a:t>
            </a:r>
            <a:r>
              <a:rPr lang="nl-NL" dirty="0" smtClean="0"/>
              <a:t>aast vaarweg = vooral drijfvuil, standbewaking, e.d. =&gt; </a:t>
            </a:r>
            <a:r>
              <a:rPr lang="nl-NL" dirty="0" err="1" smtClean="0"/>
              <a:t>ptz-camera’s</a:t>
            </a:r>
            <a:endParaRPr lang="nl-NL" dirty="0" smtClean="0"/>
          </a:p>
          <a:p>
            <a:r>
              <a:rPr lang="nl-NL" dirty="0" smtClean="0"/>
              <a:t>Nog geen kaders</a:t>
            </a:r>
          </a:p>
          <a:p>
            <a:r>
              <a:rPr lang="nl-NL" dirty="0" smtClean="0"/>
              <a:t>Droge voeten = hoge betrouwbaarheid, maar systeem faalt niet bij geen camerazicht</a:t>
            </a:r>
          </a:p>
          <a:p>
            <a:endParaRPr lang="nl-NL" dirty="0"/>
          </a:p>
        </p:txBody>
      </p:sp>
      <p:sp>
        <p:nvSpPr>
          <p:cNvPr id="6" name="Titel 1"/>
          <p:cNvSpPr>
            <a:spLocks noGrp="1"/>
          </p:cNvSpPr>
          <p:nvPr>
            <p:ph type="title"/>
          </p:nvPr>
        </p:nvSpPr>
        <p:spPr/>
        <p:txBody>
          <a:bodyPr/>
          <a:lstStyle/>
          <a:p>
            <a:r>
              <a:rPr lang="nl-NL" dirty="0" err="1" smtClean="0"/>
              <a:t>Watermanamentsystemen</a:t>
            </a:r>
            <a:endParaRPr lang="nl-NL" dirty="0"/>
          </a:p>
        </p:txBody>
      </p:sp>
    </p:spTree>
    <p:extLst>
      <p:ext uri="{BB962C8B-B14F-4D97-AF65-F5344CB8AC3E}">
        <p14:creationId xmlns:p14="http://schemas.microsoft.com/office/powerpoint/2010/main" val="1129745575"/>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el 1"/>
          <p:cNvSpPr txBox="1">
            <a:spLocks/>
          </p:cNvSpPr>
          <p:nvPr/>
        </p:nvSpPr>
        <p:spPr bwMode="auto">
          <a:xfrm>
            <a:off x="590872" y="1052736"/>
            <a:ext cx="8229600"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spAutoFit/>
          </a:bodyPr>
          <a:lstStyle>
            <a:lvl1pPr eaLnBrk="1" hangingPunct="1">
              <a:spcBef>
                <a:spcPct val="0"/>
              </a:spcBef>
              <a:defRPr sz="2600" baseline="0">
                <a:solidFill>
                  <a:srgbClr val="007BC7"/>
                </a:solidFill>
                <a:latin typeface="+mj-lt"/>
                <a:ea typeface="+mj-ea"/>
                <a:cs typeface="+mj-cs"/>
              </a:defRPr>
            </a:lvl1pPr>
            <a:lvl2pPr eaLnBrk="1" hangingPunct="1">
              <a:spcBef>
                <a:spcPct val="0"/>
              </a:spcBef>
              <a:defRPr sz="2600">
                <a:solidFill>
                  <a:srgbClr val="E17000"/>
                </a:solidFill>
              </a:defRPr>
            </a:lvl2pPr>
            <a:lvl3pPr eaLnBrk="1" hangingPunct="1">
              <a:spcBef>
                <a:spcPct val="0"/>
              </a:spcBef>
              <a:defRPr sz="2600">
                <a:solidFill>
                  <a:srgbClr val="E17000"/>
                </a:solidFill>
              </a:defRPr>
            </a:lvl3pPr>
            <a:lvl4pPr eaLnBrk="1" hangingPunct="1">
              <a:spcBef>
                <a:spcPct val="0"/>
              </a:spcBef>
              <a:defRPr sz="2600">
                <a:solidFill>
                  <a:srgbClr val="E17000"/>
                </a:solidFill>
              </a:defRPr>
            </a:lvl4pPr>
            <a:lvl5pPr eaLnBrk="1" hangingPunct="1">
              <a:spcBef>
                <a:spcPct val="0"/>
              </a:spcBef>
              <a:defRPr sz="2600">
                <a:solidFill>
                  <a:srgbClr val="E17000"/>
                </a:solidFill>
              </a:defRPr>
            </a:lvl5pPr>
            <a:lvl6pPr marL="457200" fontAlgn="base">
              <a:spcBef>
                <a:spcPct val="0"/>
              </a:spcBef>
              <a:spcAft>
                <a:spcPct val="0"/>
              </a:spcAft>
              <a:defRPr sz="2600">
                <a:solidFill>
                  <a:srgbClr val="E17000"/>
                </a:solidFill>
              </a:defRPr>
            </a:lvl6pPr>
            <a:lvl7pPr marL="914400" fontAlgn="base">
              <a:spcBef>
                <a:spcPct val="0"/>
              </a:spcBef>
              <a:spcAft>
                <a:spcPct val="0"/>
              </a:spcAft>
              <a:defRPr sz="2600">
                <a:solidFill>
                  <a:srgbClr val="E17000"/>
                </a:solidFill>
              </a:defRPr>
            </a:lvl7pPr>
            <a:lvl8pPr marL="1371600" fontAlgn="base">
              <a:spcBef>
                <a:spcPct val="0"/>
              </a:spcBef>
              <a:spcAft>
                <a:spcPct val="0"/>
              </a:spcAft>
              <a:defRPr sz="2600">
                <a:solidFill>
                  <a:srgbClr val="E17000"/>
                </a:solidFill>
              </a:defRPr>
            </a:lvl8pPr>
            <a:lvl9pPr marL="1828800" fontAlgn="base">
              <a:spcBef>
                <a:spcPct val="0"/>
              </a:spcBef>
              <a:spcAft>
                <a:spcPct val="0"/>
              </a:spcAft>
              <a:defRPr sz="2600">
                <a:solidFill>
                  <a:srgbClr val="E17000"/>
                </a:solidFill>
              </a:defRPr>
            </a:lvl9pPr>
          </a:lstStyle>
          <a:p>
            <a:r>
              <a:rPr lang="nl-NL" dirty="0"/>
              <a:t>Stuw Amerongen</a:t>
            </a:r>
          </a:p>
        </p:txBody>
      </p:sp>
      <p:pic>
        <p:nvPicPr>
          <p:cNvPr id="6" name="Picture 2" descr="C:\Users\Anton\Documents\Anton aWerk\Bediening (op Afstand)\IMPAKT\Midden Nederland\Bus 12 Driel Ameronge Hagestein\Amerongen\IMG_0090 stuw Hagestein.jpg"/>
          <p:cNvPicPr>
            <a:picLocks noChangeAspect="1" noChangeArrowheads="1"/>
          </p:cNvPicPr>
          <p:nvPr/>
        </p:nvPicPr>
        <p:blipFill>
          <a:blip r:embed="rId2" cstate="print"/>
          <a:srcRect/>
          <a:stretch>
            <a:fillRect/>
          </a:stretch>
        </p:blipFill>
        <p:spPr bwMode="auto">
          <a:xfrm>
            <a:off x="683568" y="1484784"/>
            <a:ext cx="6360795" cy="4772827"/>
          </a:xfrm>
          <a:prstGeom prst="rect">
            <a:avLst/>
          </a:prstGeom>
          <a:noFill/>
        </p:spPr>
      </p:pic>
    </p:spTree>
    <p:extLst>
      <p:ext uri="{BB962C8B-B14F-4D97-AF65-F5344CB8AC3E}">
        <p14:creationId xmlns:p14="http://schemas.microsoft.com/office/powerpoint/2010/main" val="342973427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el 1"/>
          <p:cNvSpPr>
            <a:spLocks noGrp="1"/>
          </p:cNvSpPr>
          <p:nvPr>
            <p:ph type="title"/>
          </p:nvPr>
        </p:nvSpPr>
        <p:spPr>
          <a:xfrm>
            <a:off x="251520" y="1196752"/>
            <a:ext cx="8301608" cy="792088"/>
          </a:xfrm>
        </p:spPr>
        <p:txBody>
          <a:bodyPr/>
          <a:lstStyle/>
          <a:p>
            <a:r>
              <a:rPr lang="nl-NL" dirty="0" smtClean="0"/>
              <a:t>Stuw </a:t>
            </a:r>
            <a:r>
              <a:rPr lang="nl-NL" dirty="0" err="1" smtClean="0"/>
              <a:t>Linne</a:t>
            </a:r>
            <a:r>
              <a:rPr lang="nl-NL" dirty="0" smtClean="0"/>
              <a:t> en Roermond</a:t>
            </a:r>
            <a:endParaRPr lang="nl-NL" dirty="0"/>
          </a:p>
        </p:txBody>
      </p:sp>
      <p:pic>
        <p:nvPicPr>
          <p:cNvPr id="6" name="Picture 3" descr="C:\Users\Anton\Documents\Anton aWerk\Bediening (op Afstand)\Bouwprojecten\Zuid Ned Oost\Maasbracht Centrale\Foto's Maasbracht centrale\zicht op stuwen\IMG_0119 Linnen en Roermond 2.jpg"/>
          <p:cNvPicPr>
            <a:picLocks noChangeAspect="1" noChangeArrowheads="1"/>
          </p:cNvPicPr>
          <p:nvPr/>
        </p:nvPicPr>
        <p:blipFill>
          <a:blip r:embed="rId2" cstate="print"/>
          <a:srcRect/>
          <a:stretch>
            <a:fillRect/>
          </a:stretch>
        </p:blipFill>
        <p:spPr bwMode="auto">
          <a:xfrm>
            <a:off x="4572000" y="1176016"/>
            <a:ext cx="4360761" cy="3477120"/>
          </a:xfrm>
          <a:prstGeom prst="rect">
            <a:avLst/>
          </a:prstGeom>
          <a:noFill/>
        </p:spPr>
      </p:pic>
      <p:pic>
        <p:nvPicPr>
          <p:cNvPr id="7" name="Picture 2" descr="C:\Users\Anton\Documents\Anton aWerk\Bediening (op Afstand)\Bouwprojecten\Zuid Ned Oost\Maasbracht Centrale\Foto's Maasbracht centrale\zicht op stuwen\IMG_0117 Linnen en Roermond.jpg"/>
          <p:cNvPicPr>
            <a:picLocks noChangeAspect="1" noChangeArrowheads="1"/>
          </p:cNvPicPr>
          <p:nvPr/>
        </p:nvPicPr>
        <p:blipFill>
          <a:blip r:embed="rId3" cstate="print"/>
          <a:srcRect/>
          <a:stretch>
            <a:fillRect/>
          </a:stretch>
        </p:blipFill>
        <p:spPr bwMode="auto">
          <a:xfrm>
            <a:off x="179512" y="2996952"/>
            <a:ext cx="5421808" cy="3228577"/>
          </a:xfrm>
          <a:prstGeom prst="rect">
            <a:avLst/>
          </a:prstGeom>
          <a:noFill/>
        </p:spPr>
      </p:pic>
    </p:spTree>
    <p:extLst>
      <p:ext uri="{BB962C8B-B14F-4D97-AF65-F5344CB8AC3E}">
        <p14:creationId xmlns:p14="http://schemas.microsoft.com/office/powerpoint/2010/main" val="1343253374"/>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smtClean="0"/>
              <a:t>Generiek</a:t>
            </a:r>
            <a:endParaRPr lang="nl-NL" dirty="0"/>
          </a:p>
        </p:txBody>
      </p:sp>
      <p:sp>
        <p:nvSpPr>
          <p:cNvPr id="3" name="Tijdelijke aanduiding voor inhoud 2"/>
          <p:cNvSpPr>
            <a:spLocks noGrp="1"/>
          </p:cNvSpPr>
          <p:nvPr>
            <p:ph idx="1"/>
          </p:nvPr>
        </p:nvSpPr>
        <p:spPr/>
        <p:txBody>
          <a:bodyPr/>
          <a:lstStyle/>
          <a:p>
            <a:r>
              <a:rPr lang="nl-NL" smtClean="0"/>
              <a:t>Tegenlicht en regenaanslag kan leiden tot falen object</a:t>
            </a:r>
          </a:p>
          <a:p>
            <a:r>
              <a:rPr lang="nl-NL" smtClean="0"/>
              <a:t>Let op gebruik domebehuizing</a:t>
            </a:r>
          </a:p>
          <a:p>
            <a:r>
              <a:rPr lang="nl-NL" smtClean="0"/>
              <a:t>Bewaren en vrijgeven is strak geregeld</a:t>
            </a:r>
          </a:p>
          <a:p>
            <a:r>
              <a:rPr lang="nl-NL" smtClean="0"/>
              <a:t>Wel verdeling van live beelden over meerdere werkplekken en bij verkeersposten naar calamiteitencentra e.d.</a:t>
            </a:r>
          </a:p>
          <a:p>
            <a:r>
              <a:rPr lang="nl-NL" smtClean="0"/>
              <a:t>Naast camera’s voor verkeersbegeleiding en bediening ook beelden voor bewaking</a:t>
            </a:r>
          </a:p>
          <a:p>
            <a:r>
              <a:rPr lang="nl-NL" smtClean="0"/>
              <a:t>Vanuit patrouillevaartuigen</a:t>
            </a:r>
          </a:p>
          <a:p>
            <a:pPr lvl="1"/>
            <a:r>
              <a:rPr lang="nl-NL" smtClean="0"/>
              <a:t>pilot naar gebruik “slimme” camera’s</a:t>
            </a:r>
          </a:p>
          <a:p>
            <a:pPr lvl="1"/>
            <a:r>
              <a:rPr lang="nl-NL" smtClean="0"/>
              <a:t>Live-beelden naar calamiteitenkamer e.d</a:t>
            </a:r>
            <a:endParaRPr lang="nl-NL" dirty="0"/>
          </a:p>
        </p:txBody>
      </p:sp>
    </p:spTree>
    <p:extLst>
      <p:ext uri="{BB962C8B-B14F-4D97-AF65-F5344CB8AC3E}">
        <p14:creationId xmlns:p14="http://schemas.microsoft.com/office/powerpoint/2010/main" val="1718566432"/>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el 1"/>
          <p:cNvSpPr txBox="1">
            <a:spLocks/>
          </p:cNvSpPr>
          <p:nvPr/>
        </p:nvSpPr>
        <p:spPr bwMode="auto">
          <a:xfrm>
            <a:off x="467544" y="1084674"/>
            <a:ext cx="7643192"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spAutoFit/>
          </a:bodyPr>
          <a:lstStyle>
            <a:lvl1pPr eaLnBrk="1" hangingPunct="1">
              <a:spcBef>
                <a:spcPct val="0"/>
              </a:spcBef>
              <a:defRPr sz="2600" baseline="0">
                <a:solidFill>
                  <a:srgbClr val="007BC7"/>
                </a:solidFill>
                <a:latin typeface="+mj-lt"/>
                <a:ea typeface="+mj-ea"/>
                <a:cs typeface="+mj-cs"/>
              </a:defRPr>
            </a:lvl1pPr>
            <a:lvl2pPr eaLnBrk="1" hangingPunct="1">
              <a:spcBef>
                <a:spcPct val="0"/>
              </a:spcBef>
              <a:defRPr sz="2600">
                <a:solidFill>
                  <a:srgbClr val="E17000"/>
                </a:solidFill>
              </a:defRPr>
            </a:lvl2pPr>
            <a:lvl3pPr eaLnBrk="1" hangingPunct="1">
              <a:spcBef>
                <a:spcPct val="0"/>
              </a:spcBef>
              <a:defRPr sz="2600">
                <a:solidFill>
                  <a:srgbClr val="E17000"/>
                </a:solidFill>
              </a:defRPr>
            </a:lvl3pPr>
            <a:lvl4pPr eaLnBrk="1" hangingPunct="1">
              <a:spcBef>
                <a:spcPct val="0"/>
              </a:spcBef>
              <a:defRPr sz="2600">
                <a:solidFill>
                  <a:srgbClr val="E17000"/>
                </a:solidFill>
              </a:defRPr>
            </a:lvl4pPr>
            <a:lvl5pPr eaLnBrk="1" hangingPunct="1">
              <a:spcBef>
                <a:spcPct val="0"/>
              </a:spcBef>
              <a:defRPr sz="2600">
                <a:solidFill>
                  <a:srgbClr val="E17000"/>
                </a:solidFill>
              </a:defRPr>
            </a:lvl5pPr>
            <a:lvl6pPr marL="457200" fontAlgn="base">
              <a:spcBef>
                <a:spcPct val="0"/>
              </a:spcBef>
              <a:spcAft>
                <a:spcPct val="0"/>
              </a:spcAft>
              <a:defRPr sz="2600">
                <a:solidFill>
                  <a:srgbClr val="E17000"/>
                </a:solidFill>
              </a:defRPr>
            </a:lvl6pPr>
            <a:lvl7pPr marL="914400" fontAlgn="base">
              <a:spcBef>
                <a:spcPct val="0"/>
              </a:spcBef>
              <a:spcAft>
                <a:spcPct val="0"/>
              </a:spcAft>
              <a:defRPr sz="2600">
                <a:solidFill>
                  <a:srgbClr val="E17000"/>
                </a:solidFill>
              </a:defRPr>
            </a:lvl7pPr>
            <a:lvl8pPr marL="1371600" fontAlgn="base">
              <a:spcBef>
                <a:spcPct val="0"/>
              </a:spcBef>
              <a:spcAft>
                <a:spcPct val="0"/>
              </a:spcAft>
              <a:defRPr sz="2600">
                <a:solidFill>
                  <a:srgbClr val="E17000"/>
                </a:solidFill>
              </a:defRPr>
            </a:lvl8pPr>
            <a:lvl9pPr marL="1828800" fontAlgn="base">
              <a:spcBef>
                <a:spcPct val="0"/>
              </a:spcBef>
              <a:spcAft>
                <a:spcPct val="0"/>
              </a:spcAft>
              <a:defRPr sz="2600">
                <a:solidFill>
                  <a:srgbClr val="E17000"/>
                </a:solidFill>
              </a:defRPr>
            </a:lvl9pPr>
          </a:lstStyle>
          <a:p>
            <a:r>
              <a:rPr lang="nl-NL" dirty="0"/>
              <a:t>Regen op de lens</a:t>
            </a:r>
          </a:p>
        </p:txBody>
      </p:sp>
      <p:pic>
        <p:nvPicPr>
          <p:cNvPr id="6" name="Picture 2" descr="C:\Users\Anton\AppData\Local\Microsoft\Windows\Temporary Internet Files\Content.Outlook\13JUK2RR\SAM_4170 schip op 100m voor doorvaart.jpg"/>
          <p:cNvPicPr>
            <a:picLocks noChangeAspect="1" noChangeArrowheads="1"/>
          </p:cNvPicPr>
          <p:nvPr/>
        </p:nvPicPr>
        <p:blipFill>
          <a:blip r:embed="rId2" cstate="print"/>
          <a:srcRect l="2956" t="7347" r="19206" b="13163"/>
          <a:stretch>
            <a:fillRect/>
          </a:stretch>
        </p:blipFill>
        <p:spPr bwMode="auto">
          <a:xfrm>
            <a:off x="899593" y="1556792"/>
            <a:ext cx="6846474" cy="4688347"/>
          </a:xfrm>
          <a:prstGeom prst="rect">
            <a:avLst/>
          </a:prstGeom>
          <a:noFill/>
        </p:spPr>
      </p:pic>
    </p:spTree>
    <p:extLst>
      <p:ext uri="{BB962C8B-B14F-4D97-AF65-F5344CB8AC3E}">
        <p14:creationId xmlns:p14="http://schemas.microsoft.com/office/powerpoint/2010/main" val="1263844723"/>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el 1"/>
          <p:cNvSpPr>
            <a:spLocks noGrp="1"/>
          </p:cNvSpPr>
          <p:nvPr>
            <p:ph type="title"/>
          </p:nvPr>
        </p:nvSpPr>
        <p:spPr/>
        <p:txBody>
          <a:bodyPr/>
          <a:lstStyle/>
          <a:p>
            <a:r>
              <a:rPr lang="nl-NL" dirty="0" smtClean="0"/>
              <a:t>Brug Papendrecht</a:t>
            </a:r>
            <a:endParaRPr lang="nl-NL" dirty="0"/>
          </a:p>
        </p:txBody>
      </p:sp>
      <p:pic>
        <p:nvPicPr>
          <p:cNvPr id="6" name="Picture 2" descr="C:\Users\Anton\Documents\Anton aWerk\Bediening (op Afstand)\IMPAKT\West Ned\Bus 26 Biesbosch Merwedebruggen Wantij en Rhoon\Bus 26 Merwedebrug te Papendrecht\zicht bij nacht\IMG-20150128-WA002.jpg"/>
          <p:cNvPicPr>
            <a:picLocks noChangeAspect="1" noChangeArrowheads="1"/>
          </p:cNvPicPr>
          <p:nvPr/>
        </p:nvPicPr>
        <p:blipFill>
          <a:blip r:embed="rId2" cstate="print"/>
          <a:srcRect l="7590" r="4366"/>
          <a:stretch>
            <a:fillRect/>
          </a:stretch>
        </p:blipFill>
        <p:spPr bwMode="auto">
          <a:xfrm>
            <a:off x="4546656" y="1060482"/>
            <a:ext cx="3913776" cy="3333947"/>
          </a:xfrm>
          <a:prstGeom prst="rect">
            <a:avLst/>
          </a:prstGeom>
          <a:noFill/>
        </p:spPr>
      </p:pic>
      <p:pic>
        <p:nvPicPr>
          <p:cNvPr id="7" name="Picture 3" descr="C:\Users\Anton\Documents\Anton aWerk\Bediening (op Afstand)\IMPAKT\West Ned\Bus 26 Biesbosch Merwedebruggen Wantij en Rhoon\Bus 26 Merwedebrug te Papendrecht\zicht bij nacht\IMG-20150128-WA001.jpg"/>
          <p:cNvPicPr>
            <a:picLocks noChangeAspect="1" noChangeArrowheads="1"/>
          </p:cNvPicPr>
          <p:nvPr/>
        </p:nvPicPr>
        <p:blipFill>
          <a:blip r:embed="rId3" cstate="print"/>
          <a:srcRect l="15885" b="17045"/>
          <a:stretch>
            <a:fillRect/>
          </a:stretch>
        </p:blipFill>
        <p:spPr bwMode="auto">
          <a:xfrm>
            <a:off x="107504" y="2276872"/>
            <a:ext cx="4478253" cy="3312368"/>
          </a:xfrm>
          <a:prstGeom prst="rect">
            <a:avLst/>
          </a:prstGeom>
          <a:noFill/>
        </p:spPr>
      </p:pic>
      <p:pic>
        <p:nvPicPr>
          <p:cNvPr id="8" name="Picture 4" descr="C:\Users\Anton\Documents\Anton aWerk\Bediening (op Afstand)\IMPAKT\West Ned\Bus 26 Biesbosch Merwedebruggen Wantij en Rhoon\Bus 26 Merwedebrug te Papendrecht\zicht bij nacht\IMG-20150128-WA000.jpg"/>
          <p:cNvPicPr>
            <a:picLocks noChangeAspect="1" noChangeArrowheads="1"/>
          </p:cNvPicPr>
          <p:nvPr/>
        </p:nvPicPr>
        <p:blipFill>
          <a:blip r:embed="rId4" cstate="print"/>
          <a:srcRect l="5832" b="15543"/>
          <a:stretch>
            <a:fillRect/>
          </a:stretch>
        </p:blipFill>
        <p:spPr bwMode="auto">
          <a:xfrm>
            <a:off x="4932040" y="3573016"/>
            <a:ext cx="4067944" cy="2736304"/>
          </a:xfrm>
          <a:prstGeom prst="rect">
            <a:avLst/>
          </a:prstGeom>
          <a:noFill/>
        </p:spPr>
      </p:pic>
    </p:spTree>
    <p:extLst>
      <p:ext uri="{BB962C8B-B14F-4D97-AF65-F5344CB8AC3E}">
        <p14:creationId xmlns:p14="http://schemas.microsoft.com/office/powerpoint/2010/main" val="81086579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el 4"/>
          <p:cNvSpPr>
            <a:spLocks noGrp="1"/>
          </p:cNvSpPr>
          <p:nvPr>
            <p:ph type="ctrTitle"/>
          </p:nvPr>
        </p:nvSpPr>
        <p:spPr>
          <a:xfrm>
            <a:off x="4788024" y="2880000"/>
            <a:ext cx="4104456" cy="856800"/>
          </a:xfrm>
        </p:spPr>
        <p:txBody>
          <a:bodyPr/>
          <a:lstStyle/>
          <a:p>
            <a:r>
              <a:rPr lang="nl-NL" b="1" dirty="0" smtClean="0"/>
              <a:t>Toelichting Marktconsultatie</a:t>
            </a:r>
            <a:endParaRPr lang="nl-NL" b="1" dirty="0"/>
          </a:p>
        </p:txBody>
      </p:sp>
      <p:sp>
        <p:nvSpPr>
          <p:cNvPr id="7" name="Subtitle 4"/>
          <p:cNvSpPr>
            <a:spLocks noGrp="1"/>
          </p:cNvSpPr>
          <p:nvPr>
            <p:ph type="subTitle" idx="1"/>
          </p:nvPr>
        </p:nvSpPr>
        <p:spPr>
          <a:xfrm>
            <a:off x="4860032" y="4149080"/>
            <a:ext cx="2808312" cy="1536973"/>
          </a:xfrm>
        </p:spPr>
        <p:txBody>
          <a:bodyPr anchor="b"/>
          <a:lstStyle/>
          <a:p>
            <a:pPr>
              <a:buFontTx/>
              <a:buNone/>
            </a:pPr>
            <a:r>
              <a:rPr lang="nl-NL" altLang="nl-NL" sz="1600" dirty="0" smtClean="0">
                <a:solidFill>
                  <a:schemeClr val="tx1"/>
                </a:solidFill>
                <a:latin typeface="+mj-lt"/>
              </a:rPr>
              <a:t>Rijkswaterstaat</a:t>
            </a:r>
          </a:p>
          <a:p>
            <a:r>
              <a:rPr lang="nl-NL" altLang="nl-NL" sz="1600" dirty="0" smtClean="0">
                <a:solidFill>
                  <a:schemeClr val="tx1"/>
                </a:solidFill>
                <a:latin typeface="+mj-lt"/>
              </a:rPr>
              <a:t>Raymond Laros (CIV)</a:t>
            </a:r>
            <a:endParaRPr lang="nl-NL" altLang="nl-NL" sz="1600" dirty="0">
              <a:solidFill>
                <a:schemeClr val="tx1"/>
              </a:solidFill>
              <a:latin typeface="+mj-lt"/>
            </a:endParaRPr>
          </a:p>
        </p:txBody>
      </p:sp>
      <p:pic>
        <p:nvPicPr>
          <p:cNvPr id="3076" name="Picture 4" descr="http://www.marketlink.se/upload/paragraphs/picture/shutterstock_155827076-3.jpg?timeString=20170606160056&amp;w=1920&amp;h=&amp;r=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9512" y="2060848"/>
            <a:ext cx="4290913" cy="321818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01938001"/>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el 4"/>
          <p:cNvSpPr>
            <a:spLocks noGrp="1"/>
          </p:cNvSpPr>
          <p:nvPr>
            <p:ph type="ctrTitle"/>
          </p:nvPr>
        </p:nvSpPr>
        <p:spPr/>
        <p:txBody>
          <a:bodyPr/>
          <a:lstStyle/>
          <a:p>
            <a:r>
              <a:rPr lang="nl-NL" dirty="0" smtClean="0"/>
              <a:t>Cameragebruik Hoofdwegennet</a:t>
            </a:r>
            <a:endParaRPr lang="nl-NL" dirty="0"/>
          </a:p>
        </p:txBody>
      </p:sp>
      <p:sp>
        <p:nvSpPr>
          <p:cNvPr id="7" name="Subtitle 4"/>
          <p:cNvSpPr>
            <a:spLocks noGrp="1"/>
          </p:cNvSpPr>
          <p:nvPr>
            <p:ph type="subTitle" idx="1"/>
          </p:nvPr>
        </p:nvSpPr>
        <p:spPr>
          <a:xfrm>
            <a:off x="5076056" y="4149080"/>
            <a:ext cx="2808312" cy="1536973"/>
          </a:xfrm>
        </p:spPr>
        <p:txBody>
          <a:bodyPr anchor="b"/>
          <a:lstStyle/>
          <a:p>
            <a:pPr>
              <a:buFontTx/>
              <a:buNone/>
            </a:pPr>
            <a:r>
              <a:rPr lang="nl-NL" altLang="nl-NL" sz="1600" dirty="0" smtClean="0">
                <a:solidFill>
                  <a:schemeClr val="tx1"/>
                </a:solidFill>
                <a:latin typeface="+mj-lt"/>
              </a:rPr>
              <a:t>Rijkswaterstaat</a:t>
            </a:r>
          </a:p>
          <a:p>
            <a:r>
              <a:rPr lang="nl-NL" altLang="nl-NL" sz="1600" dirty="0" smtClean="0">
                <a:solidFill>
                  <a:schemeClr val="tx1"/>
                </a:solidFill>
                <a:latin typeface="+mj-lt"/>
              </a:rPr>
              <a:t>Joy Liu (VWM)</a:t>
            </a:r>
            <a:endParaRPr lang="nl-NL" altLang="nl-NL" sz="1600" dirty="0">
              <a:solidFill>
                <a:schemeClr val="tx1"/>
              </a:solidFill>
              <a:latin typeface="+mj-lt"/>
            </a:endParaRPr>
          </a:p>
        </p:txBody>
      </p:sp>
      <p:pic>
        <p:nvPicPr>
          <p:cNvPr id="2050" name="Picture 2" descr="http://imgb.igcdn.nl/7ce6507abc204856a32373c3399a3404/opener/De_verkeerscentrale_in_Helmond.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3500" y="2132856"/>
            <a:ext cx="4436492" cy="250218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07974469"/>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smtClean="0"/>
              <a:t>Cameragebruik Hoofdwegennet</a:t>
            </a:r>
            <a:endParaRPr lang="nl-NL" dirty="0"/>
          </a:p>
        </p:txBody>
      </p:sp>
      <p:sp>
        <p:nvSpPr>
          <p:cNvPr id="3" name="Tijdelijke aanduiding voor tekst 2"/>
          <p:cNvSpPr>
            <a:spLocks noGrp="1"/>
          </p:cNvSpPr>
          <p:nvPr>
            <p:ph type="body" sz="quarter" idx="11"/>
          </p:nvPr>
        </p:nvSpPr>
        <p:spPr/>
        <p:txBody>
          <a:bodyPr/>
          <a:lstStyle/>
          <a:p>
            <a:pPr marL="0" indent="0">
              <a:buNone/>
            </a:pPr>
            <a:r>
              <a:rPr lang="nl-NL" dirty="0" smtClean="0"/>
              <a:t>RWS gebruikt camera’s langs het Hoofdwegennet voor:</a:t>
            </a:r>
          </a:p>
          <a:p>
            <a:endParaRPr lang="nl-NL" dirty="0"/>
          </a:p>
          <a:p>
            <a:r>
              <a:rPr lang="nl-NL" dirty="0" smtClean="0"/>
              <a:t>Spitsstrook bewaking;</a:t>
            </a:r>
          </a:p>
          <a:p>
            <a:r>
              <a:rPr lang="nl-NL" dirty="0" smtClean="0"/>
              <a:t>Incident Management;</a:t>
            </a:r>
          </a:p>
          <a:p>
            <a:r>
              <a:rPr lang="nl-NL" dirty="0" smtClean="0"/>
              <a:t>Tunnelbediening;</a:t>
            </a:r>
          </a:p>
          <a:p>
            <a:r>
              <a:rPr lang="nl-NL" dirty="0" smtClean="0"/>
              <a:t>Tunneldosering.</a:t>
            </a:r>
          </a:p>
          <a:p>
            <a:endParaRPr lang="nl-NL" dirty="0"/>
          </a:p>
          <a:p>
            <a:pPr marL="0" indent="0">
              <a:buNone/>
            </a:pPr>
            <a:r>
              <a:rPr lang="nl-NL" dirty="0" smtClean="0"/>
              <a:t>RWS bewaakt het Hoofdwegennet vanuit vijf verkeerscentrales</a:t>
            </a:r>
            <a:endParaRPr lang="nl-NL" dirty="0"/>
          </a:p>
          <a:p>
            <a:endParaRPr lang="nl-NL" dirty="0"/>
          </a:p>
          <a:p>
            <a:endParaRPr lang="nl-NL" dirty="0"/>
          </a:p>
        </p:txBody>
      </p:sp>
    </p:spTree>
    <p:extLst>
      <p:ext uri="{BB962C8B-B14F-4D97-AF65-F5344CB8AC3E}">
        <p14:creationId xmlns:p14="http://schemas.microsoft.com/office/powerpoint/2010/main" val="925653558"/>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smtClean="0"/>
              <a:t>Spitsstrook</a:t>
            </a:r>
            <a:endParaRPr lang="nl-NL" dirty="0"/>
          </a:p>
        </p:txBody>
      </p:sp>
      <p:sp>
        <p:nvSpPr>
          <p:cNvPr id="3" name="Tijdelijke aanduiding voor tekst 2"/>
          <p:cNvSpPr>
            <a:spLocks noGrp="1"/>
          </p:cNvSpPr>
          <p:nvPr>
            <p:ph type="body" sz="quarter" idx="11"/>
          </p:nvPr>
        </p:nvSpPr>
        <p:spPr/>
        <p:txBody>
          <a:bodyPr/>
          <a:lstStyle/>
          <a:p>
            <a:endParaRPr lang="nl-NL"/>
          </a:p>
        </p:txBody>
      </p:sp>
      <p:pic>
        <p:nvPicPr>
          <p:cNvPr id="4" name="Afbeelding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67544" y="2060848"/>
            <a:ext cx="8280920" cy="4140460"/>
          </a:xfrm>
          <a:prstGeom prst="rect">
            <a:avLst/>
          </a:prstGeom>
        </p:spPr>
      </p:pic>
    </p:spTree>
    <p:extLst>
      <p:ext uri="{BB962C8B-B14F-4D97-AF65-F5344CB8AC3E}">
        <p14:creationId xmlns:p14="http://schemas.microsoft.com/office/powerpoint/2010/main" val="1603278579"/>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smtClean="0"/>
              <a:t>Spitsstrook</a:t>
            </a:r>
            <a:endParaRPr lang="nl-NL" dirty="0"/>
          </a:p>
        </p:txBody>
      </p:sp>
      <p:sp>
        <p:nvSpPr>
          <p:cNvPr id="3" name="Tijdelijke aanduiding voor tekst 2"/>
          <p:cNvSpPr>
            <a:spLocks noGrp="1"/>
          </p:cNvSpPr>
          <p:nvPr>
            <p:ph type="body" sz="quarter" idx="11"/>
          </p:nvPr>
        </p:nvSpPr>
        <p:spPr/>
        <p:txBody>
          <a:bodyPr/>
          <a:lstStyle/>
          <a:p>
            <a:r>
              <a:rPr lang="nl-NL" dirty="0"/>
              <a:t>Een spitsstrook is:</a:t>
            </a:r>
          </a:p>
          <a:p>
            <a:pPr lvl="1"/>
            <a:r>
              <a:rPr lang="nl-NL" dirty="0"/>
              <a:t>een vluchtstrook aan de rechterkant van de snelweg, of; </a:t>
            </a:r>
          </a:p>
          <a:p>
            <a:pPr lvl="1"/>
            <a:r>
              <a:rPr lang="nl-NL" dirty="0"/>
              <a:t>een rijstrook aan de linkerkant van de snelweg;</a:t>
            </a:r>
          </a:p>
          <a:p>
            <a:pPr marL="0" indent="0">
              <a:buNone/>
            </a:pPr>
            <a:r>
              <a:rPr lang="nl-NL" dirty="0"/>
              <a:t>die alleen tijdens drukke momenten open is voor verkeer.</a:t>
            </a:r>
          </a:p>
          <a:p>
            <a:endParaRPr lang="nl-NL" dirty="0"/>
          </a:p>
          <a:p>
            <a:r>
              <a:rPr lang="nl-NL" dirty="0"/>
              <a:t>Doordat het verkeer tijdelijk gebruikmaakt van een extra rijstrook:</a:t>
            </a:r>
          </a:p>
          <a:p>
            <a:pPr lvl="1"/>
            <a:r>
              <a:rPr lang="nl-NL" dirty="0"/>
              <a:t>stroomt het vlotter door;</a:t>
            </a:r>
          </a:p>
          <a:p>
            <a:pPr lvl="1"/>
            <a:r>
              <a:rPr lang="nl-NL" dirty="0"/>
              <a:t>ontstaan er minder files;</a:t>
            </a:r>
          </a:p>
          <a:p>
            <a:pPr lvl="1"/>
            <a:r>
              <a:rPr lang="nl-NL" dirty="0"/>
              <a:t>vinden er minder kop-staartbotsingen plaats.</a:t>
            </a:r>
          </a:p>
          <a:p>
            <a:endParaRPr lang="nl-NL" dirty="0"/>
          </a:p>
        </p:txBody>
      </p:sp>
    </p:spTree>
    <p:extLst>
      <p:ext uri="{BB962C8B-B14F-4D97-AF65-F5344CB8AC3E}">
        <p14:creationId xmlns:p14="http://schemas.microsoft.com/office/powerpoint/2010/main" val="84017554"/>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a:t>Spitsstrook </a:t>
            </a:r>
            <a:r>
              <a:rPr lang="nl-NL" dirty="0" smtClean="0"/>
              <a:t>bewaking camera’s</a:t>
            </a:r>
            <a:endParaRPr lang="nl-NL" dirty="0"/>
          </a:p>
        </p:txBody>
      </p:sp>
      <p:sp>
        <p:nvSpPr>
          <p:cNvPr id="3" name="Tijdelijke aanduiding voor tekst 2"/>
          <p:cNvSpPr>
            <a:spLocks noGrp="1"/>
          </p:cNvSpPr>
          <p:nvPr>
            <p:ph type="body" sz="quarter" idx="11"/>
          </p:nvPr>
        </p:nvSpPr>
        <p:spPr/>
        <p:txBody>
          <a:bodyPr/>
          <a:lstStyle/>
          <a:p>
            <a:r>
              <a:rPr lang="nl-NL" dirty="0"/>
              <a:t>Voordat de spitsstrook geopend wordt, moet deze geschouwd worden om vast te stellen, dat de strook vrij is van obstakels;</a:t>
            </a:r>
          </a:p>
          <a:p>
            <a:endParaRPr lang="nl-NL" dirty="0" smtClean="0"/>
          </a:p>
          <a:p>
            <a:r>
              <a:rPr lang="nl-NL" dirty="0" smtClean="0"/>
              <a:t>Tijdens </a:t>
            </a:r>
            <a:r>
              <a:rPr lang="nl-NL" dirty="0"/>
              <a:t>de periode dat de spitsstrook op de vluchtstrook geopend is, moet:</a:t>
            </a:r>
          </a:p>
          <a:p>
            <a:pPr lvl="1"/>
            <a:r>
              <a:rPr lang="nl-NL" dirty="0"/>
              <a:t>de spitsstrook bewaakt worden. In geval van pech, kunnen automobilisten niet uitwijken naar een veilige strook;</a:t>
            </a:r>
          </a:p>
          <a:p>
            <a:pPr lvl="1"/>
            <a:r>
              <a:rPr lang="nl-NL" dirty="0"/>
              <a:t>Elke vluchthaven bewaakt worden. Een voertuig dat in een pechhaven tot stilstand gekomen is, kan niet voldoende snelheid maken om veilig in te voegen.</a:t>
            </a:r>
          </a:p>
          <a:p>
            <a:endParaRPr lang="nl-NL" dirty="0" smtClean="0"/>
          </a:p>
          <a:p>
            <a:r>
              <a:rPr lang="nl-NL" dirty="0" smtClean="0"/>
              <a:t>Bewaken </a:t>
            </a:r>
            <a:r>
              <a:rPr lang="nl-NL" dirty="0"/>
              <a:t>van spitsstroken en vluchthavens gebeurt met detectie systemen, aangevuld met videobeelden om de alarmen van detectie systemen te valideren.</a:t>
            </a:r>
          </a:p>
          <a:p>
            <a:endParaRPr lang="nl-NL" dirty="0"/>
          </a:p>
        </p:txBody>
      </p:sp>
    </p:spTree>
    <p:extLst>
      <p:ext uri="{BB962C8B-B14F-4D97-AF65-F5344CB8AC3E}">
        <p14:creationId xmlns:p14="http://schemas.microsoft.com/office/powerpoint/2010/main" val="1807313647"/>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468000" y="1295999"/>
            <a:ext cx="8402400" cy="400110"/>
          </a:xfrm>
        </p:spPr>
        <p:txBody>
          <a:bodyPr/>
          <a:lstStyle/>
          <a:p>
            <a:r>
              <a:rPr lang="nl-NL" dirty="0" smtClean="0"/>
              <a:t>Incident Management camera’s</a:t>
            </a:r>
            <a:endParaRPr lang="nl-NL" dirty="0"/>
          </a:p>
        </p:txBody>
      </p:sp>
      <p:sp>
        <p:nvSpPr>
          <p:cNvPr id="3" name="Tijdelijke aanduiding voor tekst 2"/>
          <p:cNvSpPr>
            <a:spLocks noGrp="1"/>
          </p:cNvSpPr>
          <p:nvPr>
            <p:ph type="body" sz="quarter" idx="11"/>
          </p:nvPr>
        </p:nvSpPr>
        <p:spPr/>
        <p:txBody>
          <a:bodyPr/>
          <a:lstStyle/>
          <a:p>
            <a:r>
              <a:rPr lang="nl-NL" dirty="0" smtClean="0"/>
              <a:t>Incident Management camera’s </a:t>
            </a:r>
            <a:r>
              <a:rPr lang="nl-NL" dirty="0"/>
              <a:t>geven de wegverkeersleider, visuele informatie over het incident, voordat de weginspecteur en hulpdiensten aanwezig kunnen zijn.</a:t>
            </a:r>
          </a:p>
          <a:p>
            <a:endParaRPr lang="nl-NL" dirty="0" smtClean="0"/>
          </a:p>
          <a:p>
            <a:r>
              <a:rPr lang="nl-NL" dirty="0" smtClean="0"/>
              <a:t>Zodat </a:t>
            </a:r>
            <a:r>
              <a:rPr lang="nl-NL" dirty="0"/>
              <a:t>de wegverkeersleider:</a:t>
            </a:r>
          </a:p>
          <a:p>
            <a:pPr lvl="1"/>
            <a:r>
              <a:rPr lang="nl-NL" dirty="0"/>
              <a:t>Het ongeval of incident snel kan veilig kan stellen, waardoor vervolg incidenten voorkomen worden;</a:t>
            </a:r>
          </a:p>
          <a:p>
            <a:pPr lvl="1"/>
            <a:r>
              <a:rPr lang="nl-NL" dirty="0"/>
              <a:t>Juiste informatie aan weginspecteur en hulpdiensten kan geven (aanrijroutes, gewonden, aantal voertuigen, afsleep);</a:t>
            </a:r>
          </a:p>
          <a:p>
            <a:pPr lvl="1"/>
            <a:r>
              <a:rPr lang="nl-NL" dirty="0"/>
              <a:t>De rest duur van het incident kan inschatten, die via VCNL resulteert in betrouwbare reisinformatie voor de weggebruiker;</a:t>
            </a:r>
          </a:p>
          <a:p>
            <a:pPr lvl="1"/>
            <a:r>
              <a:rPr lang="nl-NL" dirty="0"/>
              <a:t>Vroegtijdig adequate omleidingen kan instellen.</a:t>
            </a:r>
          </a:p>
          <a:p>
            <a:endParaRPr lang="nl-NL" dirty="0"/>
          </a:p>
        </p:txBody>
      </p:sp>
    </p:spTree>
    <p:extLst>
      <p:ext uri="{BB962C8B-B14F-4D97-AF65-F5344CB8AC3E}">
        <p14:creationId xmlns:p14="http://schemas.microsoft.com/office/powerpoint/2010/main" val="2503391623"/>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smtClean="0"/>
              <a:t>Tunnelbediening camera’s</a:t>
            </a:r>
            <a:endParaRPr lang="nl-NL" dirty="0"/>
          </a:p>
        </p:txBody>
      </p:sp>
      <p:sp>
        <p:nvSpPr>
          <p:cNvPr id="3" name="Tijdelijke aanduiding voor tekst 2"/>
          <p:cNvSpPr>
            <a:spLocks noGrp="1"/>
          </p:cNvSpPr>
          <p:nvPr>
            <p:ph type="body" sz="quarter" idx="11"/>
          </p:nvPr>
        </p:nvSpPr>
        <p:spPr>
          <a:xfrm>
            <a:off x="468313" y="1844824"/>
            <a:ext cx="8402400" cy="4365176"/>
          </a:xfrm>
        </p:spPr>
        <p:txBody>
          <a:bodyPr/>
          <a:lstStyle/>
          <a:p>
            <a:r>
              <a:rPr lang="nl-NL" dirty="0" smtClean="0"/>
              <a:t>Camera’s </a:t>
            </a:r>
            <a:r>
              <a:rPr lang="nl-NL" dirty="0"/>
              <a:t>worden </a:t>
            </a:r>
            <a:r>
              <a:rPr lang="nl-NL" dirty="0" smtClean="0"/>
              <a:t>bij tunnelbediening gebruikt </a:t>
            </a:r>
            <a:r>
              <a:rPr lang="nl-NL" dirty="0"/>
              <a:t>voor ondersteuning:</a:t>
            </a:r>
          </a:p>
          <a:p>
            <a:pPr lvl="1"/>
            <a:r>
              <a:rPr lang="nl-NL" dirty="0"/>
              <a:t>Vaststellen situatie na alarm van detectie systeem:</a:t>
            </a:r>
          </a:p>
          <a:p>
            <a:pPr lvl="2"/>
            <a:r>
              <a:rPr lang="nl-NL" dirty="0"/>
              <a:t>Hoogtedetectie;</a:t>
            </a:r>
          </a:p>
          <a:p>
            <a:pPr lvl="2"/>
            <a:r>
              <a:rPr lang="nl-NL" dirty="0" err="1"/>
              <a:t>Snelheids</a:t>
            </a:r>
            <a:r>
              <a:rPr lang="nl-NL" dirty="0"/>
              <a:t> Onderschrijding Systeem;</a:t>
            </a:r>
          </a:p>
          <a:p>
            <a:pPr lvl="2"/>
            <a:r>
              <a:rPr lang="nl-NL" dirty="0"/>
              <a:t>Openen hulppost in tunnel door weggebruiker;</a:t>
            </a:r>
          </a:p>
          <a:p>
            <a:pPr lvl="2"/>
            <a:r>
              <a:rPr lang="nl-NL" dirty="0"/>
              <a:t>Gebruik noodtelefoon door weggebruiker;</a:t>
            </a:r>
          </a:p>
          <a:p>
            <a:pPr lvl="2"/>
            <a:r>
              <a:rPr lang="nl-NL" dirty="0"/>
              <a:t>Openen hulpdeur in tunnel door weggebruiker;</a:t>
            </a:r>
          </a:p>
          <a:p>
            <a:pPr lvl="1"/>
            <a:r>
              <a:rPr lang="nl-NL" dirty="0"/>
              <a:t>Ondersteunen van inzet van verkeerssysteem:</a:t>
            </a:r>
          </a:p>
          <a:p>
            <a:pPr lvl="2"/>
            <a:r>
              <a:rPr lang="nl-NL" dirty="0"/>
              <a:t>Verkeersgeleiding (verkeerslichten, afsluitboom);</a:t>
            </a:r>
          </a:p>
          <a:p>
            <a:pPr lvl="2"/>
            <a:r>
              <a:rPr lang="nl-NL" dirty="0"/>
              <a:t>Omroepsysteem;</a:t>
            </a:r>
          </a:p>
          <a:p>
            <a:pPr lvl="1"/>
            <a:r>
              <a:rPr lang="nl-NL" dirty="0"/>
              <a:t>Informatie aan derden:</a:t>
            </a:r>
          </a:p>
          <a:p>
            <a:pPr lvl="2"/>
            <a:r>
              <a:rPr lang="nl-NL" dirty="0"/>
              <a:t>Hulpdienstpaneel buiten tunnel, o.a. ten behoeve  van brandweer;</a:t>
            </a:r>
          </a:p>
          <a:p>
            <a:pPr lvl="2"/>
            <a:r>
              <a:rPr lang="nl-NL" dirty="0"/>
              <a:t>Alarmcentrales van hulpdiensten</a:t>
            </a:r>
          </a:p>
          <a:p>
            <a:endParaRPr lang="nl-NL" dirty="0"/>
          </a:p>
        </p:txBody>
      </p:sp>
    </p:spTree>
    <p:extLst>
      <p:ext uri="{BB962C8B-B14F-4D97-AF65-F5344CB8AC3E}">
        <p14:creationId xmlns:p14="http://schemas.microsoft.com/office/powerpoint/2010/main" val="3386236264"/>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smtClean="0"/>
              <a:t>Tunneldosering camera’s</a:t>
            </a:r>
            <a:endParaRPr lang="nl-NL" dirty="0"/>
          </a:p>
        </p:txBody>
      </p:sp>
      <p:sp>
        <p:nvSpPr>
          <p:cNvPr id="3" name="Tijdelijke aanduiding voor tekst 2"/>
          <p:cNvSpPr>
            <a:spLocks noGrp="1"/>
          </p:cNvSpPr>
          <p:nvPr>
            <p:ph type="body" sz="quarter" idx="11"/>
          </p:nvPr>
        </p:nvSpPr>
        <p:spPr/>
        <p:txBody>
          <a:bodyPr/>
          <a:lstStyle/>
          <a:p>
            <a:r>
              <a:rPr lang="nl-NL" dirty="0"/>
              <a:t>IM camera’s voor tunneldosering worden </a:t>
            </a:r>
            <a:r>
              <a:rPr lang="nl-NL" dirty="0" smtClean="0"/>
              <a:t>geplaatst op </a:t>
            </a:r>
            <a:r>
              <a:rPr lang="nl-NL" dirty="0"/>
              <a:t>de stroom-afwaartse </a:t>
            </a:r>
            <a:r>
              <a:rPr lang="nl-NL" dirty="0" smtClean="0"/>
              <a:t>rijbanen van een tunnelbuis. </a:t>
            </a:r>
          </a:p>
          <a:p>
            <a:pPr lvl="1"/>
            <a:endParaRPr lang="nl-NL" dirty="0"/>
          </a:p>
          <a:p>
            <a:r>
              <a:rPr lang="nl-NL" dirty="0" smtClean="0"/>
              <a:t>Bij </a:t>
            </a:r>
            <a:r>
              <a:rPr lang="nl-NL" dirty="0"/>
              <a:t>detectie van file wordt de situatie gevalideerd en indien nodig de tunnelbuis afgesloten. Hierdoor wordt filevorming in de tunnel voorkomen</a:t>
            </a:r>
            <a:r>
              <a:rPr lang="nl-NL" dirty="0" smtClean="0"/>
              <a:t>.</a:t>
            </a:r>
          </a:p>
          <a:p>
            <a:endParaRPr lang="nl-NL" dirty="0" smtClean="0"/>
          </a:p>
          <a:p>
            <a:r>
              <a:rPr lang="nl-NL" dirty="0" smtClean="0"/>
              <a:t>Tunneldosering is operationeel op:</a:t>
            </a:r>
          </a:p>
          <a:p>
            <a:pPr lvl="1"/>
            <a:r>
              <a:rPr lang="nl-NL" dirty="0" smtClean="0"/>
              <a:t>Leidse Rijn tunnel (A2, Utrecht);</a:t>
            </a:r>
          </a:p>
          <a:p>
            <a:pPr lvl="1"/>
            <a:r>
              <a:rPr lang="nl-NL" dirty="0" smtClean="0"/>
              <a:t>Ketheltunnel (A4, Schiedam);</a:t>
            </a:r>
            <a:endParaRPr lang="nl-NL" dirty="0"/>
          </a:p>
          <a:p>
            <a:endParaRPr lang="nl-NL" dirty="0"/>
          </a:p>
        </p:txBody>
      </p:sp>
    </p:spTree>
    <p:extLst>
      <p:ext uri="{BB962C8B-B14F-4D97-AF65-F5344CB8AC3E}">
        <p14:creationId xmlns:p14="http://schemas.microsoft.com/office/powerpoint/2010/main" val="1409366864"/>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a:t>Verkeerscentrales</a:t>
            </a:r>
          </a:p>
        </p:txBody>
      </p:sp>
      <p:sp>
        <p:nvSpPr>
          <p:cNvPr id="3" name="Tijdelijke aanduiding voor tekst 2"/>
          <p:cNvSpPr>
            <a:spLocks noGrp="1"/>
          </p:cNvSpPr>
          <p:nvPr>
            <p:ph type="body" sz="quarter" idx="11"/>
          </p:nvPr>
        </p:nvSpPr>
        <p:spPr/>
        <p:txBody>
          <a:bodyPr/>
          <a:lstStyle/>
          <a:p>
            <a:r>
              <a:rPr lang="nl-NL" dirty="0"/>
              <a:t>Wegverkeersleiders bewaken het hoofdwegennet met behulp van camera’s vanuit vijf verkeerscentrales:</a:t>
            </a:r>
          </a:p>
          <a:p>
            <a:pPr lvl="1"/>
            <a:r>
              <a:rPr lang="nl-NL" dirty="0"/>
              <a:t>VCMN, Utrecht;</a:t>
            </a:r>
          </a:p>
          <a:p>
            <a:pPr lvl="1"/>
            <a:r>
              <a:rPr lang="nl-NL" dirty="0"/>
              <a:t>VCNON, Wolfheze;</a:t>
            </a:r>
          </a:p>
          <a:p>
            <a:pPr lvl="1"/>
            <a:r>
              <a:rPr lang="nl-NL" dirty="0"/>
              <a:t>VCNWN, Velsen;</a:t>
            </a:r>
          </a:p>
          <a:p>
            <a:pPr lvl="1"/>
            <a:r>
              <a:rPr lang="nl-NL" dirty="0"/>
              <a:t>VCZN, Helmond;</a:t>
            </a:r>
          </a:p>
          <a:p>
            <a:pPr lvl="1"/>
            <a:r>
              <a:rPr lang="nl-NL" dirty="0"/>
              <a:t>VCZWN, Rhoon;</a:t>
            </a:r>
          </a:p>
          <a:p>
            <a:endParaRPr lang="nl-NL" dirty="0" smtClean="0"/>
          </a:p>
          <a:p>
            <a:r>
              <a:rPr lang="nl-NL" dirty="0" smtClean="0"/>
              <a:t>Daarnaast </a:t>
            </a:r>
            <a:r>
              <a:rPr lang="nl-NL" dirty="0"/>
              <a:t>zijn er: </a:t>
            </a:r>
          </a:p>
          <a:p>
            <a:pPr lvl="1"/>
            <a:r>
              <a:rPr lang="nl-NL" dirty="0"/>
              <a:t>VCNL, Utrecht, voor landelijk verkeersmanagement;</a:t>
            </a:r>
          </a:p>
          <a:p>
            <a:pPr lvl="1"/>
            <a:r>
              <a:rPr lang="nl-NL" dirty="0"/>
              <a:t>MKO, Helmond, voor Missie Kritieke </a:t>
            </a:r>
            <a:r>
              <a:rPr lang="nl-NL" dirty="0" smtClean="0"/>
              <a:t>Ondersteuning</a:t>
            </a:r>
            <a:r>
              <a:rPr lang="nl-NL" dirty="0"/>
              <a:t>.</a:t>
            </a:r>
          </a:p>
          <a:p>
            <a:endParaRPr lang="nl-NL" dirty="0"/>
          </a:p>
        </p:txBody>
      </p:sp>
    </p:spTree>
    <p:extLst>
      <p:ext uri="{BB962C8B-B14F-4D97-AF65-F5344CB8AC3E}">
        <p14:creationId xmlns:p14="http://schemas.microsoft.com/office/powerpoint/2010/main" val="4260941911"/>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a:t>Wegverkeersleider werkplek</a:t>
            </a:r>
          </a:p>
        </p:txBody>
      </p:sp>
      <p:sp>
        <p:nvSpPr>
          <p:cNvPr id="3" name="Tijdelijke aanduiding voor tekst 2"/>
          <p:cNvSpPr>
            <a:spLocks noGrp="1"/>
          </p:cNvSpPr>
          <p:nvPr>
            <p:ph type="body" sz="quarter" idx="11"/>
          </p:nvPr>
        </p:nvSpPr>
        <p:spPr/>
        <p:txBody>
          <a:bodyPr/>
          <a:lstStyle/>
          <a:p>
            <a:r>
              <a:rPr lang="nl-NL" dirty="0"/>
              <a:t>Wegverkeersleiders </a:t>
            </a:r>
            <a:r>
              <a:rPr lang="nl-NL" dirty="0" smtClean="0"/>
              <a:t>in een verkeercentrale bewaken </a:t>
            </a:r>
            <a:r>
              <a:rPr lang="nl-NL" dirty="0"/>
              <a:t>het hoofdwegennet met behulp van camera’s vanaf </a:t>
            </a:r>
            <a:r>
              <a:rPr lang="nl-NL" dirty="0" smtClean="0"/>
              <a:t>een: </a:t>
            </a:r>
            <a:endParaRPr lang="nl-NL" dirty="0"/>
          </a:p>
          <a:p>
            <a:pPr lvl="1"/>
            <a:r>
              <a:rPr lang="nl-NL" dirty="0"/>
              <a:t>Universele </a:t>
            </a:r>
            <a:r>
              <a:rPr lang="nl-NL" dirty="0" smtClean="0"/>
              <a:t>Wegverkeersleider Werkplek (</a:t>
            </a:r>
            <a:r>
              <a:rPr lang="nl-NL" dirty="0"/>
              <a:t>UWW, tot 2017);</a:t>
            </a:r>
          </a:p>
          <a:p>
            <a:pPr lvl="1"/>
            <a:r>
              <a:rPr lang="nl-NL" dirty="0" smtClean="0"/>
              <a:t>Operationele  Rijkswaterstaat </a:t>
            </a:r>
            <a:r>
              <a:rPr lang="nl-NL" dirty="0"/>
              <a:t>Bedien- en </a:t>
            </a:r>
            <a:r>
              <a:rPr lang="nl-NL" dirty="0" smtClean="0"/>
              <a:t>Begeleidingswerkplek </a:t>
            </a:r>
            <a:r>
              <a:rPr lang="nl-NL" dirty="0"/>
              <a:t>(ORBB, vanaf 2018).</a:t>
            </a:r>
          </a:p>
          <a:p>
            <a:endParaRPr lang="nl-NL" dirty="0"/>
          </a:p>
          <a:p>
            <a:r>
              <a:rPr lang="nl-NL" dirty="0"/>
              <a:t>Op UWW en ORBB worden geïntegreerd:</a:t>
            </a:r>
          </a:p>
          <a:p>
            <a:pPr lvl="1"/>
            <a:r>
              <a:rPr lang="nl-NL" dirty="0"/>
              <a:t>Bediening van verkeerskundige applicaties (matrixborden, DRIPS, </a:t>
            </a:r>
            <a:r>
              <a:rPr lang="nl-NL" dirty="0" smtClean="0"/>
              <a:t>brug/tunnel objectbediening, etc</a:t>
            </a:r>
            <a:r>
              <a:rPr lang="nl-NL" dirty="0"/>
              <a:t>.);</a:t>
            </a:r>
          </a:p>
          <a:p>
            <a:pPr lvl="1"/>
            <a:r>
              <a:rPr lang="nl-NL" dirty="0"/>
              <a:t>Presentatie en bediening van videocamera’s;</a:t>
            </a:r>
          </a:p>
          <a:p>
            <a:pPr lvl="1"/>
            <a:r>
              <a:rPr lang="nl-NL" dirty="0"/>
              <a:t>Audio communicatiemiddelen (telefoon, omroep, intercom, marifoon).</a:t>
            </a:r>
          </a:p>
          <a:p>
            <a:endParaRPr lang="nl-NL" dirty="0"/>
          </a:p>
        </p:txBody>
      </p:sp>
    </p:spTree>
    <p:extLst>
      <p:ext uri="{BB962C8B-B14F-4D97-AF65-F5344CB8AC3E}">
        <p14:creationId xmlns:p14="http://schemas.microsoft.com/office/powerpoint/2010/main" val="333312409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a:t>Toelichting marktconsultatie</a:t>
            </a:r>
          </a:p>
        </p:txBody>
      </p:sp>
      <p:sp>
        <p:nvSpPr>
          <p:cNvPr id="3" name="Tijdelijke aanduiding voor tekst 2"/>
          <p:cNvSpPr>
            <a:spLocks noGrp="1"/>
          </p:cNvSpPr>
          <p:nvPr>
            <p:ph type="body" sz="quarter" idx="11"/>
          </p:nvPr>
        </p:nvSpPr>
        <p:spPr/>
        <p:txBody>
          <a:bodyPr/>
          <a:lstStyle/>
          <a:p>
            <a:pPr marL="0" indent="0">
              <a:buNone/>
            </a:pPr>
            <a:r>
              <a:rPr lang="nl-NL" u="sng" dirty="0" smtClean="0"/>
              <a:t>Doel</a:t>
            </a:r>
            <a:r>
              <a:rPr lang="nl-NL" dirty="0"/>
              <a:t>:</a:t>
            </a:r>
          </a:p>
          <a:p>
            <a:endParaRPr lang="nl-NL" dirty="0"/>
          </a:p>
          <a:p>
            <a:pPr lvl="0"/>
            <a:r>
              <a:rPr lang="nl-NL" dirty="0"/>
              <a:t>Vroegtijdig betrekken marktpartijen</a:t>
            </a:r>
          </a:p>
          <a:p>
            <a:pPr lvl="0"/>
            <a:r>
              <a:rPr lang="nl-NL" dirty="0"/>
              <a:t>Peilen van interesse en mogelijkheden </a:t>
            </a:r>
          </a:p>
          <a:p>
            <a:pPr lvl="0"/>
            <a:r>
              <a:rPr lang="nl-NL" dirty="0" smtClean="0"/>
              <a:t>Inzicht </a:t>
            </a:r>
            <a:r>
              <a:rPr lang="nl-NL" dirty="0"/>
              <a:t>te verkrijgen in de haalbaarheid</a:t>
            </a:r>
          </a:p>
          <a:p>
            <a:endParaRPr lang="nl-NL" dirty="0"/>
          </a:p>
          <a:p>
            <a:pPr lvl="0"/>
            <a:r>
              <a:rPr lang="nl-NL" dirty="0"/>
              <a:t>Inzicht passende oplossingen</a:t>
            </a:r>
          </a:p>
          <a:p>
            <a:pPr lvl="0"/>
            <a:r>
              <a:rPr lang="nl-NL" dirty="0"/>
              <a:t>Inzicht innovatieve oplossingen</a:t>
            </a:r>
          </a:p>
          <a:p>
            <a:endParaRPr lang="nl-NL" dirty="0"/>
          </a:p>
        </p:txBody>
      </p:sp>
    </p:spTree>
    <p:extLst>
      <p:ext uri="{BB962C8B-B14F-4D97-AF65-F5344CB8AC3E}">
        <p14:creationId xmlns:p14="http://schemas.microsoft.com/office/powerpoint/2010/main" val="643555164"/>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smtClean="0"/>
              <a:t>Verkeerscentrale Midden Nederland (VCMN)</a:t>
            </a:r>
            <a:endParaRPr lang="nl-NL" dirty="0"/>
          </a:p>
        </p:txBody>
      </p:sp>
      <p:sp>
        <p:nvSpPr>
          <p:cNvPr id="3" name="Tijdelijke aanduiding voor tekst 2"/>
          <p:cNvSpPr>
            <a:spLocks noGrp="1"/>
          </p:cNvSpPr>
          <p:nvPr>
            <p:ph type="body" sz="quarter" idx="11"/>
          </p:nvPr>
        </p:nvSpPr>
        <p:spPr/>
        <p:txBody>
          <a:bodyPr/>
          <a:lstStyle/>
          <a:p>
            <a:endParaRPr lang="nl-NL" dirty="0"/>
          </a:p>
        </p:txBody>
      </p:sp>
      <p:pic>
        <p:nvPicPr>
          <p:cNvPr id="4" name="Afbeelding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95536" y="2084430"/>
            <a:ext cx="6192688" cy="4129749"/>
          </a:xfrm>
          <a:prstGeom prst="rect">
            <a:avLst/>
          </a:prstGeom>
        </p:spPr>
      </p:pic>
    </p:spTree>
    <p:extLst>
      <p:ext uri="{BB962C8B-B14F-4D97-AF65-F5344CB8AC3E}">
        <p14:creationId xmlns:p14="http://schemas.microsoft.com/office/powerpoint/2010/main" val="363413083"/>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http://justcoachit.com/blog/wp-content/uploads/2010/07/video-pause.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08520" y="-99392"/>
            <a:ext cx="9289032" cy="695739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14896321"/>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el 4"/>
          <p:cNvSpPr>
            <a:spLocks noGrp="1"/>
          </p:cNvSpPr>
          <p:nvPr>
            <p:ph type="ctrTitle"/>
          </p:nvPr>
        </p:nvSpPr>
        <p:spPr>
          <a:xfrm>
            <a:off x="4716016" y="2880000"/>
            <a:ext cx="4032448" cy="856800"/>
          </a:xfrm>
        </p:spPr>
        <p:txBody>
          <a:bodyPr/>
          <a:lstStyle/>
          <a:p>
            <a:r>
              <a:rPr lang="nl-NL" b="1" dirty="0" smtClean="0"/>
              <a:t>Bouwstenen voor objecten - overzicht</a:t>
            </a:r>
            <a:endParaRPr lang="nl-NL" b="1" dirty="0"/>
          </a:p>
        </p:txBody>
      </p:sp>
      <p:grpSp>
        <p:nvGrpSpPr>
          <p:cNvPr id="4" name="Groep 3"/>
          <p:cNvGrpSpPr/>
          <p:nvPr/>
        </p:nvGrpSpPr>
        <p:grpSpPr>
          <a:xfrm>
            <a:off x="213524" y="2708920"/>
            <a:ext cx="4176464" cy="4104456"/>
            <a:chOff x="107503" y="2708920"/>
            <a:chExt cx="4176464" cy="4104456"/>
          </a:xfrm>
        </p:grpSpPr>
        <p:sp>
          <p:nvSpPr>
            <p:cNvPr id="7" name="Rechthoek 6"/>
            <p:cNvSpPr/>
            <p:nvPr/>
          </p:nvSpPr>
          <p:spPr bwMode="auto">
            <a:xfrm>
              <a:off x="3704612" y="5589240"/>
              <a:ext cx="579355" cy="1152128"/>
            </a:xfrm>
            <a:prstGeom prst="rect">
              <a:avLst/>
            </a:prstGeom>
            <a:pattFill prst="pct25">
              <a:fgClr>
                <a:schemeClr val="bg1">
                  <a:lumMod val="75000"/>
                </a:schemeClr>
              </a:fgClr>
              <a:bgClr>
                <a:schemeClr val="bg1"/>
              </a:bgClr>
            </a:pattFill>
            <a:ln>
              <a:noFill/>
            </a:ln>
            <a:effectLst/>
            <a:extLst/>
          </p:spPr>
          <p:txBody>
            <a:bodyPr vert="horz" wrap="square" lIns="0" tIns="0" rIns="0" bIns="0" numCol="1" rtlCol="0" anchor="b" anchorCtr="0" compatLnSpc="1">
              <a:prstTxWarp prst="textNoShape">
                <a:avLst/>
              </a:prstTxWarp>
            </a:bodyPr>
            <a:lstStyle/>
            <a:p>
              <a:pPr eaLnBrk="0" fontAlgn="base" hangingPunct="0">
                <a:spcBef>
                  <a:spcPct val="50000"/>
                </a:spcBef>
                <a:spcAft>
                  <a:spcPct val="0"/>
                </a:spcAft>
              </a:pPr>
              <a:endParaRPr lang="nl-NL" sz="2200" smtClean="0">
                <a:solidFill>
                  <a:srgbClr val="000000"/>
                </a:solidFill>
              </a:endParaRPr>
            </a:p>
          </p:txBody>
        </p:sp>
        <p:sp>
          <p:nvSpPr>
            <p:cNvPr id="8" name="Rechthoek 7"/>
            <p:cNvSpPr/>
            <p:nvPr/>
          </p:nvSpPr>
          <p:spPr bwMode="auto">
            <a:xfrm>
              <a:off x="2699791" y="4653136"/>
              <a:ext cx="1046107" cy="2160240"/>
            </a:xfrm>
            <a:prstGeom prst="rect">
              <a:avLst/>
            </a:prstGeom>
            <a:pattFill prst="pct25">
              <a:fgClr>
                <a:schemeClr val="bg1">
                  <a:lumMod val="75000"/>
                </a:schemeClr>
              </a:fgClr>
              <a:bgClr>
                <a:schemeClr val="bg1"/>
              </a:bgClr>
            </a:pattFill>
            <a:ln>
              <a:noFill/>
            </a:ln>
            <a:effectLst/>
            <a:extLst/>
          </p:spPr>
          <p:txBody>
            <a:bodyPr vert="horz" wrap="square" lIns="0" tIns="0" rIns="0" bIns="0" numCol="1" rtlCol="0" anchor="b" anchorCtr="0" compatLnSpc="1">
              <a:prstTxWarp prst="textNoShape">
                <a:avLst/>
              </a:prstTxWarp>
            </a:bodyPr>
            <a:lstStyle/>
            <a:p>
              <a:pPr eaLnBrk="0" fontAlgn="base" hangingPunct="0">
                <a:spcBef>
                  <a:spcPct val="50000"/>
                </a:spcBef>
                <a:spcAft>
                  <a:spcPct val="0"/>
                </a:spcAft>
              </a:pPr>
              <a:endParaRPr lang="nl-NL" sz="2200" smtClean="0">
                <a:solidFill>
                  <a:srgbClr val="000000"/>
                </a:solidFill>
              </a:endParaRPr>
            </a:p>
          </p:txBody>
        </p:sp>
        <p:sp>
          <p:nvSpPr>
            <p:cNvPr id="9" name="Rechthoek 8"/>
            <p:cNvSpPr/>
            <p:nvPr/>
          </p:nvSpPr>
          <p:spPr bwMode="auto">
            <a:xfrm>
              <a:off x="1759705" y="3743066"/>
              <a:ext cx="1051227" cy="3070310"/>
            </a:xfrm>
            <a:prstGeom prst="rect">
              <a:avLst/>
            </a:prstGeom>
            <a:pattFill prst="pct25">
              <a:fgClr>
                <a:schemeClr val="bg1">
                  <a:lumMod val="75000"/>
                </a:schemeClr>
              </a:fgClr>
              <a:bgClr>
                <a:schemeClr val="bg1"/>
              </a:bgClr>
            </a:pattFill>
            <a:ln>
              <a:noFill/>
            </a:ln>
            <a:effectLst/>
            <a:extLst/>
          </p:spPr>
          <p:txBody>
            <a:bodyPr vert="horz" wrap="square" lIns="0" tIns="0" rIns="0" bIns="0" numCol="1" rtlCol="0" anchor="b" anchorCtr="0" compatLnSpc="1">
              <a:prstTxWarp prst="textNoShape">
                <a:avLst/>
              </a:prstTxWarp>
            </a:bodyPr>
            <a:lstStyle/>
            <a:p>
              <a:pPr eaLnBrk="0" fontAlgn="base" hangingPunct="0">
                <a:spcBef>
                  <a:spcPct val="50000"/>
                </a:spcBef>
                <a:spcAft>
                  <a:spcPct val="0"/>
                </a:spcAft>
              </a:pPr>
              <a:endParaRPr lang="nl-NL" sz="2200" smtClean="0">
                <a:solidFill>
                  <a:srgbClr val="000000"/>
                </a:solidFill>
              </a:endParaRPr>
            </a:p>
          </p:txBody>
        </p:sp>
        <p:sp>
          <p:nvSpPr>
            <p:cNvPr id="10" name="Rechthoek 9"/>
            <p:cNvSpPr/>
            <p:nvPr/>
          </p:nvSpPr>
          <p:spPr bwMode="auto">
            <a:xfrm>
              <a:off x="107503" y="2708920"/>
              <a:ext cx="1694179" cy="4104456"/>
            </a:xfrm>
            <a:prstGeom prst="rect">
              <a:avLst/>
            </a:prstGeom>
            <a:pattFill prst="pct25">
              <a:fgClr>
                <a:schemeClr val="bg1">
                  <a:lumMod val="75000"/>
                </a:schemeClr>
              </a:fgClr>
              <a:bgClr>
                <a:schemeClr val="bg1"/>
              </a:bgClr>
            </a:pattFill>
            <a:ln>
              <a:noFill/>
            </a:ln>
            <a:effectLst/>
            <a:extLst/>
          </p:spPr>
          <p:txBody>
            <a:bodyPr vert="horz" wrap="square" lIns="0" tIns="0" rIns="0" bIns="0" numCol="1" rtlCol="0" anchor="b" anchorCtr="0" compatLnSpc="1">
              <a:prstTxWarp prst="textNoShape">
                <a:avLst/>
              </a:prstTxWarp>
            </a:bodyPr>
            <a:lstStyle/>
            <a:p>
              <a:pPr eaLnBrk="0" fontAlgn="base" hangingPunct="0">
                <a:spcBef>
                  <a:spcPct val="50000"/>
                </a:spcBef>
                <a:spcAft>
                  <a:spcPct val="0"/>
                </a:spcAft>
              </a:pPr>
              <a:endParaRPr lang="nl-NL" sz="2200" smtClean="0">
                <a:solidFill>
                  <a:srgbClr val="000000"/>
                </a:solidFill>
              </a:endParaRPr>
            </a:p>
          </p:txBody>
        </p:sp>
        <p:grpSp>
          <p:nvGrpSpPr>
            <p:cNvPr id="11" name="Groep 10"/>
            <p:cNvGrpSpPr/>
            <p:nvPr/>
          </p:nvGrpSpPr>
          <p:grpSpPr>
            <a:xfrm>
              <a:off x="179513" y="3814387"/>
              <a:ext cx="4029528" cy="2880320"/>
              <a:chOff x="539553" y="297897"/>
              <a:chExt cx="10071323" cy="5669410"/>
            </a:xfrm>
          </p:grpSpPr>
          <p:pic>
            <p:nvPicPr>
              <p:cNvPr id="13" name="Picture 6"/>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771800" y="2189343"/>
                <a:ext cx="3133416" cy="1755593"/>
              </a:xfrm>
              <a:prstGeom prst="snip2DiagRect">
                <a:avLst/>
              </a:prstGeom>
              <a:solidFill>
                <a:srgbClr val="FFFFFF">
                  <a:shade val="85000"/>
                </a:srgbClr>
              </a:solidFill>
              <a:ln w="88900" cap="sq">
                <a:solidFill>
                  <a:srgbClr val="FFFFFF"/>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a:extLst/>
            </p:spPr>
          </p:pic>
          <p:pic>
            <p:nvPicPr>
              <p:cNvPr id="14"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39553" y="297897"/>
                <a:ext cx="3240359" cy="1800200"/>
              </a:xfrm>
              <a:prstGeom prst="snip2DiagRect">
                <a:avLst/>
              </a:prstGeom>
              <a:solidFill>
                <a:srgbClr val="FFFFFF">
                  <a:shade val="85000"/>
                </a:srgbClr>
              </a:solidFill>
              <a:ln w="88900" cap="sq">
                <a:solidFill>
                  <a:srgbClr val="FFFFFF"/>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a:extLst/>
            </p:spPr>
          </p:pic>
          <p:pic>
            <p:nvPicPr>
              <p:cNvPr id="15" name="Picture 3"/>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t="4161" b="8973"/>
              <a:stretch/>
            </p:blipFill>
            <p:spPr bwMode="auto">
              <a:xfrm>
                <a:off x="547436" y="2173824"/>
                <a:ext cx="2050253" cy="1786633"/>
              </a:xfrm>
              <a:prstGeom prst="snip2DiagRect">
                <a:avLst/>
              </a:prstGeom>
              <a:solidFill>
                <a:srgbClr val="FFFFFF">
                  <a:shade val="85000"/>
                </a:srgbClr>
              </a:solidFill>
              <a:ln w="88900" cap="sq">
                <a:solidFill>
                  <a:srgbClr val="FFFFFF"/>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a:extLst/>
            </p:spPr>
          </p:pic>
          <p:pic>
            <p:nvPicPr>
              <p:cNvPr id="16" name="Picture 4"/>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707903" y="4077072"/>
                <a:ext cx="3408568" cy="1890235"/>
              </a:xfrm>
              <a:prstGeom prst="snip2DiagRect">
                <a:avLst/>
              </a:prstGeom>
              <a:solidFill>
                <a:srgbClr val="FFFFFF">
                  <a:shade val="85000"/>
                </a:srgbClr>
              </a:solidFill>
              <a:ln w="88900" cap="sq">
                <a:solidFill>
                  <a:srgbClr val="FFFFFF"/>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a:extLst/>
            </p:spPr>
          </p:pic>
          <p:pic>
            <p:nvPicPr>
              <p:cNvPr id="17" name="Picture 5"/>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3901656" y="304546"/>
                <a:ext cx="2845384" cy="1786901"/>
              </a:xfrm>
              <a:prstGeom prst="snip2DiagRect">
                <a:avLst/>
              </a:prstGeom>
              <a:solidFill>
                <a:srgbClr val="FFFFFF">
                  <a:shade val="85000"/>
                </a:srgbClr>
              </a:solidFill>
              <a:ln w="88900" cap="sq">
                <a:solidFill>
                  <a:srgbClr val="FFFFFF"/>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a:extLst/>
            </p:spPr>
          </p:pic>
          <p:pic>
            <p:nvPicPr>
              <p:cNvPr id="18" name="Picture 7"/>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547437" y="4077073"/>
                <a:ext cx="2961696" cy="1890232"/>
              </a:xfrm>
              <a:prstGeom prst="snip2DiagRect">
                <a:avLst/>
              </a:prstGeom>
              <a:solidFill>
                <a:srgbClr val="FFFFFF">
                  <a:shade val="85000"/>
                </a:srgbClr>
              </a:solidFill>
              <a:ln w="88900" cap="sq">
                <a:solidFill>
                  <a:srgbClr val="FFFFFF"/>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a:extLst/>
            </p:spPr>
          </p:pic>
          <p:pic>
            <p:nvPicPr>
              <p:cNvPr id="19" name="Picture 8"/>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6024995" y="2189343"/>
                <a:ext cx="3155515" cy="1771114"/>
              </a:xfrm>
              <a:prstGeom prst="snip2DiagRect">
                <a:avLst/>
              </a:prstGeom>
              <a:solidFill>
                <a:srgbClr val="FFFFFF">
                  <a:shade val="85000"/>
                </a:srgbClr>
              </a:solidFill>
              <a:ln w="88900" cap="sq">
                <a:solidFill>
                  <a:srgbClr val="FFFFFF"/>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a:extLst/>
            </p:spPr>
          </p:pic>
          <p:pic>
            <p:nvPicPr>
              <p:cNvPr id="20" name="Picture 9"/>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7236295" y="4077073"/>
                <a:ext cx="3374581" cy="1890234"/>
              </a:xfrm>
              <a:prstGeom prst="snip2DiagRect">
                <a:avLst/>
              </a:prstGeom>
              <a:solidFill>
                <a:srgbClr val="FFFFFF">
                  <a:shade val="85000"/>
                </a:srgbClr>
              </a:solidFill>
              <a:ln w="88900" cap="sq">
                <a:solidFill>
                  <a:srgbClr val="FFFFFF"/>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a:extLst/>
            </p:spPr>
          </p:pic>
        </p:grpSp>
        <p:pic>
          <p:nvPicPr>
            <p:cNvPr id="12" name="Picture 10"/>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183188" y="2827536"/>
              <a:ext cx="1515515" cy="907828"/>
            </a:xfrm>
            <a:prstGeom prst="snip2DiagRect">
              <a:avLst/>
            </a:prstGeom>
            <a:solidFill>
              <a:srgbClr val="FFFFFF">
                <a:shade val="85000"/>
              </a:srgbClr>
            </a:solidFill>
            <a:ln w="88900" cap="sq">
              <a:solidFill>
                <a:srgbClr val="FFFFFF"/>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a:extLst/>
          </p:spPr>
        </p:pic>
      </p:grpSp>
      <p:sp>
        <p:nvSpPr>
          <p:cNvPr id="21" name="Subtitle 4"/>
          <p:cNvSpPr>
            <a:spLocks noGrp="1"/>
          </p:cNvSpPr>
          <p:nvPr>
            <p:ph type="subTitle" idx="1"/>
          </p:nvPr>
        </p:nvSpPr>
        <p:spPr>
          <a:xfrm>
            <a:off x="4717480" y="4125272"/>
            <a:ext cx="4247008" cy="1536973"/>
          </a:xfrm>
        </p:spPr>
        <p:txBody>
          <a:bodyPr anchor="b"/>
          <a:lstStyle/>
          <a:p>
            <a:pPr>
              <a:buFontTx/>
              <a:buNone/>
            </a:pPr>
            <a:r>
              <a:rPr lang="nl-NL" altLang="nl-NL" sz="1600" dirty="0" smtClean="0">
                <a:solidFill>
                  <a:schemeClr val="tx1"/>
                </a:solidFill>
                <a:latin typeface="+mj-lt"/>
              </a:rPr>
              <a:t>Rijkswaterstaat</a:t>
            </a:r>
          </a:p>
          <a:p>
            <a:r>
              <a:rPr lang="nl-NL" altLang="nl-NL" sz="1600" dirty="0">
                <a:solidFill>
                  <a:schemeClr val="tx1"/>
                </a:solidFill>
                <a:latin typeface="+mj-lt"/>
              </a:rPr>
              <a:t>Ido Vlaminckx (CIV)</a:t>
            </a:r>
          </a:p>
        </p:txBody>
      </p:sp>
    </p:spTree>
    <p:extLst>
      <p:ext uri="{BB962C8B-B14F-4D97-AF65-F5344CB8AC3E}">
        <p14:creationId xmlns:p14="http://schemas.microsoft.com/office/powerpoint/2010/main" val="1569302278"/>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smtClean="0"/>
              <a:t>Agenda Video</a:t>
            </a:r>
            <a:endParaRPr lang="nl-NL" dirty="0"/>
          </a:p>
        </p:txBody>
      </p:sp>
      <p:sp>
        <p:nvSpPr>
          <p:cNvPr id="3" name="Tijdelijke aanduiding voor tekst 2"/>
          <p:cNvSpPr>
            <a:spLocks noGrp="1"/>
          </p:cNvSpPr>
          <p:nvPr>
            <p:ph type="body" sz="quarter" idx="11"/>
          </p:nvPr>
        </p:nvSpPr>
        <p:spPr/>
        <p:txBody>
          <a:bodyPr/>
          <a:lstStyle/>
          <a:p>
            <a:r>
              <a:rPr lang="nl-NL" dirty="0" smtClean="0"/>
              <a:t>Wat is een bouwsteen</a:t>
            </a:r>
          </a:p>
          <a:p>
            <a:r>
              <a:rPr lang="nl-NL" dirty="0" smtClean="0"/>
              <a:t>Context waarbinnen de videobouwsteen zich begeeft</a:t>
            </a:r>
          </a:p>
          <a:p>
            <a:r>
              <a:rPr lang="nl-NL" dirty="0" smtClean="0"/>
              <a:t>Wat is de videobouwsteen</a:t>
            </a:r>
          </a:p>
          <a:p>
            <a:pPr lvl="1"/>
            <a:r>
              <a:rPr lang="nl-NL" dirty="0" smtClean="0"/>
              <a:t>Video Camera</a:t>
            </a:r>
          </a:p>
          <a:p>
            <a:pPr lvl="1"/>
            <a:r>
              <a:rPr lang="nl-NL" dirty="0" smtClean="0"/>
              <a:t>Video Management</a:t>
            </a:r>
          </a:p>
          <a:p>
            <a:r>
              <a:rPr lang="nl-NL" dirty="0" smtClean="0"/>
              <a:t>Contextdiagram</a:t>
            </a:r>
            <a:endParaRPr lang="nl-NL" dirty="0"/>
          </a:p>
        </p:txBody>
      </p:sp>
    </p:spTree>
    <p:extLst>
      <p:ext uri="{BB962C8B-B14F-4D97-AF65-F5344CB8AC3E}">
        <p14:creationId xmlns:p14="http://schemas.microsoft.com/office/powerpoint/2010/main" val="3777879506"/>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smtClean="0"/>
              <a:t>Een bouwsteen voor IV in objecten:</a:t>
            </a:r>
            <a:endParaRPr lang="nl-NL" dirty="0"/>
          </a:p>
        </p:txBody>
      </p:sp>
      <p:sp>
        <p:nvSpPr>
          <p:cNvPr id="3" name="Tijdelijke aanduiding voor tekst 2"/>
          <p:cNvSpPr>
            <a:spLocks noGrp="1"/>
          </p:cNvSpPr>
          <p:nvPr>
            <p:ph type="body" sz="quarter" idx="11"/>
          </p:nvPr>
        </p:nvSpPr>
        <p:spPr/>
        <p:txBody>
          <a:bodyPr/>
          <a:lstStyle/>
          <a:p>
            <a:pPr>
              <a:spcBef>
                <a:spcPts val="200"/>
              </a:spcBef>
              <a:spcAft>
                <a:spcPts val="200"/>
              </a:spcAft>
              <a:buFontTx/>
              <a:buNone/>
            </a:pPr>
            <a:r>
              <a:rPr lang="nl-NL" altLang="nl-NL" sz="1400" dirty="0"/>
              <a:t>1. Is een </a:t>
            </a:r>
            <a:r>
              <a:rPr lang="nl-NL" altLang="nl-NL" sz="1400" b="1" dirty="0"/>
              <a:t>concreet product. Software, hardware of combinatie </a:t>
            </a:r>
            <a:r>
              <a:rPr lang="nl-NL" altLang="nl-NL" sz="1400" dirty="0"/>
              <a:t>van beide, inclusief </a:t>
            </a:r>
          </a:p>
          <a:p>
            <a:pPr lvl="1">
              <a:spcBef>
                <a:spcPts val="200"/>
              </a:spcBef>
              <a:spcAft>
                <a:spcPts val="200"/>
              </a:spcAft>
              <a:buFont typeface="Arial" pitchFamily="34" charset="0"/>
              <a:buChar char="•"/>
            </a:pPr>
            <a:r>
              <a:rPr lang="nl-NL" altLang="nl-NL" sz="1100" dirty="0"/>
              <a:t>de volledige </a:t>
            </a:r>
            <a:r>
              <a:rPr lang="nl-NL" altLang="nl-NL" sz="1100" b="1" dirty="0"/>
              <a:t>productspecificatie</a:t>
            </a:r>
            <a:r>
              <a:rPr lang="nl-NL" altLang="nl-NL" sz="1100" dirty="0"/>
              <a:t> en </a:t>
            </a:r>
          </a:p>
          <a:p>
            <a:pPr lvl="1">
              <a:spcBef>
                <a:spcPts val="200"/>
              </a:spcBef>
              <a:spcAft>
                <a:spcPts val="200"/>
              </a:spcAft>
              <a:buFont typeface="Arial" pitchFamily="34" charset="0"/>
              <a:buChar char="•"/>
            </a:pPr>
            <a:r>
              <a:rPr lang="nl-NL" altLang="nl-NL" sz="1100" dirty="0"/>
              <a:t>bijbehorende </a:t>
            </a:r>
            <a:r>
              <a:rPr lang="nl-NL" altLang="nl-NL" sz="1100" b="1" dirty="0"/>
              <a:t>dienstverlening</a:t>
            </a:r>
            <a:r>
              <a:rPr lang="nl-NL" altLang="nl-NL" sz="1100" dirty="0"/>
              <a:t> (beheer, storingen verhelpen en reparatie</a:t>
            </a:r>
            <a:r>
              <a:rPr lang="nl-NL" altLang="nl-NL" sz="1100" dirty="0" smtClean="0"/>
              <a:t>)</a:t>
            </a:r>
          </a:p>
          <a:p>
            <a:pPr lvl="2">
              <a:spcBef>
                <a:spcPts val="200"/>
              </a:spcBef>
              <a:spcAft>
                <a:spcPts val="200"/>
              </a:spcAft>
            </a:pPr>
            <a:r>
              <a:rPr lang="nl-NL" altLang="nl-NL" sz="1400" dirty="0" smtClean="0">
                <a:solidFill>
                  <a:srgbClr val="FF0000"/>
                </a:solidFill>
              </a:rPr>
              <a:t>Leverancier -&gt; 3rd line</a:t>
            </a:r>
            <a:r>
              <a:rPr lang="nl-NL" altLang="nl-NL" sz="1400" dirty="0">
                <a:solidFill>
                  <a:srgbClr val="FF0000"/>
                </a:solidFill>
              </a:rPr>
              <a:t/>
            </a:r>
            <a:br>
              <a:rPr lang="nl-NL" altLang="nl-NL" sz="1400" dirty="0">
                <a:solidFill>
                  <a:srgbClr val="FF0000"/>
                </a:solidFill>
              </a:rPr>
            </a:br>
            <a:endParaRPr lang="nl-NL" altLang="nl-NL" sz="1400" dirty="0">
              <a:solidFill>
                <a:srgbClr val="FF0000"/>
              </a:solidFill>
            </a:endParaRPr>
          </a:p>
          <a:p>
            <a:pPr>
              <a:spcBef>
                <a:spcPts val="200"/>
              </a:spcBef>
              <a:spcAft>
                <a:spcPts val="200"/>
              </a:spcAft>
              <a:buFontTx/>
              <a:buNone/>
            </a:pPr>
            <a:r>
              <a:rPr lang="nl-NL" altLang="nl-NL" sz="1400" dirty="0"/>
              <a:t>2. Wordt </a:t>
            </a:r>
            <a:r>
              <a:rPr lang="nl-NL" altLang="nl-NL" sz="1400" dirty="0" smtClean="0"/>
              <a:t>ontwikkeld/geconfigureerd </a:t>
            </a:r>
            <a:r>
              <a:rPr lang="nl-NL" altLang="nl-NL" sz="1400" dirty="0"/>
              <a:t>op basis van </a:t>
            </a:r>
            <a:r>
              <a:rPr lang="nl-NL" altLang="nl-NL" sz="1400" b="1" dirty="0"/>
              <a:t>Systems Engineering en </a:t>
            </a:r>
            <a:r>
              <a:rPr lang="nl-NL" altLang="nl-NL" sz="1400" b="1" dirty="0" smtClean="0"/>
              <a:t>functioneel ontwerp</a:t>
            </a:r>
          </a:p>
          <a:p>
            <a:pPr lvl="2">
              <a:spcBef>
                <a:spcPts val="200"/>
              </a:spcBef>
              <a:spcAft>
                <a:spcPts val="200"/>
              </a:spcAft>
            </a:pPr>
            <a:r>
              <a:rPr lang="nl-NL" altLang="nl-NL" sz="1400" dirty="0" smtClean="0">
                <a:solidFill>
                  <a:srgbClr val="FF0000"/>
                </a:solidFill>
              </a:rPr>
              <a:t>Leverancier -&gt; bijdrage realisatie standaard bouwsteen (</a:t>
            </a:r>
            <a:r>
              <a:rPr lang="nl-NL" altLang="nl-NL" sz="1400" dirty="0" err="1" smtClean="0">
                <a:solidFill>
                  <a:srgbClr val="FF0000"/>
                </a:solidFill>
              </a:rPr>
              <a:t>typical</a:t>
            </a:r>
            <a:r>
              <a:rPr lang="nl-NL" altLang="nl-NL" sz="1400" dirty="0" smtClean="0">
                <a:solidFill>
                  <a:srgbClr val="FF0000"/>
                </a:solidFill>
              </a:rPr>
              <a:t>)</a:t>
            </a:r>
            <a:r>
              <a:rPr lang="nl-NL" altLang="nl-NL" sz="1400" dirty="0"/>
              <a:t/>
            </a:r>
            <a:br>
              <a:rPr lang="nl-NL" altLang="nl-NL" sz="1400" dirty="0"/>
            </a:br>
            <a:endParaRPr lang="nl-NL" altLang="nl-NL" sz="1400" dirty="0"/>
          </a:p>
          <a:p>
            <a:pPr>
              <a:spcBef>
                <a:spcPts val="200"/>
              </a:spcBef>
              <a:spcAft>
                <a:spcPts val="200"/>
              </a:spcAft>
              <a:buFontTx/>
              <a:buNone/>
            </a:pPr>
            <a:r>
              <a:rPr lang="nl-NL" altLang="nl-NL" sz="1400" dirty="0"/>
              <a:t>3. Wordt voor een </a:t>
            </a:r>
            <a:r>
              <a:rPr lang="nl-NL" altLang="nl-NL" sz="1400" b="1" dirty="0"/>
              <a:t>toepassingsgebied </a:t>
            </a:r>
            <a:r>
              <a:rPr lang="nl-NL" altLang="nl-NL" sz="1400" dirty="0"/>
              <a:t>vastgelegd/gedefinieerd, maar daarbinnen middels configuratie universeel </a:t>
            </a:r>
            <a:r>
              <a:rPr lang="nl-NL" altLang="nl-NL" sz="1400" dirty="0" smtClean="0"/>
              <a:t>toepasbaar</a:t>
            </a:r>
          </a:p>
          <a:p>
            <a:pPr lvl="2">
              <a:spcBef>
                <a:spcPts val="200"/>
              </a:spcBef>
              <a:spcAft>
                <a:spcPts val="200"/>
              </a:spcAft>
            </a:pPr>
            <a:r>
              <a:rPr lang="nl-NL" altLang="nl-NL" sz="1400" dirty="0" smtClean="0">
                <a:solidFill>
                  <a:srgbClr val="FF0000"/>
                </a:solidFill>
              </a:rPr>
              <a:t>Bouwsteen herhaaldelijk inzetbaar</a:t>
            </a:r>
            <a:r>
              <a:rPr lang="nl-NL" altLang="nl-NL" sz="1400" dirty="0"/>
              <a:t/>
            </a:r>
            <a:br>
              <a:rPr lang="nl-NL" altLang="nl-NL" sz="1400" dirty="0"/>
            </a:br>
            <a:endParaRPr lang="nl-NL" altLang="nl-NL" sz="1400" dirty="0"/>
          </a:p>
          <a:p>
            <a:pPr>
              <a:spcBef>
                <a:spcPts val="200"/>
              </a:spcBef>
              <a:spcAft>
                <a:spcPts val="200"/>
              </a:spcAft>
              <a:buFontTx/>
              <a:buNone/>
            </a:pPr>
            <a:r>
              <a:rPr lang="nl-NL" altLang="nl-NL" sz="1400" dirty="0"/>
              <a:t>4. Wordt </a:t>
            </a:r>
            <a:r>
              <a:rPr lang="nl-NL" altLang="nl-NL" sz="1400" b="1" dirty="0"/>
              <a:t>werkend in de keten </a:t>
            </a:r>
            <a:r>
              <a:rPr lang="nl-NL" altLang="nl-NL" sz="1400" dirty="0"/>
              <a:t>geleverd en </a:t>
            </a:r>
            <a:br>
              <a:rPr lang="nl-NL" altLang="nl-NL" sz="1400" dirty="0"/>
            </a:br>
            <a:endParaRPr lang="nl-NL" altLang="nl-NL" sz="1400" dirty="0"/>
          </a:p>
          <a:p>
            <a:pPr>
              <a:spcBef>
                <a:spcPts val="200"/>
              </a:spcBef>
              <a:spcAft>
                <a:spcPts val="200"/>
              </a:spcAft>
              <a:buFontTx/>
              <a:buNone/>
            </a:pPr>
            <a:r>
              <a:rPr lang="nl-NL" altLang="nl-NL" sz="1400" dirty="0"/>
              <a:t>5. Wordt </a:t>
            </a:r>
            <a:r>
              <a:rPr lang="nl-NL" altLang="nl-NL" sz="1400" b="1" dirty="0"/>
              <a:t>beheerd</a:t>
            </a:r>
            <a:r>
              <a:rPr lang="nl-NL" altLang="nl-NL" sz="1400" dirty="0"/>
              <a:t> gedurende de </a:t>
            </a:r>
            <a:r>
              <a:rPr lang="nl-NL" altLang="nl-NL" sz="1400" b="1" dirty="0"/>
              <a:t>gehele life </a:t>
            </a:r>
            <a:r>
              <a:rPr lang="nl-NL" altLang="nl-NL" sz="1400" b="1" dirty="0" err="1"/>
              <a:t>cycle</a:t>
            </a:r>
            <a:r>
              <a:rPr lang="nl-NL" altLang="nl-NL" sz="1400" b="1" dirty="0"/>
              <a:t>.</a:t>
            </a:r>
            <a:endParaRPr lang="en-US" altLang="nl-NL" sz="1400" b="1" dirty="0"/>
          </a:p>
          <a:p>
            <a:pPr marL="0" indent="0">
              <a:buNone/>
            </a:pPr>
            <a:endParaRPr lang="nl-NL" sz="1400" dirty="0"/>
          </a:p>
        </p:txBody>
      </p:sp>
    </p:spTree>
    <p:extLst>
      <p:ext uri="{BB962C8B-B14F-4D97-AF65-F5344CB8AC3E}">
        <p14:creationId xmlns:p14="http://schemas.microsoft.com/office/powerpoint/2010/main" val="426944062"/>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jdelijke aanduiding voor datum 2"/>
          <p:cNvSpPr>
            <a:spLocks noGrp="1"/>
          </p:cNvSpPr>
          <p:nvPr>
            <p:ph type="dt" sz="half" idx="4294967295"/>
          </p:nvPr>
        </p:nvSpPr>
        <p:spPr>
          <a:xfrm>
            <a:off x="7264800" y="6613200"/>
            <a:ext cx="1508400" cy="118800"/>
          </a:xfrm>
          <a:prstGeom prst="rect">
            <a:avLst/>
          </a:prstGeom>
        </p:spPr>
        <p:txBody>
          <a:bodyPr/>
          <a:lstStyle/>
          <a:p>
            <a:r>
              <a:rPr lang="nl-NL" smtClean="0">
                <a:solidFill>
                  <a:srgbClr val="000000"/>
                </a:solidFill>
              </a:rPr>
              <a:t>13 september 2016</a:t>
            </a:r>
            <a:endParaRPr lang="nl-NL" dirty="0">
              <a:solidFill>
                <a:srgbClr val="000000"/>
              </a:solidFill>
            </a:endParaRPr>
          </a:p>
        </p:txBody>
      </p:sp>
      <p:sp>
        <p:nvSpPr>
          <p:cNvPr id="7" name="Titel 6"/>
          <p:cNvSpPr>
            <a:spLocks noGrp="1"/>
          </p:cNvSpPr>
          <p:nvPr>
            <p:ph type="title"/>
          </p:nvPr>
        </p:nvSpPr>
        <p:spPr/>
        <p:txBody>
          <a:bodyPr/>
          <a:lstStyle/>
          <a:p>
            <a:r>
              <a:rPr lang="nl-NL" dirty="0" smtClean="0"/>
              <a:t>IV in Objecten architectuurplaat</a:t>
            </a:r>
            <a:endParaRPr lang="nl-NL" dirty="0"/>
          </a:p>
        </p:txBody>
      </p:sp>
      <p:pic>
        <p:nvPicPr>
          <p:cNvPr id="8195" name="Picture 3"/>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67544" y="1772817"/>
            <a:ext cx="5976664" cy="447414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cxnSp>
        <p:nvCxnSpPr>
          <p:cNvPr id="4" name="Rechte verbindingslijn met pijl 3"/>
          <p:cNvCxnSpPr/>
          <p:nvPr/>
        </p:nvCxnSpPr>
        <p:spPr bwMode="auto">
          <a:xfrm flipH="1">
            <a:off x="2699792" y="2852936"/>
            <a:ext cx="4968552" cy="2016224"/>
          </a:xfrm>
          <a:prstGeom prst="straightConnector1">
            <a:avLst/>
          </a:prstGeom>
          <a:noFill/>
          <a:ln w="28575">
            <a:solidFill>
              <a:srgbClr val="FF0000"/>
            </a:solidFill>
            <a:tailEnd type="arrow"/>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6" name="Rechte verbindingslijn met pijl 5"/>
          <p:cNvCxnSpPr/>
          <p:nvPr/>
        </p:nvCxnSpPr>
        <p:spPr bwMode="auto">
          <a:xfrm flipH="1">
            <a:off x="5940152" y="2852936"/>
            <a:ext cx="1728192" cy="2016224"/>
          </a:xfrm>
          <a:prstGeom prst="straightConnector1">
            <a:avLst/>
          </a:prstGeom>
          <a:noFill/>
          <a:ln w="28575">
            <a:solidFill>
              <a:srgbClr val="FF0000"/>
            </a:solidFill>
            <a:tailEnd type="arrow"/>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9" name="Rechte verbindingslijn met pijl 8"/>
          <p:cNvCxnSpPr/>
          <p:nvPr/>
        </p:nvCxnSpPr>
        <p:spPr bwMode="auto">
          <a:xfrm flipH="1">
            <a:off x="5508104" y="2852936"/>
            <a:ext cx="2160240" cy="0"/>
          </a:xfrm>
          <a:prstGeom prst="straightConnector1">
            <a:avLst/>
          </a:prstGeom>
          <a:noFill/>
          <a:ln w="28575">
            <a:solidFill>
              <a:srgbClr val="FF0000"/>
            </a:solidFill>
            <a:tailEnd type="arrow"/>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10" name="Tekstvak 9"/>
          <p:cNvSpPr txBox="1"/>
          <p:nvPr/>
        </p:nvSpPr>
        <p:spPr>
          <a:xfrm>
            <a:off x="7380312" y="2420888"/>
            <a:ext cx="1542410" cy="261610"/>
          </a:xfrm>
          <a:prstGeom prst="rect">
            <a:avLst/>
          </a:prstGeom>
          <a:noFill/>
        </p:spPr>
        <p:txBody>
          <a:bodyPr wrap="none" rtlCol="0">
            <a:spAutoFit/>
          </a:bodyPr>
          <a:lstStyle/>
          <a:p>
            <a:r>
              <a:rPr lang="nl-NL" sz="1100" dirty="0" smtClean="0"/>
              <a:t>Video Management</a:t>
            </a:r>
            <a:endParaRPr lang="nl-NL" sz="1100" dirty="0"/>
          </a:p>
        </p:txBody>
      </p:sp>
      <p:cxnSp>
        <p:nvCxnSpPr>
          <p:cNvPr id="12" name="Rechte verbindingslijn met pijl 11"/>
          <p:cNvCxnSpPr/>
          <p:nvPr/>
        </p:nvCxnSpPr>
        <p:spPr bwMode="auto">
          <a:xfrm flipH="1">
            <a:off x="6012160" y="5054887"/>
            <a:ext cx="1656184" cy="750377"/>
          </a:xfrm>
          <a:prstGeom prst="straightConnector1">
            <a:avLst/>
          </a:prstGeom>
          <a:noFill/>
          <a:ln w="28575">
            <a:solidFill>
              <a:srgbClr val="FF0000"/>
            </a:solidFill>
            <a:tailEnd type="arrow"/>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15" name="Tekstvak 14"/>
          <p:cNvSpPr txBox="1"/>
          <p:nvPr/>
        </p:nvSpPr>
        <p:spPr>
          <a:xfrm>
            <a:off x="7236296" y="4607550"/>
            <a:ext cx="846707" cy="261610"/>
          </a:xfrm>
          <a:prstGeom prst="rect">
            <a:avLst/>
          </a:prstGeom>
          <a:noFill/>
        </p:spPr>
        <p:txBody>
          <a:bodyPr wrap="none" rtlCol="0">
            <a:spAutoFit/>
          </a:bodyPr>
          <a:lstStyle/>
          <a:p>
            <a:r>
              <a:rPr lang="nl-NL" sz="1100" dirty="0" smtClean="0"/>
              <a:t>Camera’s</a:t>
            </a:r>
            <a:endParaRPr lang="nl-NL" sz="1100" dirty="0"/>
          </a:p>
        </p:txBody>
      </p:sp>
      <p:cxnSp>
        <p:nvCxnSpPr>
          <p:cNvPr id="16" name="Rechte verbindingslijn met pijl 15"/>
          <p:cNvCxnSpPr/>
          <p:nvPr/>
        </p:nvCxnSpPr>
        <p:spPr bwMode="auto">
          <a:xfrm flipH="1">
            <a:off x="2915816" y="1772817"/>
            <a:ext cx="4464496" cy="648071"/>
          </a:xfrm>
          <a:prstGeom prst="straightConnector1">
            <a:avLst/>
          </a:prstGeom>
          <a:noFill/>
          <a:ln w="28575">
            <a:solidFill>
              <a:srgbClr val="FF0000"/>
            </a:solidFill>
            <a:tailEnd type="arrow"/>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18" name="Tekstvak 17"/>
          <p:cNvSpPr txBox="1"/>
          <p:nvPr/>
        </p:nvSpPr>
        <p:spPr>
          <a:xfrm>
            <a:off x="7527722" y="1642012"/>
            <a:ext cx="1308371" cy="261610"/>
          </a:xfrm>
          <a:prstGeom prst="rect">
            <a:avLst/>
          </a:prstGeom>
          <a:noFill/>
        </p:spPr>
        <p:txBody>
          <a:bodyPr wrap="none" rtlCol="0">
            <a:spAutoFit/>
          </a:bodyPr>
          <a:lstStyle/>
          <a:p>
            <a:r>
              <a:rPr lang="nl-NL" sz="1100" dirty="0" smtClean="0"/>
              <a:t>Video Exchange</a:t>
            </a:r>
          </a:p>
        </p:txBody>
      </p:sp>
    </p:spTree>
    <p:extLst>
      <p:ext uri="{BB962C8B-B14F-4D97-AF65-F5344CB8AC3E}">
        <p14:creationId xmlns:p14="http://schemas.microsoft.com/office/powerpoint/2010/main" val="2064723344"/>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smtClean="0"/>
              <a:t>Context Diagram</a:t>
            </a:r>
            <a:endParaRPr lang="nl-NL" dirty="0"/>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5536" y="1916832"/>
            <a:ext cx="7128792" cy="424523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088677561"/>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467544" y="1196752"/>
            <a:ext cx="8402400" cy="400110"/>
          </a:xfrm>
        </p:spPr>
        <p:txBody>
          <a:bodyPr/>
          <a:lstStyle/>
          <a:p>
            <a:r>
              <a:rPr lang="nl-NL" dirty="0" smtClean="0"/>
              <a:t>Eisen en Camera’s</a:t>
            </a:r>
            <a:endParaRPr lang="nl-NL" dirty="0"/>
          </a:p>
        </p:txBody>
      </p:sp>
      <p:sp>
        <p:nvSpPr>
          <p:cNvPr id="3" name="Tijdelijke aanduiding voor tekst 2"/>
          <p:cNvSpPr>
            <a:spLocks noGrp="1"/>
          </p:cNvSpPr>
          <p:nvPr>
            <p:ph type="body" sz="quarter" idx="11"/>
          </p:nvPr>
        </p:nvSpPr>
        <p:spPr/>
        <p:txBody>
          <a:bodyPr/>
          <a:lstStyle/>
          <a:p>
            <a:pPr marL="342900" lvl="1" indent="-342900">
              <a:buFont typeface="Arial" pitchFamily="34" charset="0"/>
              <a:buChar char="•"/>
            </a:pPr>
            <a:r>
              <a:rPr lang="nl-NL" sz="1050" dirty="0"/>
              <a:t>Inzet: “droog” en “nat” (weg- en waterverkeer en –bediening)</a:t>
            </a:r>
          </a:p>
          <a:p>
            <a:r>
              <a:rPr lang="nl-NL" sz="1050" dirty="0" smtClean="0"/>
              <a:t>In keten voldoen aan:</a:t>
            </a:r>
          </a:p>
          <a:p>
            <a:pPr lvl="1"/>
            <a:r>
              <a:rPr lang="nl-NL" sz="1050" dirty="0" smtClean="0"/>
              <a:t>LTS (Landelijke Tunnel Standaard)</a:t>
            </a:r>
          </a:p>
          <a:p>
            <a:pPr lvl="1"/>
            <a:r>
              <a:rPr lang="nl-NL" sz="1050" dirty="0" smtClean="0"/>
              <a:t>LBS (Landelijke Brugbediening Standaard)</a:t>
            </a:r>
          </a:p>
          <a:p>
            <a:pPr lvl="1"/>
            <a:r>
              <a:rPr lang="nl-NL" sz="1050" dirty="0" smtClean="0"/>
              <a:t>DVM (Kaders Dynamisch Verkeersmanagement, wo Spitsstroken)</a:t>
            </a:r>
          </a:p>
          <a:p>
            <a:r>
              <a:rPr lang="nl-NL" sz="1050" dirty="0" smtClean="0"/>
              <a:t>Videocamera’s </a:t>
            </a:r>
          </a:p>
          <a:p>
            <a:pPr lvl="1"/>
            <a:r>
              <a:rPr lang="nl-NL" sz="1050" dirty="0" smtClean="0"/>
              <a:t>Inzet: “droog” en “nat” (weg- en waterverkeer en –bediening)</a:t>
            </a:r>
          </a:p>
          <a:p>
            <a:pPr lvl="1"/>
            <a:r>
              <a:rPr lang="nl-NL" sz="1050" dirty="0" smtClean="0"/>
              <a:t>Modulair/ </a:t>
            </a:r>
            <a:r>
              <a:rPr lang="nl-NL" sz="1050" dirty="0" err="1" smtClean="0"/>
              <a:t>typicals</a:t>
            </a:r>
            <a:endParaRPr lang="nl-NL" sz="1050" dirty="0" smtClean="0"/>
          </a:p>
          <a:p>
            <a:pPr lvl="1"/>
            <a:r>
              <a:rPr lang="nl-NL" sz="1050" dirty="0" err="1" smtClean="0"/>
              <a:t>Industriestandaarden</a:t>
            </a:r>
            <a:r>
              <a:rPr lang="nl-NL" sz="1050" dirty="0" smtClean="0"/>
              <a:t> (ONVIF profile S, H.264/part10, beelden ook &lt; HD; D1)</a:t>
            </a:r>
          </a:p>
          <a:p>
            <a:pPr lvl="1"/>
            <a:r>
              <a:rPr lang="nl-NL" sz="1050" dirty="0" smtClean="0"/>
              <a:t>Initieel </a:t>
            </a:r>
            <a:r>
              <a:rPr lang="nl-NL" sz="1050" dirty="0" err="1" smtClean="0"/>
              <a:t>multicast</a:t>
            </a:r>
            <a:r>
              <a:rPr lang="nl-NL" sz="1050" dirty="0" smtClean="0"/>
              <a:t> ondersteuning</a:t>
            </a:r>
          </a:p>
          <a:p>
            <a:pPr lvl="1"/>
            <a:r>
              <a:rPr lang="nl-NL" sz="1050" dirty="0" smtClean="0"/>
              <a:t>Beheer- en usermode</a:t>
            </a:r>
          </a:p>
          <a:p>
            <a:pPr lvl="1"/>
            <a:r>
              <a:rPr lang="nl-NL" sz="1050" dirty="0" smtClean="0"/>
              <a:t>Management/configuratie/security</a:t>
            </a:r>
          </a:p>
          <a:p>
            <a:r>
              <a:rPr lang="nl-NL" sz="1050" dirty="0" smtClean="0"/>
              <a:t>Fysieke </a:t>
            </a:r>
            <a:r>
              <a:rPr lang="nl-NL" sz="1050" dirty="0" err="1" smtClean="0"/>
              <a:t>projectering</a:t>
            </a:r>
            <a:r>
              <a:rPr lang="nl-NL" sz="1050" dirty="0" smtClean="0"/>
              <a:t> door aanleg-/ renovatie project</a:t>
            </a:r>
            <a:endParaRPr lang="nl-NL" sz="1050" dirty="0"/>
          </a:p>
          <a:p>
            <a:endParaRPr lang="nl-NL" sz="1050" dirty="0" smtClean="0"/>
          </a:p>
          <a:p>
            <a:endParaRPr lang="nl-NL" sz="1050" dirty="0"/>
          </a:p>
        </p:txBody>
      </p:sp>
    </p:spTree>
    <p:extLst>
      <p:ext uri="{BB962C8B-B14F-4D97-AF65-F5344CB8AC3E}">
        <p14:creationId xmlns:p14="http://schemas.microsoft.com/office/powerpoint/2010/main" val="853308890"/>
      </p:ext>
    </p:extLst>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smtClean="0"/>
              <a:t>Video Management</a:t>
            </a:r>
            <a:endParaRPr lang="nl-NL" dirty="0"/>
          </a:p>
        </p:txBody>
      </p:sp>
      <p:sp>
        <p:nvSpPr>
          <p:cNvPr id="3" name="Tijdelijke aanduiding voor tekst 2"/>
          <p:cNvSpPr>
            <a:spLocks noGrp="1"/>
          </p:cNvSpPr>
          <p:nvPr>
            <p:ph type="body" sz="quarter" idx="11"/>
          </p:nvPr>
        </p:nvSpPr>
        <p:spPr/>
        <p:txBody>
          <a:bodyPr/>
          <a:lstStyle/>
          <a:p>
            <a:r>
              <a:rPr lang="nl-NL" sz="1050" dirty="0"/>
              <a:t>Videomanagement </a:t>
            </a:r>
          </a:p>
          <a:p>
            <a:pPr lvl="1"/>
            <a:r>
              <a:rPr lang="nl-NL" sz="1050" dirty="0"/>
              <a:t>Decentrale </a:t>
            </a:r>
            <a:r>
              <a:rPr lang="nl-NL" sz="1050" b="1" dirty="0"/>
              <a:t>video opslag</a:t>
            </a:r>
            <a:r>
              <a:rPr lang="nl-NL" sz="1050" dirty="0"/>
              <a:t>, (ONVIF profile G) </a:t>
            </a:r>
          </a:p>
          <a:p>
            <a:pPr lvl="1"/>
            <a:r>
              <a:rPr lang="nl-NL" sz="1050" dirty="0"/>
              <a:t>Centrale </a:t>
            </a:r>
            <a:r>
              <a:rPr lang="nl-NL" sz="1050" b="1" dirty="0"/>
              <a:t>video uitwisseling </a:t>
            </a:r>
            <a:r>
              <a:rPr lang="nl-NL" sz="1050" dirty="0"/>
              <a:t>(</a:t>
            </a:r>
            <a:r>
              <a:rPr lang="nl-NL" sz="1050" dirty="0" err="1"/>
              <a:t>transcoding</a:t>
            </a:r>
            <a:r>
              <a:rPr lang="nl-NL" sz="1050" dirty="0"/>
              <a:t>/transrating/streaming en Web) </a:t>
            </a:r>
            <a:r>
              <a:rPr lang="nl-NL" sz="1050" dirty="0" smtClean="0"/>
              <a:t>met derden (en intern)</a:t>
            </a:r>
            <a:endParaRPr lang="nl-NL" sz="1050" dirty="0"/>
          </a:p>
          <a:p>
            <a:pPr lvl="1"/>
            <a:r>
              <a:rPr lang="nl-NL" sz="1050" dirty="0"/>
              <a:t>Videosource-bediening, vanuit GUI of door </a:t>
            </a:r>
            <a:r>
              <a:rPr lang="nl-NL" sz="1050" dirty="0" smtClean="0"/>
              <a:t>Interface (selectie, scenario’s en PTZ)</a:t>
            </a:r>
            <a:endParaRPr lang="nl-NL" sz="1050" dirty="0"/>
          </a:p>
          <a:p>
            <a:pPr lvl="1"/>
            <a:r>
              <a:rPr lang="nl-NL" sz="1050" dirty="0"/>
              <a:t>Virtuele Matrix om discrete input (joysticks) koppelen aan </a:t>
            </a:r>
            <a:r>
              <a:rPr lang="nl-NL" sz="1050" dirty="0" smtClean="0"/>
              <a:t>camera’s </a:t>
            </a:r>
            <a:r>
              <a:rPr lang="nl-NL" sz="1050" dirty="0" err="1" smtClean="0"/>
              <a:t>tbv</a:t>
            </a:r>
            <a:r>
              <a:rPr lang="nl-NL" sz="1050" dirty="0" smtClean="0"/>
              <a:t> PTZ</a:t>
            </a:r>
            <a:endParaRPr lang="nl-NL" sz="1050" dirty="0"/>
          </a:p>
          <a:p>
            <a:pPr lvl="1"/>
            <a:r>
              <a:rPr lang="nl-NL" sz="1050" dirty="0"/>
              <a:t>Interfaces naar systemen in keten (3B/SCADA, discrete I/O, ATMS/VTS, via Procesmanager</a:t>
            </a:r>
            <a:r>
              <a:rPr lang="nl-NL" sz="1050" dirty="0" smtClean="0"/>
              <a:t>)</a:t>
            </a:r>
          </a:p>
          <a:p>
            <a:pPr lvl="1"/>
            <a:r>
              <a:rPr lang="nl-NL" sz="1050" dirty="0" err="1" smtClean="0"/>
              <a:t>Repository</a:t>
            </a:r>
            <a:r>
              <a:rPr lang="nl-NL" sz="1050" dirty="0" smtClean="0"/>
              <a:t> video sources w.o. camera’s </a:t>
            </a:r>
            <a:endParaRPr lang="nl-NL" sz="1050" dirty="0"/>
          </a:p>
          <a:p>
            <a:r>
              <a:rPr lang="nl-NL" sz="1050" dirty="0"/>
              <a:t>Belangrijke aandachtspunten/bijzonderheden:</a:t>
            </a:r>
          </a:p>
          <a:p>
            <a:pPr lvl="1"/>
            <a:r>
              <a:rPr lang="nl-NL" sz="1050" dirty="0"/>
              <a:t>Performance aantoonbaar (SLA </a:t>
            </a:r>
            <a:r>
              <a:rPr lang="nl-NL" sz="1050" dirty="0" err="1"/>
              <a:t>metering</a:t>
            </a:r>
            <a:r>
              <a:rPr lang="nl-NL" sz="1050" dirty="0"/>
              <a:t>), voorspelbaarheid</a:t>
            </a:r>
          </a:p>
          <a:p>
            <a:pPr lvl="1"/>
            <a:r>
              <a:rPr lang="nl-NL" sz="1050" dirty="0"/>
              <a:t>Video Management als </a:t>
            </a:r>
            <a:r>
              <a:rPr lang="nl-NL" sz="1050" dirty="0" err="1"/>
              <a:t>repository</a:t>
            </a:r>
            <a:r>
              <a:rPr lang="nl-NL" sz="1050" dirty="0"/>
              <a:t> van Videosources (</a:t>
            </a:r>
            <a:r>
              <a:rPr lang="nl-NL" sz="1050" dirty="0" err="1"/>
              <a:t>ivm</a:t>
            </a:r>
            <a:r>
              <a:rPr lang="nl-NL" sz="1050" dirty="0"/>
              <a:t> </a:t>
            </a:r>
            <a:r>
              <a:rPr lang="nl-NL" sz="1050" dirty="0" err="1"/>
              <a:t>cabability</a:t>
            </a:r>
            <a:r>
              <a:rPr lang="nl-NL" sz="1050" dirty="0"/>
              <a:t> management)</a:t>
            </a:r>
          </a:p>
          <a:p>
            <a:pPr lvl="1"/>
            <a:r>
              <a:rPr lang="nl-NL" sz="1050" dirty="0"/>
              <a:t>Netwerk; </a:t>
            </a:r>
            <a:r>
              <a:rPr lang="nl-NL" sz="1050" dirty="0" err="1"/>
              <a:t>multicasted</a:t>
            </a:r>
            <a:r>
              <a:rPr lang="nl-NL" sz="1050" dirty="0"/>
              <a:t>, maar willen gradueel naar </a:t>
            </a:r>
            <a:r>
              <a:rPr lang="nl-NL" sz="1050" dirty="0" err="1"/>
              <a:t>unicast</a:t>
            </a:r>
            <a:r>
              <a:rPr lang="nl-NL" sz="1050" dirty="0"/>
              <a:t> daar waar </a:t>
            </a:r>
            <a:r>
              <a:rPr lang="nl-NL" sz="1050" dirty="0" smtClean="0"/>
              <a:t>mogelijk</a:t>
            </a:r>
          </a:p>
          <a:p>
            <a:r>
              <a:rPr lang="nl-NL" sz="1050" dirty="0" smtClean="0"/>
              <a:t>Ondersteuning MPEG2 streaming (IST) en H.264/part 10 en opkomende standaarden</a:t>
            </a:r>
          </a:p>
          <a:p>
            <a:r>
              <a:rPr lang="nl-NL" sz="1050" dirty="0" smtClean="0"/>
              <a:t>Hoge beschikbaarheid; &gt; 99,8%</a:t>
            </a:r>
          </a:p>
          <a:p>
            <a:endParaRPr lang="nl-NL" sz="1050" dirty="0"/>
          </a:p>
          <a:p>
            <a:endParaRPr lang="nl-NL" dirty="0"/>
          </a:p>
        </p:txBody>
      </p:sp>
    </p:spTree>
    <p:extLst>
      <p:ext uri="{BB962C8B-B14F-4D97-AF65-F5344CB8AC3E}">
        <p14:creationId xmlns:p14="http://schemas.microsoft.com/office/powerpoint/2010/main" val="3641291388"/>
      </p:ext>
    </p:extLst>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descr="https://bigfootpartyverhuur.nl/wp-content/uploads/2013/02/Zijn-er-nog-vragen.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35918" y="2233017"/>
            <a:ext cx="6648450" cy="29241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3149124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a:t>Toelichting marktconsultatie</a:t>
            </a:r>
          </a:p>
        </p:txBody>
      </p:sp>
      <p:sp>
        <p:nvSpPr>
          <p:cNvPr id="3" name="Tijdelijke aanduiding voor tekst 2"/>
          <p:cNvSpPr>
            <a:spLocks noGrp="1"/>
          </p:cNvSpPr>
          <p:nvPr>
            <p:ph type="body" sz="quarter" idx="11"/>
          </p:nvPr>
        </p:nvSpPr>
        <p:spPr/>
        <p:txBody>
          <a:bodyPr/>
          <a:lstStyle/>
          <a:p>
            <a:pPr marL="0" indent="0">
              <a:buNone/>
            </a:pPr>
            <a:r>
              <a:rPr lang="nl-NL" u="sng" dirty="0"/>
              <a:t>Communicatie en indienen vragenlijsten</a:t>
            </a:r>
            <a:endParaRPr lang="nl-NL" dirty="0"/>
          </a:p>
          <a:p>
            <a:endParaRPr lang="nl-NL" dirty="0"/>
          </a:p>
          <a:p>
            <a:pPr lvl="0"/>
            <a:r>
              <a:rPr lang="nl-NL" dirty="0"/>
              <a:t>Marktconsultatie is gepubliceerd op </a:t>
            </a:r>
            <a:r>
              <a:rPr lang="nl-NL" dirty="0" err="1" smtClean="0"/>
              <a:t>TenderNed</a:t>
            </a:r>
            <a:r>
              <a:rPr lang="nl-NL" dirty="0"/>
              <a:t>.</a:t>
            </a:r>
          </a:p>
          <a:p>
            <a:pPr lvl="0"/>
            <a:r>
              <a:rPr lang="nl-NL" dirty="0"/>
              <a:t>“BUG” in de optie “Vragen en antwoorden”</a:t>
            </a:r>
          </a:p>
          <a:p>
            <a:pPr lvl="0"/>
            <a:r>
              <a:rPr lang="nl-NL" dirty="0"/>
              <a:t>Alle communicatie via “berichten”, U dient hiervoor gekoppeld te zijn met een bedrijf met E-herkenning</a:t>
            </a:r>
            <a:r>
              <a:rPr lang="nl-NL" dirty="0" smtClean="0"/>
              <a:t>.</a:t>
            </a:r>
          </a:p>
          <a:p>
            <a:pPr lvl="0"/>
            <a:endParaRPr lang="nl-NL" dirty="0"/>
          </a:p>
          <a:p>
            <a:pPr lvl="0"/>
            <a:r>
              <a:rPr lang="nl-NL" dirty="0"/>
              <a:t>Uitzondering:  </a:t>
            </a:r>
            <a:r>
              <a:rPr lang="nl-NL" u="sng" dirty="0">
                <a:hlinkClick r:id="rId2"/>
              </a:rPr>
              <a:t>inkoopcentrum-iv@rws.nl</a:t>
            </a:r>
            <a:r>
              <a:rPr lang="nl-NL" dirty="0"/>
              <a:t> o.v.v. Marktconsultatie Video Bouwsteen</a:t>
            </a:r>
          </a:p>
          <a:p>
            <a:pPr marL="0" indent="0">
              <a:buNone/>
            </a:pPr>
            <a:endParaRPr lang="nl-NL" dirty="0"/>
          </a:p>
        </p:txBody>
      </p:sp>
    </p:spTree>
    <p:extLst>
      <p:ext uri="{BB962C8B-B14F-4D97-AF65-F5344CB8AC3E}">
        <p14:creationId xmlns:p14="http://schemas.microsoft.com/office/powerpoint/2010/main" val="3904242388"/>
      </p:ext>
    </p:extLst>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descr="https://s3.envato.com/files/38938444/end%20title%20590.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8520" y="0"/>
            <a:ext cx="9361040"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01424884"/>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a:t>Toelichting marktconsultatie</a:t>
            </a:r>
          </a:p>
        </p:txBody>
      </p:sp>
      <p:graphicFrame>
        <p:nvGraphicFramePr>
          <p:cNvPr id="6" name="Tabel 5"/>
          <p:cNvGraphicFramePr>
            <a:graphicFrameLocks noGrp="1"/>
          </p:cNvGraphicFramePr>
          <p:nvPr>
            <p:extLst>
              <p:ext uri="{D42A27DB-BD31-4B8C-83A1-F6EECF244321}">
                <p14:modId xmlns:p14="http://schemas.microsoft.com/office/powerpoint/2010/main" val="303000670"/>
              </p:ext>
            </p:extLst>
          </p:nvPr>
        </p:nvGraphicFramePr>
        <p:xfrm>
          <a:off x="467544" y="2420888"/>
          <a:ext cx="7128792" cy="3744419"/>
        </p:xfrm>
        <a:graphic>
          <a:graphicData uri="http://schemas.openxmlformats.org/drawingml/2006/table">
            <a:tbl>
              <a:tblPr firstRow="1" firstCol="1" bandRow="1">
                <a:tableStyleId>{B301B821-A1FF-4177-AEE7-76D212191A09}</a:tableStyleId>
              </a:tblPr>
              <a:tblGrid>
                <a:gridCol w="5256584"/>
                <a:gridCol w="1872208"/>
              </a:tblGrid>
              <a:tr h="279063">
                <a:tc>
                  <a:txBody>
                    <a:bodyPr/>
                    <a:lstStyle/>
                    <a:p>
                      <a:pPr algn="l">
                        <a:lnSpc>
                          <a:spcPts val="1200"/>
                        </a:lnSpc>
                        <a:spcAft>
                          <a:spcPts val="0"/>
                        </a:spcAft>
                      </a:pPr>
                      <a:r>
                        <a:rPr lang="nl-NL" sz="1400" b="1" dirty="0">
                          <a:effectLst/>
                        </a:rPr>
                        <a:t>Activiteit</a:t>
                      </a:r>
                      <a:endParaRPr lang="nl-NL" sz="1400" b="1" dirty="0">
                        <a:effectLst/>
                        <a:latin typeface="Verdana"/>
                        <a:ea typeface="Verdana"/>
                        <a:cs typeface="Times New Roman"/>
                      </a:endParaRPr>
                    </a:p>
                  </a:txBody>
                  <a:tcPr marL="68580" marR="68580" marT="0" marB="0" anchor="ctr">
                    <a:lnR w="12700" cap="flat" cmpd="sng" algn="ctr">
                      <a:solidFill>
                        <a:schemeClr val="accent1">
                          <a:lumMod val="60000"/>
                          <a:lumOff val="40000"/>
                        </a:schemeClr>
                      </a:solidFill>
                      <a:prstDash val="solid"/>
                      <a:round/>
                      <a:headEnd type="none" w="med" len="med"/>
                      <a:tailEnd type="none" w="med" len="med"/>
                    </a:lnR>
                  </a:tcPr>
                </a:tc>
                <a:tc>
                  <a:txBody>
                    <a:bodyPr/>
                    <a:lstStyle/>
                    <a:p>
                      <a:pPr algn="l">
                        <a:lnSpc>
                          <a:spcPts val="1200"/>
                        </a:lnSpc>
                        <a:spcAft>
                          <a:spcPts val="0"/>
                        </a:spcAft>
                      </a:pPr>
                      <a:r>
                        <a:rPr lang="nl-NL" sz="1400" b="1" dirty="0" smtClean="0">
                          <a:effectLst/>
                        </a:rPr>
                        <a:t>Datum</a:t>
                      </a:r>
                      <a:endParaRPr lang="nl-NL" sz="1400" b="1" dirty="0">
                        <a:effectLst/>
                        <a:latin typeface="Verdana"/>
                        <a:ea typeface="Verdana"/>
                        <a:cs typeface="Times New Roman"/>
                      </a:endParaRPr>
                    </a:p>
                  </a:txBody>
                  <a:tcPr marL="68580" marR="68580" marT="0" marB="0" anchor="ctr">
                    <a:lnL w="12700" cap="flat" cmpd="sng" algn="ctr">
                      <a:solidFill>
                        <a:schemeClr val="accent1">
                          <a:lumMod val="60000"/>
                          <a:lumOff val="40000"/>
                        </a:schemeClr>
                      </a:solidFill>
                      <a:prstDash val="solid"/>
                      <a:round/>
                      <a:headEnd type="none" w="med" len="med"/>
                      <a:tailEnd type="none" w="med" len="med"/>
                    </a:lnL>
                  </a:tcPr>
                </a:tc>
              </a:tr>
              <a:tr h="587276">
                <a:tc>
                  <a:txBody>
                    <a:bodyPr/>
                    <a:lstStyle/>
                    <a:p>
                      <a:pPr algn="l">
                        <a:lnSpc>
                          <a:spcPts val="1200"/>
                        </a:lnSpc>
                        <a:spcAft>
                          <a:spcPts val="0"/>
                        </a:spcAft>
                      </a:pPr>
                      <a:r>
                        <a:rPr lang="nl-NL" sz="1400" b="0" dirty="0">
                          <a:effectLst/>
                        </a:rPr>
                        <a:t>Publiceren   Publicatie Marktconsultatiedocument op </a:t>
                      </a:r>
                      <a:r>
                        <a:rPr lang="nl-NL" sz="1400" b="0" dirty="0" err="1">
                          <a:effectLst/>
                        </a:rPr>
                        <a:t>TenderNed</a:t>
                      </a:r>
                      <a:endParaRPr lang="nl-NL" sz="1400" b="0" dirty="0">
                        <a:effectLst/>
                        <a:latin typeface="Verdana"/>
                        <a:ea typeface="Verdana"/>
                        <a:cs typeface="Times New Roman"/>
                      </a:endParaRPr>
                    </a:p>
                  </a:txBody>
                  <a:tcPr marL="68580" marR="68580" marT="0" marB="0" anchor="ctr">
                    <a:lnR w="12700" cap="flat" cmpd="sng" algn="ctr">
                      <a:solidFill>
                        <a:schemeClr val="accent1">
                          <a:lumMod val="60000"/>
                          <a:lumOff val="40000"/>
                        </a:schemeClr>
                      </a:solidFill>
                      <a:prstDash val="solid"/>
                      <a:round/>
                      <a:headEnd type="none" w="med" len="med"/>
                      <a:tailEnd type="none" w="med" len="med"/>
                    </a:lnR>
                  </a:tcPr>
                </a:tc>
                <a:tc>
                  <a:txBody>
                    <a:bodyPr/>
                    <a:lstStyle/>
                    <a:p>
                      <a:pPr algn="l">
                        <a:lnSpc>
                          <a:spcPts val="1200"/>
                        </a:lnSpc>
                        <a:spcAft>
                          <a:spcPts val="0"/>
                        </a:spcAft>
                      </a:pPr>
                      <a:r>
                        <a:rPr lang="nl-NL" sz="1400" b="0">
                          <a:effectLst/>
                        </a:rPr>
                        <a:t>24-01-2018</a:t>
                      </a:r>
                      <a:endParaRPr lang="nl-NL" sz="1400" b="0">
                        <a:effectLst/>
                        <a:latin typeface="Verdana"/>
                        <a:ea typeface="Verdana"/>
                        <a:cs typeface="Times New Roman"/>
                      </a:endParaRPr>
                    </a:p>
                  </a:txBody>
                  <a:tcPr marL="68580" marR="68580" marT="0" marB="0" anchor="ctr">
                    <a:lnL w="12700" cap="flat" cmpd="sng" algn="ctr">
                      <a:solidFill>
                        <a:schemeClr val="accent1">
                          <a:lumMod val="60000"/>
                          <a:lumOff val="40000"/>
                        </a:schemeClr>
                      </a:solidFill>
                      <a:prstDash val="solid"/>
                      <a:round/>
                      <a:headEnd type="none" w="med" len="med"/>
                      <a:tailEnd type="none" w="med" len="med"/>
                    </a:lnL>
                  </a:tcPr>
                </a:tc>
              </a:tr>
              <a:tr h="587276">
                <a:tc>
                  <a:txBody>
                    <a:bodyPr/>
                    <a:lstStyle/>
                    <a:p>
                      <a:pPr algn="l">
                        <a:lnSpc>
                          <a:spcPts val="1200"/>
                        </a:lnSpc>
                        <a:spcAft>
                          <a:spcPts val="0"/>
                        </a:spcAft>
                      </a:pPr>
                      <a:r>
                        <a:rPr lang="nl-NL" sz="1400" b="0" dirty="0">
                          <a:effectLst/>
                        </a:rPr>
                        <a:t>Uiterste datum aanmelden informatiebijeenkomst</a:t>
                      </a:r>
                      <a:endParaRPr lang="nl-NL" sz="1400" b="0" dirty="0">
                        <a:effectLst/>
                        <a:latin typeface="Verdana"/>
                        <a:ea typeface="Verdana"/>
                        <a:cs typeface="Times New Roman"/>
                      </a:endParaRPr>
                    </a:p>
                  </a:txBody>
                  <a:tcPr marL="68580" marR="68580" marT="0" marB="0" anchor="ctr">
                    <a:lnR w="12700" cap="flat" cmpd="sng" algn="ctr">
                      <a:solidFill>
                        <a:schemeClr val="accent1">
                          <a:lumMod val="60000"/>
                          <a:lumOff val="40000"/>
                        </a:schemeClr>
                      </a:solidFill>
                      <a:prstDash val="solid"/>
                      <a:round/>
                      <a:headEnd type="none" w="med" len="med"/>
                      <a:tailEnd type="none" w="med" len="med"/>
                    </a:lnR>
                  </a:tcPr>
                </a:tc>
                <a:tc>
                  <a:txBody>
                    <a:bodyPr/>
                    <a:lstStyle/>
                    <a:p>
                      <a:pPr algn="l">
                        <a:lnSpc>
                          <a:spcPts val="1200"/>
                        </a:lnSpc>
                        <a:spcAft>
                          <a:spcPts val="0"/>
                        </a:spcAft>
                      </a:pPr>
                      <a:r>
                        <a:rPr lang="nl-NL" sz="1400" b="0" dirty="0">
                          <a:effectLst/>
                        </a:rPr>
                        <a:t>07-02-2018</a:t>
                      </a:r>
                      <a:endParaRPr lang="nl-NL" sz="1400" b="0" dirty="0">
                        <a:effectLst/>
                        <a:latin typeface="Verdana"/>
                        <a:ea typeface="Verdana"/>
                        <a:cs typeface="Times New Roman"/>
                      </a:endParaRPr>
                    </a:p>
                  </a:txBody>
                  <a:tcPr marL="68580" marR="68580" marT="0" marB="0" anchor="ctr">
                    <a:lnL w="12700" cap="flat" cmpd="sng" algn="ctr">
                      <a:solidFill>
                        <a:schemeClr val="accent1">
                          <a:lumMod val="60000"/>
                          <a:lumOff val="40000"/>
                        </a:schemeClr>
                      </a:solidFill>
                      <a:prstDash val="solid"/>
                      <a:round/>
                      <a:headEnd type="none" w="med" len="med"/>
                      <a:tailEnd type="none" w="med" len="med"/>
                    </a:lnL>
                  </a:tcPr>
                </a:tc>
              </a:tr>
              <a:tr h="279063">
                <a:tc>
                  <a:txBody>
                    <a:bodyPr/>
                    <a:lstStyle/>
                    <a:p>
                      <a:pPr algn="l">
                        <a:lnSpc>
                          <a:spcPts val="1200"/>
                        </a:lnSpc>
                        <a:spcAft>
                          <a:spcPts val="0"/>
                        </a:spcAft>
                      </a:pPr>
                      <a:r>
                        <a:rPr lang="nl-NL" sz="1400" b="0" dirty="0">
                          <a:effectLst/>
                        </a:rPr>
                        <a:t>Informatiebijeenkomst</a:t>
                      </a:r>
                      <a:endParaRPr lang="nl-NL" sz="1400" b="0" dirty="0">
                        <a:effectLst/>
                        <a:latin typeface="Verdana"/>
                        <a:ea typeface="Verdana"/>
                        <a:cs typeface="Times New Roman"/>
                      </a:endParaRPr>
                    </a:p>
                  </a:txBody>
                  <a:tcPr marL="68580" marR="68580" marT="0" marB="0" anchor="ctr">
                    <a:lnR w="12700" cap="flat" cmpd="sng" algn="ctr">
                      <a:solidFill>
                        <a:schemeClr val="accent1">
                          <a:lumMod val="60000"/>
                          <a:lumOff val="40000"/>
                        </a:schemeClr>
                      </a:solidFill>
                      <a:prstDash val="solid"/>
                      <a:round/>
                      <a:headEnd type="none" w="med" len="med"/>
                      <a:tailEnd type="none" w="med" len="med"/>
                    </a:lnR>
                  </a:tcPr>
                </a:tc>
                <a:tc>
                  <a:txBody>
                    <a:bodyPr/>
                    <a:lstStyle/>
                    <a:p>
                      <a:pPr algn="l">
                        <a:lnSpc>
                          <a:spcPts val="1200"/>
                        </a:lnSpc>
                        <a:spcAft>
                          <a:spcPts val="0"/>
                        </a:spcAft>
                      </a:pPr>
                      <a:r>
                        <a:rPr lang="nl-NL" sz="1400" b="0" dirty="0">
                          <a:effectLst/>
                        </a:rPr>
                        <a:t>14-02-2018</a:t>
                      </a:r>
                      <a:endParaRPr lang="nl-NL" sz="1400" b="0" dirty="0">
                        <a:effectLst/>
                        <a:latin typeface="Verdana"/>
                        <a:ea typeface="Verdana"/>
                        <a:cs typeface="Times New Roman"/>
                      </a:endParaRPr>
                    </a:p>
                  </a:txBody>
                  <a:tcPr marL="68580" marR="68580" marT="0" marB="0" anchor="ctr">
                    <a:lnL w="12700" cap="flat" cmpd="sng" algn="ctr">
                      <a:solidFill>
                        <a:schemeClr val="accent1">
                          <a:lumMod val="60000"/>
                          <a:lumOff val="40000"/>
                        </a:schemeClr>
                      </a:solidFill>
                      <a:prstDash val="solid"/>
                      <a:round/>
                      <a:headEnd type="none" w="med" len="med"/>
                      <a:tailEnd type="none" w="med" len="med"/>
                    </a:lnL>
                  </a:tcPr>
                </a:tc>
              </a:tr>
              <a:tr h="587276">
                <a:tc>
                  <a:txBody>
                    <a:bodyPr/>
                    <a:lstStyle/>
                    <a:p>
                      <a:pPr algn="l">
                        <a:lnSpc>
                          <a:spcPts val="1200"/>
                        </a:lnSpc>
                        <a:spcAft>
                          <a:spcPts val="0"/>
                        </a:spcAft>
                      </a:pPr>
                      <a:r>
                        <a:rPr lang="nl-NL" sz="1400" b="0" dirty="0">
                          <a:effectLst/>
                        </a:rPr>
                        <a:t>Uiterste datum tot het stellen van vragen over Marktconsultatiedocument</a:t>
                      </a:r>
                      <a:endParaRPr lang="nl-NL" sz="1400" b="0" dirty="0">
                        <a:effectLst/>
                        <a:latin typeface="Verdana"/>
                        <a:ea typeface="Verdana"/>
                        <a:cs typeface="Times New Roman"/>
                      </a:endParaRPr>
                    </a:p>
                  </a:txBody>
                  <a:tcPr marL="68580" marR="68580" marT="0" marB="0" anchor="ctr">
                    <a:lnR w="12700" cap="flat" cmpd="sng" algn="ctr">
                      <a:solidFill>
                        <a:schemeClr val="accent1">
                          <a:lumMod val="60000"/>
                          <a:lumOff val="40000"/>
                        </a:schemeClr>
                      </a:solidFill>
                      <a:prstDash val="solid"/>
                      <a:round/>
                      <a:headEnd type="none" w="med" len="med"/>
                      <a:tailEnd type="none" w="med" len="med"/>
                    </a:lnR>
                  </a:tcPr>
                </a:tc>
                <a:tc>
                  <a:txBody>
                    <a:bodyPr/>
                    <a:lstStyle/>
                    <a:p>
                      <a:pPr algn="l">
                        <a:lnSpc>
                          <a:spcPts val="1200"/>
                        </a:lnSpc>
                        <a:spcAft>
                          <a:spcPts val="0"/>
                        </a:spcAft>
                      </a:pPr>
                      <a:r>
                        <a:rPr lang="nl-NL" sz="1400" b="0" dirty="0">
                          <a:effectLst/>
                        </a:rPr>
                        <a:t>21-02-2018</a:t>
                      </a:r>
                      <a:endParaRPr lang="nl-NL" sz="1400" b="0" dirty="0">
                        <a:effectLst/>
                        <a:latin typeface="Verdana"/>
                        <a:ea typeface="Verdana"/>
                        <a:cs typeface="Times New Roman"/>
                      </a:endParaRPr>
                    </a:p>
                  </a:txBody>
                  <a:tcPr marL="68580" marR="68580" marT="0" marB="0" anchor="ctr">
                    <a:lnL w="12700" cap="flat" cmpd="sng" algn="ctr">
                      <a:solidFill>
                        <a:schemeClr val="accent1">
                          <a:lumMod val="60000"/>
                          <a:lumOff val="40000"/>
                        </a:schemeClr>
                      </a:solidFill>
                      <a:prstDash val="solid"/>
                      <a:round/>
                      <a:headEnd type="none" w="med" len="med"/>
                      <a:tailEnd type="none" w="med" len="med"/>
                    </a:lnL>
                  </a:tcPr>
                </a:tc>
              </a:tr>
              <a:tr h="279063">
                <a:tc>
                  <a:txBody>
                    <a:bodyPr/>
                    <a:lstStyle/>
                    <a:p>
                      <a:pPr algn="l">
                        <a:lnSpc>
                          <a:spcPts val="1200"/>
                        </a:lnSpc>
                        <a:spcAft>
                          <a:spcPts val="0"/>
                        </a:spcAft>
                      </a:pPr>
                      <a:r>
                        <a:rPr lang="nl-NL" sz="1400" b="0">
                          <a:effectLst/>
                        </a:rPr>
                        <a:t>Publiceren Nota van Inlichtingen</a:t>
                      </a:r>
                      <a:endParaRPr lang="nl-NL" sz="1400" b="0">
                        <a:effectLst/>
                        <a:latin typeface="Verdana"/>
                        <a:ea typeface="Verdana"/>
                        <a:cs typeface="Times New Roman"/>
                      </a:endParaRPr>
                    </a:p>
                  </a:txBody>
                  <a:tcPr marL="68580" marR="68580" marT="0" marB="0" anchor="ctr">
                    <a:lnR w="12700" cap="flat" cmpd="sng" algn="ctr">
                      <a:solidFill>
                        <a:schemeClr val="accent1">
                          <a:lumMod val="60000"/>
                          <a:lumOff val="40000"/>
                        </a:schemeClr>
                      </a:solidFill>
                      <a:prstDash val="solid"/>
                      <a:round/>
                      <a:headEnd type="none" w="med" len="med"/>
                      <a:tailEnd type="none" w="med" len="med"/>
                    </a:lnR>
                  </a:tcPr>
                </a:tc>
                <a:tc>
                  <a:txBody>
                    <a:bodyPr/>
                    <a:lstStyle/>
                    <a:p>
                      <a:pPr algn="l">
                        <a:lnSpc>
                          <a:spcPts val="1200"/>
                        </a:lnSpc>
                        <a:spcAft>
                          <a:spcPts val="0"/>
                        </a:spcAft>
                      </a:pPr>
                      <a:r>
                        <a:rPr lang="nl-NL" sz="1400" b="0" dirty="0">
                          <a:effectLst/>
                        </a:rPr>
                        <a:t>26-02-2018</a:t>
                      </a:r>
                      <a:endParaRPr lang="nl-NL" sz="1400" b="0" dirty="0">
                        <a:effectLst/>
                        <a:latin typeface="Verdana"/>
                        <a:ea typeface="Verdana"/>
                        <a:cs typeface="Times New Roman"/>
                      </a:endParaRPr>
                    </a:p>
                  </a:txBody>
                  <a:tcPr marL="68580" marR="68580" marT="0" marB="0" anchor="ctr">
                    <a:lnL w="12700" cap="flat" cmpd="sng" algn="ctr">
                      <a:solidFill>
                        <a:schemeClr val="accent1">
                          <a:lumMod val="60000"/>
                          <a:lumOff val="40000"/>
                        </a:schemeClr>
                      </a:solidFill>
                      <a:prstDash val="solid"/>
                      <a:round/>
                      <a:headEnd type="none" w="med" len="med"/>
                      <a:tailEnd type="none" w="med" len="med"/>
                    </a:lnL>
                  </a:tcPr>
                </a:tc>
              </a:tr>
              <a:tr h="587276">
                <a:tc>
                  <a:txBody>
                    <a:bodyPr/>
                    <a:lstStyle/>
                    <a:p>
                      <a:pPr algn="l">
                        <a:lnSpc>
                          <a:spcPts val="1200"/>
                        </a:lnSpc>
                        <a:spcAft>
                          <a:spcPts val="0"/>
                        </a:spcAft>
                      </a:pPr>
                      <a:r>
                        <a:rPr lang="nl-NL" sz="1400" b="0">
                          <a:effectLst/>
                        </a:rPr>
                        <a:t>Uiterste datum voor indienen ingevulde vragenlijst(en)</a:t>
                      </a:r>
                      <a:endParaRPr lang="nl-NL" sz="1400" b="0">
                        <a:effectLst/>
                        <a:latin typeface="Verdana"/>
                        <a:ea typeface="Verdana"/>
                        <a:cs typeface="Times New Roman"/>
                      </a:endParaRPr>
                    </a:p>
                  </a:txBody>
                  <a:tcPr marL="68580" marR="68580" marT="0" marB="0" anchor="ctr">
                    <a:lnR w="12700" cap="flat" cmpd="sng" algn="ctr">
                      <a:solidFill>
                        <a:schemeClr val="accent1">
                          <a:lumMod val="60000"/>
                          <a:lumOff val="40000"/>
                        </a:schemeClr>
                      </a:solidFill>
                      <a:prstDash val="solid"/>
                      <a:round/>
                      <a:headEnd type="none" w="med" len="med"/>
                      <a:tailEnd type="none" w="med" len="med"/>
                    </a:lnR>
                  </a:tcPr>
                </a:tc>
                <a:tc>
                  <a:txBody>
                    <a:bodyPr/>
                    <a:lstStyle/>
                    <a:p>
                      <a:pPr algn="l">
                        <a:lnSpc>
                          <a:spcPts val="1200"/>
                        </a:lnSpc>
                        <a:spcAft>
                          <a:spcPts val="0"/>
                        </a:spcAft>
                      </a:pPr>
                      <a:r>
                        <a:rPr lang="nl-NL" sz="1400" b="0" dirty="0">
                          <a:effectLst/>
                        </a:rPr>
                        <a:t>07-03-2018</a:t>
                      </a:r>
                      <a:endParaRPr lang="nl-NL" sz="1400" b="0" dirty="0">
                        <a:effectLst/>
                        <a:latin typeface="Verdana"/>
                        <a:ea typeface="Verdana"/>
                        <a:cs typeface="Times New Roman"/>
                      </a:endParaRPr>
                    </a:p>
                  </a:txBody>
                  <a:tcPr marL="68580" marR="68580" marT="0" marB="0" anchor="ctr">
                    <a:lnL w="12700" cap="flat" cmpd="sng" algn="ctr">
                      <a:solidFill>
                        <a:schemeClr val="accent1">
                          <a:lumMod val="60000"/>
                          <a:lumOff val="40000"/>
                        </a:schemeClr>
                      </a:solidFill>
                      <a:prstDash val="solid"/>
                      <a:round/>
                      <a:headEnd type="none" w="med" len="med"/>
                      <a:tailEnd type="none" w="med" len="med"/>
                    </a:lnL>
                  </a:tcPr>
                </a:tc>
              </a:tr>
              <a:tr h="279063">
                <a:tc>
                  <a:txBody>
                    <a:bodyPr/>
                    <a:lstStyle/>
                    <a:p>
                      <a:pPr algn="l">
                        <a:lnSpc>
                          <a:spcPts val="1200"/>
                        </a:lnSpc>
                        <a:spcAft>
                          <a:spcPts val="0"/>
                        </a:spcAft>
                      </a:pPr>
                      <a:r>
                        <a:rPr lang="nl-NL" sz="1400" b="0">
                          <a:effectLst/>
                        </a:rPr>
                        <a:t>Periode voor eventueel toelichtend gesprek</a:t>
                      </a:r>
                      <a:endParaRPr lang="nl-NL" sz="1400" b="0">
                        <a:effectLst/>
                        <a:latin typeface="Verdana"/>
                        <a:ea typeface="Verdana"/>
                        <a:cs typeface="Times New Roman"/>
                      </a:endParaRPr>
                    </a:p>
                  </a:txBody>
                  <a:tcPr marL="68580" marR="68580" marT="0" marB="0" anchor="ctr">
                    <a:lnR w="12700" cap="flat" cmpd="sng" algn="ctr">
                      <a:solidFill>
                        <a:schemeClr val="accent1">
                          <a:lumMod val="60000"/>
                          <a:lumOff val="40000"/>
                        </a:schemeClr>
                      </a:solidFill>
                      <a:prstDash val="solid"/>
                      <a:round/>
                      <a:headEnd type="none" w="med" len="med"/>
                      <a:tailEnd type="none" w="med" len="med"/>
                    </a:lnR>
                  </a:tcPr>
                </a:tc>
                <a:tc>
                  <a:txBody>
                    <a:bodyPr/>
                    <a:lstStyle/>
                    <a:p>
                      <a:pPr algn="l">
                        <a:lnSpc>
                          <a:spcPts val="1200"/>
                        </a:lnSpc>
                        <a:spcAft>
                          <a:spcPts val="0"/>
                        </a:spcAft>
                      </a:pPr>
                      <a:r>
                        <a:rPr lang="nl-NL" sz="1400" b="0" dirty="0">
                          <a:effectLst/>
                        </a:rPr>
                        <a:t>Week </a:t>
                      </a:r>
                      <a:r>
                        <a:rPr lang="nl-NL" sz="1400" b="0" dirty="0" smtClean="0">
                          <a:effectLst/>
                        </a:rPr>
                        <a:t>11 </a:t>
                      </a:r>
                      <a:r>
                        <a:rPr lang="nl-NL" sz="1400" b="0" dirty="0">
                          <a:effectLst/>
                        </a:rPr>
                        <a:t>2018</a:t>
                      </a:r>
                      <a:endParaRPr lang="nl-NL" sz="1400" b="0" dirty="0">
                        <a:effectLst/>
                        <a:latin typeface="Verdana"/>
                        <a:ea typeface="Verdana"/>
                        <a:cs typeface="Times New Roman"/>
                      </a:endParaRPr>
                    </a:p>
                  </a:txBody>
                  <a:tcPr marL="68580" marR="68580" marT="0" marB="0" anchor="ctr">
                    <a:lnL w="12700" cap="flat" cmpd="sng" algn="ctr">
                      <a:solidFill>
                        <a:schemeClr val="accent1">
                          <a:lumMod val="60000"/>
                          <a:lumOff val="40000"/>
                        </a:schemeClr>
                      </a:solidFill>
                      <a:prstDash val="solid"/>
                      <a:round/>
                      <a:headEnd type="none" w="med" len="med"/>
                      <a:tailEnd type="none" w="med" len="med"/>
                    </a:lnL>
                  </a:tcPr>
                </a:tc>
              </a:tr>
              <a:tr h="279063">
                <a:tc>
                  <a:txBody>
                    <a:bodyPr/>
                    <a:lstStyle/>
                    <a:p>
                      <a:pPr algn="l">
                        <a:lnSpc>
                          <a:spcPts val="1200"/>
                        </a:lnSpc>
                        <a:spcAft>
                          <a:spcPts val="0"/>
                        </a:spcAft>
                      </a:pPr>
                      <a:r>
                        <a:rPr lang="nl-NL" sz="1400" b="0" dirty="0">
                          <a:effectLst/>
                        </a:rPr>
                        <a:t>Afronding </a:t>
                      </a:r>
                      <a:endParaRPr lang="nl-NL" sz="1400" b="0" dirty="0">
                        <a:effectLst/>
                        <a:latin typeface="Verdana"/>
                        <a:ea typeface="Verdana"/>
                        <a:cs typeface="Times New Roman"/>
                      </a:endParaRPr>
                    </a:p>
                  </a:txBody>
                  <a:tcPr marL="68580" marR="68580" marT="0" marB="0" anchor="ctr">
                    <a:lnR w="12700" cap="flat" cmpd="sng" algn="ctr">
                      <a:solidFill>
                        <a:schemeClr val="accent1">
                          <a:lumMod val="60000"/>
                          <a:lumOff val="40000"/>
                        </a:schemeClr>
                      </a:solidFill>
                      <a:prstDash val="solid"/>
                      <a:round/>
                      <a:headEnd type="none" w="med" len="med"/>
                      <a:tailEnd type="none" w="med" len="med"/>
                    </a:lnR>
                  </a:tcPr>
                </a:tc>
                <a:tc>
                  <a:txBody>
                    <a:bodyPr/>
                    <a:lstStyle/>
                    <a:p>
                      <a:pPr algn="l">
                        <a:lnSpc>
                          <a:spcPts val="1200"/>
                        </a:lnSpc>
                        <a:spcAft>
                          <a:spcPts val="0"/>
                        </a:spcAft>
                      </a:pPr>
                      <a:r>
                        <a:rPr lang="nl-NL" sz="1400" b="0" dirty="0">
                          <a:effectLst/>
                        </a:rPr>
                        <a:t>Week 12</a:t>
                      </a:r>
                      <a:endParaRPr lang="nl-NL" sz="1400" b="0" dirty="0">
                        <a:effectLst/>
                        <a:latin typeface="Verdana"/>
                        <a:ea typeface="Verdana"/>
                        <a:cs typeface="Times New Roman"/>
                      </a:endParaRPr>
                    </a:p>
                  </a:txBody>
                  <a:tcPr marL="68580" marR="68580" marT="0" marB="0" anchor="ctr">
                    <a:lnL w="12700" cap="flat" cmpd="sng" algn="ctr">
                      <a:solidFill>
                        <a:schemeClr val="accent1">
                          <a:lumMod val="60000"/>
                          <a:lumOff val="40000"/>
                        </a:schemeClr>
                      </a:solidFill>
                      <a:prstDash val="solid"/>
                      <a:round/>
                      <a:headEnd type="none" w="med" len="med"/>
                      <a:tailEnd type="none" w="med" len="med"/>
                    </a:lnL>
                  </a:tcPr>
                </a:tc>
              </a:tr>
            </a:tbl>
          </a:graphicData>
        </a:graphic>
      </p:graphicFrame>
      <p:sp>
        <p:nvSpPr>
          <p:cNvPr id="8" name="Tijdelijke aanduiding voor tekst 2"/>
          <p:cNvSpPr>
            <a:spLocks noGrp="1"/>
          </p:cNvSpPr>
          <p:nvPr>
            <p:ph type="body" sz="quarter" idx="11"/>
          </p:nvPr>
        </p:nvSpPr>
        <p:spPr>
          <a:xfrm>
            <a:off x="468313" y="2070000"/>
            <a:ext cx="8402400" cy="4140000"/>
          </a:xfrm>
        </p:spPr>
        <p:txBody>
          <a:bodyPr/>
          <a:lstStyle/>
          <a:p>
            <a:pPr marL="0" indent="0">
              <a:buNone/>
            </a:pPr>
            <a:r>
              <a:rPr lang="nl-NL" u="sng" dirty="0" smtClean="0"/>
              <a:t>Planning</a:t>
            </a:r>
            <a:r>
              <a:rPr lang="nl-NL" dirty="0" smtClean="0"/>
              <a:t>:</a:t>
            </a:r>
            <a:endParaRPr lang="nl-NL" dirty="0"/>
          </a:p>
        </p:txBody>
      </p:sp>
    </p:spTree>
    <p:extLst>
      <p:ext uri="{BB962C8B-B14F-4D97-AF65-F5344CB8AC3E}">
        <p14:creationId xmlns:p14="http://schemas.microsoft.com/office/powerpoint/2010/main" val="2673713378"/>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a:t>Toelichting marktconsultatie</a:t>
            </a:r>
          </a:p>
        </p:txBody>
      </p:sp>
      <p:sp>
        <p:nvSpPr>
          <p:cNvPr id="3" name="Tijdelijke aanduiding voor tekst 2"/>
          <p:cNvSpPr>
            <a:spLocks noGrp="1"/>
          </p:cNvSpPr>
          <p:nvPr>
            <p:ph type="body" sz="quarter" idx="11"/>
          </p:nvPr>
        </p:nvSpPr>
        <p:spPr/>
        <p:txBody>
          <a:bodyPr/>
          <a:lstStyle/>
          <a:p>
            <a:pPr marL="0" indent="0">
              <a:buNone/>
            </a:pPr>
            <a:r>
              <a:rPr lang="nl-NL" u="sng" dirty="0"/>
              <a:t>Optioneel: Toelichtende gesprekken</a:t>
            </a:r>
            <a:endParaRPr lang="nl-NL" dirty="0"/>
          </a:p>
          <a:p>
            <a:endParaRPr lang="nl-NL" dirty="0"/>
          </a:p>
          <a:p>
            <a:pPr marL="0" indent="0">
              <a:buNone/>
            </a:pPr>
            <a:r>
              <a:rPr lang="nl-NL" dirty="0"/>
              <a:t>RWS-CIV houdt de optie open om naar aanleiding van de ingediende reacties marktpartijen individueel uit te nodigen om mondeling een aanvullende toelichting te geven op hun antwoorden. RWS-CIV zal contact opnemen met deze partijen en in overleg een datum plannen in week 11 (12 tot 16 maart)</a:t>
            </a:r>
          </a:p>
          <a:p>
            <a:pPr marL="0" indent="0">
              <a:buNone/>
            </a:pPr>
            <a:endParaRPr lang="nl-NL" dirty="0"/>
          </a:p>
        </p:txBody>
      </p:sp>
    </p:spTree>
    <p:extLst>
      <p:ext uri="{BB962C8B-B14F-4D97-AF65-F5344CB8AC3E}">
        <p14:creationId xmlns:p14="http://schemas.microsoft.com/office/powerpoint/2010/main" val="2673713378"/>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a:t>Toelichting marktconsultatie</a:t>
            </a:r>
          </a:p>
        </p:txBody>
      </p:sp>
      <p:sp>
        <p:nvSpPr>
          <p:cNvPr id="3" name="Tijdelijke aanduiding voor tekst 2"/>
          <p:cNvSpPr>
            <a:spLocks noGrp="1"/>
          </p:cNvSpPr>
          <p:nvPr>
            <p:ph type="body" sz="quarter" idx="11"/>
          </p:nvPr>
        </p:nvSpPr>
        <p:spPr/>
        <p:txBody>
          <a:bodyPr/>
          <a:lstStyle/>
          <a:p>
            <a:pPr marL="0" indent="0">
              <a:buNone/>
            </a:pPr>
            <a:r>
              <a:rPr lang="nl-NL" u="sng" dirty="0"/>
              <a:t>Voorlopige planning EU aanbesteding</a:t>
            </a:r>
            <a:endParaRPr lang="nl-NL" dirty="0"/>
          </a:p>
          <a:p>
            <a:pPr marL="0" indent="0">
              <a:buNone/>
            </a:pPr>
            <a:r>
              <a:rPr lang="nl-NL" b="1" dirty="0"/>
              <a:t> </a:t>
            </a:r>
            <a:endParaRPr lang="nl-NL" dirty="0"/>
          </a:p>
          <a:p>
            <a:r>
              <a:rPr lang="nl-NL" dirty="0"/>
              <a:t>Voorgenomen publicatie van de aanbesteding: eind mei 2018</a:t>
            </a:r>
          </a:p>
          <a:p>
            <a:r>
              <a:rPr lang="nl-NL" dirty="0"/>
              <a:t>Voorgenomen gunning: eind september</a:t>
            </a:r>
          </a:p>
          <a:p>
            <a:endParaRPr lang="nl-NL" dirty="0"/>
          </a:p>
        </p:txBody>
      </p:sp>
    </p:spTree>
    <p:extLst>
      <p:ext uri="{BB962C8B-B14F-4D97-AF65-F5344CB8AC3E}">
        <p14:creationId xmlns:p14="http://schemas.microsoft.com/office/powerpoint/2010/main" val="2673713378"/>
      </p:ext>
    </p:extLst>
  </p:cSld>
  <p:clrMapOvr>
    <a:masterClrMapping/>
  </p:clrMapOvr>
  <p:timing>
    <p:tnLst>
      <p:par>
        <p:cTn id="1" dur="indefinite" restart="never" nodeType="tmRoot"/>
      </p:par>
    </p:tnLst>
  </p:timing>
</p:sld>
</file>

<file path=ppt/theme/theme1.xml><?xml version="1.0" encoding="utf-8"?>
<a:theme xmlns:a="http://schemas.openxmlformats.org/drawingml/2006/main" name="Rijkswaterstaat">
  <a:themeElements>
    <a:clrScheme name="landmachtNL1 1">
      <a:dk1>
        <a:srgbClr val="000000"/>
      </a:dk1>
      <a:lt1>
        <a:srgbClr val="FFFFFF"/>
      </a:lt1>
      <a:dk2>
        <a:srgbClr val="E17000"/>
      </a:dk2>
      <a:lt2>
        <a:srgbClr val="9ACCD4"/>
      </a:lt2>
      <a:accent1>
        <a:srgbClr val="2494C5"/>
      </a:accent1>
      <a:accent2>
        <a:srgbClr val="9ACCD4"/>
      </a:accent2>
      <a:accent3>
        <a:srgbClr val="FFFFFF"/>
      </a:accent3>
      <a:accent4>
        <a:srgbClr val="000000"/>
      </a:accent4>
      <a:accent5>
        <a:srgbClr val="ACC8DF"/>
      </a:accent5>
      <a:accent6>
        <a:srgbClr val="8BB9C0"/>
      </a:accent6>
      <a:hlink>
        <a:srgbClr val="004228"/>
      </a:hlink>
      <a:folHlink>
        <a:srgbClr val="E17000"/>
      </a:folHlink>
    </a:clrScheme>
    <a:fontScheme name="landmachtNL1">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noFill/>
        <a:ln>
          <a:solidFill>
            <a:schemeClr val="tx1"/>
          </a:solidFill>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0" tIns="0" rIns="0" bIns="0" numCol="1" rtlCol="0" anchor="b" anchorCtr="0" compatLnSpc="1">
        <a:prstTxWarp prst="textNoShape">
          <a:avLst/>
        </a:prstTxWarp>
      </a:bodyPr>
      <a:lstStyle>
        <a:defPPr marL="0" marR="0" indent="0" algn="l" defTabSz="914400" rtl="0" eaLnBrk="0" fontAlgn="base" latinLnBrk="0" hangingPunct="0">
          <a:lnSpc>
            <a:spcPct val="100000"/>
          </a:lnSpc>
          <a:spcBef>
            <a:spcPct val="50000"/>
          </a:spcBef>
          <a:spcAft>
            <a:spcPct val="0"/>
          </a:spcAft>
          <a:buClrTx/>
          <a:buSzTx/>
          <a:buFontTx/>
          <a:buNone/>
          <a:tabLst/>
          <a:defRPr kumimoji="0" sz="2200" b="0" i="0" u="none" strike="noStrike" cap="none" normalizeH="0" baseline="0" smtClean="0">
            <a:ln>
              <a:noFill/>
            </a:ln>
            <a:solidFill>
              <a:schemeClr val="tx1"/>
            </a:solidFill>
            <a:effectLst/>
            <a:latin typeface="Verdana" pitchFamily="34" charset="0"/>
          </a:defRPr>
        </a:defPPr>
      </a:lstStyle>
    </a:spDef>
    <a:lnDef>
      <a:spPr bwMode="auto">
        <a:noFill/>
        <a:ln>
          <a:solidFill>
            <a:schemeClr val="tx1"/>
          </a:solidFill>
          <a:tailEnd type="arrow"/>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a:spPr>
      <a:bodyPr/>
      <a:lstStyle/>
    </a:lnDef>
  </a:objectDefaults>
  <a:extraClrSchemeLst>
    <a:extraClrScheme>
      <a:clrScheme name="landmachtNL1 1">
        <a:dk1>
          <a:srgbClr val="000000"/>
        </a:dk1>
        <a:lt1>
          <a:srgbClr val="FFFFFF"/>
        </a:lt1>
        <a:dk2>
          <a:srgbClr val="E17000"/>
        </a:dk2>
        <a:lt2>
          <a:srgbClr val="9ACCD4"/>
        </a:lt2>
        <a:accent1>
          <a:srgbClr val="2494C5"/>
        </a:accent1>
        <a:accent2>
          <a:srgbClr val="9ACCD4"/>
        </a:accent2>
        <a:accent3>
          <a:srgbClr val="FFFFFF"/>
        </a:accent3>
        <a:accent4>
          <a:srgbClr val="000000"/>
        </a:accent4>
        <a:accent5>
          <a:srgbClr val="ACC8DF"/>
        </a:accent5>
        <a:accent6>
          <a:srgbClr val="8BB9C0"/>
        </a:accent6>
        <a:hlink>
          <a:srgbClr val="004228"/>
        </a:hlink>
        <a:folHlink>
          <a:srgbClr val="E17000"/>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UI/customUI.xml><?xml version="1.0" encoding="utf-8"?>
<customUI xmlns="http://schemas.microsoft.com/office/2006/01/customui">
  <ribbon startFromScratch="false">
    <tabs>
      <tab id="customTab" label="Rijkswaterstaat">
        <group id="customGroup" label="Gegevens aanpassen">
          <control idMso="ViewSlideMasterView" label="Gegevens aanpassen" size="large"/>
          <button idMso="HeaderFooterInsert" label="Datum aanpassen" size="large"/>
        </group>
      </tab>
    </tabs>
  </ribbon>
</customUI>
</file>

<file path=customUI/customUI14.xml><?xml version="1.0" encoding="utf-8"?>
<customUI xmlns="http://schemas.microsoft.com/office/2009/07/customui">
  <ribbon startFromScratch="false">
    <tabs>
      <tab id="customTab" label="Rijkswaterstaat">
        <group id="customGroup" label="Gegevens aanpassen">
          <control idMso="ViewSlideMasterView" label="Gegevens aanpassen" size="large"/>
          <button idMso="HeaderFooterInsert" label="Datum aanpassen" size="large"/>
        </group>
      </tab>
    </tabs>
  </ribbon>
</customUI>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Brief" ma:contentTypeID="0x010100FD61BF4506FB2A409346F464310142F90300E2ADEA8450D21B41A5EEFAC87969E838" ma:contentTypeVersion="22" ma:contentTypeDescription="RWS brief zonder workflow" ma:contentTypeScope="" ma:versionID="bb35b5eaa8dd83691925834b7db7617b">
  <xsd:schema xmlns:xsd="http://www.w3.org/2001/XMLSchema" xmlns:p="http://schemas.microsoft.com/office/2006/metadata/properties" xmlns:ns2="http://schemas.microsoft.com/sharepoint/v3/fields" xmlns:ns3="93331081-eed1-4b52-85f9-6ed5102967d8" targetNamespace="http://schemas.microsoft.com/office/2006/metadata/properties" ma:root="true" ma:fieldsID="b00bdb2ccc9814ba315972073b8e437a" ns2:_="" ns3:_="">
    <xsd:import namespace="http://schemas.microsoft.com/sharepoint/v3/fields"/>
    <xsd:import namespace="93331081-eed1-4b52-85f9-6ed5102967d8"/>
    <xsd:element name="properties">
      <xsd:complexType>
        <xsd:sequence>
          <xsd:element name="documentManagement">
            <xsd:complexType>
              <xsd:all>
                <xsd:element ref="ns2:_Publisher" minOccurs="0"/>
                <xsd:element ref="ns3:Publicatie_x0020_datum" minOccurs="0"/>
                <xsd:element ref="ns3:Samenvatting" minOccurs="0"/>
                <xsd:element ref="ns3:Document_x0020_status12" minOccurs="0"/>
              </xsd:all>
            </xsd:complexType>
          </xsd:element>
        </xsd:sequence>
      </xsd:complexType>
    </xsd:element>
  </xsd:schema>
  <xsd:schema xmlns:xsd="http://www.w3.org/2001/XMLSchema" xmlns:dms="http://schemas.microsoft.com/office/2006/documentManagement/types" targetNamespace="http://schemas.microsoft.com/sharepoint/v3/fields" elementFormDefault="qualified">
    <xsd:import namespace="http://schemas.microsoft.com/office/2006/documentManagement/types"/>
    <xsd:element name="_Publisher" ma:index="3" nillable="true" ma:displayName="Uitgever" ma:description="De persoon, organisatie of service die deze bron heeft gepubliceerd" ma:internalName="_Publisher" ma:readOnly="false">
      <xsd:simpleType>
        <xsd:restriction base="dms:Text"/>
      </xsd:simpleType>
    </xsd:element>
  </xsd:schema>
  <xsd:schema xmlns:xsd="http://www.w3.org/2001/XMLSchema" xmlns:dms="http://schemas.microsoft.com/office/2006/documentManagement/types" targetNamespace="93331081-eed1-4b52-85f9-6ed5102967d8" elementFormDefault="qualified">
    <xsd:import namespace="http://schemas.microsoft.com/office/2006/documentManagement/types"/>
    <xsd:element name="Publicatie_x0020_datum" ma:index="4" nillable="true" ma:displayName="Publicatie datum" ma:default="[today]" ma:description="Datum van vandaag, indien anders aanpassen" ma:format="DateOnly" ma:internalName="Publicatie_x0020_datum">
      <xsd:simpleType>
        <xsd:restriction base="dms:DateTime"/>
      </xsd:simpleType>
    </xsd:element>
    <xsd:element name="Samenvatting" ma:index="5" nillable="true" ma:displayName="Samenvatting" ma:default="" ma:description="Geef hier een korte omschrijving van de inhoud op" ma:internalName="Samenvatting" ma:readOnly="false">
      <xsd:simpleType>
        <xsd:restriction base="dms:Note"/>
      </xsd:simpleType>
    </xsd:element>
    <xsd:element name="Document_x0020_status12" ma:index="7" nillable="true" ma:displayName="Document status" ma:format="Dropdown" ma:internalName="Document_x0020_status12" ma:readOnly="false">
      <xsd:simpleType>
        <xsd:restriction base="dms:Choice">
          <xsd:enumeration value="Concept"/>
          <xsd:enumeration value="Definitief"/>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office/internal/2005/internalDocumentation"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ma:index="2" ma:displayName="Auteur"/>
        <xsd:element ref="dcterms:created" minOccurs="0" maxOccurs="1"/>
        <xsd:element ref="dc:identifier" minOccurs="0" maxOccurs="1"/>
        <xsd:element name="contentType" minOccurs="0" maxOccurs="1" type="xsd:string" ma:index="8" ma:displayName="Inhoudstype" ma:readOnly="true"/>
        <xsd:element ref="dc:title" minOccurs="0" maxOccurs="1" ma:index="1" ma:displayName="Titel"/>
        <xsd:element ref="dc:subject" minOccurs="0" maxOccurs="1"/>
        <xsd:element ref="dc:description" minOccurs="0" maxOccurs="1"/>
        <xsd:element name="keywords" minOccurs="0" maxOccurs="1" type="xsd:string" ma:index="6" ma:displayName="Trefwoorden"/>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lastPrinted" minOccurs="0" maxOccurs="1" type="xsd:dateTime"/>
        <xsd:element name="contentStatus" minOccurs="0" maxOccurs="1" type="xsd:string"/>
      </xsd:all>
    </xsd:complexType>
  </xsd: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documentManagement>
    <Document_x0020_status12 xmlns="93331081-eed1-4b52-85f9-6ed5102967d8" xsi:nil="true"/>
    <_Publisher xmlns="http://schemas.microsoft.com/sharepoint/v3/fields" xsi:nil="true"/>
    <Samenvatting xmlns="93331081-eed1-4b52-85f9-6ed5102967d8" xsi:nil="true"/>
    <Publicatie_x0020_datum xmlns="93331081-eed1-4b52-85f9-6ed5102967d8">2018-02-06T09:55:39+00:00</Publicatie_x0020_datum>
  </documentManagement>
</p:properties>
</file>

<file path=customXml/itemProps1.xml><?xml version="1.0" encoding="utf-8"?>
<ds:datastoreItem xmlns:ds="http://schemas.openxmlformats.org/officeDocument/2006/customXml" ds:itemID="{6FF78A0F-43ED-4317-BC20-8A241106E6FC}">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fields"/>
    <ds:schemaRef ds:uri="93331081-eed1-4b52-85f9-6ed5102967d8"/>
    <ds:schemaRef ds:uri="http://schemas.microsoft.com/office/2006/documentManagement/types"/>
    <ds:schemaRef ds:uri="http://schemas.openxmlformats.org/package/2006/metadata/core-properties"/>
    <ds:schemaRef ds:uri="http://purl.org/dc/elements/1.1/"/>
    <ds:schemaRef ds:uri="http://purl.org/dc/terms/"/>
    <ds:schemaRef ds:uri="http://schemas.microsoft.com/office/internal/2005/internalDocumentation"/>
  </ds:schemaRefs>
</ds:datastoreItem>
</file>

<file path=customXml/itemProps2.xml><?xml version="1.0" encoding="utf-8"?>
<ds:datastoreItem xmlns:ds="http://schemas.openxmlformats.org/officeDocument/2006/customXml" ds:itemID="{40285CC4-4255-409E-B2AA-ABFDF4A3EA93}">
  <ds:schemaRefs>
    <ds:schemaRef ds:uri="http://schemas.microsoft.com/sharepoint/v3/contenttype/forms"/>
  </ds:schemaRefs>
</ds:datastoreItem>
</file>

<file path=customXml/itemProps3.xml><?xml version="1.0" encoding="utf-8"?>
<ds:datastoreItem xmlns:ds="http://schemas.openxmlformats.org/officeDocument/2006/customXml" ds:itemID="{4CB4171E-474C-4FBF-9B74-956DADDB929E}">
  <ds:schemaRefs>
    <ds:schemaRef ds:uri="http://schemas.microsoft.com/office/2006/metadata/properties"/>
    <ds:schemaRef ds:uri="http://purl.org/dc/dcmitype/"/>
    <ds:schemaRef ds:uri="http://schemas.microsoft.com/office/2006/documentManagement/types"/>
    <ds:schemaRef ds:uri="http://schemas.openxmlformats.org/package/2006/metadata/core-properties"/>
    <ds:schemaRef ds:uri="http://schemas.microsoft.com/sharepoint/v3/fields"/>
    <ds:schemaRef ds:uri="http://purl.org/dc/elements/1.1/"/>
    <ds:schemaRef ds:uri="93331081-eed1-4b52-85f9-6ed5102967d8"/>
    <ds:schemaRef ds:uri="http://www.w3.org/XML/1998/namespace"/>
    <ds:schemaRef ds:uri="http://purl.org/dc/terms/"/>
  </ds:schemaRefs>
</ds:datastoreItem>
</file>

<file path=docProps/app.xml><?xml version="1.0" encoding="utf-8"?>
<Properties xmlns="http://schemas.openxmlformats.org/officeDocument/2006/extended-properties" xmlns:vt="http://schemas.openxmlformats.org/officeDocument/2006/docPropsVTypes">
  <Template/>
  <TotalTime>803</TotalTime>
  <Words>2887</Words>
  <Application>Microsoft Office PowerPoint</Application>
  <PresentationFormat>Diavoorstelling (4:3)</PresentationFormat>
  <Paragraphs>413</Paragraphs>
  <Slides>60</Slides>
  <Notes>11</Notes>
  <HiddenSlides>0</HiddenSlides>
  <MMClips>0</MMClips>
  <ScaleCrop>false</ScaleCrop>
  <HeadingPairs>
    <vt:vector size="6" baseType="variant">
      <vt:variant>
        <vt:lpstr>Thema</vt:lpstr>
      </vt:variant>
      <vt:variant>
        <vt:i4>1</vt:i4>
      </vt:variant>
      <vt:variant>
        <vt:lpstr>Ingesloten OLE-bronprogramma's</vt:lpstr>
      </vt:variant>
      <vt:variant>
        <vt:i4>2</vt:i4>
      </vt:variant>
      <vt:variant>
        <vt:lpstr>Diatitels</vt:lpstr>
      </vt:variant>
      <vt:variant>
        <vt:i4>60</vt:i4>
      </vt:variant>
    </vt:vector>
  </HeadingPairs>
  <TitlesOfParts>
    <vt:vector size="63" baseType="lpstr">
      <vt:lpstr>Rijkswaterstaat</vt:lpstr>
      <vt:lpstr>Packager Shell-object</vt:lpstr>
      <vt:lpstr>Visio</vt:lpstr>
      <vt:lpstr>Marktconsultatie Bouwsteen Videomanagement &amp; Videocamera’s</vt:lpstr>
      <vt:lpstr>Agenda</vt:lpstr>
      <vt:lpstr>Voorstellen projectteam</vt:lpstr>
      <vt:lpstr>Toelichting Marktconsultatie</vt:lpstr>
      <vt:lpstr>Toelichting marktconsultatie</vt:lpstr>
      <vt:lpstr>Toelichting marktconsultatie</vt:lpstr>
      <vt:lpstr>Toelichting marktconsultatie</vt:lpstr>
      <vt:lpstr>Toelichting marktconsultatie</vt:lpstr>
      <vt:lpstr>Toelichting marktconsultatie</vt:lpstr>
      <vt:lpstr>Toelichting marktconsultatie</vt:lpstr>
      <vt:lpstr>RWS visie</vt:lpstr>
      <vt:lpstr>Koers 2020 en I-visie</vt:lpstr>
      <vt:lpstr>I-strategie</vt:lpstr>
      <vt:lpstr>Waarom IA-sourcingstrategie?</vt:lpstr>
      <vt:lpstr>De nieuwe IA Koers</vt:lpstr>
      <vt:lpstr>IV in Objecten</vt:lpstr>
      <vt:lpstr>Bouwsteen Videomanagement &amp; Videocamera’s     Rijkswaterstaat Nick Latuny (CIV)</vt:lpstr>
      <vt:lpstr>Bouwsteen Videomanagement &amp; Videocamera’s (BV&amp;V)</vt:lpstr>
      <vt:lpstr>Projectdoelstelling &amp; gewenste uitkomst/resultaat</vt:lpstr>
      <vt:lpstr>Wat we gaan doen</vt:lpstr>
      <vt:lpstr>Wat hebben we daar voor nodig?</vt:lpstr>
      <vt:lpstr>PowerPoint-presentatie</vt:lpstr>
      <vt:lpstr>Verkeersposten</vt:lpstr>
      <vt:lpstr>Verkeerscentrale van morgen</vt:lpstr>
      <vt:lpstr>Verkeerspost Nijmegen</vt:lpstr>
      <vt:lpstr>Bediening sluizen</vt:lpstr>
      <vt:lpstr>Bediening Kreekraksluizen</vt:lpstr>
      <vt:lpstr>Westsluis Terneuzen</vt:lpstr>
      <vt:lpstr>Sluis IV</vt:lpstr>
      <vt:lpstr>Bediening bruggen</vt:lpstr>
      <vt:lpstr>Bediencentrale Rhoon</vt:lpstr>
      <vt:lpstr>Botlekbrug</vt:lpstr>
      <vt:lpstr>Brug Holenakker</vt:lpstr>
      <vt:lpstr>Watermanamentsystemen</vt:lpstr>
      <vt:lpstr>PowerPoint-presentatie</vt:lpstr>
      <vt:lpstr>Stuw Linne en Roermond</vt:lpstr>
      <vt:lpstr>Generiek</vt:lpstr>
      <vt:lpstr>PowerPoint-presentatie</vt:lpstr>
      <vt:lpstr>Brug Papendrecht</vt:lpstr>
      <vt:lpstr>Cameragebruik Hoofdwegennet</vt:lpstr>
      <vt:lpstr>Cameragebruik Hoofdwegennet</vt:lpstr>
      <vt:lpstr>Spitsstrook</vt:lpstr>
      <vt:lpstr>Spitsstrook</vt:lpstr>
      <vt:lpstr>Spitsstrook bewaking camera’s</vt:lpstr>
      <vt:lpstr>Incident Management camera’s</vt:lpstr>
      <vt:lpstr>Tunnelbediening camera’s</vt:lpstr>
      <vt:lpstr>Tunneldosering camera’s</vt:lpstr>
      <vt:lpstr>Verkeerscentrales</vt:lpstr>
      <vt:lpstr>Wegverkeersleider werkplek</vt:lpstr>
      <vt:lpstr>Verkeerscentrale Midden Nederland (VCMN)</vt:lpstr>
      <vt:lpstr>PowerPoint-presentatie</vt:lpstr>
      <vt:lpstr>Bouwstenen voor objecten - overzicht</vt:lpstr>
      <vt:lpstr>Agenda Video</vt:lpstr>
      <vt:lpstr>Een bouwsteen voor IV in objecten:</vt:lpstr>
      <vt:lpstr>IV in Objecten architectuurplaat</vt:lpstr>
      <vt:lpstr>Context Diagram</vt:lpstr>
      <vt:lpstr>Eisen en Camera’s</vt:lpstr>
      <vt:lpstr>Video Management</vt:lpstr>
      <vt:lpstr>PowerPoint-presentatie</vt:lpstr>
      <vt:lpstr>PowerPoint-presentatie</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Title</dc:title>
  <dc:creator>Latuny, Nick (CIV)</dc:creator>
  <cp:lastModifiedBy>Laros, Raymond (CIV)</cp:lastModifiedBy>
  <cp:revision>73</cp:revision>
  <dcterms:modified xsi:type="dcterms:W3CDTF">2018-02-16T10:19:18Z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uteur">
    <vt:lpwstr>Auteur</vt:lpwstr>
  </property>
  <property fmtid="{D5CDD505-2E9C-101B-9397-08002B2CF9AE}" pid="3" name="Functie">
    <vt:lpwstr>Functie</vt:lpwstr>
  </property>
  <property fmtid="{D5CDD505-2E9C-101B-9397-08002B2CF9AE}" pid="4" name="Titel">
    <vt:lpwstr>Titel</vt:lpwstr>
  </property>
  <property fmtid="{D5CDD505-2E9C-101B-9397-08002B2CF9AE}" pid="5" name="Subtitel">
    <vt:lpwstr>Subtitel</vt:lpwstr>
  </property>
  <property fmtid="{D5CDD505-2E9C-101B-9397-08002B2CF9AE}" pid="6" name="Afdeling">
    <vt:lpwstr>Afdeling</vt:lpwstr>
  </property>
  <property fmtid="{D5CDD505-2E9C-101B-9397-08002B2CF9AE}" pid="7" name="Merking">
    <vt:lpwstr>Merking</vt:lpwstr>
  </property>
  <property fmtid="{D5CDD505-2E9C-101B-9397-08002B2CF9AE}" pid="8" name="Rubricering">
    <vt:lpwstr>Marking</vt:lpwstr>
  </property>
  <property fmtid="{D5CDD505-2E9C-101B-9397-08002B2CF9AE}" pid="9" name="Datum">
    <vt:filetime>1999-12-31T22:00:00Z</vt:filetime>
  </property>
  <property fmtid="{D5CDD505-2E9C-101B-9397-08002B2CF9AE}" pid="10" name="ContentTypeId">
    <vt:lpwstr>0x010100FD61BF4506FB2A409346F464310142F90300E2ADEA8450D21B41A5EEFAC87969E838</vt:lpwstr>
  </property>
</Properties>
</file>