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EC09D-8AA3-42BE-9C94-80B5AD7E63BC}" type="datetimeFigureOut">
              <a:rPr lang="nl-NL" smtClean="0"/>
              <a:t>13-11-2017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97DF1-96D8-45A2-94EF-64D3FBFC1C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1321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97DF1-96D8-45A2-94EF-64D3FBFC1C0E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3141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275" y="2867025"/>
            <a:ext cx="7788275" cy="457200"/>
          </a:xfrm>
        </p:spPr>
        <p:txBody>
          <a:bodyPr/>
          <a:lstStyle>
            <a:lvl1pPr algn="ctr">
              <a:defRPr>
                <a:solidFill>
                  <a:schemeClr val="accent6"/>
                </a:solidFill>
              </a:defRPr>
            </a:lvl1pPr>
          </a:lstStyle>
          <a:p>
            <a:r>
              <a:rPr lang="nl-NL" dirty="0"/>
              <a:t>Klik om het opmaakprofiel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6275" y="3568700"/>
            <a:ext cx="7788275" cy="3048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het opmaakprofiel van de modelondertitel te bewerken</a:t>
            </a:r>
          </a:p>
        </p:txBody>
      </p:sp>
      <p:pic>
        <p:nvPicPr>
          <p:cNvPr id="3080" name="Picture 8" descr="ProRail Logo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9875"/>
            <a:ext cx="9140825" cy="347663"/>
          </a:xfrm>
          <a:prstGeom prst="rect">
            <a:avLst/>
          </a:prstGeom>
          <a:noFill/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76275" y="1157288"/>
            <a:ext cx="7788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lang="nl-NL" sz="3600" dirty="0">
                <a:solidFill>
                  <a:srgbClr val="BF1238"/>
                </a:solidFill>
              </a:rPr>
              <a:t>Welkom</a:t>
            </a:r>
          </a:p>
        </p:txBody>
      </p:sp>
      <p:sp>
        <p:nvSpPr>
          <p:cNvPr id="7" name="spreker"/>
          <p:cNvSpPr txBox="1"/>
          <p:nvPr userDrawn="1"/>
        </p:nvSpPr>
        <p:spPr>
          <a:xfrm>
            <a:off x="676800" y="5706000"/>
            <a:ext cx="7790400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nl-NL">
                <a:solidFill>
                  <a:srgbClr val="7F7F7F"/>
                </a:solidFill>
              </a:rPr>
              <a:t>Eigenaar: Procurement</a:t>
            </a:r>
            <a:endParaRPr lang="nl-NL" dirty="0">
              <a:solidFill>
                <a:srgbClr val="7F7F7F"/>
              </a:solidFill>
            </a:endParaRPr>
          </a:p>
        </p:txBody>
      </p:sp>
      <p:sp>
        <p:nvSpPr>
          <p:cNvPr id="8" name="datum"/>
          <p:cNvSpPr txBox="1"/>
          <p:nvPr userDrawn="1"/>
        </p:nvSpPr>
        <p:spPr>
          <a:xfrm>
            <a:off x="676800" y="5932800"/>
            <a:ext cx="779040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nl-NL">
                <a:solidFill>
                  <a:srgbClr val="7F7F7F"/>
                </a:solidFill>
              </a:rPr>
              <a:t>15 september 2016</a:t>
            </a:r>
          </a:p>
          <a:p>
            <a:pPr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nl-NL">
                <a:solidFill>
                  <a:srgbClr val="7F7F7F"/>
                </a:solidFill>
              </a:rPr>
              <a:t>Status: Concept</a:t>
            </a:r>
            <a:endParaRPr lang="nl-NL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879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tabellen/grafieken/afbeeldingen/e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857752" y="6500834"/>
            <a:ext cx="2895600" cy="152400"/>
          </a:xfrm>
        </p:spPr>
        <p:txBody>
          <a:bodyPr wrap="none" lIns="0" tIns="0" rIns="0" bIns="0"/>
          <a:lstStyle>
            <a:lvl1pPr algn="r">
              <a:lnSpc>
                <a:spcPts val="1200"/>
              </a:lnSpc>
              <a:defRPr sz="1200"/>
            </a:lvl1pPr>
          </a:lstStyle>
          <a:p>
            <a:endParaRPr lang="nl-NL" dirty="0">
              <a:solidFill>
                <a:srgbClr val="747474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EF266-7CC0-4767-A0C9-EC4947800163}" type="slidenum">
              <a:rPr lang="nl-NL">
                <a:solidFill>
                  <a:srgbClr val="747474"/>
                </a:solidFill>
              </a:rPr>
              <a:pPr/>
              <a:t>‹nr.›</a:t>
            </a:fld>
            <a:endParaRPr lang="nl-NL">
              <a:solidFill>
                <a:srgbClr val="747474"/>
              </a:solidFill>
            </a:endParaRP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95718925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rapport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857752" y="6500834"/>
            <a:ext cx="2895600" cy="152400"/>
          </a:xfrm>
        </p:spPr>
        <p:txBody>
          <a:bodyPr wrap="none" lIns="0" tIns="0" rIns="0" bIns="0"/>
          <a:lstStyle>
            <a:lvl1pPr algn="r">
              <a:lnSpc>
                <a:spcPts val="1200"/>
              </a:lnSpc>
              <a:defRPr sz="1200"/>
            </a:lvl1pPr>
          </a:lstStyle>
          <a:p>
            <a:endParaRPr lang="nl-NL" dirty="0">
              <a:solidFill>
                <a:srgbClr val="747474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EF266-7CC0-4767-A0C9-EC4947800163}" type="slidenum">
              <a:rPr lang="nl-NL">
                <a:solidFill>
                  <a:srgbClr val="747474"/>
                </a:solidFill>
              </a:rPr>
              <a:pPr/>
              <a:t>‹nr.›</a:t>
            </a:fld>
            <a:endParaRPr lang="nl-NL">
              <a:solidFill>
                <a:srgbClr val="747474"/>
              </a:solidFill>
            </a:endParaRP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76275" y="2817813"/>
            <a:ext cx="7788275" cy="346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1pPr>
            <a:lvl2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2pPr>
            <a:lvl3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3pPr>
            <a:lvl4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4pPr>
            <a:lvl5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5pPr>
          </a:lstStyle>
          <a:p>
            <a:pPr lvl="0"/>
            <a:r>
              <a:rPr lang="nl-NL" dirty="0" smtClean="0"/>
              <a:t>Klik om de opmaakprofielen van de modeltekst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53371675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76275" y="2817813"/>
            <a:ext cx="3817938" cy="3468687"/>
          </a:xfrm>
        </p:spPr>
        <p:txBody>
          <a:bodyPr/>
          <a:lstStyle>
            <a:lvl1pPr>
              <a:defRPr sz="1800">
                <a:solidFill>
                  <a:schemeClr val="accent6"/>
                </a:solidFill>
              </a:defRPr>
            </a:lvl1pPr>
            <a:lvl2pPr>
              <a:defRPr sz="1800">
                <a:solidFill>
                  <a:schemeClr val="accent6"/>
                </a:solidFill>
              </a:defRPr>
            </a:lvl2pPr>
            <a:lvl3pPr>
              <a:defRPr sz="1800">
                <a:solidFill>
                  <a:schemeClr val="accent6"/>
                </a:solidFill>
              </a:defRPr>
            </a:lvl3pPr>
            <a:lvl4pPr>
              <a:defRPr sz="1800">
                <a:solidFill>
                  <a:schemeClr val="accent6"/>
                </a:solidFill>
              </a:defRPr>
            </a:lvl4pPr>
            <a:lvl5pPr>
              <a:defRPr sz="1800">
                <a:solidFill>
                  <a:schemeClr val="accent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6613" y="2817813"/>
            <a:ext cx="3817937" cy="3468687"/>
          </a:xfrm>
        </p:spPr>
        <p:txBody>
          <a:bodyPr/>
          <a:lstStyle>
            <a:lvl1pPr>
              <a:defRPr sz="1800">
                <a:solidFill>
                  <a:schemeClr val="accent6"/>
                </a:solidFill>
              </a:defRPr>
            </a:lvl1pPr>
            <a:lvl2pPr>
              <a:defRPr sz="1800">
                <a:solidFill>
                  <a:schemeClr val="accent6"/>
                </a:solidFill>
              </a:defRPr>
            </a:lvl2pPr>
            <a:lvl3pPr>
              <a:defRPr sz="1800">
                <a:solidFill>
                  <a:schemeClr val="accent6"/>
                </a:solidFill>
              </a:defRPr>
            </a:lvl3pPr>
            <a:lvl4pPr>
              <a:defRPr sz="1800">
                <a:solidFill>
                  <a:schemeClr val="accent6"/>
                </a:solidFill>
              </a:defRPr>
            </a:lvl4pPr>
            <a:lvl5pPr>
              <a:defRPr sz="1800">
                <a:solidFill>
                  <a:schemeClr val="accent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747474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FE6C9-8584-4008-BF33-355FF7C87EA0}" type="slidenum">
              <a:rPr lang="nl-NL">
                <a:solidFill>
                  <a:srgbClr val="747474"/>
                </a:solidFill>
              </a:rPr>
              <a:pPr/>
              <a:t>‹nr.›</a:t>
            </a:fld>
            <a:endParaRPr lang="nl-NL">
              <a:solidFill>
                <a:srgbClr val="747474"/>
              </a:solidFill>
            </a:endParaRPr>
          </a:p>
        </p:txBody>
      </p:sp>
      <p:sp>
        <p:nvSpPr>
          <p:cNvPr id="8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23440901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6275" y="1157288"/>
            <a:ext cx="7788275" cy="914400"/>
          </a:xfrm>
        </p:spPr>
        <p:txBody>
          <a:bodyPr/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676274" y="2817813"/>
            <a:ext cx="7790400" cy="3468687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4917261" y="6497816"/>
            <a:ext cx="2895600" cy="152400"/>
          </a:xfrm>
        </p:spPr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747474"/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7956550" y="6496050"/>
            <a:ext cx="506413" cy="152400"/>
          </a:xfrm>
        </p:spPr>
        <p:txBody>
          <a:bodyPr/>
          <a:lstStyle>
            <a:lvl1pPr>
              <a:defRPr/>
            </a:lvl1pPr>
          </a:lstStyle>
          <a:p>
            <a:fld id="{F440A707-AC8F-4F15-8276-0ADEE2B25A39}" type="slidenum">
              <a:rPr lang="nl-NL">
                <a:solidFill>
                  <a:srgbClr val="747474"/>
                </a:solidFill>
              </a:rPr>
              <a:pPr/>
              <a:t>‹nr.›</a:t>
            </a:fld>
            <a:endParaRPr lang="nl-NL">
              <a:solidFill>
                <a:srgbClr val="7474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22140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6275" y="1157288"/>
            <a:ext cx="7788275" cy="9144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grafiek 2"/>
          <p:cNvSpPr>
            <a:spLocks noGrp="1"/>
          </p:cNvSpPr>
          <p:nvPr>
            <p:ph type="chart" idx="1"/>
          </p:nvPr>
        </p:nvSpPr>
        <p:spPr>
          <a:xfrm>
            <a:off x="676275" y="2817813"/>
            <a:ext cx="7788275" cy="3468687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4917261" y="6497816"/>
            <a:ext cx="2895600" cy="152400"/>
          </a:xfrm>
        </p:spPr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747474"/>
              </a:solidFill>
            </a:endParaRPr>
          </a:p>
        </p:txBody>
      </p:sp>
      <p:sp>
        <p:nvSpPr>
          <p:cNvPr id="8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7956550" y="6496050"/>
            <a:ext cx="506413" cy="152400"/>
          </a:xfrm>
        </p:spPr>
        <p:txBody>
          <a:bodyPr/>
          <a:lstStyle>
            <a:lvl1pPr>
              <a:defRPr/>
            </a:lvl1pPr>
          </a:lstStyle>
          <a:p>
            <a:fld id="{F440A707-AC8F-4F15-8276-0ADEE2B25A39}" type="slidenum">
              <a:rPr lang="nl-NL">
                <a:solidFill>
                  <a:srgbClr val="747474"/>
                </a:solidFill>
              </a:rPr>
              <a:pPr/>
              <a:t>‹nr.›</a:t>
            </a:fld>
            <a:endParaRPr lang="nl-NL">
              <a:solidFill>
                <a:srgbClr val="747474"/>
              </a:solidFill>
            </a:endParaRPr>
          </a:p>
        </p:txBody>
      </p:sp>
      <p:sp>
        <p:nvSpPr>
          <p:cNvPr id="6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62852683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857752" y="6500834"/>
            <a:ext cx="2895600" cy="152400"/>
          </a:xfrm>
        </p:spPr>
        <p:txBody>
          <a:bodyPr wrap="none" lIns="0" tIns="0" rIns="0" bIns="0"/>
          <a:lstStyle>
            <a:lvl1pPr algn="r">
              <a:lnSpc>
                <a:spcPts val="1200"/>
              </a:lnSpc>
              <a:defRPr sz="1200"/>
            </a:lvl1pPr>
          </a:lstStyle>
          <a:p>
            <a:endParaRPr lang="nl-NL" dirty="0">
              <a:solidFill>
                <a:srgbClr val="747474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EF266-7CC0-4767-A0C9-EC4947800163}" type="slidenum">
              <a:rPr lang="nl-NL">
                <a:solidFill>
                  <a:srgbClr val="747474"/>
                </a:solidFill>
              </a:rPr>
              <a:pPr/>
              <a:t>‹nr.›</a:t>
            </a:fld>
            <a:endParaRPr lang="nl-NL">
              <a:solidFill>
                <a:srgbClr val="747474"/>
              </a:solidFill>
            </a:endParaRPr>
          </a:p>
        </p:txBody>
      </p:sp>
      <p:sp>
        <p:nvSpPr>
          <p:cNvPr id="7" name="Tekstvak 6"/>
          <p:cNvSpPr txBox="1"/>
          <p:nvPr userDrawn="1"/>
        </p:nvSpPr>
        <p:spPr>
          <a:xfrm>
            <a:off x="3852000" y="3159923"/>
            <a:ext cx="1440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err="1">
                <a:solidFill>
                  <a:srgbClr val="BF1238"/>
                </a:solidFill>
              </a:rPr>
              <a:t>Einde</a:t>
            </a:r>
            <a:endParaRPr lang="nl-NL" sz="3600" dirty="0">
              <a:solidFill>
                <a:srgbClr val="BF12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43785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6275" y="1157288"/>
            <a:ext cx="77882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6275" y="2817813"/>
            <a:ext cx="7788275" cy="346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 smtClean="0"/>
              <a:t>Klik om de opmaakprofielen van de modeltekst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17261" y="6497816"/>
            <a:ext cx="2895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ts val="1200"/>
              </a:lnSpc>
              <a:defRPr sz="1200">
                <a:solidFill>
                  <a:schemeClr val="accent3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 dirty="0">
              <a:solidFill>
                <a:srgbClr val="747474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6550" y="6496050"/>
            <a:ext cx="50641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ts val="1200"/>
              </a:lnSpc>
              <a:defRPr sz="1200">
                <a:solidFill>
                  <a:schemeClr val="accent3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E7DC896-EDA6-4349-A479-313F6E9E1B0C}" type="slidenum">
              <a:rPr lang="nl-NL" smtClean="0">
                <a:solidFill>
                  <a:srgbClr val="747474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nl-NL" dirty="0">
              <a:solidFill>
                <a:srgbClr val="747474"/>
              </a:solidFill>
            </a:endParaRPr>
          </a:p>
        </p:txBody>
      </p:sp>
      <p:pic>
        <p:nvPicPr>
          <p:cNvPr id="1033" name="Picture 9" descr="ProRail Logo PowerPoint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269875"/>
            <a:ext cx="9140825" cy="3476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075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sldNum="0" hdr="0" ftr="0" dt="0"/>
  <p:txStyles>
    <p:titleStyle>
      <a:lvl1pPr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85725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800">
          <a:solidFill>
            <a:schemeClr val="accent6"/>
          </a:solidFill>
          <a:latin typeface="+mn-lt"/>
          <a:ea typeface="+mn-ea"/>
          <a:cs typeface="+mn-cs"/>
        </a:defRPr>
      </a:lvl1pPr>
      <a:lvl2pPr marL="361950" indent="-95250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800">
          <a:solidFill>
            <a:schemeClr val="accent6"/>
          </a:solidFill>
          <a:latin typeface="+mn-lt"/>
          <a:cs typeface="+mn-cs"/>
        </a:defRPr>
      </a:lvl2pPr>
      <a:lvl3pPr marL="6286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800">
          <a:solidFill>
            <a:schemeClr val="accent6"/>
          </a:solidFill>
          <a:latin typeface="+mn-lt"/>
          <a:cs typeface="+mn-cs"/>
        </a:defRPr>
      </a:lvl3pPr>
      <a:lvl4pPr marL="8953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800">
          <a:solidFill>
            <a:schemeClr val="accent6"/>
          </a:solidFill>
          <a:latin typeface="+mn-lt"/>
          <a:cs typeface="+mn-cs"/>
        </a:defRPr>
      </a:lvl4pPr>
      <a:lvl5pPr marL="11620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800">
          <a:solidFill>
            <a:schemeClr val="accent6"/>
          </a:solidFill>
          <a:latin typeface="+mn-lt"/>
          <a:cs typeface="+mn-cs"/>
        </a:defRPr>
      </a:lvl5pPr>
      <a:lvl6pPr marL="16192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6pPr>
      <a:lvl7pPr marL="20764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7pPr>
      <a:lvl8pPr marL="25336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8pPr>
      <a:lvl9pPr marL="29908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ep 32"/>
          <p:cNvGrpSpPr/>
          <p:nvPr/>
        </p:nvGrpSpPr>
        <p:grpSpPr>
          <a:xfrm>
            <a:off x="107504" y="764704"/>
            <a:ext cx="3099590" cy="3528392"/>
            <a:chOff x="107504" y="764704"/>
            <a:chExt cx="3099590" cy="3528392"/>
          </a:xfrm>
        </p:grpSpPr>
        <p:sp>
          <p:nvSpPr>
            <p:cNvPr id="6" name="Afgeronde rechthoek 5"/>
            <p:cNvSpPr/>
            <p:nvPr/>
          </p:nvSpPr>
          <p:spPr>
            <a:xfrm>
              <a:off x="971600" y="764704"/>
              <a:ext cx="1440160" cy="72008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accent6">
                      <a:lumMod val="50000"/>
                    </a:schemeClr>
                  </a:solidFill>
                </a:rPr>
                <a:t>Aanbestedingsleidraad</a:t>
              </a:r>
              <a:endParaRPr lang="nl-NL" sz="14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7" name="Afgeronde rechthoek 6"/>
            <p:cNvSpPr/>
            <p:nvPr/>
          </p:nvSpPr>
          <p:spPr>
            <a:xfrm>
              <a:off x="124359" y="1700808"/>
              <a:ext cx="1440160" cy="720080"/>
            </a:xfrm>
            <a:prstGeom prst="roundRect">
              <a:avLst/>
            </a:prstGeom>
            <a:no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accent6">
                      <a:lumMod val="50000"/>
                    </a:schemeClr>
                  </a:solidFill>
                </a:rPr>
                <a:t>Bijlage</a:t>
              </a:r>
              <a:r>
                <a:rPr lang="en-US" sz="1400" dirty="0" smtClean="0">
                  <a:solidFill>
                    <a:schemeClr val="accent6">
                      <a:lumMod val="50000"/>
                    </a:schemeClr>
                  </a:solidFill>
                </a:rPr>
                <a:t> 1</a:t>
              </a:r>
            </a:p>
            <a:p>
              <a:pPr algn="ctr"/>
              <a:r>
                <a:rPr lang="en-US" sz="1000" dirty="0" smtClean="0">
                  <a:solidFill>
                    <a:schemeClr val="accent6">
                      <a:lumMod val="50000"/>
                    </a:schemeClr>
                  </a:solidFill>
                </a:rPr>
                <a:t>Format </a:t>
              </a:r>
              <a:r>
                <a:rPr lang="en-US" sz="1000" dirty="0" err="1" smtClean="0">
                  <a:solidFill>
                    <a:schemeClr val="accent6">
                      <a:lumMod val="50000"/>
                    </a:schemeClr>
                  </a:solidFill>
                </a:rPr>
                <a:t>vragenlijst</a:t>
              </a:r>
              <a:endParaRPr lang="nl-NL" sz="1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" name="Afgeronde rechthoek 8"/>
            <p:cNvSpPr/>
            <p:nvPr/>
          </p:nvSpPr>
          <p:spPr>
            <a:xfrm>
              <a:off x="124359" y="2612404"/>
              <a:ext cx="1440160" cy="720080"/>
            </a:xfrm>
            <a:prstGeom prst="roundRect">
              <a:avLst/>
            </a:prstGeom>
            <a:no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accent6">
                      <a:lumMod val="50000"/>
                    </a:schemeClr>
                  </a:solidFill>
                </a:rPr>
                <a:t>Bijlage</a:t>
              </a:r>
              <a:r>
                <a:rPr lang="en-US" sz="1400" dirty="0" smtClean="0">
                  <a:solidFill>
                    <a:schemeClr val="accent6">
                      <a:lumMod val="50000"/>
                    </a:schemeClr>
                  </a:solidFill>
                </a:rPr>
                <a:t> 3</a:t>
              </a:r>
            </a:p>
            <a:p>
              <a:pPr algn="ctr"/>
              <a:r>
                <a:rPr lang="en-US" sz="1000" dirty="0" smtClean="0">
                  <a:solidFill>
                    <a:schemeClr val="accent6">
                      <a:lumMod val="50000"/>
                    </a:schemeClr>
                  </a:solidFill>
                </a:rPr>
                <a:t>Uniform </a:t>
              </a:r>
              <a:r>
                <a:rPr lang="en-US" sz="1000" dirty="0" err="1" smtClean="0">
                  <a:solidFill>
                    <a:schemeClr val="accent6">
                      <a:lumMod val="50000"/>
                    </a:schemeClr>
                  </a:solidFill>
                </a:rPr>
                <a:t>Europees</a:t>
              </a:r>
              <a:r>
                <a:rPr lang="en-US" sz="1000" dirty="0" smtClean="0">
                  <a:solidFill>
                    <a:schemeClr val="accent6">
                      <a:lumMod val="50000"/>
                    </a:schemeClr>
                  </a:solidFill>
                </a:rPr>
                <a:t> </a:t>
              </a:r>
              <a:r>
                <a:rPr lang="en-US" sz="1000" dirty="0" err="1" smtClean="0">
                  <a:solidFill>
                    <a:schemeClr val="accent6">
                      <a:lumMod val="50000"/>
                    </a:schemeClr>
                  </a:solidFill>
                </a:rPr>
                <a:t>Aanbestedings</a:t>
              </a:r>
              <a:endParaRPr lang="en-US" sz="1000" dirty="0" smtClean="0">
                <a:solidFill>
                  <a:schemeClr val="accent6">
                    <a:lumMod val="50000"/>
                  </a:schemeClr>
                </a:solidFill>
              </a:endParaRPr>
            </a:p>
            <a:p>
              <a:pPr algn="ctr"/>
              <a:r>
                <a:rPr lang="en-US" sz="1000" dirty="0" err="1" smtClean="0">
                  <a:solidFill>
                    <a:schemeClr val="accent6">
                      <a:lumMod val="50000"/>
                    </a:schemeClr>
                  </a:solidFill>
                </a:rPr>
                <a:t>formulier</a:t>
              </a:r>
              <a:endParaRPr lang="nl-NL" sz="1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" name="Afgeronde rechthoek 10"/>
            <p:cNvSpPr/>
            <p:nvPr/>
          </p:nvSpPr>
          <p:spPr>
            <a:xfrm>
              <a:off x="107504" y="3573016"/>
              <a:ext cx="1440160" cy="720080"/>
            </a:xfrm>
            <a:prstGeom prst="roundRect">
              <a:avLst/>
            </a:prstGeom>
            <a:no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accent6">
                      <a:lumMod val="50000"/>
                    </a:schemeClr>
                  </a:solidFill>
                </a:rPr>
                <a:t>Bijlage</a:t>
              </a:r>
              <a:r>
                <a:rPr lang="en-US" sz="1400" dirty="0" smtClean="0">
                  <a:solidFill>
                    <a:schemeClr val="accent6">
                      <a:lumMod val="50000"/>
                    </a:schemeClr>
                  </a:solidFill>
                </a:rPr>
                <a:t> 5</a:t>
              </a:r>
            </a:p>
            <a:p>
              <a:pPr algn="ctr"/>
              <a:r>
                <a:rPr lang="nl-NL" sz="1000" dirty="0">
                  <a:solidFill>
                    <a:schemeClr val="accent6">
                      <a:lumMod val="50000"/>
                    </a:schemeClr>
                  </a:solidFill>
                </a:rPr>
                <a:t>Checklist documenten</a:t>
              </a:r>
            </a:p>
          </p:txBody>
        </p:sp>
        <p:sp>
          <p:nvSpPr>
            <p:cNvPr id="14" name="Afgeronde rechthoek 13"/>
            <p:cNvSpPr/>
            <p:nvPr/>
          </p:nvSpPr>
          <p:spPr>
            <a:xfrm>
              <a:off x="1766934" y="2132856"/>
              <a:ext cx="1440160" cy="720080"/>
            </a:xfrm>
            <a:prstGeom prst="roundRect">
              <a:avLst/>
            </a:prstGeom>
            <a:no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accent6">
                      <a:lumMod val="50000"/>
                    </a:schemeClr>
                  </a:solidFill>
                </a:rPr>
                <a:t>Bijlage</a:t>
              </a:r>
              <a:r>
                <a:rPr lang="en-US" sz="1400" dirty="0" smtClean="0">
                  <a:solidFill>
                    <a:schemeClr val="accent6">
                      <a:lumMod val="50000"/>
                    </a:schemeClr>
                  </a:solidFill>
                </a:rPr>
                <a:t> 2</a:t>
              </a:r>
            </a:p>
            <a:p>
              <a:pPr algn="ctr"/>
              <a:r>
                <a:rPr lang="en-US" sz="1000" dirty="0" smtClean="0">
                  <a:solidFill>
                    <a:schemeClr val="accent6">
                      <a:lumMod val="50000"/>
                    </a:schemeClr>
                  </a:solidFill>
                </a:rPr>
                <a:t>Format </a:t>
              </a:r>
              <a:r>
                <a:rPr lang="en-US" sz="1000" dirty="0" err="1" smtClean="0">
                  <a:solidFill>
                    <a:schemeClr val="accent6">
                      <a:lumMod val="50000"/>
                    </a:schemeClr>
                  </a:solidFill>
                </a:rPr>
                <a:t>verslag</a:t>
              </a:r>
              <a:r>
                <a:rPr lang="en-US" sz="1000" dirty="0" smtClean="0">
                  <a:solidFill>
                    <a:schemeClr val="accent6">
                      <a:lumMod val="50000"/>
                    </a:schemeClr>
                  </a:solidFill>
                </a:rPr>
                <a:t> van </a:t>
              </a:r>
              <a:r>
                <a:rPr lang="en-US" sz="1000" dirty="0" err="1" smtClean="0">
                  <a:solidFill>
                    <a:schemeClr val="accent6">
                      <a:lumMod val="50000"/>
                    </a:schemeClr>
                  </a:solidFill>
                </a:rPr>
                <a:t>Individuele</a:t>
              </a:r>
              <a:r>
                <a:rPr lang="en-US" sz="1000" dirty="0" smtClean="0">
                  <a:solidFill>
                    <a:schemeClr val="accent6">
                      <a:lumMod val="50000"/>
                    </a:schemeClr>
                  </a:solidFill>
                </a:rPr>
                <a:t> </a:t>
              </a:r>
              <a:r>
                <a:rPr lang="en-US" sz="1000" dirty="0" err="1" smtClean="0">
                  <a:solidFill>
                    <a:schemeClr val="accent6">
                      <a:lumMod val="50000"/>
                    </a:schemeClr>
                  </a:solidFill>
                </a:rPr>
                <a:t>Inlichtingen</a:t>
              </a:r>
              <a:endParaRPr lang="nl-NL" sz="1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" name="Afgeronde rechthoek 15"/>
            <p:cNvSpPr/>
            <p:nvPr/>
          </p:nvSpPr>
          <p:spPr>
            <a:xfrm>
              <a:off x="1766934" y="3068960"/>
              <a:ext cx="1440160" cy="720080"/>
            </a:xfrm>
            <a:prstGeom prst="roundRect">
              <a:avLst/>
            </a:prstGeom>
            <a:no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accent6">
                      <a:lumMod val="50000"/>
                    </a:schemeClr>
                  </a:solidFill>
                </a:rPr>
                <a:t>Bijlage</a:t>
              </a:r>
              <a:r>
                <a:rPr lang="en-US" sz="1400" dirty="0" smtClean="0">
                  <a:solidFill>
                    <a:schemeClr val="accent6">
                      <a:lumMod val="50000"/>
                    </a:schemeClr>
                  </a:solidFill>
                </a:rPr>
                <a:t> 4.1 </a:t>
              </a:r>
              <a:r>
                <a:rPr lang="en-US" sz="1400" dirty="0" err="1" smtClean="0">
                  <a:solidFill>
                    <a:schemeClr val="accent6">
                      <a:lumMod val="50000"/>
                    </a:schemeClr>
                  </a:solidFill>
                </a:rPr>
                <a:t>en</a:t>
              </a:r>
              <a:r>
                <a:rPr lang="en-US" sz="1400" dirty="0" smtClean="0">
                  <a:solidFill>
                    <a:schemeClr val="accent6">
                      <a:lumMod val="50000"/>
                    </a:schemeClr>
                  </a:solidFill>
                </a:rPr>
                <a:t> 4.2</a:t>
              </a:r>
            </a:p>
            <a:p>
              <a:pPr algn="ctr"/>
              <a:r>
                <a:rPr lang="en-US" sz="1000" dirty="0">
                  <a:solidFill>
                    <a:schemeClr val="accent6">
                      <a:lumMod val="50000"/>
                    </a:schemeClr>
                  </a:solidFill>
                </a:rPr>
                <a:t>Format </a:t>
              </a:r>
              <a:r>
                <a:rPr lang="en-US" sz="1000" dirty="0" err="1">
                  <a:solidFill>
                    <a:schemeClr val="accent6">
                      <a:lumMod val="50000"/>
                    </a:schemeClr>
                  </a:solidFill>
                </a:rPr>
                <a:t>Inschrijvings</a:t>
              </a:r>
              <a:endParaRPr lang="en-US" sz="1000" dirty="0">
                <a:solidFill>
                  <a:schemeClr val="accent6">
                    <a:lumMod val="50000"/>
                  </a:schemeClr>
                </a:solidFill>
              </a:endParaRPr>
            </a:p>
            <a:p>
              <a:pPr algn="ctr"/>
              <a:r>
                <a:rPr lang="en-US" sz="1000" dirty="0" err="1" smtClean="0">
                  <a:solidFill>
                    <a:schemeClr val="accent6">
                      <a:lumMod val="50000"/>
                    </a:schemeClr>
                  </a:solidFill>
                </a:rPr>
                <a:t>formulier</a:t>
              </a:r>
              <a:endParaRPr lang="nl-NL" sz="1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cxnSp>
          <p:nvCxnSpPr>
            <p:cNvPr id="3" name="Gebogen verbindingslijn 2"/>
            <p:cNvCxnSpPr>
              <a:stCxn id="6" idx="2"/>
              <a:endCxn id="7" idx="3"/>
            </p:cNvCxnSpPr>
            <p:nvPr/>
          </p:nvCxnSpPr>
          <p:spPr>
            <a:xfrm rot="5400000">
              <a:off x="1340068" y="1709236"/>
              <a:ext cx="576064" cy="127161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bogen verbindingslijn 9"/>
            <p:cNvCxnSpPr>
              <a:stCxn id="6" idx="2"/>
              <a:endCxn id="9" idx="3"/>
            </p:cNvCxnSpPr>
            <p:nvPr/>
          </p:nvCxnSpPr>
          <p:spPr>
            <a:xfrm rot="5400000">
              <a:off x="884270" y="2165034"/>
              <a:ext cx="1487660" cy="127161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bogen verbindingslijn 18"/>
            <p:cNvCxnSpPr>
              <a:stCxn id="6" idx="2"/>
              <a:endCxn id="11" idx="3"/>
            </p:cNvCxnSpPr>
            <p:nvPr/>
          </p:nvCxnSpPr>
          <p:spPr>
            <a:xfrm rot="5400000">
              <a:off x="395536" y="2636912"/>
              <a:ext cx="2448272" cy="144016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bogen verbindingslijn 25"/>
            <p:cNvCxnSpPr>
              <a:stCxn id="6" idx="2"/>
              <a:endCxn id="14" idx="1"/>
            </p:cNvCxnSpPr>
            <p:nvPr/>
          </p:nvCxnSpPr>
          <p:spPr>
            <a:xfrm rot="16200000" flipH="1">
              <a:off x="1225251" y="1951213"/>
              <a:ext cx="1008112" cy="7525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Afgeronde rechthoek 34"/>
          <p:cNvSpPr/>
          <p:nvPr/>
        </p:nvSpPr>
        <p:spPr>
          <a:xfrm>
            <a:off x="4040367" y="744492"/>
            <a:ext cx="1440160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</a:rPr>
              <a:t>Vraag</a:t>
            </a:r>
            <a:endParaRPr lang="en-US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</a:rPr>
              <a:t>specificatie</a:t>
            </a:r>
            <a:endParaRPr lang="nl-NL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Afgeronde rechthoek 36"/>
          <p:cNvSpPr/>
          <p:nvPr/>
        </p:nvSpPr>
        <p:spPr>
          <a:xfrm>
            <a:off x="3623074" y="1700808"/>
            <a:ext cx="2249103" cy="2088232"/>
          </a:xfrm>
          <a:prstGeom prst="roundRect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400" dirty="0" err="1" smtClean="0">
                <a:solidFill>
                  <a:srgbClr val="7F7F7F">
                    <a:lumMod val="50000"/>
                  </a:srgbClr>
                </a:solidFill>
              </a:rPr>
              <a:t>Bijlagen</a:t>
            </a:r>
            <a:r>
              <a:rPr lang="en-US" sz="1400" dirty="0" smtClean="0">
                <a:solidFill>
                  <a:srgbClr val="7F7F7F">
                    <a:lumMod val="50000"/>
                  </a:srgbClr>
                </a:solidFill>
              </a:rPr>
              <a:t> </a:t>
            </a:r>
            <a:r>
              <a:rPr lang="en-US" sz="1400" dirty="0" smtClean="0">
                <a:solidFill>
                  <a:srgbClr val="7F7F7F">
                    <a:lumMod val="50000"/>
                  </a:srgbClr>
                </a:solidFill>
              </a:rPr>
              <a:t>1 </a:t>
            </a:r>
            <a:r>
              <a:rPr lang="en-US" sz="1400" dirty="0">
                <a:solidFill>
                  <a:srgbClr val="7F7F7F">
                    <a:lumMod val="50000"/>
                  </a:srgbClr>
                </a:solidFill>
              </a:rPr>
              <a:t>t/m </a:t>
            </a:r>
            <a:r>
              <a:rPr lang="en-US" sz="1400" dirty="0">
                <a:solidFill>
                  <a:srgbClr val="7F7F7F">
                    <a:lumMod val="50000"/>
                  </a:srgbClr>
                </a:solidFill>
              </a:rPr>
              <a:t>8</a:t>
            </a:r>
            <a:endParaRPr lang="en-US" sz="1400" dirty="0">
              <a:solidFill>
                <a:srgbClr val="7F7F7F">
                  <a:lumMod val="50000"/>
                </a:srgbClr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Programma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van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eisen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OTL</a:t>
            </a:r>
            <a:endParaRPr lang="en-US" sz="1000" dirty="0">
              <a:solidFill>
                <a:srgbClr val="7F7F7F">
                  <a:lumMod val="50000"/>
                </a:srgbClr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IMSpoor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kader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2.0</a:t>
            </a:r>
            <a:endParaRPr lang="en-US" sz="1000" dirty="0">
              <a:solidFill>
                <a:srgbClr val="7F7F7F">
                  <a:lumMod val="50000"/>
                </a:srgbClr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Semantisch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model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en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content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BID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lijsten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1 7 8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ICT Services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Beheer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Catalogus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1.2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Aansluitvoorwaarden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ProRail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Acceptatie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criteria_KA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en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AB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Leveranciersvoorwaarden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voor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</a:t>
            </a:r>
            <a:r>
              <a:rPr lang="en-US" sz="1000" dirty="0" err="1" smtClean="0">
                <a:solidFill>
                  <a:srgbClr val="7F7F7F">
                    <a:lumMod val="50000"/>
                  </a:srgbClr>
                </a:solidFill>
              </a:rPr>
              <a:t>testen</a:t>
            </a:r>
            <a:r>
              <a:rPr lang="en-US" sz="1000" dirty="0" smtClean="0">
                <a:solidFill>
                  <a:srgbClr val="7F7F7F">
                    <a:lumMod val="50000"/>
                  </a:srgbClr>
                </a:solidFill>
              </a:rPr>
              <a:t> v1.1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7F7F7F">
                  <a:lumMod val="50000"/>
                </a:srgbClr>
              </a:solidFill>
            </a:endParaRPr>
          </a:p>
        </p:txBody>
      </p:sp>
      <p:cxnSp>
        <p:nvCxnSpPr>
          <p:cNvPr id="45" name="Gebogen verbindingslijn 44"/>
          <p:cNvCxnSpPr>
            <a:stCxn id="35" idx="3"/>
            <a:endCxn id="37" idx="3"/>
          </p:cNvCxnSpPr>
          <p:nvPr/>
        </p:nvCxnSpPr>
        <p:spPr>
          <a:xfrm>
            <a:off x="5480527" y="1104532"/>
            <a:ext cx="391650" cy="1640392"/>
          </a:xfrm>
          <a:prstGeom prst="bentConnector3">
            <a:avLst>
              <a:gd name="adj1" fmla="val 1583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Afgeronde rechthoek 97"/>
          <p:cNvSpPr/>
          <p:nvPr/>
        </p:nvSpPr>
        <p:spPr>
          <a:xfrm>
            <a:off x="7072438" y="763559"/>
            <a:ext cx="1440160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</a:rPr>
              <a:t>Overeenkomst</a:t>
            </a:r>
            <a:endParaRPr lang="nl-NL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9" name="Afgeronde rechthoek 98"/>
          <p:cNvSpPr/>
          <p:nvPr/>
        </p:nvSpPr>
        <p:spPr>
          <a:xfrm>
            <a:off x="6751897" y="1700807"/>
            <a:ext cx="1924559" cy="720080"/>
          </a:xfrm>
          <a:prstGeom prst="roundRect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</a:rPr>
              <a:t>ProRail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</a:rPr>
              <a:t>Inkoopvoorwaarden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 2017</a:t>
            </a:r>
            <a:endParaRPr lang="nl-NL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0" name="Afgeronde rechthoek 99"/>
          <p:cNvSpPr/>
          <p:nvPr/>
        </p:nvSpPr>
        <p:spPr>
          <a:xfrm>
            <a:off x="6751897" y="2612402"/>
            <a:ext cx="1924559" cy="720081"/>
          </a:xfrm>
          <a:prstGeom prst="roundRect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400" dirty="0" err="1" smtClean="0">
                <a:solidFill>
                  <a:srgbClr val="7F7F7F">
                    <a:lumMod val="50000"/>
                  </a:srgbClr>
                </a:solidFill>
              </a:rPr>
              <a:t>Huisreglement</a:t>
            </a:r>
            <a:r>
              <a:rPr lang="en-US" sz="1400" dirty="0" smtClean="0">
                <a:solidFill>
                  <a:srgbClr val="7F7F7F">
                    <a:lumMod val="50000"/>
                  </a:srgbClr>
                </a:solidFill>
              </a:rPr>
              <a:t> </a:t>
            </a:r>
            <a:r>
              <a:rPr lang="en-US" sz="1400" dirty="0" err="1" smtClean="0">
                <a:solidFill>
                  <a:srgbClr val="7F7F7F">
                    <a:lumMod val="50000"/>
                  </a:srgbClr>
                </a:solidFill>
              </a:rPr>
              <a:t>ProRail</a:t>
            </a:r>
            <a:endParaRPr lang="nl-NL" sz="1000" dirty="0">
              <a:solidFill>
                <a:srgbClr val="7F7F7F">
                  <a:lumMod val="50000"/>
                </a:srgbClr>
              </a:solidFill>
            </a:endParaRPr>
          </a:p>
        </p:txBody>
      </p:sp>
      <p:cxnSp>
        <p:nvCxnSpPr>
          <p:cNvPr id="106" name="Gebogen verbindingslijn 105"/>
          <p:cNvCxnSpPr>
            <a:stCxn id="98" idx="3"/>
            <a:endCxn id="99" idx="3"/>
          </p:cNvCxnSpPr>
          <p:nvPr/>
        </p:nvCxnSpPr>
        <p:spPr>
          <a:xfrm>
            <a:off x="8512598" y="1123599"/>
            <a:ext cx="163858" cy="937248"/>
          </a:xfrm>
          <a:prstGeom prst="bentConnector3">
            <a:avLst>
              <a:gd name="adj1" fmla="val 23951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bogen verbindingslijn 110"/>
          <p:cNvCxnSpPr>
            <a:stCxn id="98" idx="3"/>
            <a:endCxn id="100" idx="3"/>
          </p:cNvCxnSpPr>
          <p:nvPr/>
        </p:nvCxnSpPr>
        <p:spPr>
          <a:xfrm>
            <a:off x="8512598" y="1123599"/>
            <a:ext cx="163858" cy="1848844"/>
          </a:xfrm>
          <a:prstGeom prst="bentConnector3">
            <a:avLst>
              <a:gd name="adj1" fmla="val 23951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Afgeronde rechthoek 125"/>
          <p:cNvSpPr/>
          <p:nvPr/>
        </p:nvSpPr>
        <p:spPr>
          <a:xfrm>
            <a:off x="6758987" y="3552271"/>
            <a:ext cx="1924559" cy="720081"/>
          </a:xfrm>
          <a:prstGeom prst="roundRect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400" b="1" dirty="0" err="1" smtClean="0">
                <a:solidFill>
                  <a:srgbClr val="7F7F7F">
                    <a:lumMod val="50000"/>
                  </a:srgbClr>
                </a:solidFill>
              </a:rPr>
              <a:t>Annexen</a:t>
            </a:r>
            <a:endParaRPr lang="en-US" sz="1400" b="1" dirty="0" smtClean="0">
              <a:solidFill>
                <a:srgbClr val="7F7F7F">
                  <a:lumMod val="50000"/>
                </a:srgbClr>
              </a:solidFill>
            </a:endParaRPr>
          </a:p>
          <a:p>
            <a:pPr lvl="0" algn="ctr"/>
            <a:r>
              <a:rPr lang="en-US" sz="1400" dirty="0" smtClean="0">
                <a:solidFill>
                  <a:srgbClr val="7F7F7F">
                    <a:lumMod val="50000"/>
                  </a:srgbClr>
                </a:solidFill>
              </a:rPr>
              <a:t>Worden </a:t>
            </a:r>
            <a:r>
              <a:rPr lang="en-US" sz="1400" dirty="0" err="1" smtClean="0">
                <a:solidFill>
                  <a:srgbClr val="7F7F7F">
                    <a:lumMod val="50000"/>
                  </a:srgbClr>
                </a:solidFill>
              </a:rPr>
              <a:t>bij</a:t>
            </a:r>
            <a:r>
              <a:rPr lang="en-US" sz="1400" dirty="0" smtClean="0">
                <a:solidFill>
                  <a:srgbClr val="7F7F7F">
                    <a:lumMod val="50000"/>
                  </a:srgbClr>
                </a:solidFill>
              </a:rPr>
              <a:t> gunning </a:t>
            </a:r>
            <a:r>
              <a:rPr lang="en-US" sz="1400" dirty="0" err="1" smtClean="0">
                <a:solidFill>
                  <a:srgbClr val="7F7F7F">
                    <a:lumMod val="50000"/>
                  </a:srgbClr>
                </a:solidFill>
              </a:rPr>
              <a:t>aangehecht</a:t>
            </a:r>
            <a:endParaRPr lang="nl-NL" sz="1000" dirty="0">
              <a:solidFill>
                <a:srgbClr val="7F7F7F">
                  <a:lumMod val="50000"/>
                </a:srgbClr>
              </a:solidFill>
            </a:endParaRPr>
          </a:p>
        </p:txBody>
      </p:sp>
      <p:cxnSp>
        <p:nvCxnSpPr>
          <p:cNvPr id="128" name="Gebogen verbindingslijn 127"/>
          <p:cNvCxnSpPr>
            <a:stCxn id="98" idx="3"/>
            <a:endCxn id="126" idx="3"/>
          </p:cNvCxnSpPr>
          <p:nvPr/>
        </p:nvCxnSpPr>
        <p:spPr>
          <a:xfrm>
            <a:off x="8512598" y="1123599"/>
            <a:ext cx="170948" cy="2788713"/>
          </a:xfrm>
          <a:prstGeom prst="bentConnector3">
            <a:avLst>
              <a:gd name="adj1" fmla="val 2337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/>
          <p:cNvSpPr txBox="1"/>
          <p:nvPr/>
        </p:nvSpPr>
        <p:spPr>
          <a:xfrm>
            <a:off x="1236792" y="6528447"/>
            <a:ext cx="61253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chemeClr val="accent6">
                    <a:lumMod val="50000"/>
                  </a:schemeClr>
                </a:solidFill>
              </a:rPr>
              <a:t>Bijlage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 5 Checklist </a:t>
            </a:r>
            <a:r>
              <a:rPr lang="en-US" sz="1000" dirty="0" err="1" smtClean="0">
                <a:solidFill>
                  <a:schemeClr val="accent6">
                    <a:lumMod val="50000"/>
                  </a:schemeClr>
                </a:solidFill>
              </a:rPr>
              <a:t>documenten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:  </a:t>
            </a:r>
            <a:r>
              <a:rPr lang="en-US" sz="1000" dirty="0" err="1" smtClean="0">
                <a:solidFill>
                  <a:schemeClr val="accent6">
                    <a:lumMod val="50000"/>
                  </a:schemeClr>
                </a:solidFill>
              </a:rPr>
              <a:t>Overzicht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00" dirty="0" err="1" smtClean="0">
                <a:solidFill>
                  <a:schemeClr val="accent6">
                    <a:lumMod val="50000"/>
                  </a:schemeClr>
                </a:solidFill>
              </a:rPr>
              <a:t>aanbestedingsdossier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TN151871 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v1.0 </a:t>
            </a:r>
            <a:r>
              <a:rPr lang="en-US" sz="1000" dirty="0" err="1" smtClean="0">
                <a:solidFill>
                  <a:schemeClr val="accent6">
                    <a:lumMod val="50000"/>
                  </a:schemeClr>
                </a:solidFill>
              </a:rPr>
              <a:t>d.d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14 </a:t>
            </a:r>
            <a:r>
              <a:rPr lang="en-US" sz="1000" dirty="0" err="1" smtClean="0">
                <a:solidFill>
                  <a:schemeClr val="accent6">
                    <a:lumMod val="50000"/>
                  </a:schemeClr>
                </a:solidFill>
              </a:rPr>
              <a:t>november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2017</a:t>
            </a:r>
            <a:endParaRPr lang="nl-NL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44367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 slide">
  <a:themeElements>
    <a:clrScheme name="ProRail">
      <a:dk1>
        <a:srgbClr val="E8DD11"/>
      </a:dk1>
      <a:lt1>
        <a:srgbClr val="BF1238"/>
      </a:lt1>
      <a:dk2>
        <a:srgbClr val="D8D8D8"/>
      </a:dk2>
      <a:lt2>
        <a:srgbClr val="4FC6DF"/>
      </a:lt2>
      <a:accent1>
        <a:srgbClr val="BAB415"/>
      </a:accent1>
      <a:accent2>
        <a:srgbClr val="ECDE94"/>
      </a:accent2>
      <a:accent3>
        <a:srgbClr val="747474"/>
      </a:accent3>
      <a:accent4>
        <a:srgbClr val="EF4B71"/>
      </a:accent4>
      <a:accent5>
        <a:srgbClr val="F69FA2"/>
      </a:accent5>
      <a:accent6>
        <a:srgbClr val="7F7F7F"/>
      </a:accent6>
      <a:hlink>
        <a:srgbClr val="BAB415"/>
      </a:hlink>
      <a:folHlink>
        <a:srgbClr val="ECDE94"/>
      </a:folHlink>
    </a:clrScheme>
    <a:fontScheme name="Office-them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hema 1">
        <a:dk1>
          <a:srgbClr val="747474"/>
        </a:dk1>
        <a:lt1>
          <a:srgbClr val="FFFFFF"/>
        </a:lt1>
        <a:dk2>
          <a:srgbClr val="BF1238"/>
        </a:dk2>
        <a:lt2>
          <a:srgbClr val="D8D8D8"/>
        </a:lt2>
        <a:accent1>
          <a:srgbClr val="E8DD11"/>
        </a:accent1>
        <a:accent2>
          <a:srgbClr val="4FC6DF"/>
        </a:accent2>
        <a:accent3>
          <a:srgbClr val="FFFFFF"/>
        </a:accent3>
        <a:accent4>
          <a:srgbClr val="626262"/>
        </a:accent4>
        <a:accent5>
          <a:srgbClr val="F2EBAA"/>
        </a:accent5>
        <a:accent6>
          <a:srgbClr val="47B3CA"/>
        </a:accent6>
        <a:hlink>
          <a:srgbClr val="BAB415"/>
        </a:hlink>
        <a:folHlink>
          <a:srgbClr val="ECD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2123</TotalTime>
  <Words>92</Words>
  <Application>Microsoft Office PowerPoint</Application>
  <PresentationFormat>Diavoorstelling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Standaard slide</vt:lpstr>
      <vt:lpstr>PowerPoint-presentatie</vt:lpstr>
    </vt:vector>
  </TitlesOfParts>
  <Company>ProRail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sandra.hollander</dc:creator>
  <cp:lastModifiedBy>marcel.denouden</cp:lastModifiedBy>
  <cp:revision>13</cp:revision>
  <cp:lastPrinted>2017-04-12T11:40:24Z</cp:lastPrinted>
  <dcterms:created xsi:type="dcterms:W3CDTF">2017-03-27T09:09:30Z</dcterms:created>
  <dcterms:modified xsi:type="dcterms:W3CDTF">2017-11-13T09:44:44Z</dcterms:modified>
</cp:coreProperties>
</file>