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8" r:id="rId4"/>
    <p:sldId id="257" r:id="rId5"/>
    <p:sldId id="265" r:id="rId6"/>
    <p:sldId id="266" r:id="rId7"/>
    <p:sldId id="259" r:id="rId8"/>
    <p:sldId id="260" r:id="rId9"/>
    <p:sldId id="261" r:id="rId10"/>
    <p:sldId id="262" r:id="rId11"/>
    <p:sldId id="263" r:id="rId12"/>
    <p:sldId id="267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itmar Waterman" initials="SR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-664" y="-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commentAuthors" Target="commentAuthors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3615-22FB-4C5F-A313-DBC5FFB53BDB}" type="datetimeFigureOut">
              <a:rPr lang="nl-NL" smtClean="0"/>
              <a:t>13-10-17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7A01B-E485-421B-9A09-CF25837CD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2056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3615-22FB-4C5F-A313-DBC5FFB53BDB}" type="datetimeFigureOut">
              <a:rPr lang="nl-NL" smtClean="0"/>
              <a:t>13-10-17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7A01B-E485-421B-9A09-CF25837CD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3109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3615-22FB-4C5F-A313-DBC5FFB53BDB}" type="datetimeFigureOut">
              <a:rPr lang="nl-NL" smtClean="0"/>
              <a:t>13-10-17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7A01B-E485-421B-9A09-CF25837CD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684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3615-22FB-4C5F-A313-DBC5FFB53BDB}" type="datetimeFigureOut">
              <a:rPr lang="nl-NL" smtClean="0"/>
              <a:t>13-10-17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7A01B-E485-421B-9A09-CF25837CD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977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3615-22FB-4C5F-A313-DBC5FFB53BDB}" type="datetimeFigureOut">
              <a:rPr lang="nl-NL" smtClean="0"/>
              <a:t>13-10-17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7A01B-E485-421B-9A09-CF25837CD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6042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3615-22FB-4C5F-A313-DBC5FFB53BDB}" type="datetimeFigureOut">
              <a:rPr lang="nl-NL" smtClean="0"/>
              <a:t>13-10-17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7A01B-E485-421B-9A09-CF25837CD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1735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3615-22FB-4C5F-A313-DBC5FFB53BDB}" type="datetimeFigureOut">
              <a:rPr lang="nl-NL" smtClean="0"/>
              <a:t>13-10-17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7A01B-E485-421B-9A09-CF25837CD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2251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3615-22FB-4C5F-A313-DBC5FFB53BDB}" type="datetimeFigureOut">
              <a:rPr lang="nl-NL" smtClean="0"/>
              <a:t>13-10-17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7A01B-E485-421B-9A09-CF25837CD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3434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3615-22FB-4C5F-A313-DBC5FFB53BDB}" type="datetimeFigureOut">
              <a:rPr lang="nl-NL" smtClean="0"/>
              <a:t>13-10-17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7A01B-E485-421B-9A09-CF25837CD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0575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3615-22FB-4C5F-A313-DBC5FFB53BDB}" type="datetimeFigureOut">
              <a:rPr lang="nl-NL" smtClean="0"/>
              <a:t>13-10-17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7A01B-E485-421B-9A09-CF25837CD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4765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23615-22FB-4C5F-A313-DBC5FFB53BDB}" type="datetimeFigureOut">
              <a:rPr lang="nl-NL" smtClean="0"/>
              <a:t>13-10-17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7A01B-E485-421B-9A09-CF25837CD89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9898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23615-22FB-4C5F-A313-DBC5FFB53BDB}" type="datetimeFigureOut">
              <a:rPr lang="nl-NL" smtClean="0"/>
              <a:t>13-10-17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7A01B-E485-421B-9A09-CF25837CD898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221954" y="5703867"/>
            <a:ext cx="2725089" cy="1007441"/>
          </a:xfrm>
          <a:prstGeom prst="rect">
            <a:avLst/>
          </a:prstGeom>
        </p:spPr>
      </p:pic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945216" y="5289137"/>
            <a:ext cx="1130130" cy="1420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344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48189" y="783696"/>
            <a:ext cx="9144000" cy="2387600"/>
          </a:xfrm>
        </p:spPr>
        <p:txBody>
          <a:bodyPr/>
          <a:lstStyle/>
          <a:p>
            <a:r>
              <a:rPr lang="nl-NL" dirty="0" smtClean="0"/>
              <a:t>Welkom bij consultatie- bijeenkomst </a:t>
            </a:r>
            <a:endParaRPr lang="nl-NL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536095" y="3517371"/>
            <a:ext cx="9144000" cy="1655762"/>
          </a:xfrm>
        </p:spPr>
        <p:txBody>
          <a:bodyPr>
            <a:normAutofit/>
          </a:bodyPr>
          <a:lstStyle/>
          <a:p>
            <a:r>
              <a:rPr lang="nl-NL" sz="3200" dirty="0" smtClean="0"/>
              <a:t>Aanbesteding WMO begeleiding 2018-2019 </a:t>
            </a: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1492009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6. Vragen van uw kant?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322009" y="279694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Heeft u wellicht nog vragen die u niet eerder heeft kwijt gekund</a:t>
            </a:r>
            <a:r>
              <a:rPr lang="nl-NL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715114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7. Hulp nodig van ons voor U?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934483"/>
            <a:ext cx="10515600" cy="4351338"/>
          </a:xfrm>
        </p:spPr>
        <p:txBody>
          <a:bodyPr/>
          <a:lstStyle/>
          <a:p>
            <a:r>
              <a:rPr lang="nl-NL" dirty="0" smtClean="0"/>
              <a:t>Wij kunnen als daar behoefte aan is nadere uitleg geven over inschrijving op deze aanbesteding en </a:t>
            </a:r>
            <a:r>
              <a:rPr lang="nl-NL" dirty="0" err="1" smtClean="0"/>
              <a:t>TenderNed</a:t>
            </a:r>
            <a:endParaRPr lang="nl-NL" dirty="0" smtClean="0"/>
          </a:p>
          <a:p>
            <a:r>
              <a:rPr lang="nl-NL" dirty="0" smtClean="0"/>
              <a:t>Dit voorkomt stress bij u als inschrijver en leidt tot een soepeler en efficiënter aanbestedingsproces</a:t>
            </a:r>
          </a:p>
          <a:p>
            <a:r>
              <a:rPr lang="nl-NL" dirty="0" smtClean="0"/>
              <a:t>Wie van u heeft behoefte aan dergelijke ondersteuning?</a:t>
            </a:r>
          </a:p>
          <a:p>
            <a:r>
              <a:rPr lang="nl-NL" dirty="0" smtClean="0"/>
              <a:t>Op welke wijze zou u dat het liefste hebben?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3707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Afsluiting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84201" y="2200578"/>
            <a:ext cx="10515600" cy="4351338"/>
          </a:xfrm>
        </p:spPr>
        <p:txBody>
          <a:bodyPr/>
          <a:lstStyle/>
          <a:p>
            <a:pPr lvl="2"/>
            <a:r>
              <a:rPr lang="nl-NL" sz="3200" dirty="0" smtClean="0"/>
              <a:t>Wat hebben we besproken vandaag?</a:t>
            </a:r>
          </a:p>
          <a:p>
            <a:pPr marL="914400" lvl="2" indent="0">
              <a:buNone/>
            </a:pPr>
            <a:endParaRPr lang="nl-NL" sz="3200" dirty="0" smtClean="0"/>
          </a:p>
          <a:p>
            <a:pPr lvl="2"/>
            <a:r>
              <a:rPr lang="nl-NL" sz="2800" dirty="0" smtClean="0"/>
              <a:t>En verslag van vandaag zal </a:t>
            </a:r>
            <a:r>
              <a:rPr lang="nl-NL" sz="2800" dirty="0"/>
              <a:t>worden nagestuurd op basis van de </a:t>
            </a:r>
            <a:r>
              <a:rPr lang="nl-NL" sz="2800" dirty="0" smtClean="0"/>
              <a:t>intekenadressen. Zit </a:t>
            </a:r>
            <a:r>
              <a:rPr lang="nl-NL" sz="2800" dirty="0"/>
              <a:t>ook een kopie van de sheets </a:t>
            </a:r>
            <a:r>
              <a:rPr lang="nl-NL" sz="2800" dirty="0" smtClean="0"/>
              <a:t>bij.</a:t>
            </a:r>
            <a:endParaRPr lang="nl-NL" sz="2800" dirty="0"/>
          </a:p>
          <a:p>
            <a:pPr lvl="2"/>
            <a:r>
              <a:rPr lang="nl-NL" sz="2800" dirty="0" smtClean="0"/>
              <a:t>Emailadres </a:t>
            </a:r>
            <a:r>
              <a:rPr lang="nl-NL" sz="2800" dirty="0"/>
              <a:t>voor vragen: </a:t>
            </a:r>
            <a:r>
              <a:rPr lang="nl-NL" sz="2800" dirty="0" err="1" smtClean="0"/>
              <a:t>AanbestedingWMO@nuth.nl</a:t>
            </a:r>
            <a:endParaRPr lang="nl-NL" sz="28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27364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36953" y="457125"/>
            <a:ext cx="8974347" cy="1094626"/>
          </a:xfrm>
        </p:spPr>
        <p:txBody>
          <a:bodyPr>
            <a:normAutofit/>
          </a:bodyPr>
          <a:lstStyle/>
          <a:p>
            <a:r>
              <a:rPr lang="nl-NL" b="1" dirty="0" smtClean="0"/>
              <a:t>Agenda</a:t>
            </a:r>
            <a:endParaRPr lang="nl-NL" sz="3200" b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011715" y="1682745"/>
            <a:ext cx="9639904" cy="3493697"/>
          </a:xfrm>
        </p:spPr>
        <p:txBody>
          <a:bodyPr>
            <a:noAutofit/>
          </a:bodyPr>
          <a:lstStyle/>
          <a:p>
            <a:endParaRPr lang="nl-NL" sz="1400" dirty="0" smtClean="0"/>
          </a:p>
          <a:p>
            <a:pPr marL="1343025" algn="l"/>
            <a:r>
              <a:rPr lang="nl-NL" i="1" dirty="0" smtClean="0"/>
              <a:t>Opening</a:t>
            </a:r>
          </a:p>
          <a:p>
            <a:pPr marL="1343025" algn="l"/>
            <a:r>
              <a:rPr lang="nl-NL" dirty="0" smtClean="0"/>
              <a:t>1</a:t>
            </a:r>
            <a:r>
              <a:rPr lang="nl-NL" sz="1600" dirty="0" smtClean="0"/>
              <a:t>.</a:t>
            </a:r>
            <a:r>
              <a:rPr lang="nl-NL" dirty="0" smtClean="0"/>
              <a:t>Inleiding </a:t>
            </a:r>
          </a:p>
          <a:p>
            <a:pPr marL="1343025" algn="l"/>
            <a:r>
              <a:rPr lang="nl-NL" dirty="0" smtClean="0"/>
              <a:t>2. Aanbesteding</a:t>
            </a:r>
          </a:p>
          <a:p>
            <a:pPr marL="1343025" algn="l"/>
            <a:r>
              <a:rPr lang="nl-NL" dirty="0" smtClean="0"/>
              <a:t>3.Tarieven</a:t>
            </a:r>
          </a:p>
          <a:p>
            <a:pPr marL="1343025" algn="l"/>
            <a:r>
              <a:rPr lang="nl-NL" dirty="0" smtClean="0"/>
              <a:t>4. Inhoudelijk en administratief</a:t>
            </a:r>
          </a:p>
          <a:p>
            <a:pPr marL="1343025" algn="l"/>
            <a:r>
              <a:rPr lang="nl-NL" dirty="0" smtClean="0"/>
              <a:t>5. Wat verwachten wij van U?</a:t>
            </a:r>
          </a:p>
          <a:p>
            <a:pPr marL="1343025" algn="l"/>
            <a:r>
              <a:rPr lang="nl-NL" dirty="0" smtClean="0"/>
              <a:t>6. Overige vragen</a:t>
            </a:r>
          </a:p>
          <a:p>
            <a:pPr marL="1343025" algn="l"/>
            <a:r>
              <a:rPr lang="nl-NL" dirty="0" smtClean="0"/>
              <a:t>7. Hulp nodig?</a:t>
            </a:r>
          </a:p>
          <a:p>
            <a:pPr marL="1343025" algn="l"/>
            <a:r>
              <a:rPr lang="nl-NL" i="1" dirty="0" smtClean="0"/>
              <a:t>Afsluiting</a:t>
            </a:r>
          </a:p>
          <a:p>
            <a:endParaRPr lang="nl-NL" sz="600" dirty="0"/>
          </a:p>
        </p:txBody>
      </p:sp>
    </p:spTree>
    <p:extLst>
      <p:ext uri="{BB962C8B-B14F-4D97-AF65-F5344CB8AC3E}">
        <p14:creationId xmlns:p14="http://schemas.microsoft.com/office/powerpoint/2010/main" val="4002816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1</a:t>
            </a:r>
            <a:r>
              <a:rPr lang="nl-NL" dirty="0" smtClean="0"/>
              <a:t>.  Inleiding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14007" y="1898197"/>
            <a:ext cx="9950755" cy="4351338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Waarom aanbesteding?</a:t>
            </a:r>
            <a:endParaRPr lang="nl-NL" sz="1050" dirty="0" smtClean="0"/>
          </a:p>
          <a:p>
            <a:r>
              <a:rPr lang="nl-NL" dirty="0" smtClean="0"/>
              <a:t>Huidige overeenkomsten lopen af</a:t>
            </a:r>
          </a:p>
          <a:p>
            <a:r>
              <a:rPr lang="nl-NL" dirty="0" smtClean="0"/>
              <a:t>Nieuwe overeenkomsten voor 2018 met optie tot verlenging 1 jaar, dus tot eind 2019</a:t>
            </a:r>
          </a:p>
          <a:p>
            <a:r>
              <a:rPr lang="nl-NL" dirty="0" smtClean="0"/>
              <a:t>Zoveel mogelijk de voorwaarden gelijk houden als vorig contract</a:t>
            </a:r>
          </a:p>
          <a:p>
            <a:r>
              <a:rPr lang="nl-NL" dirty="0" smtClean="0"/>
              <a:t>Echter, waar echt nodig aanpassingen plegen (beperkte herziening)</a:t>
            </a:r>
          </a:p>
        </p:txBody>
      </p:sp>
    </p:spTree>
    <p:extLst>
      <p:ext uri="{BB962C8B-B14F-4D97-AF65-F5344CB8AC3E}">
        <p14:creationId xmlns:p14="http://schemas.microsoft.com/office/powerpoint/2010/main" val="1273882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510268"/>
            <a:ext cx="10515600" cy="1325563"/>
          </a:xfrm>
        </p:spPr>
        <p:txBody>
          <a:bodyPr/>
          <a:lstStyle/>
          <a:p>
            <a:r>
              <a:rPr lang="nl-NL" dirty="0" smtClean="0"/>
              <a:t>1. Inleiding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52676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Vorm van bestuurlijk aanbesteden</a:t>
            </a:r>
          </a:p>
          <a:p>
            <a:r>
              <a:rPr lang="nl-NL" dirty="0" smtClean="0"/>
              <a:t>Alle huidige bekende zorgverleners zijn uitgenodigd</a:t>
            </a:r>
          </a:p>
          <a:p>
            <a:r>
              <a:rPr lang="nl-NL" dirty="0" smtClean="0"/>
              <a:t> Staan ook open voor aanbiedingen nieuwe zorgverleners</a:t>
            </a:r>
          </a:p>
          <a:p>
            <a:r>
              <a:rPr lang="nl-NL" dirty="0" smtClean="0"/>
              <a:t>Met alle geschikte aanbieders wordt een overeenkomst gesloten</a:t>
            </a:r>
          </a:p>
          <a:p>
            <a:pPr marL="0" indent="0">
              <a:buNone/>
            </a:pPr>
            <a:r>
              <a:rPr lang="nl-NL" dirty="0" smtClean="0"/>
              <a:t>Na afloop deze overeenkomsten: door </a:t>
            </a:r>
            <a:r>
              <a:rPr lang="nl-NL" dirty="0"/>
              <a:t>fusie tot </a:t>
            </a:r>
            <a:r>
              <a:rPr lang="nl-NL" dirty="0" err="1"/>
              <a:t>Beekdaelen</a:t>
            </a:r>
            <a:r>
              <a:rPr lang="nl-NL" dirty="0"/>
              <a:t> geheel nieuwe overeenkomsten aangaan</a:t>
            </a:r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27246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219982"/>
            <a:ext cx="10515600" cy="1325563"/>
          </a:xfrm>
        </p:spPr>
        <p:txBody>
          <a:bodyPr/>
          <a:lstStyle/>
          <a:p>
            <a:r>
              <a:rPr lang="nl-NL" dirty="0" smtClean="0"/>
              <a:t>1. Inleiding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98677" y="1740959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Voor we beginnen: principes van consultatiebijeenkomst</a:t>
            </a:r>
            <a:endParaRPr lang="nl-NL" sz="1200" dirty="0" smtClean="0"/>
          </a:p>
          <a:p>
            <a:r>
              <a:rPr lang="nl-NL" dirty="0" smtClean="0"/>
              <a:t>In elke aanbesteding moet gemeente </a:t>
            </a:r>
            <a:r>
              <a:rPr lang="nl-NL" dirty="0"/>
              <a:t>beslissingen </a:t>
            </a:r>
            <a:r>
              <a:rPr lang="nl-NL" dirty="0" smtClean="0"/>
              <a:t>nemen</a:t>
            </a:r>
          </a:p>
          <a:p>
            <a:r>
              <a:rPr lang="nl-NL" dirty="0" smtClean="0"/>
              <a:t>Willen graag goed geïnformeerd zijn (goede opdracht= goed contact tussen opdrachtgever en opdrachtnemer)</a:t>
            </a:r>
          </a:p>
          <a:p>
            <a:r>
              <a:rPr lang="nl-NL" dirty="0" smtClean="0"/>
              <a:t>Wegen als overheid alle belangen af</a:t>
            </a:r>
          </a:p>
          <a:p>
            <a:r>
              <a:rPr lang="nl-NL" dirty="0" smtClean="0"/>
              <a:t>Doen daarom geen toezeggingen </a:t>
            </a:r>
            <a:r>
              <a:rPr lang="nl-NL" dirty="0" err="1" smtClean="0"/>
              <a:t>mbt</a:t>
            </a:r>
            <a:r>
              <a:rPr lang="nl-NL" dirty="0" smtClean="0"/>
              <a:t> opvolging input consultatie</a:t>
            </a:r>
          </a:p>
          <a:p>
            <a:r>
              <a:rPr lang="nl-NL" dirty="0" smtClean="0"/>
              <a:t>Zijn altijd dankbaar voor jullie inzichten!</a:t>
            </a:r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42153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2.  Aanbesteding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2152197"/>
            <a:ext cx="10515600" cy="4351338"/>
          </a:xfrm>
        </p:spPr>
        <p:txBody>
          <a:bodyPr/>
          <a:lstStyle/>
          <a:p>
            <a:r>
              <a:rPr lang="nl-NL" dirty="0" smtClean="0"/>
              <a:t>Nieuwe wetten: bij aanbestedingen dient alles digitaal te verlopen</a:t>
            </a:r>
          </a:p>
          <a:p>
            <a:r>
              <a:rPr lang="nl-NL" dirty="0" smtClean="0"/>
              <a:t>Gekozen is voor het platform ministerie EZ: </a:t>
            </a:r>
            <a:r>
              <a:rPr lang="nl-NL" dirty="0" err="1" smtClean="0"/>
              <a:t>TenderNed</a:t>
            </a:r>
            <a:endParaRPr lang="nl-NL" dirty="0" smtClean="0"/>
          </a:p>
          <a:p>
            <a:r>
              <a:rPr lang="nl-NL" dirty="0" smtClean="0"/>
              <a:t>Zorgverlener dient zich altijd in te schrijven/aanmelden </a:t>
            </a:r>
            <a:r>
              <a:rPr lang="nl-NL" dirty="0" err="1" smtClean="0"/>
              <a:t>TenderNed</a:t>
            </a:r>
            <a:endParaRPr lang="nl-NL" dirty="0" smtClean="0"/>
          </a:p>
          <a:p>
            <a:r>
              <a:rPr lang="nl-NL" dirty="0" smtClean="0"/>
              <a:t>Publicatie aanbesteding is medio oktober</a:t>
            </a:r>
          </a:p>
          <a:p>
            <a:r>
              <a:rPr lang="nl-NL" dirty="0" smtClean="0"/>
              <a:t>Wie heeft hier ervaring met inschrijven via </a:t>
            </a:r>
            <a:r>
              <a:rPr lang="nl-NL" dirty="0" err="1" smtClean="0"/>
              <a:t>TenderNed</a:t>
            </a:r>
            <a:r>
              <a:rPr lang="nl-NL" dirty="0" smtClean="0"/>
              <a:t>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22900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3. Tarieven WMO zorg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2019149"/>
            <a:ext cx="10515600" cy="4351338"/>
          </a:xfrm>
        </p:spPr>
        <p:txBody>
          <a:bodyPr/>
          <a:lstStyle/>
          <a:p>
            <a:r>
              <a:rPr lang="nl-NL" dirty="0" smtClean="0"/>
              <a:t>Verschil tussen indexering Onderbanken/Nuth</a:t>
            </a:r>
          </a:p>
          <a:p>
            <a:r>
              <a:rPr lang="nl-NL" dirty="0" smtClean="0"/>
              <a:t>In nieuwe overeenkomsten in ieder geval eenduidige tarieven</a:t>
            </a:r>
          </a:p>
          <a:p>
            <a:r>
              <a:rPr lang="nl-NL" dirty="0" smtClean="0"/>
              <a:t>Huidige tarieven worden in nieuwe aanbesteding uitgangpunt, echter:</a:t>
            </a:r>
          </a:p>
          <a:p>
            <a:pPr lvl="1"/>
            <a:r>
              <a:rPr lang="nl-NL" dirty="0" smtClean="0"/>
              <a:t>Wat zijn inzichten over kostenontwikkelingen ?</a:t>
            </a:r>
          </a:p>
          <a:p>
            <a:pPr lvl="1"/>
            <a:r>
              <a:rPr lang="nl-NL" dirty="0" smtClean="0"/>
              <a:t>Welke aanpassing zou toepasselijk zijn naar uw mening?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26785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4. Inhoudelijk en administratief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Voor huidige aanbieders voor gemeenten Nuth en Onderbanken verandert in dit opzicht niet veel in nieuwe overeenkomst</a:t>
            </a:r>
          </a:p>
          <a:p>
            <a:r>
              <a:rPr lang="nl-NL" dirty="0" smtClean="0"/>
              <a:t>Administratieve processen blijven grotendeels gelijk</a:t>
            </a:r>
          </a:p>
          <a:p>
            <a:r>
              <a:rPr lang="nl-NL" dirty="0" smtClean="0"/>
              <a:t>U blijft uw factuur sturen naar Nuth of Onderbanken net als nu</a:t>
            </a:r>
          </a:p>
          <a:p>
            <a:r>
              <a:rPr lang="nl-NL" dirty="0" smtClean="0"/>
              <a:t>Vraag: zijn er onderdelen van het inhoudelijke of administratieve proces die binnen dit beperkte kader kunnen/moeten worden aangepast?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29931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5. Wat verwachten wij van U?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50295" y="1765149"/>
            <a:ext cx="10515600" cy="4351338"/>
          </a:xfrm>
        </p:spPr>
        <p:txBody>
          <a:bodyPr>
            <a:normAutofit/>
          </a:bodyPr>
          <a:lstStyle/>
          <a:p>
            <a:r>
              <a:rPr lang="nl-NL" sz="2400" dirty="0" smtClean="0"/>
              <a:t>Als eerste uw medewerking (dank daarvoor!), maar ook directe inzet </a:t>
            </a:r>
          </a:p>
          <a:p>
            <a:r>
              <a:rPr lang="nl-NL" sz="2400" dirty="0" smtClean="0"/>
              <a:t>In te leveren documenten op papier via de post of bezorging en digitaal via </a:t>
            </a:r>
            <a:r>
              <a:rPr lang="nl-NL" sz="2400" dirty="0" err="1" smtClean="0"/>
              <a:t>TenderNed</a:t>
            </a:r>
            <a:endParaRPr lang="nl-NL" sz="2400" dirty="0" smtClean="0"/>
          </a:p>
          <a:p>
            <a:r>
              <a:rPr lang="nl-NL" sz="2400" dirty="0" smtClean="0"/>
              <a:t>U kunt nu al zaken oppakken om na de publicatie voldoende tijd te hebben:</a:t>
            </a:r>
          </a:p>
          <a:p>
            <a:pPr lvl="1"/>
            <a:r>
              <a:rPr lang="nl-NL" sz="2000" dirty="0"/>
              <a:t>A</a:t>
            </a:r>
            <a:r>
              <a:rPr lang="nl-NL" sz="2000" dirty="0" smtClean="0"/>
              <a:t>anmelden bij </a:t>
            </a:r>
            <a:r>
              <a:rPr lang="nl-NL" sz="2000" dirty="0" err="1" smtClean="0"/>
              <a:t>TenderNed</a:t>
            </a:r>
            <a:r>
              <a:rPr lang="nl-NL" sz="2000" dirty="0" smtClean="0"/>
              <a:t> (indien u nog geen account heeft)</a:t>
            </a:r>
          </a:p>
          <a:p>
            <a:pPr lvl="1"/>
            <a:r>
              <a:rPr lang="nl-NL" sz="2000" dirty="0" smtClean="0"/>
              <a:t>Nieuwe recente kopie en scan van uw inschrijving bij KvK</a:t>
            </a:r>
          </a:p>
          <a:p>
            <a:pPr lvl="1"/>
            <a:r>
              <a:rPr lang="nl-NL" sz="2000" dirty="0" smtClean="0"/>
              <a:t>Nieuwe verklaring van de Belastingdienst die aangeeft dat u belasting en sociale premies afdraagt (</a:t>
            </a:r>
            <a:r>
              <a:rPr lang="nl-NL" sz="2000" dirty="0" smtClean="0">
                <a:solidFill>
                  <a:srgbClr val="FF0000"/>
                </a:solidFill>
              </a:rPr>
              <a:t>let op: dit duurt 6 weken of langer, graag morgen deze aanvraag verzenden zodat u deze verklaring op tijd heeft.)</a:t>
            </a:r>
            <a:endParaRPr lang="nl-NL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337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565</Words>
  <Application>Microsoft Macintosh PowerPoint</Application>
  <PresentationFormat>Aangepast</PresentationFormat>
  <Paragraphs>68</Paragraphs>
  <Slides>12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3" baseType="lpstr">
      <vt:lpstr>Kantoorthema</vt:lpstr>
      <vt:lpstr>Welkom bij consultatie- bijeenkomst </vt:lpstr>
      <vt:lpstr>Agenda</vt:lpstr>
      <vt:lpstr>1.  Inleiding</vt:lpstr>
      <vt:lpstr>1. Inleiding</vt:lpstr>
      <vt:lpstr>1. Inleiding</vt:lpstr>
      <vt:lpstr>2.  Aanbesteding</vt:lpstr>
      <vt:lpstr>3. Tarieven WMO zorg</vt:lpstr>
      <vt:lpstr>4. Inhoudelijk en administratief</vt:lpstr>
      <vt:lpstr>5. Wat verwachten wij van U?</vt:lpstr>
      <vt:lpstr>6. Vragen van uw kant?</vt:lpstr>
      <vt:lpstr>7. Hulp nodig van ons voor U?</vt:lpstr>
      <vt:lpstr>Afsluiting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Bijeenkomst 4 oktober 2017 voor WMO contracten t.b.v. gemeentes Nuth en Onderbanken</dc:title>
  <dc:creator>Louis Spoelstra</dc:creator>
  <cp:lastModifiedBy>Ditmar Waterman</cp:lastModifiedBy>
  <cp:revision>25</cp:revision>
  <dcterms:created xsi:type="dcterms:W3CDTF">2017-09-26T09:30:45Z</dcterms:created>
  <dcterms:modified xsi:type="dcterms:W3CDTF">2017-10-13T11:59:30Z</dcterms:modified>
</cp:coreProperties>
</file>