
<file path=[Content_Types].xml><?xml version="1.0" encoding="utf-8"?>
<Types xmlns="http://schemas.openxmlformats.org/package/2006/content-types"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656" r:id="rId2"/>
  </p:sldMasterIdLst>
  <p:notesMasterIdLst>
    <p:notesMasterId r:id="rId13"/>
  </p:notesMasterIdLst>
  <p:handoutMasterIdLst>
    <p:handoutMasterId r:id="rId14"/>
  </p:handoutMasterIdLst>
  <p:sldIdLst>
    <p:sldId id="304" r:id="rId3"/>
    <p:sldId id="277" r:id="rId4"/>
    <p:sldId id="358" r:id="rId5"/>
    <p:sldId id="360" r:id="rId6"/>
    <p:sldId id="370" r:id="rId7"/>
    <p:sldId id="361" r:id="rId8"/>
    <p:sldId id="372" r:id="rId9"/>
    <p:sldId id="364" r:id="rId10"/>
    <p:sldId id="367" r:id="rId11"/>
    <p:sldId id="371" r:id="rId12"/>
  </p:sldIdLst>
  <p:sldSz cx="9144000" cy="6858000" type="screen4x3"/>
  <p:notesSz cx="6797675" cy="9926638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1C1C"/>
    <a:srgbClr val="C81C1C"/>
    <a:srgbClr val="DC2222"/>
    <a:srgbClr val="C222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FD0F851-EC5A-4D38-B0AD-8093EC10F338}" styleName="Stijl, licht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68" autoAdjust="0"/>
    <p:restoredTop sz="92283" autoAdjust="0"/>
  </p:normalViewPr>
  <p:slideViewPr>
    <p:cSldViewPr snapToGrid="0" snapToObjects="1">
      <p:cViewPr>
        <p:scale>
          <a:sx n="75" d="100"/>
          <a:sy n="75" d="100"/>
        </p:scale>
        <p:origin x="-2028" y="-9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0" d="100"/>
          <a:sy n="80" d="100"/>
        </p:scale>
        <p:origin x="-2968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3A01A4E1-A81F-47DA-9ED6-6778369A331B}" type="datetime1">
              <a:rPr lang="en-US" altLang="nl-NL"/>
              <a:pPr>
                <a:defRPr/>
              </a:pPr>
              <a:t>4/19/2016</a:t>
            </a:fld>
            <a:endParaRPr lang="nl-NL" alt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8A082CEB-6E45-4B2A-A737-C73076D883A4}" type="slidenum">
              <a:rPr lang="nl-NL" altLang="nl-NL"/>
              <a:pPr>
                <a:defRPr/>
              </a:pPr>
              <a:t>‹nr.›</a:t>
            </a:fld>
            <a:endParaRPr lang="nl-NL" altLang="nl-NL" dirty="0"/>
          </a:p>
        </p:txBody>
      </p:sp>
    </p:spTree>
    <p:extLst>
      <p:ext uri="{BB962C8B-B14F-4D97-AF65-F5344CB8AC3E}">
        <p14:creationId xmlns:p14="http://schemas.microsoft.com/office/powerpoint/2010/main" val="273598284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3A52C9C9-A9DD-4199-A721-3E491F655F78}" type="datetime1">
              <a:rPr lang="en-US" altLang="nl-NL"/>
              <a:pPr>
                <a:defRPr/>
              </a:pPr>
              <a:t>4/19/2016</a:t>
            </a:fld>
            <a:endParaRPr lang="nl-NL" altLang="nl-NL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altLang="nl-NL" noProof="0" smtClean="0"/>
              <a:t>Click to edit Master text styles</a:t>
            </a:r>
          </a:p>
          <a:p>
            <a:pPr lvl="1"/>
            <a:r>
              <a:rPr lang="en-US" altLang="nl-NL" noProof="0" smtClean="0"/>
              <a:t>Second level</a:t>
            </a:r>
          </a:p>
          <a:p>
            <a:pPr lvl="2"/>
            <a:r>
              <a:rPr lang="en-US" altLang="nl-NL" noProof="0" smtClean="0"/>
              <a:t>Third level</a:t>
            </a:r>
          </a:p>
          <a:p>
            <a:pPr lvl="3"/>
            <a:r>
              <a:rPr lang="en-US" altLang="nl-NL" noProof="0" smtClean="0"/>
              <a:t>Fourth level</a:t>
            </a:r>
          </a:p>
          <a:p>
            <a:pPr lvl="4"/>
            <a:r>
              <a:rPr lang="en-US" altLang="nl-NL" noProof="0" smtClean="0"/>
              <a:t>Fifth level</a:t>
            </a:r>
            <a:endParaRPr lang="nl-NL" altLang="nl-NL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BBB6E19D-0F23-4BAC-971C-C8E940143988}" type="slidenum">
              <a:rPr lang="nl-NL" altLang="nl-NL"/>
              <a:pPr>
                <a:defRPr/>
              </a:pPr>
              <a:t>‹nr.›</a:t>
            </a:fld>
            <a:endParaRPr lang="nl-NL" altLang="nl-NL" dirty="0"/>
          </a:p>
        </p:txBody>
      </p:sp>
    </p:spTree>
    <p:extLst>
      <p:ext uri="{BB962C8B-B14F-4D97-AF65-F5344CB8AC3E}">
        <p14:creationId xmlns:p14="http://schemas.microsoft.com/office/powerpoint/2010/main" val="9828052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EFD77-1B9E-F54F-A5D9-EC31304DDB5E}" type="slidenum">
              <a:rPr lang="nl-NL" smtClean="0">
                <a:solidFill>
                  <a:prstClr val="black"/>
                </a:solidFill>
              </a:rPr>
              <a:pPr/>
              <a:t>1</a:t>
            </a:fld>
            <a:endParaRPr lang="nl-N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3246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jdelijke aanduiding voor dia-afbeelding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8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nl-NL" dirty="0" smtClean="0">
              <a:ea typeface="ヒラギノ角ゴ Pro W3"/>
            </a:endParaRPr>
          </a:p>
        </p:txBody>
      </p:sp>
      <p:sp>
        <p:nvSpPr>
          <p:cNvPr id="9219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E2DED36-64AC-4D25-8642-3BD6A5089C24}" type="slidenum">
              <a:rPr lang="nl-NL" altLang="nl-NL" smtClean="0">
                <a:ea typeface="ヒラギノ角ゴ Pro W3"/>
                <a:cs typeface="ヒラギノ角ゴ Pro W3"/>
              </a:rPr>
              <a:pPr/>
              <a:t>10</a:t>
            </a:fld>
            <a:endParaRPr lang="nl-NL" altLang="nl-NL" dirty="0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3226128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jdelijke aanduiding voor dia-afbeelding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8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nl-NL" dirty="0" smtClean="0">
              <a:ea typeface="ヒラギノ角ゴ Pro W3"/>
            </a:endParaRPr>
          </a:p>
        </p:txBody>
      </p:sp>
      <p:sp>
        <p:nvSpPr>
          <p:cNvPr id="9219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E2DED36-64AC-4D25-8642-3BD6A5089C24}" type="slidenum">
              <a:rPr lang="nl-NL" altLang="nl-NL" smtClean="0">
                <a:ea typeface="ヒラギノ角ゴ Pro W3"/>
                <a:cs typeface="ヒラギノ角ゴ Pro W3"/>
              </a:rPr>
              <a:pPr/>
              <a:t>2</a:t>
            </a:fld>
            <a:endParaRPr lang="nl-NL" altLang="nl-NL" dirty="0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39335426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jdelijke aanduiding voor dia-afbeelding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8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r>
              <a:rPr lang="nl-NL" dirty="0" smtClean="0">
                <a:ea typeface="ヒラギノ角ゴ Pro W3"/>
              </a:rPr>
              <a:t>en wordt geen prijs gesteld op het leggen van andere contacten in de gemeentelijke organisatie en verenigingen over deze aanbesteding. </a:t>
            </a:r>
          </a:p>
        </p:txBody>
      </p:sp>
      <p:sp>
        <p:nvSpPr>
          <p:cNvPr id="9219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E2DED36-64AC-4D25-8642-3BD6A5089C24}" type="slidenum">
              <a:rPr lang="nl-NL" altLang="nl-NL" smtClean="0">
                <a:ea typeface="ヒラギノ角ゴ Pro W3"/>
                <a:cs typeface="ヒラギノ角ゴ Pro W3"/>
              </a:rPr>
              <a:pPr/>
              <a:t>3</a:t>
            </a:fld>
            <a:endParaRPr lang="nl-NL" altLang="nl-NL" dirty="0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3678191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jdelijke aanduiding voor dia-afbeelding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8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nl-NL" dirty="0" smtClean="0">
              <a:ea typeface="ヒラギノ角ゴ Pro W3"/>
            </a:endParaRPr>
          </a:p>
        </p:txBody>
      </p:sp>
      <p:sp>
        <p:nvSpPr>
          <p:cNvPr id="9219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E2DED36-64AC-4D25-8642-3BD6A5089C24}" type="slidenum">
              <a:rPr lang="nl-NL" altLang="nl-NL" smtClean="0">
                <a:ea typeface="ヒラギノ角ゴ Pro W3"/>
                <a:cs typeface="ヒラギノ角ゴ Pro W3"/>
              </a:rPr>
              <a:pPr/>
              <a:t>4</a:t>
            </a:fld>
            <a:endParaRPr lang="nl-NL" altLang="nl-NL" dirty="0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26114828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jdelijke aanduiding voor dia-afbeelding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8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nl-NL" dirty="0" smtClean="0">
              <a:ea typeface="ヒラギノ角ゴ Pro W3"/>
            </a:endParaRPr>
          </a:p>
        </p:txBody>
      </p:sp>
      <p:sp>
        <p:nvSpPr>
          <p:cNvPr id="9219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E2DED36-64AC-4D25-8642-3BD6A5089C24}" type="slidenum">
              <a:rPr lang="nl-NL" altLang="nl-NL" smtClean="0">
                <a:ea typeface="ヒラギノ角ゴ Pro W3"/>
                <a:cs typeface="ヒラギノ角ゴ Pro W3"/>
              </a:rPr>
              <a:pPr/>
              <a:t>5</a:t>
            </a:fld>
            <a:endParaRPr lang="nl-NL" altLang="nl-NL" dirty="0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0051906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jdelijke aanduiding voor dia-afbeelding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8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nl-NL" dirty="0" smtClean="0">
              <a:ea typeface="ヒラギノ角ゴ Pro W3"/>
            </a:endParaRPr>
          </a:p>
        </p:txBody>
      </p:sp>
      <p:sp>
        <p:nvSpPr>
          <p:cNvPr id="9219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E2DED36-64AC-4D25-8642-3BD6A5089C24}" type="slidenum">
              <a:rPr lang="nl-NL" altLang="nl-NL" smtClean="0">
                <a:ea typeface="ヒラギノ角ゴ Pro W3"/>
                <a:cs typeface="ヒラギノ角ゴ Pro W3"/>
              </a:rPr>
              <a:pPr/>
              <a:t>6</a:t>
            </a:fld>
            <a:endParaRPr lang="nl-NL" altLang="nl-NL" dirty="0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819398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jdelijke aanduiding voor dia-afbeelding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8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nl-NL" dirty="0" smtClean="0">
              <a:ea typeface="ヒラギノ角ゴ Pro W3"/>
            </a:endParaRPr>
          </a:p>
        </p:txBody>
      </p:sp>
      <p:sp>
        <p:nvSpPr>
          <p:cNvPr id="9219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E2DED36-64AC-4D25-8642-3BD6A5089C24}" type="slidenum">
              <a:rPr lang="nl-NL" altLang="nl-NL" smtClean="0">
                <a:ea typeface="ヒラギノ角ゴ Pro W3"/>
                <a:cs typeface="ヒラギノ角ゴ Pro W3"/>
              </a:rPr>
              <a:pPr/>
              <a:t>7</a:t>
            </a:fld>
            <a:endParaRPr lang="nl-NL" altLang="nl-NL" dirty="0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8193981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jdelijke aanduiding voor dia-afbeelding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8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nl-NL" dirty="0" smtClean="0">
              <a:ea typeface="ヒラギノ角ゴ Pro W3"/>
            </a:endParaRPr>
          </a:p>
        </p:txBody>
      </p:sp>
      <p:sp>
        <p:nvSpPr>
          <p:cNvPr id="9219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E2DED36-64AC-4D25-8642-3BD6A5089C24}" type="slidenum">
              <a:rPr lang="nl-NL" altLang="nl-NL" smtClean="0">
                <a:ea typeface="ヒラギノ角ゴ Pro W3"/>
                <a:cs typeface="ヒラギノ角ゴ Pro W3"/>
              </a:rPr>
              <a:pPr/>
              <a:t>8</a:t>
            </a:fld>
            <a:endParaRPr lang="nl-NL" altLang="nl-NL" dirty="0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3879638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jdelijke aanduiding voor dia-afbeelding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8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nl-NL" dirty="0" smtClean="0">
              <a:ea typeface="ヒラギノ角ゴ Pro W3"/>
            </a:endParaRPr>
          </a:p>
        </p:txBody>
      </p:sp>
      <p:sp>
        <p:nvSpPr>
          <p:cNvPr id="9219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E2DED36-64AC-4D25-8642-3BD6A5089C24}" type="slidenum">
              <a:rPr lang="nl-NL" altLang="nl-NL" smtClean="0">
                <a:ea typeface="ヒラギノ角ゴ Pro W3"/>
                <a:cs typeface="ヒラギノ角ゴ Pro W3"/>
              </a:rPr>
              <a:pPr/>
              <a:t>9</a:t>
            </a:fld>
            <a:endParaRPr lang="nl-NL" altLang="nl-NL" dirty="0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4269423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C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>
              <a:solidFill>
                <a:srgbClr val="C22222"/>
              </a:solidFill>
            </a:endParaRPr>
          </a:p>
        </p:txBody>
      </p:sp>
      <p:sp>
        <p:nvSpPr>
          <p:cNvPr id="5" name="Rectangle 10"/>
          <p:cNvSpPr/>
          <p:nvPr userDrawn="1"/>
        </p:nvSpPr>
        <p:spPr>
          <a:xfrm>
            <a:off x="712788" y="1073150"/>
            <a:ext cx="6429375" cy="48561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6" name="Picture 11" descr="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356225" y="5108575"/>
            <a:ext cx="1325563" cy="39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9201" y="1456224"/>
            <a:ext cx="4374000" cy="3344376"/>
          </a:xfrm>
        </p:spPr>
        <p:txBody>
          <a:bodyPr anchor="t">
            <a:normAutofit/>
          </a:bodyPr>
          <a:lstStyle>
            <a:lvl1pPr algn="l">
              <a:lnSpc>
                <a:spcPts val="6300"/>
              </a:lnSpc>
              <a:defRPr sz="6000" b="1" i="0" baseline="0">
                <a:solidFill>
                  <a:srgbClr val="DC1C1C"/>
                </a:solidFill>
                <a:latin typeface="Arial"/>
                <a:cs typeface="Arial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nl-NL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9200" y="5072400"/>
            <a:ext cx="3740467" cy="630868"/>
          </a:xfrm>
        </p:spPr>
        <p:txBody>
          <a:bodyPr>
            <a:normAutofit/>
          </a:bodyPr>
          <a:lstStyle>
            <a:lvl1pPr marL="0" indent="0" algn="l">
              <a:lnSpc>
                <a:spcPts val="1000"/>
              </a:lnSpc>
              <a:buNone/>
              <a:defRPr sz="930" b="0" i="0">
                <a:solidFill>
                  <a:srgbClr val="DC1C1C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smtClean="0"/>
              <a:t>Click to edit Master subtitle style</a:t>
            </a:r>
            <a:endParaRPr lang="nl-NL" noProof="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4869384" y="995320"/>
            <a:ext cx="3554426" cy="49037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5159434" y="1388501"/>
            <a:ext cx="2900235" cy="222864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nl-NL" dirty="0" smtClean="0">
                <a:solidFill>
                  <a:srgbClr val="E32527"/>
                </a:solidFill>
              </a:rPr>
              <a:t>Foto op achter</a:t>
            </a:r>
            <a:br>
              <a:rPr lang="nl-NL" dirty="0" smtClean="0">
                <a:solidFill>
                  <a:srgbClr val="E32527"/>
                </a:solidFill>
              </a:rPr>
            </a:br>
            <a:r>
              <a:rPr lang="nl-NL" dirty="0" smtClean="0">
                <a:solidFill>
                  <a:srgbClr val="E32527"/>
                </a:solidFill>
              </a:rPr>
              <a:t>grond 3</a:t>
            </a:r>
            <a:endParaRPr lang="en-US" dirty="0">
              <a:solidFill>
                <a:srgbClr val="E32527"/>
              </a:solidFill>
            </a:endParaRPr>
          </a:p>
        </p:txBody>
      </p:sp>
      <p:sp>
        <p:nvSpPr>
          <p:cNvPr id="9" name="Subtitle 2"/>
          <p:cNvSpPr txBox="1">
            <a:spLocks/>
          </p:cNvSpPr>
          <p:nvPr userDrawn="1"/>
        </p:nvSpPr>
        <p:spPr>
          <a:xfrm>
            <a:off x="5159434" y="3746927"/>
            <a:ext cx="2900235" cy="3739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nl-NL" dirty="0">
                <a:solidFill>
                  <a:srgbClr val="000000"/>
                </a:solidFill>
              </a:rPr>
              <a:t>Naam – Datum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146" y="5132900"/>
            <a:ext cx="1498097" cy="44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651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685802" y="995322"/>
            <a:ext cx="3554426" cy="3746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975852" y="1388500"/>
            <a:ext cx="2900235" cy="154891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nl-NL" dirty="0" smtClean="0">
                <a:solidFill>
                  <a:srgbClr val="E32527"/>
                </a:solidFill>
              </a:rPr>
              <a:t>Foto achter 4</a:t>
            </a:r>
            <a:endParaRPr lang="en-US" dirty="0">
              <a:solidFill>
                <a:srgbClr val="E32527"/>
              </a:solidFill>
            </a:endParaRPr>
          </a:p>
        </p:txBody>
      </p:sp>
      <p:sp>
        <p:nvSpPr>
          <p:cNvPr id="9" name="Subtitle 2"/>
          <p:cNvSpPr txBox="1">
            <a:spLocks/>
          </p:cNvSpPr>
          <p:nvPr userDrawn="1"/>
        </p:nvSpPr>
        <p:spPr>
          <a:xfrm>
            <a:off x="975852" y="3042921"/>
            <a:ext cx="2900235" cy="3739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nl-NL" dirty="0">
                <a:solidFill>
                  <a:srgbClr val="000000"/>
                </a:solidFill>
              </a:rPr>
              <a:t>Naam – Datum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564" y="3805806"/>
            <a:ext cx="1498097" cy="44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4323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685802" y="995322"/>
            <a:ext cx="3554426" cy="3746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8" name="Rechthoek 7"/>
          <p:cNvSpPr/>
          <p:nvPr userDrawn="1"/>
        </p:nvSpPr>
        <p:spPr>
          <a:xfrm>
            <a:off x="685802" y="995322"/>
            <a:ext cx="3554426" cy="28807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975852" y="1388500"/>
            <a:ext cx="2900235" cy="82062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nl-NL" dirty="0" smtClean="0">
                <a:solidFill>
                  <a:srgbClr val="E32527"/>
                </a:solidFill>
              </a:rPr>
              <a:t>Foto 5</a:t>
            </a:r>
            <a:endParaRPr lang="en-US" dirty="0">
              <a:solidFill>
                <a:srgbClr val="E32527"/>
              </a:solidFill>
            </a:endParaRPr>
          </a:p>
        </p:txBody>
      </p:sp>
      <p:sp>
        <p:nvSpPr>
          <p:cNvPr id="12" name="Subtitle 2"/>
          <p:cNvSpPr txBox="1">
            <a:spLocks/>
          </p:cNvSpPr>
          <p:nvPr userDrawn="1"/>
        </p:nvSpPr>
        <p:spPr>
          <a:xfrm>
            <a:off x="975852" y="2233404"/>
            <a:ext cx="2900235" cy="3739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nl-NL" dirty="0">
                <a:solidFill>
                  <a:srgbClr val="000000"/>
                </a:solidFill>
              </a:rPr>
              <a:t>Naam – Datum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564" y="3045904"/>
            <a:ext cx="1498097" cy="44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6405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478418"/>
            <a:ext cx="7886700" cy="1325563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5000" b="1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dirty="0" smtClean="0"/>
              <a:t>Titel van de slide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2141214"/>
            <a:ext cx="7886700" cy="374169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lnSpc>
                <a:spcPts val="4800"/>
              </a:lnSpc>
              <a:spcBef>
                <a:spcPts val="1300"/>
              </a:spcBef>
              <a:spcAft>
                <a:spcPts val="1300"/>
              </a:spcAft>
              <a:buNone/>
              <a:defRPr sz="3600" b="0" i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nl-NL" dirty="0" smtClean="0"/>
              <a:t>Ruimte voor tekst of quote zonder </a:t>
            </a:r>
            <a:r>
              <a:rPr lang="nl-NL" dirty="0" err="1" smtClean="0"/>
              <a:t>bulletpoints</a:t>
            </a:r>
            <a:r>
              <a:rPr lang="nl-NL" dirty="0" smtClean="0"/>
              <a:t>. Simpel en krachtig, dat werkt beter. Ruimte voor tekst of quote zonder </a:t>
            </a:r>
            <a:r>
              <a:rPr lang="nl-NL" dirty="0" err="1" smtClean="0"/>
              <a:t>bulletpoints</a:t>
            </a:r>
            <a:r>
              <a:rPr lang="nl-NL" dirty="0" smtClean="0"/>
              <a:t>.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213" y="6198503"/>
            <a:ext cx="1228138" cy="362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705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478418"/>
            <a:ext cx="7886700" cy="1325563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5000" b="1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dirty="0" smtClean="0"/>
              <a:t>Titel van de slide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2141214"/>
            <a:ext cx="7886700" cy="3741696"/>
          </a:xfrm>
          <a:prstGeom prst="rect">
            <a:avLst/>
          </a:prstGeom>
        </p:spPr>
        <p:txBody>
          <a:bodyPr anchor="t">
            <a:noAutofit/>
          </a:bodyPr>
          <a:lstStyle>
            <a:lvl1pPr marL="342900" indent="-342900" algn="l">
              <a:lnSpc>
                <a:spcPts val="2000"/>
              </a:lnSpc>
              <a:spcBef>
                <a:spcPts val="1300"/>
              </a:spcBef>
              <a:spcAft>
                <a:spcPts val="1300"/>
              </a:spcAft>
              <a:buFont typeface="Arial" charset="0"/>
              <a:buChar char="•"/>
              <a:defRPr sz="2400" b="0" i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nl-NL" dirty="0" err="1" smtClean="0"/>
              <a:t>Bulletpoint</a:t>
            </a:r>
            <a:r>
              <a:rPr lang="nl-NL" dirty="0" smtClean="0"/>
              <a:t> 1</a:t>
            </a:r>
          </a:p>
          <a:p>
            <a:pPr lvl="0"/>
            <a:r>
              <a:rPr lang="nl-NL" dirty="0" smtClean="0"/>
              <a:t>Er is ook een tweede </a:t>
            </a:r>
            <a:r>
              <a:rPr lang="nl-NL" dirty="0" err="1" smtClean="0"/>
              <a:t>bulletpoint</a:t>
            </a:r>
            <a:endParaRPr lang="nl-NL" dirty="0" smtClean="0"/>
          </a:p>
          <a:p>
            <a:pPr lvl="0"/>
            <a:r>
              <a:rPr lang="nl-NL" dirty="0" smtClean="0"/>
              <a:t>En zelfs een derde	</a:t>
            </a:r>
          </a:p>
          <a:p>
            <a:pPr lvl="0"/>
            <a:r>
              <a:rPr lang="nl-NL" dirty="0" smtClean="0"/>
              <a:t>Mocht het nodig zijn, een vierde is er ook</a:t>
            </a:r>
          </a:p>
          <a:p>
            <a:pPr lvl="0"/>
            <a:r>
              <a:rPr lang="nl-NL" dirty="0" smtClean="0"/>
              <a:t>En ga zo maar door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213" y="6198503"/>
            <a:ext cx="1228138" cy="362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3360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501707"/>
            <a:ext cx="7886700" cy="56887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lnSpc>
                <a:spcPts val="6000"/>
              </a:lnSpc>
              <a:defRPr sz="4800" b="1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dirty="0" smtClean="0"/>
              <a:t>Ruimte voor een tekst, quote of tussenpagina</a:t>
            </a:r>
            <a:endParaRPr lang="en-US" dirty="0"/>
          </a:p>
        </p:txBody>
      </p:sp>
      <p:pic>
        <p:nvPicPr>
          <p:cNvPr id="3" name="Afbeelding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213" y="6198503"/>
            <a:ext cx="1228138" cy="362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086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nl-NL" dirty="0">
              <a:solidFill>
                <a:srgbClr val="F2685B">
                  <a:lumMod val="75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501707"/>
            <a:ext cx="7886700" cy="56887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lnSpc>
                <a:spcPts val="6000"/>
              </a:lnSpc>
              <a:defRPr sz="4800" b="1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dirty="0" smtClean="0"/>
              <a:t>Ruimte voor een tekst, quote of tussenpagina</a:t>
            </a:r>
            <a:endParaRPr lang="en-US" dirty="0"/>
          </a:p>
        </p:txBody>
      </p:sp>
      <p:pic>
        <p:nvPicPr>
          <p:cNvPr id="3" name="Afbeelding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824" y="6198505"/>
            <a:ext cx="1228529" cy="362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489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824" y="6198505"/>
            <a:ext cx="1228529" cy="362889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478418"/>
            <a:ext cx="7886700" cy="1325563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5000" b="1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dirty="0" smtClean="0"/>
              <a:t>Titel van de slide</a:t>
            </a:r>
            <a:endParaRPr lang="en-US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213" y="6198503"/>
            <a:ext cx="1228138" cy="362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7184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824" y="6198505"/>
            <a:ext cx="1228529" cy="362889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825" y="6198505"/>
            <a:ext cx="1228529" cy="362889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2060940" y="2998970"/>
            <a:ext cx="5140971" cy="125744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None/>
              <a:defRPr sz="1400" b="0" i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nl-NL" dirty="0" smtClean="0"/>
              <a:t>Fotopagina beeldvullend:</a:t>
            </a:r>
            <a:br>
              <a:rPr lang="nl-NL" dirty="0" smtClean="0"/>
            </a:br>
            <a:r>
              <a:rPr lang="nl-NL" dirty="0" smtClean="0"/>
              <a:t>Op deze pagina staat een wit Eindhoven logo. Door een foto in te voegen via 'Achtergrond opmaken, wordt het logo zichtbaar.</a:t>
            </a:r>
          </a:p>
        </p:txBody>
      </p:sp>
    </p:spTree>
    <p:extLst>
      <p:ext uri="{BB962C8B-B14F-4D97-AF65-F5344CB8AC3E}">
        <p14:creationId xmlns:p14="http://schemas.microsoft.com/office/powerpoint/2010/main" val="41851174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 userDrawn="1"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rgbClr val="DC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5" name="Picture 10" descr="logo_wit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108825" y="6197600"/>
            <a:ext cx="1323975" cy="39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9200" y="358512"/>
            <a:ext cx="7088400" cy="794562"/>
          </a:xfrm>
        </p:spPr>
        <p:txBody>
          <a:bodyPr>
            <a:normAutofit/>
          </a:bodyPr>
          <a:lstStyle>
            <a:lvl1pPr algn="l">
              <a:defRPr sz="6000" b="1">
                <a:solidFill>
                  <a:srgbClr val="DC1C1C"/>
                </a:solidFill>
                <a:latin typeface="Arial"/>
                <a:cs typeface="Arial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nl-NL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9200" y="1552273"/>
            <a:ext cx="7088400" cy="3887400"/>
          </a:xfrm>
        </p:spPr>
        <p:txBody>
          <a:bodyPr>
            <a:normAutofit/>
          </a:bodyPr>
          <a:lstStyle>
            <a:lvl1pPr>
              <a:lnSpc>
                <a:spcPts val="2860"/>
              </a:lnSpc>
              <a:buFont typeface="Arial"/>
              <a:buChar char="•"/>
              <a:defRPr sz="2200" b="0">
                <a:solidFill>
                  <a:srgbClr val="000000"/>
                </a:solidFill>
                <a:latin typeface="Arial"/>
                <a:cs typeface="Arial"/>
              </a:defRPr>
            </a:lvl1pPr>
            <a:lvl2pPr marL="355600" indent="-177800">
              <a:lnSpc>
                <a:spcPts val="2550"/>
              </a:lnSpc>
              <a:buFont typeface="Arial"/>
              <a:buChar char="•"/>
              <a:defRPr sz="2200" b="0">
                <a:solidFill>
                  <a:srgbClr val="000000"/>
                </a:solidFill>
                <a:latin typeface="Arial"/>
                <a:cs typeface="Arial"/>
              </a:defRPr>
            </a:lvl2pPr>
            <a:lvl3pPr marL="533400" indent="-177800">
              <a:lnSpc>
                <a:spcPts val="2550"/>
              </a:lnSpc>
              <a:buFont typeface="Arial"/>
              <a:buChar char="•"/>
              <a:defRPr sz="2200" b="0">
                <a:solidFill>
                  <a:srgbClr val="000000"/>
                </a:solidFill>
                <a:latin typeface="Arial"/>
                <a:cs typeface="Arial"/>
              </a:defRPr>
            </a:lvl3pPr>
            <a:lvl4pPr marL="717550" indent="-180975">
              <a:lnSpc>
                <a:spcPts val="2550"/>
              </a:lnSpc>
              <a:buFont typeface="Arial"/>
              <a:buChar char="•"/>
              <a:defRPr sz="2200" b="0">
                <a:solidFill>
                  <a:srgbClr val="000000"/>
                </a:solidFill>
                <a:latin typeface="Arial"/>
                <a:cs typeface="Arial"/>
              </a:defRPr>
            </a:lvl4pPr>
            <a:lvl5pPr marL="901700" indent="-173038">
              <a:lnSpc>
                <a:spcPts val="2550"/>
              </a:lnSpc>
              <a:buFont typeface="Arial"/>
              <a:buChar char="•"/>
              <a:defRPr sz="2200" b="0">
                <a:solidFill>
                  <a:srgbClr val="000000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nl-NL" noProof="0" dirty="0" smtClean="0"/>
              <a:t>Click to </a:t>
            </a:r>
            <a:r>
              <a:rPr lang="nl-NL" noProof="0" dirty="0" err="1" smtClean="0"/>
              <a:t>edit</a:t>
            </a:r>
            <a:r>
              <a:rPr lang="nl-NL" noProof="0" dirty="0" smtClean="0"/>
              <a:t> </a:t>
            </a:r>
            <a:r>
              <a:rPr lang="nl-NL" noProof="0" dirty="0" err="1" smtClean="0"/>
              <a:t>Master</a:t>
            </a:r>
            <a:r>
              <a:rPr lang="nl-NL" noProof="0" dirty="0" smtClean="0"/>
              <a:t> </a:t>
            </a:r>
            <a:r>
              <a:rPr lang="nl-NL" noProof="0" dirty="0" err="1" smtClean="0"/>
              <a:t>text</a:t>
            </a:r>
            <a:r>
              <a:rPr lang="nl-NL" noProof="0" dirty="0" smtClean="0"/>
              <a:t> </a:t>
            </a:r>
            <a:r>
              <a:rPr lang="nl-NL" noProof="0" dirty="0" err="1" smtClean="0"/>
              <a:t>styles</a:t>
            </a:r>
            <a:endParaRPr lang="nl-NL" noProof="0" dirty="0" smtClean="0"/>
          </a:p>
          <a:p>
            <a:pPr lvl="1"/>
            <a:r>
              <a:rPr lang="nl-NL" noProof="0" dirty="0" err="1" smtClean="0"/>
              <a:t>Second</a:t>
            </a:r>
            <a:r>
              <a:rPr lang="nl-NL" noProof="0" dirty="0" smtClean="0"/>
              <a:t> level</a:t>
            </a:r>
          </a:p>
          <a:p>
            <a:pPr lvl="2"/>
            <a:r>
              <a:rPr lang="nl-NL" noProof="0" dirty="0" err="1" smtClean="0"/>
              <a:t>Third</a:t>
            </a:r>
            <a:r>
              <a:rPr lang="nl-NL" noProof="0" dirty="0" smtClean="0"/>
              <a:t> level</a:t>
            </a:r>
          </a:p>
          <a:p>
            <a:pPr lvl="3"/>
            <a:r>
              <a:rPr lang="nl-NL" noProof="0" dirty="0" err="1" smtClean="0"/>
              <a:t>Fourth</a:t>
            </a:r>
            <a:r>
              <a:rPr lang="nl-NL" noProof="0" dirty="0" smtClean="0"/>
              <a:t> level</a:t>
            </a:r>
          </a:p>
          <a:p>
            <a:pPr lvl="4"/>
            <a:r>
              <a:rPr lang="nl-NL" noProof="0" dirty="0" err="1" smtClean="0"/>
              <a:t>Fifth</a:t>
            </a:r>
            <a:r>
              <a:rPr lang="nl-NL" noProof="0" dirty="0" smtClean="0"/>
              <a:t> level</a:t>
            </a:r>
            <a:endParaRPr lang="nl-NL" noProof="0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1339850" y="6272213"/>
            <a:ext cx="3232150" cy="365125"/>
          </a:xfrm>
        </p:spPr>
        <p:txBody>
          <a:bodyPr/>
          <a:lstStyle>
            <a:lvl1pPr>
              <a:defRPr/>
            </a:lvl1pPr>
          </a:lstStyle>
          <a:p>
            <a:endParaRPr lang="nl-NL" altLang="nl-NL" dirty="0"/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 dirty="0"/>
              <a:t>- </a:t>
            </a:r>
            <a:fld id="{797E271D-5BC0-4A8B-9903-9BB5BCCAE778}" type="slidenum">
              <a:rPr lang="nl-NL" altLang="nl-NL"/>
              <a:pPr>
                <a:defRPr/>
              </a:pPr>
              <a:t>‹nr.›</a:t>
            </a:fld>
            <a:r>
              <a:rPr lang="nl-NL" altLang="nl-NL" dirty="0"/>
              <a:t> -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nl-NL" dirty="0">
              <a:solidFill>
                <a:srgbClr val="F2685B">
                  <a:lumMod val="75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69911" y="1388499"/>
            <a:ext cx="7845442" cy="354820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7800" b="1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dirty="0" smtClean="0"/>
              <a:t>Grote titel van de presentatie max. 3 regels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69910" y="6226387"/>
            <a:ext cx="4743662" cy="3739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1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 smtClean="0"/>
              <a:t>Naam – Datum</a:t>
            </a:r>
            <a:endParaRPr lang="en-US" dirty="0"/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563" y="5132900"/>
            <a:ext cx="1498097" cy="442515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824" y="6198505"/>
            <a:ext cx="1228529" cy="362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4364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69911" y="1388499"/>
            <a:ext cx="7845442" cy="354820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7800" b="1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dirty="0" smtClean="0"/>
              <a:t>Grote titel van de presentatie max. 3 regels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69910" y="6226387"/>
            <a:ext cx="4743662" cy="3739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1" i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 smtClean="0"/>
              <a:t>Naam – Datum</a:t>
            </a:r>
            <a:endParaRPr lang="en-US" dirty="0"/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213" y="6198503"/>
            <a:ext cx="1228138" cy="362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745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nl-NL" dirty="0">
              <a:solidFill>
                <a:srgbClr val="F2685B">
                  <a:lumMod val="75000"/>
                </a:srgbClr>
              </a:solidFill>
            </a:endParaRPr>
          </a:p>
        </p:txBody>
      </p:sp>
      <p:sp>
        <p:nvSpPr>
          <p:cNvPr id="8" name="Rechthoek 7"/>
          <p:cNvSpPr/>
          <p:nvPr userDrawn="1"/>
        </p:nvSpPr>
        <p:spPr>
          <a:xfrm>
            <a:off x="685802" y="995320"/>
            <a:ext cx="6483743" cy="49037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75850" y="1388499"/>
            <a:ext cx="6065196" cy="354820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6000" b="1" i="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dirty="0" smtClean="0"/>
              <a:t>Titelstijl van </a:t>
            </a:r>
            <a:br>
              <a:rPr lang="nl-NL" dirty="0" smtClean="0"/>
            </a:br>
            <a:r>
              <a:rPr lang="nl-NL" dirty="0" smtClean="0"/>
              <a:t>model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75852" y="5234118"/>
            <a:ext cx="3272468" cy="3739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200" b="1" i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 smtClean="0"/>
              <a:t>Naam – Datum</a:t>
            </a:r>
            <a:endParaRPr lang="en-US" dirty="0"/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563" y="5132900"/>
            <a:ext cx="1498097" cy="44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547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nl-NL" dirty="0">
              <a:solidFill>
                <a:srgbClr val="F2685B">
                  <a:lumMod val="75000"/>
                </a:srgbClr>
              </a:solidFill>
            </a:endParaRPr>
          </a:p>
        </p:txBody>
      </p:sp>
      <p:sp>
        <p:nvSpPr>
          <p:cNvPr id="8" name="Rechthoek 7"/>
          <p:cNvSpPr/>
          <p:nvPr userDrawn="1"/>
        </p:nvSpPr>
        <p:spPr>
          <a:xfrm>
            <a:off x="685803" y="995320"/>
            <a:ext cx="3554426" cy="49037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75851" y="1388501"/>
            <a:ext cx="2900235" cy="2228641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5000" b="1" i="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dirty="0" smtClean="0"/>
              <a:t>Titel in een klein vlakje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75851" y="3746927"/>
            <a:ext cx="2900235" cy="3739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200" b="1" i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 smtClean="0"/>
              <a:t>Naam – Datum</a:t>
            </a:r>
            <a:endParaRPr lang="en-US" dirty="0"/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563" y="5132900"/>
            <a:ext cx="1498097" cy="44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846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nl-NL" dirty="0">
              <a:solidFill>
                <a:srgbClr val="F2685B">
                  <a:lumMod val="75000"/>
                </a:srgbClr>
              </a:solidFill>
            </a:endParaRPr>
          </a:p>
        </p:txBody>
      </p:sp>
      <p:sp>
        <p:nvSpPr>
          <p:cNvPr id="8" name="Rechthoek 7"/>
          <p:cNvSpPr/>
          <p:nvPr userDrawn="1"/>
        </p:nvSpPr>
        <p:spPr>
          <a:xfrm>
            <a:off x="4853200" y="995320"/>
            <a:ext cx="3554426" cy="49037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43249" y="1388501"/>
            <a:ext cx="2900235" cy="2228641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5000" b="1" i="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dirty="0" smtClean="0"/>
              <a:t>Titel in een klein vlakje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43249" y="3746927"/>
            <a:ext cx="2900235" cy="3739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200" b="1" i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 smtClean="0"/>
              <a:t>Naam – Datum</a:t>
            </a:r>
            <a:endParaRPr lang="en-US" dirty="0"/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8961" y="5132900"/>
            <a:ext cx="1498097" cy="44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510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 userDrawn="1"/>
        </p:nvSpPr>
        <p:spPr>
          <a:xfrm>
            <a:off x="685802" y="995320"/>
            <a:ext cx="6483743" cy="49037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75850" y="1388499"/>
            <a:ext cx="6065196" cy="354820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6000" b="1" i="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dirty="0" smtClean="0"/>
              <a:t>Foto op achtergrond 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75852" y="5234118"/>
            <a:ext cx="3272468" cy="3739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200" b="1" i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 smtClean="0"/>
              <a:t>Naam – Datum</a:t>
            </a:r>
            <a:endParaRPr lang="en-US" dirty="0"/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563" y="5132900"/>
            <a:ext cx="1498097" cy="44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677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 userDrawn="1"/>
        </p:nvSpPr>
        <p:spPr>
          <a:xfrm>
            <a:off x="685803" y="995320"/>
            <a:ext cx="3554426" cy="49037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75851" y="1388501"/>
            <a:ext cx="2900235" cy="2228641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5000" b="1" i="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dirty="0" smtClean="0"/>
              <a:t>Foto op achter</a:t>
            </a:r>
            <a:br>
              <a:rPr lang="nl-NL" dirty="0" smtClean="0"/>
            </a:br>
            <a:r>
              <a:rPr lang="nl-NL" dirty="0" smtClean="0"/>
              <a:t>grond 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75851" y="3746927"/>
            <a:ext cx="2900235" cy="3739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200" b="1" i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 smtClean="0"/>
              <a:t>Naam – Datum</a:t>
            </a:r>
            <a:endParaRPr lang="en-US" dirty="0"/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563" y="5132900"/>
            <a:ext cx="1498097" cy="44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031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rgbClr val="DC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1027" name="Picture 7" descr="logo_wit.pn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7108825" y="6197600"/>
            <a:ext cx="1323975" cy="39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1339850" y="360363"/>
            <a:ext cx="7088188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Titel (max 1 regel)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339850" y="1550988"/>
            <a:ext cx="7088188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Click to edit Master text styles</a:t>
            </a:r>
          </a:p>
          <a:p>
            <a:pPr lvl="1"/>
            <a:r>
              <a:rPr lang="nl-NL" altLang="nl-NL" smtClean="0"/>
              <a:t>Second level</a:t>
            </a:r>
          </a:p>
          <a:p>
            <a:pPr lvl="2"/>
            <a:r>
              <a:rPr lang="nl-NL" altLang="nl-NL" smtClean="0"/>
              <a:t>Third level</a:t>
            </a:r>
          </a:p>
          <a:p>
            <a:pPr lvl="3"/>
            <a:r>
              <a:rPr lang="nl-NL" altLang="nl-NL" smtClean="0"/>
              <a:t>Fourth level</a:t>
            </a:r>
          </a:p>
          <a:p>
            <a:pPr lvl="4"/>
            <a:r>
              <a:rPr lang="nl-NL" altLang="nl-NL" smtClean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39850" y="6270625"/>
            <a:ext cx="3232150" cy="3651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300" b="1">
                <a:solidFill>
                  <a:schemeClr val="bg1"/>
                </a:solidFill>
                <a:cs typeface="ヒラギノ角ゴ Pro W3"/>
              </a:defRPr>
            </a:lvl1pPr>
          </a:lstStyle>
          <a:p>
            <a:endParaRPr lang="nl-NL" altLang="nl-NL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4572000" y="6270625"/>
            <a:ext cx="2133600" cy="3651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300" b="1">
                <a:solidFill>
                  <a:schemeClr val="bg1"/>
                </a:solidFill>
                <a:ea typeface="ヒラギノ角ゴ Pro W3" charset="-128"/>
                <a:cs typeface="Arial" charset="0"/>
              </a:defRPr>
            </a:lvl1pPr>
          </a:lstStyle>
          <a:p>
            <a:pPr>
              <a:defRPr/>
            </a:pPr>
            <a:r>
              <a:rPr lang="nl-NL" altLang="nl-NL" dirty="0"/>
              <a:t>- </a:t>
            </a:r>
            <a:fld id="{0FC85158-38CA-4F44-B458-C33CE22DF589}" type="slidenum">
              <a:rPr lang="nl-NL" altLang="nl-NL"/>
              <a:pPr>
                <a:defRPr/>
              </a:pPr>
              <a:t>‹nr.›</a:t>
            </a:fld>
            <a:r>
              <a:rPr lang="nl-NL" altLang="nl-NL" dirty="0"/>
              <a:t> -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hf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6000" b="1" kern="1200">
          <a:solidFill>
            <a:srgbClr val="DC1C1C"/>
          </a:solidFill>
          <a:latin typeface="Arial"/>
          <a:ea typeface="ヒラギノ角ゴ Pro W3" charset="-128"/>
          <a:cs typeface="Arial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6000" b="1">
          <a:solidFill>
            <a:srgbClr val="DC1C1C"/>
          </a:solidFill>
          <a:latin typeface="Arial" charset="0"/>
          <a:ea typeface="ヒラギノ角ゴ Pro W3" charset="-128"/>
          <a:cs typeface="Arial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6000" b="1">
          <a:solidFill>
            <a:srgbClr val="DC1C1C"/>
          </a:solidFill>
          <a:latin typeface="Arial" charset="0"/>
          <a:ea typeface="ヒラギノ角ゴ Pro W3" charset="-128"/>
          <a:cs typeface="Arial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6000" b="1">
          <a:solidFill>
            <a:srgbClr val="DC1C1C"/>
          </a:solidFill>
          <a:latin typeface="Arial" charset="0"/>
          <a:ea typeface="ヒラギノ角ゴ Pro W3" charset="-128"/>
          <a:cs typeface="Arial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6000" b="1">
          <a:solidFill>
            <a:srgbClr val="DC1C1C"/>
          </a:solidFill>
          <a:latin typeface="Arial" charset="0"/>
          <a:ea typeface="ヒラギノ角ゴ Pro W3" charset="-128"/>
          <a:cs typeface="Arial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6000" b="1">
          <a:solidFill>
            <a:srgbClr val="DC1C1C"/>
          </a:solidFill>
          <a:latin typeface="Arial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6000" b="1">
          <a:solidFill>
            <a:srgbClr val="DC1C1C"/>
          </a:solidFill>
          <a:latin typeface="Arial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6000" b="1">
          <a:solidFill>
            <a:srgbClr val="DC1C1C"/>
          </a:solidFill>
          <a:latin typeface="Arial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6000" b="1">
          <a:solidFill>
            <a:srgbClr val="DC1C1C"/>
          </a:solidFill>
          <a:latin typeface="Arial" charset="0"/>
          <a:ea typeface="ヒラギノ角ゴ Pro W3" charset="-128"/>
        </a:defRPr>
      </a:lvl9pPr>
    </p:titleStyle>
    <p:bodyStyle>
      <a:lvl1pPr marL="177800" indent="-177800" algn="l" defTabSz="457200" rtl="0" eaLnBrk="0" fontAlgn="base" hangingPunct="0">
        <a:lnSpc>
          <a:spcPts val="2863"/>
        </a:lnSpc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chemeClr val="tx1"/>
          </a:solidFill>
          <a:latin typeface="Arial"/>
          <a:ea typeface="ヒラギノ角ゴ Pro W3" charset="-128"/>
          <a:cs typeface="Arial"/>
        </a:defRPr>
      </a:lvl1pPr>
      <a:lvl2pPr marL="355600" indent="-1778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chemeClr val="tx1"/>
          </a:solidFill>
          <a:latin typeface="Arial"/>
          <a:ea typeface="ヒラギノ角ゴ Pro W3" charset="-128"/>
          <a:cs typeface="Arial"/>
        </a:defRPr>
      </a:lvl2pPr>
      <a:lvl3pPr marL="533400" indent="-1778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chemeClr val="tx1"/>
          </a:solidFill>
          <a:latin typeface="Arial"/>
          <a:ea typeface="ヒラギノ角ゴ Pro W3" charset="-128"/>
          <a:cs typeface="Arial"/>
        </a:defRPr>
      </a:lvl3pPr>
      <a:lvl4pPr marL="712788" indent="-1778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chemeClr val="tx1"/>
          </a:solidFill>
          <a:latin typeface="Arial"/>
          <a:ea typeface="ヒラギノ角ゴ Pro W3" charset="-128"/>
          <a:cs typeface="Arial"/>
        </a:defRPr>
      </a:lvl4pPr>
      <a:lvl5pPr marL="901700" indent="-188913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chemeClr val="tx1"/>
          </a:solidFill>
          <a:latin typeface="Arial"/>
          <a:ea typeface="ヒラギノ角ゴ Pro W3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4493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2" r:id="rId16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58982" y="1222247"/>
            <a:ext cx="3532909" cy="3210053"/>
          </a:xfrm>
        </p:spPr>
        <p:txBody>
          <a:bodyPr>
            <a:noAutofit/>
          </a:bodyPr>
          <a:lstStyle/>
          <a:p>
            <a:r>
              <a:rPr lang="nl-NL" sz="3200" b="0" dirty="0" smtClean="0"/>
              <a:t>Schouwing en collectieve dialoog</a:t>
            </a:r>
            <a:br>
              <a:rPr lang="nl-NL" sz="3200" b="0" dirty="0" smtClean="0"/>
            </a:br>
            <a:r>
              <a:rPr lang="nl-NL" sz="3200" b="0" dirty="0" smtClean="0"/>
              <a:t/>
            </a:r>
            <a:br>
              <a:rPr lang="nl-NL" sz="3200" b="0" dirty="0" smtClean="0"/>
            </a:br>
            <a:r>
              <a:rPr lang="nl-NL" sz="2400" b="0" dirty="0" smtClean="0"/>
              <a:t/>
            </a:r>
            <a:br>
              <a:rPr lang="nl-NL" sz="2400" b="0" dirty="0" smtClean="0"/>
            </a:br>
            <a:r>
              <a:rPr lang="nl-NL" sz="2400" b="0" dirty="0" smtClean="0"/>
              <a:t>21 april 2016</a:t>
            </a:r>
            <a:endParaRPr lang="nl-NL" sz="2400" b="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58982" y="4814375"/>
            <a:ext cx="3069676" cy="879843"/>
          </a:xfrm>
        </p:spPr>
        <p:txBody>
          <a:bodyPr>
            <a:normAutofit/>
          </a:bodyPr>
          <a:lstStyle/>
          <a:p>
            <a:endParaRPr lang="nl-NL" dirty="0" smtClean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81767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altLang="nl-NL" dirty="0"/>
              <a:t>- </a:t>
            </a:r>
            <a:fld id="{857A397E-8019-4E0B-AA3D-1F344ACB657F}" type="slidenum">
              <a:rPr lang="nl-NL" altLang="nl-NL"/>
              <a:pPr>
                <a:defRPr/>
              </a:pPr>
              <a:t>10</a:t>
            </a:fld>
            <a:r>
              <a:rPr lang="nl-NL" altLang="nl-NL" dirty="0"/>
              <a:t> -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9850" y="358775"/>
            <a:ext cx="7088188" cy="79375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nl-NL" sz="3600" b="0" dirty="0" smtClean="0"/>
              <a:t>5.  </a:t>
            </a:r>
            <a:r>
              <a:rPr lang="nl-NL" sz="3600" b="0" dirty="0" smtClean="0"/>
              <a:t>Afsluiting</a:t>
            </a:r>
            <a:endParaRPr lang="nl-NL" sz="3600" b="0" dirty="0"/>
          </a:p>
        </p:txBody>
      </p:sp>
      <p:sp>
        <p:nvSpPr>
          <p:cNvPr id="8195" name="Tijdelijke aanduiding voor dianummer 4"/>
          <p:cNvSpPr txBox="1">
            <a:spLocks noGrp="1"/>
          </p:cNvSpPr>
          <p:nvPr/>
        </p:nvSpPr>
        <p:spPr bwMode="auto">
          <a:xfrm>
            <a:off x="4572000" y="6270625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/>
            <a:r>
              <a:rPr lang="nl-NL" altLang="nl-NL" sz="1300" b="1" dirty="0">
                <a:solidFill>
                  <a:schemeClr val="bg1"/>
                </a:solidFill>
                <a:cs typeface="ヒラギノ角ゴ Pro W3"/>
              </a:rPr>
              <a:t>- </a:t>
            </a:r>
            <a:fld id="{C53139D3-9FB5-4B5D-9739-7E830DAB6D61}" type="slidenum">
              <a:rPr lang="nl-NL" altLang="nl-NL" sz="1300" b="1">
                <a:solidFill>
                  <a:schemeClr val="bg1"/>
                </a:solidFill>
                <a:cs typeface="ヒラギノ角ゴ Pro W3"/>
              </a:rPr>
              <a:pPr algn="r"/>
              <a:t>10</a:t>
            </a:fld>
            <a:r>
              <a:rPr lang="nl-NL" altLang="nl-NL" sz="1300" b="1" dirty="0">
                <a:solidFill>
                  <a:schemeClr val="bg1"/>
                </a:solidFill>
                <a:cs typeface="ヒラギノ角ゴ Pro W3"/>
              </a:rPr>
              <a:t> -</a:t>
            </a:r>
          </a:p>
        </p:txBody>
      </p:sp>
      <p:sp>
        <p:nvSpPr>
          <p:cNvPr id="8196" name="Text Box 6"/>
          <p:cNvSpPr txBox="1">
            <a:spLocks noChangeArrowheads="1"/>
          </p:cNvSpPr>
          <p:nvPr/>
        </p:nvSpPr>
        <p:spPr bwMode="auto">
          <a:xfrm>
            <a:off x="1339849" y="1449388"/>
            <a:ext cx="6931695" cy="215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 defTabSz="914400">
              <a:spcBef>
                <a:spcPct val="50000"/>
              </a:spcBef>
            </a:pPr>
            <a:endParaRPr lang="nl-NL" sz="2000" dirty="0" smtClean="0">
              <a:cs typeface="ヒラギノ角ゴ Pro W3"/>
            </a:endParaRPr>
          </a:p>
          <a:p>
            <a:pPr lvl="1" defTabSz="914400">
              <a:spcBef>
                <a:spcPct val="50000"/>
              </a:spcBef>
            </a:pPr>
            <a:r>
              <a:rPr lang="nl-NL" sz="3600" dirty="0" smtClean="0">
                <a:cs typeface="ヒラギノ角ゴ Pro W3"/>
              </a:rPr>
              <a:t>			</a:t>
            </a:r>
            <a:r>
              <a:rPr lang="nl-NL" sz="2000" dirty="0" smtClean="0">
                <a:cs typeface="ヒラギノ角ゴ Pro W3"/>
              </a:rPr>
              <a:t>Vragen ?</a:t>
            </a:r>
          </a:p>
          <a:p>
            <a:pPr lvl="1" defTabSz="914400">
              <a:spcBef>
                <a:spcPct val="50000"/>
              </a:spcBef>
            </a:pPr>
            <a:endParaRPr lang="nl-NL" sz="2000" dirty="0">
              <a:cs typeface="ヒラギノ角ゴ Pro W3"/>
            </a:endParaRPr>
          </a:p>
          <a:p>
            <a:pPr lvl="1" defTabSz="914400">
              <a:spcBef>
                <a:spcPct val="50000"/>
              </a:spcBef>
            </a:pPr>
            <a:r>
              <a:rPr lang="nl-NL" sz="2000" dirty="0" smtClean="0">
                <a:cs typeface="ヒラギノ角ゴ Pro W3"/>
              </a:rPr>
              <a:t>              Via e-mail l.pothof@eindhoven.nl</a:t>
            </a:r>
          </a:p>
        </p:txBody>
      </p:sp>
    </p:spTree>
    <p:extLst>
      <p:ext uri="{BB962C8B-B14F-4D97-AF65-F5344CB8AC3E}">
        <p14:creationId xmlns:p14="http://schemas.microsoft.com/office/powerpoint/2010/main" val="4022280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altLang="nl-NL" dirty="0"/>
              <a:t>- </a:t>
            </a:r>
            <a:fld id="{857A397E-8019-4E0B-AA3D-1F344ACB657F}" type="slidenum">
              <a:rPr lang="nl-NL" altLang="nl-NL"/>
              <a:pPr>
                <a:defRPr/>
              </a:pPr>
              <a:t>2</a:t>
            </a:fld>
            <a:r>
              <a:rPr lang="nl-NL" altLang="nl-NL" dirty="0"/>
              <a:t> -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9850" y="358775"/>
            <a:ext cx="7088188" cy="79375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nl-NL" sz="3600" b="0" dirty="0" smtClean="0"/>
              <a:t>Programma</a:t>
            </a:r>
            <a:endParaRPr lang="nl-NL" sz="3600" b="0" dirty="0"/>
          </a:p>
        </p:txBody>
      </p:sp>
      <p:sp>
        <p:nvSpPr>
          <p:cNvPr id="8195" name="Tijdelijke aanduiding voor dianummer 4"/>
          <p:cNvSpPr txBox="1">
            <a:spLocks noGrp="1"/>
          </p:cNvSpPr>
          <p:nvPr/>
        </p:nvSpPr>
        <p:spPr bwMode="auto">
          <a:xfrm>
            <a:off x="4572000" y="6270625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/>
            <a:r>
              <a:rPr lang="nl-NL" altLang="nl-NL" sz="1300" b="1" dirty="0">
                <a:solidFill>
                  <a:schemeClr val="bg1"/>
                </a:solidFill>
                <a:cs typeface="ヒラギノ角ゴ Pro W3"/>
              </a:rPr>
              <a:t>- </a:t>
            </a:r>
            <a:fld id="{C53139D3-9FB5-4B5D-9739-7E830DAB6D61}" type="slidenum">
              <a:rPr lang="nl-NL" altLang="nl-NL" sz="1300" b="1">
                <a:solidFill>
                  <a:schemeClr val="bg1"/>
                </a:solidFill>
                <a:cs typeface="ヒラギノ角ゴ Pro W3"/>
              </a:rPr>
              <a:pPr algn="r"/>
              <a:t>2</a:t>
            </a:fld>
            <a:r>
              <a:rPr lang="nl-NL" altLang="nl-NL" sz="1300" b="1" dirty="0">
                <a:solidFill>
                  <a:schemeClr val="bg1"/>
                </a:solidFill>
                <a:cs typeface="ヒラギノ角ゴ Pro W3"/>
              </a:rPr>
              <a:t> -</a:t>
            </a:r>
          </a:p>
        </p:txBody>
      </p:sp>
      <p:sp>
        <p:nvSpPr>
          <p:cNvPr id="8196" name="Text Box 6"/>
          <p:cNvSpPr txBox="1">
            <a:spLocks noChangeArrowheads="1"/>
          </p:cNvSpPr>
          <p:nvPr/>
        </p:nvSpPr>
        <p:spPr bwMode="auto">
          <a:xfrm>
            <a:off x="1339850" y="1449388"/>
            <a:ext cx="6783424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 defTabSz="914400">
              <a:spcBef>
                <a:spcPct val="50000"/>
              </a:spcBef>
            </a:pPr>
            <a:endParaRPr lang="nl-NL" sz="2000" dirty="0" smtClean="0">
              <a:cs typeface="ヒラギノ角ゴ Pro W3"/>
            </a:endParaRPr>
          </a:p>
          <a:p>
            <a:pPr marL="914400" lvl="1" indent="-457200" defTabSz="914400">
              <a:spcBef>
                <a:spcPct val="50000"/>
              </a:spcBef>
              <a:buFont typeface="+mj-lt"/>
              <a:buAutoNum type="arabicPeriod"/>
            </a:pPr>
            <a:r>
              <a:rPr lang="nl-NL" sz="2000" dirty="0" smtClean="0">
                <a:cs typeface="ヒラギノ角ゴ Pro W3"/>
              </a:rPr>
              <a:t>Schouwing (10.00 tot 11.30 uur)</a:t>
            </a: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r>
              <a:rPr lang="nl-NL" sz="2000" dirty="0" smtClean="0">
                <a:cs typeface="ヒラギノ角ゴ Pro W3"/>
              </a:rPr>
              <a:t>Collectieve dialoog (11.30 uur tot 13.00 uur)</a:t>
            </a: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r>
              <a:rPr lang="nl-NL" sz="2000" dirty="0" smtClean="0">
                <a:cs typeface="ヒラギノ角ゴ Pro W3"/>
              </a:rPr>
              <a:t>Doorkijk naar 13 mei individuele dialoog</a:t>
            </a:r>
            <a:endParaRPr lang="nl-NL" sz="2000" dirty="0">
              <a:cs typeface="ヒラギノ角ゴ Pro W3"/>
            </a:endParaRPr>
          </a:p>
          <a:p>
            <a:pPr marL="914400" lvl="1" indent="-457200" defTabSz="914400">
              <a:spcBef>
                <a:spcPct val="50000"/>
              </a:spcBef>
              <a:buFont typeface="+mj-lt"/>
              <a:buAutoNum type="arabicPeriod"/>
            </a:pPr>
            <a:r>
              <a:rPr lang="nl-NL" sz="2000" dirty="0" smtClean="0">
                <a:cs typeface="ヒラギノ角ゴ Pro W3"/>
              </a:rPr>
              <a:t>Tijdpad</a:t>
            </a:r>
          </a:p>
          <a:p>
            <a:pPr marL="914400" lvl="1" indent="-457200" defTabSz="914400">
              <a:spcBef>
                <a:spcPct val="50000"/>
              </a:spcBef>
              <a:buFont typeface="+mj-lt"/>
              <a:buAutoNum type="arabicPeriod"/>
            </a:pPr>
            <a:r>
              <a:rPr lang="nl-NL" sz="2000" dirty="0" smtClean="0">
                <a:cs typeface="ヒラギノ角ゴ Pro W3"/>
              </a:rPr>
              <a:t>Afsluiting</a:t>
            </a:r>
            <a:r>
              <a:rPr lang="nl-NL" sz="2000" dirty="0">
                <a:cs typeface="ヒラギノ角ゴ Pro W3"/>
              </a:rPr>
              <a:t>	</a:t>
            </a:r>
          </a:p>
          <a:p>
            <a:pPr lvl="1" defTabSz="914400">
              <a:spcBef>
                <a:spcPct val="50000"/>
              </a:spcBef>
            </a:pPr>
            <a:endParaRPr lang="nl-NL" sz="2000" dirty="0">
              <a:cs typeface="ヒラギノ角ゴ Pro W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altLang="nl-NL" dirty="0"/>
              <a:t>- </a:t>
            </a:r>
            <a:fld id="{857A397E-8019-4E0B-AA3D-1F344ACB657F}" type="slidenum">
              <a:rPr lang="nl-NL" altLang="nl-NL"/>
              <a:pPr>
                <a:defRPr/>
              </a:pPr>
              <a:t>3</a:t>
            </a:fld>
            <a:r>
              <a:rPr lang="nl-NL" altLang="nl-NL" dirty="0"/>
              <a:t> -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9850" y="358775"/>
            <a:ext cx="7088188" cy="79375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nl-NL" sz="4000" b="0" dirty="0" smtClean="0"/>
              <a:t>1.  Doel schouwing (ca. 1 ½ uur)</a:t>
            </a:r>
            <a:endParaRPr lang="nl-NL" sz="4000" b="0" dirty="0"/>
          </a:p>
        </p:txBody>
      </p:sp>
      <p:sp>
        <p:nvSpPr>
          <p:cNvPr id="8195" name="Tijdelijke aanduiding voor dianummer 4"/>
          <p:cNvSpPr txBox="1">
            <a:spLocks noGrp="1"/>
          </p:cNvSpPr>
          <p:nvPr/>
        </p:nvSpPr>
        <p:spPr bwMode="auto">
          <a:xfrm>
            <a:off x="4572000" y="6270625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/>
            <a:r>
              <a:rPr lang="nl-NL" altLang="nl-NL" sz="1300" b="1" dirty="0">
                <a:solidFill>
                  <a:schemeClr val="bg1"/>
                </a:solidFill>
                <a:cs typeface="ヒラギノ角ゴ Pro W3"/>
              </a:rPr>
              <a:t>- </a:t>
            </a:r>
            <a:fld id="{C53139D3-9FB5-4B5D-9739-7E830DAB6D61}" type="slidenum">
              <a:rPr lang="nl-NL" altLang="nl-NL" sz="1300" b="1">
                <a:solidFill>
                  <a:schemeClr val="bg1"/>
                </a:solidFill>
                <a:cs typeface="ヒラギノ角ゴ Pro W3"/>
              </a:rPr>
              <a:pPr algn="r"/>
              <a:t>3</a:t>
            </a:fld>
            <a:r>
              <a:rPr lang="nl-NL" altLang="nl-NL" sz="1300" b="1" dirty="0">
                <a:solidFill>
                  <a:schemeClr val="bg1"/>
                </a:solidFill>
                <a:cs typeface="ヒラギノ角ゴ Pro W3"/>
              </a:rPr>
              <a:t> -</a:t>
            </a:r>
          </a:p>
        </p:txBody>
      </p:sp>
      <p:sp>
        <p:nvSpPr>
          <p:cNvPr id="8196" name="Text Box 6"/>
          <p:cNvSpPr txBox="1">
            <a:spLocks noChangeArrowheads="1"/>
          </p:cNvSpPr>
          <p:nvPr/>
        </p:nvSpPr>
        <p:spPr bwMode="auto">
          <a:xfrm>
            <a:off x="1180288" y="1449388"/>
            <a:ext cx="6783424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 defTabSz="914400">
              <a:spcBef>
                <a:spcPct val="50000"/>
              </a:spcBef>
            </a:pPr>
            <a:r>
              <a:rPr lang="nl-NL" sz="2000" dirty="0" smtClean="0">
                <a:cs typeface="ヒラギノ角ゴ Pro W3"/>
              </a:rPr>
              <a:t>Inzich</a:t>
            </a:r>
            <a:r>
              <a:rPr lang="nl-NL" sz="2000" dirty="0" smtClean="0">
                <a:cs typeface="ヒラギノ角ゴ Pro W3"/>
              </a:rPr>
              <a:t>t </a:t>
            </a:r>
            <a:r>
              <a:rPr lang="nl-NL" sz="2000" dirty="0" smtClean="0">
                <a:cs typeface="ヒラギノ角ゴ Pro W3"/>
              </a:rPr>
              <a:t>geven</a:t>
            </a:r>
            <a:r>
              <a:rPr lang="nl-NL" sz="2000" dirty="0" smtClean="0">
                <a:cs typeface="ヒラギノ角ゴ Pro W3"/>
              </a:rPr>
              <a:t>:</a:t>
            </a:r>
          </a:p>
          <a:p>
            <a:pPr marL="800100" lvl="1" indent="-342900" defTabSz="9144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nl-NL" sz="2000" dirty="0" smtClean="0">
                <a:cs typeface="ヒラギノ角ゴ Pro W3"/>
              </a:rPr>
              <a:t>Inventaris en </a:t>
            </a:r>
            <a:r>
              <a:rPr lang="nl-NL" sz="2000" dirty="0" smtClean="0">
                <a:cs typeface="ヒラギノ角ゴ Pro W3"/>
              </a:rPr>
              <a:t>gebouw</a:t>
            </a:r>
            <a:endParaRPr lang="nl-NL" sz="2000" dirty="0" smtClean="0">
              <a:cs typeface="ヒラギノ角ゴ Pro W3"/>
            </a:endParaRPr>
          </a:p>
          <a:p>
            <a:pPr marL="800100" lvl="1" indent="-342900" defTabSz="914400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nl-NL" sz="2000" dirty="0">
              <a:cs typeface="ヒラギノ角ゴ Pro W3"/>
            </a:endParaRPr>
          </a:p>
          <a:p>
            <a:pPr lvl="1" defTabSz="914400">
              <a:spcBef>
                <a:spcPct val="50000"/>
              </a:spcBef>
            </a:pPr>
            <a:r>
              <a:rPr lang="nl-NL" sz="2000" dirty="0" smtClean="0">
                <a:cs typeface="ヒラギノ角ゴ Pro W3"/>
              </a:rPr>
              <a:t>Afspraken:</a:t>
            </a:r>
            <a:endParaRPr lang="nl-NL" sz="2000" dirty="0" smtClean="0">
              <a:cs typeface="ヒラギノ角ゴ Pro W3"/>
            </a:endParaRPr>
          </a:p>
          <a:p>
            <a:pPr marL="800100" lvl="1" indent="-342900" defTabSz="9144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nl-NL" sz="2000" dirty="0">
                <a:cs typeface="ヒラギノ角ゴ Pro W3"/>
              </a:rPr>
              <a:t>T</a:t>
            </a:r>
            <a:r>
              <a:rPr lang="nl-NL" sz="2000" dirty="0" smtClean="0">
                <a:cs typeface="ヒラギノ角ゴ Pro W3"/>
              </a:rPr>
              <a:t>oegang </a:t>
            </a:r>
            <a:r>
              <a:rPr lang="nl-NL" sz="2000" dirty="0" smtClean="0">
                <a:cs typeface="ヒラギノ角ゴ Pro W3"/>
              </a:rPr>
              <a:t>tot commerciële </a:t>
            </a:r>
            <a:r>
              <a:rPr lang="nl-NL" sz="2000" dirty="0">
                <a:cs typeface="ヒラギノ角ゴ Pro W3"/>
              </a:rPr>
              <a:t>ruimten (horeca , schaatsverhuur</a:t>
            </a:r>
            <a:r>
              <a:rPr lang="nl-NL" sz="2000" dirty="0" smtClean="0">
                <a:cs typeface="ヒラギノ角ゴ Pro W3"/>
              </a:rPr>
              <a:t>);</a:t>
            </a:r>
            <a:endParaRPr lang="nl-NL" sz="2000" dirty="0">
              <a:cs typeface="ヒラギノ角ゴ Pro W3"/>
            </a:endParaRPr>
          </a:p>
          <a:p>
            <a:pPr marL="800100" lvl="1" indent="-342900" defTabSz="9144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nl-NL" sz="2000" dirty="0">
                <a:cs typeface="ヒラギノ角ゴ Pro W3"/>
              </a:rPr>
              <a:t>Vragen stellen via </a:t>
            </a:r>
            <a:r>
              <a:rPr lang="nl-NL" sz="2000" dirty="0" smtClean="0">
                <a:cs typeface="ヒラギノ角ゴ Pro W3"/>
              </a:rPr>
              <a:t>beschikbaar gestelde “Vragenlijst”;</a:t>
            </a:r>
          </a:p>
          <a:p>
            <a:pPr marL="800100" lvl="1" indent="-342900" defTabSz="9144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nl-NL" sz="2000" dirty="0" smtClean="0">
                <a:cs typeface="ヒラギノ角ゴ Pro W3"/>
              </a:rPr>
              <a:t>Alle communicatie via l.pothof@eindhoven.nl</a:t>
            </a:r>
          </a:p>
          <a:p>
            <a:pPr marL="800100" lvl="1" indent="-342900" defTabSz="914400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nl-NL" sz="2000" dirty="0">
              <a:cs typeface="ヒラギノ角ゴ Pro W3"/>
            </a:endParaRP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endParaRPr lang="nl-NL" sz="2000" dirty="0" smtClean="0">
              <a:cs typeface="ヒラギノ角ゴ Pro W3"/>
            </a:endParaRPr>
          </a:p>
          <a:p>
            <a:pPr lvl="1" defTabSz="914400">
              <a:spcBef>
                <a:spcPct val="50000"/>
              </a:spcBef>
            </a:pPr>
            <a:endParaRPr lang="nl-NL" sz="2000" dirty="0" smtClean="0">
              <a:cs typeface="ヒラギノ角ゴ Pro W3"/>
            </a:endParaRPr>
          </a:p>
          <a:p>
            <a:pPr lvl="1" defTabSz="914400">
              <a:spcBef>
                <a:spcPct val="50000"/>
              </a:spcBef>
            </a:pPr>
            <a:endParaRPr lang="nl-NL" sz="2000" dirty="0"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366800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altLang="nl-NL" dirty="0"/>
              <a:t>- </a:t>
            </a:r>
            <a:fld id="{857A397E-8019-4E0B-AA3D-1F344ACB657F}" type="slidenum">
              <a:rPr lang="nl-NL" altLang="nl-NL"/>
              <a:pPr>
                <a:defRPr/>
              </a:pPr>
              <a:t>4</a:t>
            </a:fld>
            <a:r>
              <a:rPr lang="nl-NL" altLang="nl-NL" dirty="0"/>
              <a:t> -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9850" y="358775"/>
            <a:ext cx="7088188" cy="79375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nl-NL" sz="4000" b="0" dirty="0" smtClean="0"/>
              <a:t>2. Doel collectieve dialoog</a:t>
            </a:r>
            <a:endParaRPr lang="nl-NL" sz="4000" b="0" dirty="0"/>
          </a:p>
        </p:txBody>
      </p:sp>
      <p:sp>
        <p:nvSpPr>
          <p:cNvPr id="8195" name="Tijdelijke aanduiding voor dianummer 4"/>
          <p:cNvSpPr txBox="1">
            <a:spLocks noGrp="1"/>
          </p:cNvSpPr>
          <p:nvPr/>
        </p:nvSpPr>
        <p:spPr bwMode="auto">
          <a:xfrm>
            <a:off x="4572000" y="6270625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/>
            <a:r>
              <a:rPr lang="nl-NL" altLang="nl-NL" sz="1300" b="1" dirty="0">
                <a:solidFill>
                  <a:schemeClr val="bg1"/>
                </a:solidFill>
                <a:cs typeface="ヒラギノ角ゴ Pro W3"/>
              </a:rPr>
              <a:t>- </a:t>
            </a:r>
            <a:fld id="{C53139D3-9FB5-4B5D-9739-7E830DAB6D61}" type="slidenum">
              <a:rPr lang="nl-NL" altLang="nl-NL" sz="1300" b="1">
                <a:solidFill>
                  <a:schemeClr val="bg1"/>
                </a:solidFill>
                <a:cs typeface="ヒラギノ角ゴ Pro W3"/>
              </a:rPr>
              <a:pPr algn="r"/>
              <a:t>4</a:t>
            </a:fld>
            <a:r>
              <a:rPr lang="nl-NL" altLang="nl-NL" sz="1300" b="1" dirty="0">
                <a:solidFill>
                  <a:schemeClr val="bg1"/>
                </a:solidFill>
                <a:cs typeface="ヒラギノ角ゴ Pro W3"/>
              </a:rPr>
              <a:t> -</a:t>
            </a:r>
          </a:p>
        </p:txBody>
      </p:sp>
      <p:sp>
        <p:nvSpPr>
          <p:cNvPr id="8196" name="Text Box 6"/>
          <p:cNvSpPr txBox="1">
            <a:spLocks noChangeArrowheads="1"/>
          </p:cNvSpPr>
          <p:nvPr/>
        </p:nvSpPr>
        <p:spPr bwMode="auto">
          <a:xfrm>
            <a:off x="1339850" y="1450976"/>
            <a:ext cx="6783424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914400" lvl="1" indent="-457200" defTabSz="914400">
              <a:spcBef>
                <a:spcPct val="50000"/>
              </a:spcBef>
              <a:buAutoNum type="arabicPeriod"/>
            </a:pPr>
            <a:endParaRPr lang="nl-NL" sz="2000" dirty="0" smtClean="0">
              <a:cs typeface="ヒラギノ角ゴ Pro W3"/>
            </a:endParaRP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r>
              <a:rPr lang="nl-NL" sz="2000" dirty="0" smtClean="0">
                <a:cs typeface="ヒラギノ角ゴ Pro W3"/>
              </a:rPr>
              <a:t>Innemen vragen en aangeven proces per </a:t>
            </a:r>
            <a:r>
              <a:rPr lang="nl-NL" sz="2000" dirty="0" smtClean="0">
                <a:cs typeface="ヒラギノ角ゴ Pro W3"/>
              </a:rPr>
              <a:t>vraag</a:t>
            </a:r>
            <a:endParaRPr lang="nl-NL" sz="2000" dirty="0" smtClean="0">
              <a:solidFill>
                <a:srgbClr val="FF0000"/>
              </a:solidFill>
              <a:cs typeface="ヒラギノ角ゴ Pro W3"/>
            </a:endParaRPr>
          </a:p>
          <a:p>
            <a:pPr marL="914400" lvl="1" indent="-457200" defTabSz="914400">
              <a:spcBef>
                <a:spcPct val="50000"/>
              </a:spcBef>
              <a:buFontTx/>
              <a:buAutoNum type="arabicPeriod"/>
            </a:pPr>
            <a:r>
              <a:rPr lang="nl-NL" sz="2000" dirty="0" smtClean="0">
                <a:cs typeface="ヒラギノ角ゴ Pro W3"/>
              </a:rPr>
              <a:t>Gezamenlijk </a:t>
            </a:r>
            <a:r>
              <a:rPr lang="nl-NL" sz="2000" dirty="0">
                <a:cs typeface="ヒラギノ角ゴ Pro W3"/>
              </a:rPr>
              <a:t>scherp stellen </a:t>
            </a:r>
            <a:r>
              <a:rPr lang="nl-NL" sz="2000" dirty="0" smtClean="0">
                <a:cs typeface="ヒラギノ角ゴ Pro W3"/>
              </a:rPr>
              <a:t>van de vraagstellingen </a:t>
            </a:r>
            <a:r>
              <a:rPr lang="nl-NL" sz="2000" dirty="0">
                <a:cs typeface="ヒラギノ角ゴ Pro W3"/>
              </a:rPr>
              <a:t>voor de individuele </a:t>
            </a:r>
            <a:r>
              <a:rPr lang="nl-NL" sz="2000" dirty="0" smtClean="0">
                <a:cs typeface="ヒラギノ角ゴ Pro W3"/>
              </a:rPr>
              <a:t>dialoog</a:t>
            </a:r>
            <a:endParaRPr lang="nl-NL" sz="2000" dirty="0">
              <a:cs typeface="ヒラギノ角ゴ Pro W3"/>
            </a:endParaRP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r>
              <a:rPr lang="nl-NL" sz="2000" dirty="0" smtClean="0">
                <a:cs typeface="ヒラギノ角ゴ Pro W3"/>
              </a:rPr>
              <a:t>Gedragsregels individuele dialoog</a:t>
            </a:r>
            <a:endParaRPr lang="nl-NL" sz="2000" dirty="0" smtClean="0">
              <a:cs typeface="ヒラギノ角ゴ Pro W3"/>
            </a:endParaRPr>
          </a:p>
          <a:p>
            <a:pPr lvl="1" defTabSz="914400">
              <a:spcBef>
                <a:spcPct val="50000"/>
              </a:spcBef>
            </a:pPr>
            <a:endParaRPr lang="nl-NL" sz="2000" dirty="0" smtClean="0">
              <a:cs typeface="ヒラギノ角ゴ Pro W3"/>
            </a:endParaRPr>
          </a:p>
          <a:p>
            <a:pPr lvl="1" defTabSz="914400">
              <a:spcBef>
                <a:spcPct val="50000"/>
              </a:spcBef>
            </a:pPr>
            <a:endParaRPr lang="nl-NL" sz="2000" dirty="0">
              <a:cs typeface="ヒラギノ角ゴ Pro W3"/>
            </a:endParaRP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endParaRPr lang="nl-NL" sz="2000" dirty="0"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374635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altLang="nl-NL" dirty="0"/>
              <a:t>- </a:t>
            </a:r>
            <a:fld id="{857A397E-8019-4E0B-AA3D-1F344ACB657F}" type="slidenum">
              <a:rPr lang="nl-NL" altLang="nl-NL"/>
              <a:pPr>
                <a:defRPr/>
              </a:pPr>
              <a:t>5</a:t>
            </a:fld>
            <a:r>
              <a:rPr lang="nl-NL" altLang="nl-NL" dirty="0"/>
              <a:t> -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9850" y="0"/>
            <a:ext cx="7088188" cy="11525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nl-NL" sz="4000" dirty="0" smtClean="0"/>
              <a:t/>
            </a:r>
            <a:br>
              <a:rPr lang="nl-NL" sz="4000" dirty="0" smtClean="0"/>
            </a:br>
            <a:r>
              <a:rPr lang="nl-NL" sz="4000" b="0" dirty="0" smtClean="0"/>
              <a:t>2a.  Wat verwacht gemeente van u</a:t>
            </a:r>
            <a:r>
              <a:rPr lang="nl-NL" sz="4000" dirty="0"/>
              <a:t/>
            </a:r>
            <a:br>
              <a:rPr lang="nl-NL" sz="4000" dirty="0"/>
            </a:br>
            <a:endParaRPr lang="nl-NL" sz="4000" dirty="0"/>
          </a:p>
        </p:txBody>
      </p:sp>
      <p:sp>
        <p:nvSpPr>
          <p:cNvPr id="8195" name="Tijdelijke aanduiding voor dianummer 4"/>
          <p:cNvSpPr txBox="1">
            <a:spLocks noGrp="1"/>
          </p:cNvSpPr>
          <p:nvPr/>
        </p:nvSpPr>
        <p:spPr bwMode="auto">
          <a:xfrm>
            <a:off x="4572000" y="6270625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/>
            <a:r>
              <a:rPr lang="nl-NL" altLang="nl-NL" sz="1300" b="1" dirty="0">
                <a:solidFill>
                  <a:schemeClr val="bg1"/>
                </a:solidFill>
                <a:cs typeface="ヒラギノ角ゴ Pro W3"/>
              </a:rPr>
              <a:t>- </a:t>
            </a:r>
            <a:fld id="{C53139D3-9FB5-4B5D-9739-7E830DAB6D61}" type="slidenum">
              <a:rPr lang="nl-NL" altLang="nl-NL" sz="1300" b="1">
                <a:solidFill>
                  <a:schemeClr val="bg1"/>
                </a:solidFill>
                <a:cs typeface="ヒラギノ角ゴ Pro W3"/>
              </a:rPr>
              <a:pPr algn="r"/>
              <a:t>5</a:t>
            </a:fld>
            <a:r>
              <a:rPr lang="nl-NL" altLang="nl-NL" sz="1300" b="1" dirty="0">
                <a:solidFill>
                  <a:schemeClr val="bg1"/>
                </a:solidFill>
                <a:cs typeface="ヒラギノ角ゴ Pro W3"/>
              </a:rPr>
              <a:t> -</a:t>
            </a:r>
          </a:p>
        </p:txBody>
      </p:sp>
      <p:sp>
        <p:nvSpPr>
          <p:cNvPr id="8196" name="Text Box 6"/>
          <p:cNvSpPr txBox="1">
            <a:spLocks noChangeArrowheads="1"/>
          </p:cNvSpPr>
          <p:nvPr/>
        </p:nvSpPr>
        <p:spPr bwMode="auto">
          <a:xfrm>
            <a:off x="1212849" y="966788"/>
            <a:ext cx="6965251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914400" lvl="1" indent="-457200" defTabSz="914400">
              <a:spcBef>
                <a:spcPct val="50000"/>
              </a:spcBef>
              <a:buAutoNum type="arabicPeriod"/>
            </a:pPr>
            <a:r>
              <a:rPr lang="nl-NL" sz="2000" dirty="0" smtClean="0">
                <a:cs typeface="ヒラギノ角ゴ Pro W3"/>
              </a:rPr>
              <a:t>Indienen vragen met betrekking tot onduidelijkheden en omissies in de leidraad </a:t>
            </a:r>
            <a:endParaRPr lang="nl-NL" sz="2000" dirty="0">
              <a:cs typeface="ヒラギノ角ゴ Pro W3"/>
            </a:endParaRP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r>
              <a:rPr lang="nl-NL" sz="2000" dirty="0" smtClean="0">
                <a:cs typeface="ヒラギノ角ゴ Pro W3"/>
              </a:rPr>
              <a:t>Suggesties omtrent geschiktheidseisen </a:t>
            </a:r>
            <a:r>
              <a:rPr lang="nl-NL" sz="2000" dirty="0">
                <a:cs typeface="ヒラギノ角ゴ Pro W3"/>
              </a:rPr>
              <a:t>en de </a:t>
            </a:r>
            <a:r>
              <a:rPr lang="nl-NL" sz="2000" dirty="0" smtClean="0">
                <a:cs typeface="ヒラギノ角ゴ Pro W3"/>
              </a:rPr>
              <a:t>gunningscriteria</a:t>
            </a:r>
            <a:endParaRPr lang="nl-NL" sz="2000" dirty="0">
              <a:cs typeface="ヒラギノ角ゴ Pro W3"/>
            </a:endParaRP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r>
              <a:rPr lang="nl-NL" sz="2000" dirty="0" smtClean="0">
                <a:cs typeface="ヒラギノ角ゴ Pro W3"/>
              </a:rPr>
              <a:t>Aanleveren van </a:t>
            </a:r>
            <a:r>
              <a:rPr lang="nl-NL" sz="2000" dirty="0">
                <a:cs typeface="ヒラギノ角ゴ Pro W3"/>
              </a:rPr>
              <a:t>aanpassingen </a:t>
            </a:r>
            <a:r>
              <a:rPr lang="nl-NL" sz="2000" dirty="0" smtClean="0">
                <a:cs typeface="ヒラギノ角ゴ Pro W3"/>
              </a:rPr>
              <a:t>(waarmee zou </a:t>
            </a:r>
            <a:r>
              <a:rPr lang="nl-NL" sz="2000" dirty="0">
                <a:cs typeface="ヒラギノ角ゴ Pro W3"/>
              </a:rPr>
              <a:t>u geholpen kunnen </a:t>
            </a:r>
            <a:r>
              <a:rPr lang="nl-NL" sz="2000" dirty="0" smtClean="0">
                <a:cs typeface="ヒラギノ角ゴ Pro W3"/>
              </a:rPr>
              <a:t>worden, geen nadeel voor gemeente)</a:t>
            </a:r>
            <a:endParaRPr lang="nl-NL" sz="2000" dirty="0">
              <a:cs typeface="ヒラギノ角ゴ Pro W3"/>
            </a:endParaRP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r>
              <a:rPr lang="nl-NL" sz="2000" dirty="0" smtClean="0">
                <a:cs typeface="ヒラギノ角ゴ Pro W3"/>
              </a:rPr>
              <a:t>Welke risico’s zijn u inziens bij Exploitant neergelegd terwijl zij bij gemeente behoren te liggen, waardoor </a:t>
            </a:r>
            <a:r>
              <a:rPr lang="nl-NL" sz="2000" dirty="0">
                <a:cs typeface="ヒラギノ角ゴ Pro W3"/>
              </a:rPr>
              <a:t>de </a:t>
            </a:r>
            <a:r>
              <a:rPr lang="nl-NL" sz="2000" dirty="0" smtClean="0">
                <a:cs typeface="ヒラギノ角ゴ Pro W3"/>
              </a:rPr>
              <a:t>hoogte </a:t>
            </a:r>
            <a:r>
              <a:rPr lang="nl-NL" sz="2000" dirty="0">
                <a:cs typeface="ヒラギノ角ゴ Pro W3"/>
              </a:rPr>
              <a:t>van de </a:t>
            </a:r>
            <a:r>
              <a:rPr lang="nl-NL" sz="2000" dirty="0" smtClean="0">
                <a:cs typeface="ヒラギノ角ゴ Pro W3"/>
              </a:rPr>
              <a:t>benodigde exploitatiebijdrage wordt beïnvloed</a:t>
            </a: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endParaRPr lang="nl-NL" sz="2000" dirty="0" smtClean="0">
              <a:cs typeface="ヒラギノ角ゴ Pro W3"/>
            </a:endParaRPr>
          </a:p>
          <a:p>
            <a:pPr lvl="1" defTabSz="914400">
              <a:spcBef>
                <a:spcPct val="50000"/>
              </a:spcBef>
            </a:pPr>
            <a:endParaRPr lang="nl-NL" sz="2000" dirty="0">
              <a:cs typeface="ヒラギノ角ゴ Pro W3"/>
            </a:endParaRP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endParaRPr lang="nl-NL" sz="2000" dirty="0"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282132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altLang="nl-NL" dirty="0"/>
              <a:t>- </a:t>
            </a:r>
            <a:fld id="{857A397E-8019-4E0B-AA3D-1F344ACB657F}" type="slidenum">
              <a:rPr lang="nl-NL" altLang="nl-NL"/>
              <a:pPr>
                <a:defRPr/>
              </a:pPr>
              <a:t>6</a:t>
            </a:fld>
            <a:r>
              <a:rPr lang="nl-NL" altLang="nl-NL" dirty="0"/>
              <a:t> -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9850" y="139701"/>
            <a:ext cx="7088188" cy="8255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nl-NL" sz="3600" b="0" dirty="0" smtClean="0"/>
              <a:t>2b.  Suggesties</a:t>
            </a:r>
            <a:endParaRPr lang="nl-NL" sz="3600" b="0" dirty="0"/>
          </a:p>
        </p:txBody>
      </p:sp>
      <p:sp>
        <p:nvSpPr>
          <p:cNvPr id="8195" name="Tijdelijke aanduiding voor dianummer 4"/>
          <p:cNvSpPr txBox="1">
            <a:spLocks noGrp="1"/>
          </p:cNvSpPr>
          <p:nvPr/>
        </p:nvSpPr>
        <p:spPr bwMode="auto">
          <a:xfrm>
            <a:off x="4572000" y="6270625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/>
            <a:r>
              <a:rPr lang="nl-NL" altLang="nl-NL" sz="1300" b="1" dirty="0">
                <a:solidFill>
                  <a:schemeClr val="bg1"/>
                </a:solidFill>
                <a:cs typeface="ヒラギノ角ゴ Pro W3"/>
              </a:rPr>
              <a:t>- </a:t>
            </a:r>
            <a:fld id="{C53139D3-9FB5-4B5D-9739-7E830DAB6D61}" type="slidenum">
              <a:rPr lang="nl-NL" altLang="nl-NL" sz="1300" b="1">
                <a:solidFill>
                  <a:schemeClr val="bg1"/>
                </a:solidFill>
                <a:cs typeface="ヒラギノ角ゴ Pro W3"/>
              </a:rPr>
              <a:pPr algn="r"/>
              <a:t>6</a:t>
            </a:fld>
            <a:r>
              <a:rPr lang="nl-NL" altLang="nl-NL" sz="1300" b="1" dirty="0">
                <a:solidFill>
                  <a:schemeClr val="bg1"/>
                </a:solidFill>
                <a:cs typeface="ヒラギノ角ゴ Pro W3"/>
              </a:rPr>
              <a:t> -</a:t>
            </a:r>
          </a:p>
        </p:txBody>
      </p:sp>
      <p:sp>
        <p:nvSpPr>
          <p:cNvPr id="8196" name="Text Box 6"/>
          <p:cNvSpPr txBox="1">
            <a:spLocks noChangeArrowheads="1"/>
          </p:cNvSpPr>
          <p:nvPr/>
        </p:nvSpPr>
        <p:spPr bwMode="auto">
          <a:xfrm>
            <a:off x="1339850" y="1152525"/>
            <a:ext cx="6931695" cy="5924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914400" lvl="1" indent="-457200" defTabSz="914400">
              <a:spcBef>
                <a:spcPct val="50000"/>
              </a:spcBef>
              <a:buFontTx/>
              <a:buAutoNum type="arabicPeriod"/>
            </a:pPr>
            <a:endParaRPr lang="nl-NL" sz="2000" dirty="0" smtClean="0">
              <a:cs typeface="ヒラギノ角ゴ Pro W3"/>
            </a:endParaRPr>
          </a:p>
          <a:p>
            <a:pPr marL="914400" lvl="1" indent="-457200" defTabSz="914400">
              <a:spcBef>
                <a:spcPct val="50000"/>
              </a:spcBef>
              <a:buFontTx/>
              <a:buAutoNum type="arabicPeriod"/>
            </a:pPr>
            <a:r>
              <a:rPr lang="nl-NL" sz="2000" dirty="0" smtClean="0">
                <a:cs typeface="ヒラギノ角ゴ Pro W3"/>
              </a:rPr>
              <a:t>Gunningscriteria </a:t>
            </a:r>
          </a:p>
          <a:p>
            <a:pPr marL="914400" lvl="1" indent="-457200" defTabSz="914400">
              <a:spcBef>
                <a:spcPct val="50000"/>
              </a:spcBef>
              <a:buFontTx/>
              <a:buAutoNum type="arabicPeriod"/>
            </a:pPr>
            <a:r>
              <a:rPr lang="nl-NL" sz="2000" dirty="0" smtClean="0">
                <a:cs typeface="ヒラギノ角ゴ Pro W3"/>
              </a:rPr>
              <a:t>Geschiktheidseisen </a:t>
            </a:r>
            <a:endParaRPr lang="nl-NL" sz="2000" dirty="0">
              <a:cs typeface="ヒラギノ角ゴ Pro W3"/>
            </a:endParaRP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r>
              <a:rPr lang="nl-NL" sz="2000" dirty="0" smtClean="0">
                <a:cs typeface="ヒラギノ角ゴ Pro W3"/>
              </a:rPr>
              <a:t>Onderhoud, beheer en vervanging</a:t>
            </a: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r>
              <a:rPr lang="nl-NL" sz="2000" dirty="0" smtClean="0">
                <a:cs typeface="ヒラギノ角ゴ Pro W3"/>
              </a:rPr>
              <a:t>Openstelling en activiteiten (evenementen)</a:t>
            </a: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r>
              <a:rPr lang="nl-NL" sz="2000" dirty="0" smtClean="0">
                <a:cs typeface="ヒラギノ角ゴ Pro W3"/>
              </a:rPr>
              <a:t>Communicatie met verenigingen, recreanten en maatschappelijke organisaties</a:t>
            </a:r>
          </a:p>
          <a:p>
            <a:pPr lvl="1" defTabSz="914400">
              <a:spcBef>
                <a:spcPct val="50000"/>
              </a:spcBef>
            </a:pPr>
            <a:endParaRPr lang="nl-NL" sz="2000" dirty="0" smtClean="0">
              <a:cs typeface="ヒラギノ角ゴ Pro W3"/>
            </a:endParaRPr>
          </a:p>
          <a:p>
            <a:pPr marL="914400" lvl="1" indent="-457200" defTabSz="914400">
              <a:spcBef>
                <a:spcPct val="50000"/>
              </a:spcBef>
              <a:buFontTx/>
              <a:buAutoNum type="arabicPeriod"/>
            </a:pPr>
            <a:endParaRPr lang="nl-NL" sz="2000" dirty="0">
              <a:cs typeface="ヒラギノ角ゴ Pro W3"/>
            </a:endParaRP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endParaRPr lang="nl-NL" sz="2000" dirty="0" smtClean="0">
              <a:cs typeface="ヒラギノ角ゴ Pro W3"/>
            </a:endParaRPr>
          </a:p>
          <a:p>
            <a:pPr lvl="1" defTabSz="914400">
              <a:spcBef>
                <a:spcPct val="50000"/>
              </a:spcBef>
            </a:pPr>
            <a:endParaRPr lang="nl-NL" sz="1400" dirty="0" smtClean="0">
              <a:cs typeface="ヒラギノ角ゴ Pro W3"/>
            </a:endParaRP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endParaRPr lang="nl-NL" sz="1200" dirty="0" smtClean="0">
              <a:cs typeface="ヒラギノ角ゴ Pro W3"/>
            </a:endParaRPr>
          </a:p>
          <a:p>
            <a:pPr lvl="1" defTabSz="914400">
              <a:spcBef>
                <a:spcPct val="50000"/>
              </a:spcBef>
            </a:pPr>
            <a:endParaRPr lang="nl-NL" sz="2000" dirty="0" smtClean="0">
              <a:cs typeface="ヒラギノ角ゴ Pro W3"/>
            </a:endParaRP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endParaRPr lang="nl-NL" sz="2000" dirty="0"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3221544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altLang="nl-NL" dirty="0"/>
              <a:t>- </a:t>
            </a:r>
            <a:fld id="{857A397E-8019-4E0B-AA3D-1F344ACB657F}" type="slidenum">
              <a:rPr lang="nl-NL" altLang="nl-NL"/>
              <a:pPr>
                <a:defRPr/>
              </a:pPr>
              <a:t>7</a:t>
            </a:fld>
            <a:r>
              <a:rPr lang="nl-NL" altLang="nl-NL" dirty="0"/>
              <a:t> -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9850" y="139701"/>
            <a:ext cx="7088188" cy="8255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nl-NL" sz="3600" b="0" dirty="0" smtClean="0"/>
              <a:t>2c.  Suggesties</a:t>
            </a:r>
            <a:endParaRPr lang="nl-NL" sz="3600" b="0" dirty="0"/>
          </a:p>
        </p:txBody>
      </p:sp>
      <p:sp>
        <p:nvSpPr>
          <p:cNvPr id="8195" name="Tijdelijke aanduiding voor dianummer 4"/>
          <p:cNvSpPr txBox="1">
            <a:spLocks noGrp="1"/>
          </p:cNvSpPr>
          <p:nvPr/>
        </p:nvSpPr>
        <p:spPr bwMode="auto">
          <a:xfrm>
            <a:off x="4572000" y="6270625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/>
            <a:r>
              <a:rPr lang="nl-NL" altLang="nl-NL" sz="1300" b="1" dirty="0">
                <a:solidFill>
                  <a:schemeClr val="bg1"/>
                </a:solidFill>
                <a:cs typeface="ヒラギノ角ゴ Pro W3"/>
              </a:rPr>
              <a:t>- </a:t>
            </a:r>
            <a:fld id="{C53139D3-9FB5-4B5D-9739-7E830DAB6D61}" type="slidenum">
              <a:rPr lang="nl-NL" altLang="nl-NL" sz="1300" b="1">
                <a:solidFill>
                  <a:schemeClr val="bg1"/>
                </a:solidFill>
                <a:cs typeface="ヒラギノ角ゴ Pro W3"/>
              </a:rPr>
              <a:pPr algn="r"/>
              <a:t>7</a:t>
            </a:fld>
            <a:r>
              <a:rPr lang="nl-NL" altLang="nl-NL" sz="1300" b="1" dirty="0">
                <a:solidFill>
                  <a:schemeClr val="bg1"/>
                </a:solidFill>
                <a:cs typeface="ヒラギノ角ゴ Pro W3"/>
              </a:rPr>
              <a:t> -</a:t>
            </a:r>
          </a:p>
        </p:txBody>
      </p:sp>
      <p:sp>
        <p:nvSpPr>
          <p:cNvPr id="8196" name="Text Box 6"/>
          <p:cNvSpPr txBox="1">
            <a:spLocks noChangeArrowheads="1"/>
          </p:cNvSpPr>
          <p:nvPr/>
        </p:nvSpPr>
        <p:spPr bwMode="auto">
          <a:xfrm>
            <a:off x="1339850" y="1152525"/>
            <a:ext cx="6931695" cy="5924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914400" lvl="1" indent="-457200" defTabSz="914400">
              <a:spcBef>
                <a:spcPct val="50000"/>
              </a:spcBef>
              <a:buAutoNum type="arabicPeriod"/>
            </a:pPr>
            <a:endParaRPr lang="nl-NL" sz="2000" dirty="0" smtClean="0">
              <a:cs typeface="ヒラギノ角ゴ Pro W3"/>
            </a:endParaRPr>
          </a:p>
          <a:p>
            <a:pPr lvl="1" defTabSz="914400">
              <a:spcBef>
                <a:spcPct val="50000"/>
              </a:spcBef>
            </a:pPr>
            <a:r>
              <a:rPr lang="nl-NL" sz="2000" dirty="0" smtClean="0">
                <a:cs typeface="ヒラギノ角ゴ Pro W3"/>
              </a:rPr>
              <a:t>6. 	Wachtkamerconstructie</a:t>
            </a:r>
          </a:p>
          <a:p>
            <a:pPr lvl="1" defTabSz="914400">
              <a:spcBef>
                <a:spcPct val="50000"/>
              </a:spcBef>
            </a:pPr>
            <a:r>
              <a:rPr lang="nl-NL" sz="2000" dirty="0" smtClean="0">
                <a:cs typeface="ヒラギノ角ゴ Pro W3"/>
              </a:rPr>
              <a:t>7.	Veiligheid, Gezondheid en Milieu</a:t>
            </a:r>
          </a:p>
          <a:p>
            <a:pPr lvl="1" defTabSz="914400">
              <a:spcBef>
                <a:spcPct val="50000"/>
              </a:spcBef>
            </a:pPr>
            <a:r>
              <a:rPr lang="nl-NL" sz="2000" dirty="0" smtClean="0">
                <a:cs typeface="ヒラギノ角ゴ Pro W3"/>
              </a:rPr>
              <a:t>8.	Afstemming personeel</a:t>
            </a:r>
          </a:p>
          <a:p>
            <a:pPr lvl="1" defTabSz="914400">
              <a:spcBef>
                <a:spcPct val="50000"/>
              </a:spcBef>
            </a:pPr>
            <a:r>
              <a:rPr lang="nl-NL" sz="2000" dirty="0" smtClean="0">
                <a:cs typeface="ヒラギノ角ゴ Pro W3"/>
              </a:rPr>
              <a:t>9.	Maatschappelijk Verantwoord Ondernemen (o.a.    	Duurzaamheid)</a:t>
            </a:r>
          </a:p>
          <a:p>
            <a:pPr lvl="1" defTabSz="914400">
              <a:spcBef>
                <a:spcPct val="50000"/>
              </a:spcBef>
            </a:pPr>
            <a:r>
              <a:rPr lang="nl-NL" sz="2000" dirty="0" smtClean="0">
                <a:cs typeface="ヒラギノ角ゴ Pro W3"/>
              </a:rPr>
              <a:t>10.  Vorm en hoogte exploitatie</a:t>
            </a:r>
          </a:p>
          <a:p>
            <a:pPr lvl="1" defTabSz="914400">
              <a:spcBef>
                <a:spcPct val="50000"/>
              </a:spcBef>
            </a:pPr>
            <a:endParaRPr lang="nl-NL" sz="2000" dirty="0" smtClean="0">
              <a:cs typeface="ヒラギノ角ゴ Pro W3"/>
            </a:endParaRPr>
          </a:p>
          <a:p>
            <a:pPr marL="914400" lvl="1" indent="-457200" defTabSz="914400">
              <a:spcBef>
                <a:spcPct val="50000"/>
              </a:spcBef>
              <a:buFontTx/>
              <a:buAutoNum type="arabicPeriod"/>
            </a:pPr>
            <a:endParaRPr lang="nl-NL" sz="2000" dirty="0">
              <a:cs typeface="ヒラギノ角ゴ Pro W3"/>
            </a:endParaRP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endParaRPr lang="nl-NL" sz="2000" dirty="0" smtClean="0">
              <a:cs typeface="ヒラギノ角ゴ Pro W3"/>
            </a:endParaRPr>
          </a:p>
          <a:p>
            <a:pPr lvl="1" defTabSz="914400">
              <a:spcBef>
                <a:spcPct val="50000"/>
              </a:spcBef>
            </a:pPr>
            <a:endParaRPr lang="nl-NL" sz="1400" dirty="0" smtClean="0">
              <a:cs typeface="ヒラギノ角ゴ Pro W3"/>
            </a:endParaRP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endParaRPr lang="nl-NL" sz="1200" dirty="0" smtClean="0">
              <a:cs typeface="ヒラギノ角ゴ Pro W3"/>
            </a:endParaRPr>
          </a:p>
          <a:p>
            <a:pPr lvl="1" defTabSz="914400">
              <a:spcBef>
                <a:spcPct val="50000"/>
              </a:spcBef>
            </a:pPr>
            <a:endParaRPr lang="nl-NL" sz="2000" dirty="0" smtClean="0">
              <a:cs typeface="ヒラギノ角ゴ Pro W3"/>
            </a:endParaRP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endParaRPr lang="nl-NL" sz="2000" dirty="0"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798810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altLang="nl-NL" dirty="0"/>
              <a:t>- </a:t>
            </a:r>
            <a:fld id="{857A397E-8019-4E0B-AA3D-1F344ACB657F}" type="slidenum">
              <a:rPr lang="nl-NL" altLang="nl-NL"/>
              <a:pPr>
                <a:defRPr/>
              </a:pPr>
              <a:t>8</a:t>
            </a:fld>
            <a:r>
              <a:rPr lang="nl-NL" altLang="nl-NL" dirty="0"/>
              <a:t> -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9850" y="358775"/>
            <a:ext cx="7088188" cy="79375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nl-NL" sz="3600" b="0" dirty="0" smtClean="0"/>
              <a:t>3.  Proces naar individuele dialoog</a:t>
            </a:r>
            <a:endParaRPr lang="nl-NL" sz="3600" b="0" dirty="0"/>
          </a:p>
        </p:txBody>
      </p:sp>
      <p:sp>
        <p:nvSpPr>
          <p:cNvPr id="8195" name="Tijdelijke aanduiding voor dianummer 4"/>
          <p:cNvSpPr txBox="1">
            <a:spLocks noGrp="1"/>
          </p:cNvSpPr>
          <p:nvPr/>
        </p:nvSpPr>
        <p:spPr bwMode="auto">
          <a:xfrm>
            <a:off x="4572000" y="6270625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/>
            <a:r>
              <a:rPr lang="nl-NL" altLang="nl-NL" sz="1300" b="1" dirty="0">
                <a:solidFill>
                  <a:schemeClr val="bg1"/>
                </a:solidFill>
                <a:cs typeface="ヒラギノ角ゴ Pro W3"/>
              </a:rPr>
              <a:t>- </a:t>
            </a:r>
            <a:fld id="{C53139D3-9FB5-4B5D-9739-7E830DAB6D61}" type="slidenum">
              <a:rPr lang="nl-NL" altLang="nl-NL" sz="1300" b="1">
                <a:solidFill>
                  <a:schemeClr val="bg1"/>
                </a:solidFill>
                <a:cs typeface="ヒラギノ角ゴ Pro W3"/>
              </a:rPr>
              <a:pPr algn="r"/>
              <a:t>8</a:t>
            </a:fld>
            <a:r>
              <a:rPr lang="nl-NL" altLang="nl-NL" sz="1300" b="1" dirty="0">
                <a:solidFill>
                  <a:schemeClr val="bg1"/>
                </a:solidFill>
                <a:cs typeface="ヒラギノ角ゴ Pro W3"/>
              </a:rPr>
              <a:t> -</a:t>
            </a:r>
          </a:p>
        </p:txBody>
      </p:sp>
      <p:sp>
        <p:nvSpPr>
          <p:cNvPr id="8196" name="Text Box 6"/>
          <p:cNvSpPr txBox="1">
            <a:spLocks noChangeArrowheads="1"/>
          </p:cNvSpPr>
          <p:nvPr/>
        </p:nvSpPr>
        <p:spPr bwMode="auto">
          <a:xfrm>
            <a:off x="1339850" y="1449388"/>
            <a:ext cx="6783424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914400" lvl="1" indent="-457200" defTabSz="914400">
              <a:spcBef>
                <a:spcPct val="50000"/>
              </a:spcBef>
              <a:buAutoNum type="arabicPeriod"/>
            </a:pPr>
            <a:r>
              <a:rPr lang="nl-NL" sz="2000" dirty="0" smtClean="0">
                <a:cs typeface="ヒラギノ角ゴ Pro W3"/>
              </a:rPr>
              <a:t>Uitwerken suggesties in aangepaste concept leidraad komende week op </a:t>
            </a:r>
            <a:r>
              <a:rPr lang="nl-NL" sz="2000" dirty="0" err="1" smtClean="0">
                <a:cs typeface="ヒラギノ角ゴ Pro W3"/>
              </a:rPr>
              <a:t>Tenderned</a:t>
            </a:r>
            <a:endParaRPr lang="nl-NL" sz="2000" dirty="0" smtClean="0">
              <a:cs typeface="ヒラギノ角ゴ Pro W3"/>
            </a:endParaRP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r>
              <a:rPr lang="nl-NL" sz="2000" dirty="0" smtClean="0">
                <a:cs typeface="ヒラギノ角ゴ Pro W3"/>
              </a:rPr>
              <a:t>Uiterlijk 10 mei 10.00 uur aanmelden deelname individuele dialoog en uiterlijk vrijdag 29 april indienen bespreekpunten en vragen.</a:t>
            </a:r>
          </a:p>
          <a:p>
            <a:pPr lvl="1" defTabSz="914400">
              <a:spcBef>
                <a:spcPct val="50000"/>
              </a:spcBef>
            </a:pPr>
            <a:r>
              <a:rPr lang="nl-NL" sz="2000" dirty="0">
                <a:cs typeface="ヒラギノ角ゴ Pro W3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78564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altLang="nl-NL" dirty="0"/>
              <a:t>- </a:t>
            </a:r>
            <a:fld id="{857A397E-8019-4E0B-AA3D-1F344ACB657F}" type="slidenum">
              <a:rPr lang="nl-NL" altLang="nl-NL"/>
              <a:pPr>
                <a:defRPr/>
              </a:pPr>
              <a:t>9</a:t>
            </a:fld>
            <a:r>
              <a:rPr lang="nl-NL" altLang="nl-NL" dirty="0"/>
              <a:t> -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9850" y="358775"/>
            <a:ext cx="7088188" cy="79375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nl-NL" sz="3600" b="0" dirty="0" smtClean="0"/>
              <a:t>4.  Tijdpad </a:t>
            </a:r>
            <a:endParaRPr lang="nl-NL" sz="3600" b="0" dirty="0"/>
          </a:p>
        </p:txBody>
      </p:sp>
      <p:sp>
        <p:nvSpPr>
          <p:cNvPr id="8195" name="Tijdelijke aanduiding voor dianummer 4"/>
          <p:cNvSpPr txBox="1">
            <a:spLocks noGrp="1"/>
          </p:cNvSpPr>
          <p:nvPr/>
        </p:nvSpPr>
        <p:spPr bwMode="auto">
          <a:xfrm>
            <a:off x="4572000" y="6270625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/>
            <a:r>
              <a:rPr lang="nl-NL" altLang="nl-NL" sz="1300" b="1" dirty="0">
                <a:solidFill>
                  <a:schemeClr val="bg1"/>
                </a:solidFill>
                <a:cs typeface="ヒラギノ角ゴ Pro W3"/>
              </a:rPr>
              <a:t>- </a:t>
            </a:r>
            <a:fld id="{C53139D3-9FB5-4B5D-9739-7E830DAB6D61}" type="slidenum">
              <a:rPr lang="nl-NL" altLang="nl-NL" sz="1300" b="1">
                <a:solidFill>
                  <a:schemeClr val="bg1"/>
                </a:solidFill>
                <a:cs typeface="ヒラギノ角ゴ Pro W3"/>
              </a:rPr>
              <a:pPr algn="r"/>
              <a:t>9</a:t>
            </a:fld>
            <a:r>
              <a:rPr lang="nl-NL" altLang="nl-NL" sz="1300" b="1" dirty="0">
                <a:solidFill>
                  <a:schemeClr val="bg1"/>
                </a:solidFill>
                <a:cs typeface="ヒラギノ角ゴ Pro W3"/>
              </a:rPr>
              <a:t> -</a:t>
            </a:r>
          </a:p>
        </p:txBody>
      </p:sp>
      <p:sp>
        <p:nvSpPr>
          <p:cNvPr id="8196" name="Text Box 6"/>
          <p:cNvSpPr txBox="1">
            <a:spLocks noChangeArrowheads="1"/>
          </p:cNvSpPr>
          <p:nvPr/>
        </p:nvSpPr>
        <p:spPr bwMode="auto">
          <a:xfrm>
            <a:off x="1339850" y="1449388"/>
            <a:ext cx="678342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 defTabSz="914400">
              <a:spcBef>
                <a:spcPct val="50000"/>
              </a:spcBef>
            </a:pPr>
            <a:r>
              <a:rPr lang="nl-NL" sz="2000" dirty="0">
                <a:cs typeface="ヒラギノ角ゴ Pro W3"/>
              </a:rPr>
              <a:t>	</a:t>
            </a: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6744" y="828172"/>
            <a:ext cx="6949465" cy="4943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51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Custom 2">
      <a:dk1>
        <a:srgbClr val="E32527"/>
      </a:dk1>
      <a:lt1>
        <a:sysClr val="window" lastClr="FFFFFF"/>
      </a:lt1>
      <a:dk2>
        <a:srgbClr val="000000"/>
      </a:dk2>
      <a:lt2>
        <a:srgbClr val="FFFFFF"/>
      </a:lt2>
      <a:accent1>
        <a:srgbClr val="EF4333"/>
      </a:accent1>
      <a:accent2>
        <a:srgbClr val="C01E14"/>
      </a:accent2>
      <a:accent3>
        <a:srgbClr val="9C1006"/>
      </a:accent3>
      <a:accent4>
        <a:srgbClr val="7D0F00"/>
      </a:accent4>
      <a:accent5>
        <a:srgbClr val="F2685B"/>
      </a:accent5>
      <a:accent6>
        <a:srgbClr val="F58E7A"/>
      </a:accent6>
      <a:hlink>
        <a:srgbClr val="F8B3A3"/>
      </a:hlink>
      <a:folHlink>
        <a:srgbClr val="FBD9C8"/>
      </a:folHlink>
    </a:clrScheme>
    <a:fontScheme name="Office-them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7507</TotalTime>
  <Words>307</Words>
  <Application>Microsoft Office PowerPoint</Application>
  <PresentationFormat>Diavoorstelling (4:3)</PresentationFormat>
  <Paragraphs>94</Paragraphs>
  <Slides>10</Slides>
  <Notes>10</Notes>
  <HiddenSlides>0</HiddenSlides>
  <MMClips>0</MMClips>
  <ScaleCrop>false</ScaleCrop>
  <HeadingPairs>
    <vt:vector size="4" baseType="variant">
      <vt:variant>
        <vt:lpstr>Thema</vt:lpstr>
      </vt:variant>
      <vt:variant>
        <vt:i4>2</vt:i4>
      </vt:variant>
      <vt:variant>
        <vt:lpstr>Diatitels</vt:lpstr>
      </vt:variant>
      <vt:variant>
        <vt:i4>10</vt:i4>
      </vt:variant>
    </vt:vector>
  </HeadingPairs>
  <TitlesOfParts>
    <vt:vector size="12" baseType="lpstr">
      <vt:lpstr>Office Theme</vt:lpstr>
      <vt:lpstr>Office-thema</vt:lpstr>
      <vt:lpstr>Schouwing en collectieve dialoog   21 april 2016</vt:lpstr>
      <vt:lpstr>Programma</vt:lpstr>
      <vt:lpstr>1.  Doel schouwing (ca. 1 ½ uur)</vt:lpstr>
      <vt:lpstr>2. Doel collectieve dialoog</vt:lpstr>
      <vt:lpstr> 2a.  Wat verwacht gemeente van u </vt:lpstr>
      <vt:lpstr>2b.  Suggesties</vt:lpstr>
      <vt:lpstr>2c.  Suggesties</vt:lpstr>
      <vt:lpstr>3.  Proces naar individuele dialoog</vt:lpstr>
      <vt:lpstr>4.  Tijdpad </vt:lpstr>
      <vt:lpstr>5.  Afsluiting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Louis</dc:creator>
  <cp:lastModifiedBy>Eugenie Bruins</cp:lastModifiedBy>
  <cp:revision>301</cp:revision>
  <cp:lastPrinted>2015-06-05T11:26:34Z</cp:lastPrinted>
  <dcterms:created xsi:type="dcterms:W3CDTF">2013-11-12T20:17:28Z</dcterms:created>
  <dcterms:modified xsi:type="dcterms:W3CDTF">2016-04-19T06:02:06Z</dcterms:modified>
</cp:coreProperties>
</file>