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8" r:id="rId1"/>
  </p:sldMasterIdLst>
  <p:notesMasterIdLst>
    <p:notesMasterId r:id="rId16"/>
  </p:notesMasterIdLst>
  <p:sldIdLst>
    <p:sldId id="256" r:id="rId2"/>
    <p:sldId id="257" r:id="rId3"/>
    <p:sldId id="272" r:id="rId4"/>
    <p:sldId id="262" r:id="rId5"/>
    <p:sldId id="263" r:id="rId6"/>
    <p:sldId id="274" r:id="rId7"/>
    <p:sldId id="265" r:id="rId8"/>
    <p:sldId id="266" r:id="rId9"/>
    <p:sldId id="267" r:id="rId10"/>
    <p:sldId id="268" r:id="rId11"/>
    <p:sldId id="269" r:id="rId12"/>
    <p:sldId id="271" r:id="rId13"/>
    <p:sldId id="273" r:id="rId14"/>
    <p:sldId id="261" r:id="rId15"/>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931" autoAdjust="0"/>
  </p:normalViewPr>
  <p:slideViewPr>
    <p:cSldViewPr snapToGrid="0" showGuides="1">
      <p:cViewPr>
        <p:scale>
          <a:sx n="111" d="100"/>
          <a:sy n="111" d="100"/>
        </p:scale>
        <p:origin x="-101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984B10-8634-462C-91F3-69F24DFB076E}" type="datetimeFigureOut">
              <a:rPr lang="nl-NL" smtClean="0"/>
              <a:pPr/>
              <a:t>29-5-2017</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090238-D9B6-4518-95CB-6242AF9A172E}" type="slidenum">
              <a:rPr lang="nl-NL" smtClean="0"/>
              <a:pPr/>
              <a:t>‹nr.›</a:t>
            </a:fld>
            <a:endParaRPr lang="nl-NL"/>
          </a:p>
        </p:txBody>
      </p:sp>
    </p:spTree>
    <p:extLst>
      <p:ext uri="{BB962C8B-B14F-4D97-AF65-F5344CB8AC3E}">
        <p14:creationId xmlns:p14="http://schemas.microsoft.com/office/powerpoint/2010/main" val="1224450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smtClean="0"/>
              <a:t>Titeldia</a:t>
            </a:r>
            <a:r>
              <a:rPr lang="nl-NL" dirty="0" smtClean="0"/>
              <a:t> Nederlands. Verander</a:t>
            </a:r>
            <a:r>
              <a:rPr lang="nl-NL" baseline="0" dirty="0" smtClean="0"/>
              <a:t> de </a:t>
            </a:r>
            <a:r>
              <a:rPr lang="nl-NL" baseline="0" dirty="0" err="1" smtClean="0"/>
              <a:t>titeldia</a:t>
            </a:r>
            <a:r>
              <a:rPr lang="nl-NL" baseline="0" dirty="0" smtClean="0"/>
              <a:t> in een Engelstalige door in de lijstweergave (links) te rechts-klikken op de </a:t>
            </a:r>
            <a:r>
              <a:rPr lang="nl-NL" baseline="0" dirty="0" err="1" smtClean="0"/>
              <a:t>titeldia</a:t>
            </a:r>
            <a:r>
              <a:rPr lang="nl-NL" baseline="0" dirty="0" smtClean="0"/>
              <a:t>. Kies de Engelstalige indeling. </a:t>
            </a:r>
            <a:endParaRPr lang="nl-NL" dirty="0"/>
          </a:p>
        </p:txBody>
      </p:sp>
      <p:sp>
        <p:nvSpPr>
          <p:cNvPr id="4" name="Tijdelijke aanduiding voor dianummer 3"/>
          <p:cNvSpPr>
            <a:spLocks noGrp="1"/>
          </p:cNvSpPr>
          <p:nvPr>
            <p:ph type="sldNum" sz="quarter" idx="10"/>
          </p:nvPr>
        </p:nvSpPr>
        <p:spPr/>
        <p:txBody>
          <a:bodyPr/>
          <a:lstStyle/>
          <a:p>
            <a:fld id="{22090238-D9B6-4518-95CB-6242AF9A172E}" type="slidenum">
              <a:rPr lang="nl-NL" smtClean="0"/>
              <a:pPr/>
              <a:t>1</a:t>
            </a:fld>
            <a:endParaRPr lang="nl-NL"/>
          </a:p>
        </p:txBody>
      </p:sp>
    </p:spTree>
    <p:extLst>
      <p:ext uri="{BB962C8B-B14F-4D97-AF65-F5344CB8AC3E}">
        <p14:creationId xmlns:p14="http://schemas.microsoft.com/office/powerpoint/2010/main" val="2357948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smtClean="0"/>
              <a:t>Competetie</a:t>
            </a:r>
            <a:r>
              <a:rPr lang="nl-NL" dirty="0" smtClean="0"/>
              <a:t>.</a:t>
            </a:r>
            <a:endParaRPr lang="en-GB" dirty="0"/>
          </a:p>
        </p:txBody>
      </p:sp>
      <p:sp>
        <p:nvSpPr>
          <p:cNvPr id="4" name="Tijdelijke aanduiding voor dianummer 3"/>
          <p:cNvSpPr>
            <a:spLocks noGrp="1"/>
          </p:cNvSpPr>
          <p:nvPr>
            <p:ph type="sldNum" sz="quarter" idx="10"/>
          </p:nvPr>
        </p:nvSpPr>
        <p:spPr/>
        <p:txBody>
          <a:bodyPr/>
          <a:lstStyle/>
          <a:p>
            <a:fld id="{22090238-D9B6-4518-95CB-6242AF9A172E}" type="slidenum">
              <a:rPr lang="nl-NL" smtClean="0"/>
              <a:pPr/>
              <a:t>4</a:t>
            </a:fld>
            <a:endParaRPr lang="nl-NL"/>
          </a:p>
        </p:txBody>
      </p:sp>
    </p:spTree>
    <p:extLst>
      <p:ext uri="{BB962C8B-B14F-4D97-AF65-F5344CB8AC3E}">
        <p14:creationId xmlns:p14="http://schemas.microsoft.com/office/powerpoint/2010/main" val="1652408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Criteria: Impact, (technische) Haalbaarheid en Economisch</a:t>
            </a:r>
            <a:r>
              <a:rPr lang="nl-NL" baseline="0" dirty="0" smtClean="0"/>
              <a:t> perspectief.</a:t>
            </a:r>
            <a:endParaRPr lang="nl-NL" dirty="0"/>
          </a:p>
        </p:txBody>
      </p:sp>
      <p:sp>
        <p:nvSpPr>
          <p:cNvPr id="4" name="Tijdelijke aanduiding voor dianummer 3"/>
          <p:cNvSpPr>
            <a:spLocks noGrp="1"/>
          </p:cNvSpPr>
          <p:nvPr>
            <p:ph type="sldNum" sz="quarter" idx="10"/>
          </p:nvPr>
        </p:nvSpPr>
        <p:spPr/>
        <p:txBody>
          <a:bodyPr/>
          <a:lstStyle/>
          <a:p>
            <a:fld id="{22090238-D9B6-4518-95CB-6242AF9A172E}" type="slidenum">
              <a:rPr lang="nl-NL" smtClean="0"/>
              <a:pPr/>
              <a:t>8</a:t>
            </a:fld>
            <a:endParaRPr lang="nl-NL"/>
          </a:p>
        </p:txBody>
      </p:sp>
    </p:spTree>
    <p:extLst>
      <p:ext uri="{BB962C8B-B14F-4D97-AF65-F5344CB8AC3E}">
        <p14:creationId xmlns:p14="http://schemas.microsoft.com/office/powerpoint/2010/main" val="4643174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_NL">
    <p:spTree>
      <p:nvGrpSpPr>
        <p:cNvPr id="1" name=""/>
        <p:cNvGrpSpPr/>
        <p:nvPr/>
      </p:nvGrpSpPr>
      <p:grpSpPr>
        <a:xfrm>
          <a:off x="0" y="0"/>
          <a:ext cx="0" cy="0"/>
          <a:chOff x="0" y="0"/>
          <a:chExt cx="0" cy="0"/>
        </a:xfrm>
      </p:grpSpPr>
      <p:sp>
        <p:nvSpPr>
          <p:cNvPr id="7" name="Rechthoek 6"/>
          <p:cNvSpPr/>
          <p:nvPr/>
        </p:nvSpPr>
        <p:spPr>
          <a:xfrm>
            <a:off x="4572000" y="0"/>
            <a:ext cx="457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ctrTitle"/>
          </p:nvPr>
        </p:nvSpPr>
        <p:spPr>
          <a:xfrm>
            <a:off x="4932040" y="1988840"/>
            <a:ext cx="3960440" cy="1739528"/>
          </a:xfrm>
          <a:prstGeom prst="rect">
            <a:avLst/>
          </a:prstGeom>
          <a:noFill/>
        </p:spPr>
        <p:txBody>
          <a:bodyPr anchor="b"/>
          <a:lstStyle>
            <a:lvl1pPr algn="l">
              <a:defRPr sz="4000">
                <a:solidFill>
                  <a:schemeClr val="bg1"/>
                </a:solidFill>
              </a:defRPr>
            </a:lvl1pPr>
          </a:lstStyle>
          <a:p>
            <a:r>
              <a:rPr lang="nl-NL" smtClean="0"/>
              <a:t>Klik om de stijl te bewerken</a:t>
            </a:r>
            <a:endParaRPr lang="nl-NL" dirty="0"/>
          </a:p>
        </p:txBody>
      </p:sp>
      <p:sp>
        <p:nvSpPr>
          <p:cNvPr id="3" name="Ondertitel 2"/>
          <p:cNvSpPr>
            <a:spLocks noGrp="1"/>
          </p:cNvSpPr>
          <p:nvPr>
            <p:ph type="subTitle" idx="1"/>
          </p:nvPr>
        </p:nvSpPr>
        <p:spPr>
          <a:xfrm>
            <a:off x="4946064" y="3789040"/>
            <a:ext cx="3946416" cy="1655762"/>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NL"/>
          </a:p>
        </p:txBody>
      </p:sp>
      <p:sp>
        <p:nvSpPr>
          <p:cNvPr id="11" name="Tijdelijke aanduiding voor datum 3"/>
          <p:cNvSpPr>
            <a:spLocks noGrp="1"/>
          </p:cNvSpPr>
          <p:nvPr>
            <p:ph type="dt" sz="half" idx="2"/>
          </p:nvPr>
        </p:nvSpPr>
        <p:spPr>
          <a:xfrm>
            <a:off x="4932040" y="5589240"/>
            <a:ext cx="3960440" cy="360040"/>
          </a:xfrm>
          <a:prstGeom prst="rect">
            <a:avLst/>
          </a:prstGeom>
        </p:spPr>
        <p:txBody>
          <a:bodyPr/>
          <a:lstStyle>
            <a:lvl1pPr algn="l">
              <a:defRPr sz="1600">
                <a:solidFill>
                  <a:schemeClr val="bg1"/>
                </a:solidFill>
                <a:latin typeface="+mn-lt"/>
              </a:defRPr>
            </a:lvl1pPr>
          </a:lstStyle>
          <a:p>
            <a:fld id="{330FFF43-A68E-4441-863F-1E5FDC9C9E7E}" type="datetimeFigureOut">
              <a:rPr lang="nl-NL" smtClean="0"/>
              <a:pPr/>
              <a:t>29-5-2017</a:t>
            </a:fld>
            <a:endParaRPr lang="nl-NL" dirty="0"/>
          </a:p>
        </p:txBody>
      </p:sp>
      <p:sp>
        <p:nvSpPr>
          <p:cNvPr id="12" name="Rechthoek 11"/>
          <p:cNvSpPr/>
          <p:nvPr/>
        </p:nvSpPr>
        <p:spPr>
          <a:xfrm>
            <a:off x="-1786" y="0"/>
            <a:ext cx="457378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shpBeeldmerk"/>
          <p:cNvPicPr>
            <a:picLocks noChangeAspect="1"/>
          </p:cNvPicPr>
          <p:nvPr/>
        </p:nvPicPr>
        <p:blipFill rotWithShape="1">
          <a:blip r:embed="rId2" cstate="print">
            <a:extLst>
              <a:ext uri="{28A0092B-C50C-407E-A947-70E740481C1C}">
                <a14:useLocalDpi xmlns:a14="http://schemas.microsoft.com/office/drawing/2010/main" val="0"/>
              </a:ext>
            </a:extLst>
          </a:blip>
          <a:srcRect t="29879"/>
          <a:stretch/>
        </p:blipFill>
        <p:spPr bwMode="auto">
          <a:xfrm>
            <a:off x="-1786" y="9899"/>
            <a:ext cx="9145784" cy="1512168"/>
          </a:xfrm>
          <a:prstGeom prst="rect">
            <a:avLst/>
          </a:prstGeom>
          <a:noFill/>
          <a:ln w="9525">
            <a:noFill/>
            <a:miter lim="800000"/>
            <a:headEnd/>
            <a:tailEnd/>
          </a:ln>
        </p:spPr>
      </p:pic>
      <p:pic>
        <p:nvPicPr>
          <p:cNvPr id="8" name="Afbeelding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16016" y="6381328"/>
            <a:ext cx="2284095" cy="404813"/>
          </a:xfrm>
          <a:prstGeom prst="rect">
            <a:avLst/>
          </a:prstGeom>
        </p:spPr>
      </p:pic>
    </p:spTree>
    <p:extLst>
      <p:ext uri="{BB962C8B-B14F-4D97-AF65-F5344CB8AC3E}">
        <p14:creationId xmlns:p14="http://schemas.microsoft.com/office/powerpoint/2010/main" val="1035713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dia_UK">
    <p:spTree>
      <p:nvGrpSpPr>
        <p:cNvPr id="1" name=""/>
        <p:cNvGrpSpPr/>
        <p:nvPr/>
      </p:nvGrpSpPr>
      <p:grpSpPr>
        <a:xfrm>
          <a:off x="0" y="0"/>
          <a:ext cx="0" cy="0"/>
          <a:chOff x="0" y="0"/>
          <a:chExt cx="0" cy="0"/>
        </a:xfrm>
      </p:grpSpPr>
      <p:sp>
        <p:nvSpPr>
          <p:cNvPr id="7" name="Rechthoek 6"/>
          <p:cNvSpPr/>
          <p:nvPr/>
        </p:nvSpPr>
        <p:spPr>
          <a:xfrm>
            <a:off x="4572000" y="0"/>
            <a:ext cx="457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ctrTitle"/>
          </p:nvPr>
        </p:nvSpPr>
        <p:spPr>
          <a:xfrm>
            <a:off x="4932040" y="1988840"/>
            <a:ext cx="3960440" cy="1739528"/>
          </a:xfrm>
          <a:prstGeom prst="rect">
            <a:avLst/>
          </a:prstGeom>
          <a:noFill/>
        </p:spPr>
        <p:txBody>
          <a:bodyPr anchor="b"/>
          <a:lstStyle>
            <a:lvl1pPr algn="l">
              <a:defRPr sz="4000">
                <a:solidFill>
                  <a:schemeClr val="bg1"/>
                </a:solidFill>
              </a:defRPr>
            </a:lvl1pPr>
          </a:lstStyle>
          <a:p>
            <a:r>
              <a:rPr lang="nl-NL" noProof="0" smtClean="0"/>
              <a:t>Klik om de stijl te bewerken</a:t>
            </a:r>
            <a:endParaRPr lang="en-GB" noProof="0" dirty="0"/>
          </a:p>
        </p:txBody>
      </p:sp>
      <p:sp>
        <p:nvSpPr>
          <p:cNvPr id="3" name="Ondertitel 2"/>
          <p:cNvSpPr>
            <a:spLocks noGrp="1"/>
          </p:cNvSpPr>
          <p:nvPr>
            <p:ph type="subTitle" idx="1"/>
          </p:nvPr>
        </p:nvSpPr>
        <p:spPr>
          <a:xfrm>
            <a:off x="4946064" y="3789040"/>
            <a:ext cx="3946416" cy="1655762"/>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smtClean="0"/>
              <a:t>Klik om de ondertitelstijl van het model te bewerken</a:t>
            </a:r>
            <a:endParaRPr lang="en-GB" noProof="0" dirty="0"/>
          </a:p>
        </p:txBody>
      </p:sp>
      <p:sp>
        <p:nvSpPr>
          <p:cNvPr id="11" name="Tijdelijke aanduiding voor datum 3"/>
          <p:cNvSpPr>
            <a:spLocks noGrp="1"/>
          </p:cNvSpPr>
          <p:nvPr>
            <p:ph type="dt" sz="half" idx="2"/>
          </p:nvPr>
        </p:nvSpPr>
        <p:spPr>
          <a:xfrm>
            <a:off x="4932040" y="5589240"/>
            <a:ext cx="3960440" cy="360040"/>
          </a:xfrm>
          <a:prstGeom prst="rect">
            <a:avLst/>
          </a:prstGeom>
        </p:spPr>
        <p:txBody>
          <a:bodyPr/>
          <a:lstStyle>
            <a:lvl1pPr algn="l">
              <a:defRPr sz="1600">
                <a:solidFill>
                  <a:schemeClr val="bg1"/>
                </a:solidFill>
                <a:latin typeface="+mn-lt"/>
              </a:defRPr>
            </a:lvl1pPr>
          </a:lstStyle>
          <a:p>
            <a:fld id="{330FFF43-A68E-4441-863F-1E5FDC9C9E7E}" type="datetimeFigureOut">
              <a:rPr lang="en-GB" noProof="0" smtClean="0"/>
              <a:pPr/>
              <a:t>29/05/2017</a:t>
            </a:fld>
            <a:endParaRPr lang="en-GB" noProof="0" dirty="0"/>
          </a:p>
        </p:txBody>
      </p:sp>
      <p:sp>
        <p:nvSpPr>
          <p:cNvPr id="12" name="Rechthoek 11"/>
          <p:cNvSpPr/>
          <p:nvPr/>
        </p:nvSpPr>
        <p:spPr>
          <a:xfrm>
            <a:off x="-1786" y="0"/>
            <a:ext cx="4573786"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shpBeeldmerk"/>
          <p:cNvPicPr>
            <a:picLocks noChangeAspect="1"/>
          </p:cNvPicPr>
          <p:nvPr/>
        </p:nvPicPr>
        <p:blipFill rotWithShape="1">
          <a:blip r:embed="rId2" cstate="print">
            <a:extLst>
              <a:ext uri="{28A0092B-C50C-407E-A947-70E740481C1C}">
                <a14:useLocalDpi xmlns:a14="http://schemas.microsoft.com/office/drawing/2010/main" val="0"/>
              </a:ext>
            </a:extLst>
          </a:blip>
          <a:srcRect t="28824"/>
          <a:stretch/>
        </p:blipFill>
        <p:spPr bwMode="auto">
          <a:xfrm>
            <a:off x="-1" y="0"/>
            <a:ext cx="9144000" cy="1534641"/>
          </a:xfrm>
          <a:prstGeom prst="rect">
            <a:avLst/>
          </a:prstGeom>
          <a:noFill/>
          <a:ln w="9525">
            <a:noFill/>
            <a:miter lim="800000"/>
            <a:headEnd/>
            <a:tailEnd/>
          </a:ln>
        </p:spPr>
      </p:pic>
      <p:pic>
        <p:nvPicPr>
          <p:cNvPr id="8" name="Afbeelding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44008" y="6381328"/>
            <a:ext cx="2284095" cy="404813"/>
          </a:xfrm>
          <a:prstGeom prst="rect">
            <a:avLst/>
          </a:prstGeom>
        </p:spPr>
      </p:pic>
    </p:spTree>
    <p:extLst>
      <p:ext uri="{BB962C8B-B14F-4D97-AF65-F5344CB8AC3E}">
        <p14:creationId xmlns:p14="http://schemas.microsoft.com/office/powerpoint/2010/main" val="2536717183"/>
      </p:ext>
    </p:extLst>
  </p:cSld>
  <p:clrMapOvr>
    <a:masterClrMapping/>
  </p:clrMapOvr>
  <p:timing>
    <p:tnLst>
      <p:par>
        <p:cTn id="1" dur="indefinite" restart="never" nodeType="tmRoot"/>
      </p:par>
    </p:tnLst>
  </p:timing>
  <p:extLst mod="1">
    <p:ext uri="{DCECCB84-F9BA-43D5-87BE-67443E8EF086}">
      <p15:sldGuideLst xmlns="" xmlns:p15="http://schemas.microsoft.com/office/powerpoint/2012/main">
        <p15:guide id="0" orient="horz" pos="640" userDrawn="1">
          <p15:clr>
            <a:srgbClr val="FBAE40"/>
          </p15:clr>
        </p15:guide>
        <p15:guide id="1"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smtClean="0"/>
              <a:t>Klik om de stijl te bewerken</a:t>
            </a:r>
            <a:endParaRPr lang="nl-NL" dirty="0" smtClean="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29-5-2017</a:t>
            </a:fld>
            <a:endParaRPr lang="nl-NL" dirty="0"/>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dirty="0"/>
          </a:p>
        </p:txBody>
      </p:sp>
      <p:sp>
        <p:nvSpPr>
          <p:cNvPr id="15" name="Tijdelijke aanduiding voor inhoud 6"/>
          <p:cNvSpPr>
            <a:spLocks noGrp="1"/>
          </p:cNvSpPr>
          <p:nvPr>
            <p:ph sz="quarter" idx="13"/>
          </p:nvPr>
        </p:nvSpPr>
        <p:spPr>
          <a:xfrm>
            <a:off x="246063" y="2145175"/>
            <a:ext cx="8640000" cy="4032250"/>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p:txBody>
      </p:sp>
    </p:spTree>
    <p:extLst>
      <p:ext uri="{BB962C8B-B14F-4D97-AF65-F5344CB8AC3E}">
        <p14:creationId xmlns:p14="http://schemas.microsoft.com/office/powerpoint/2010/main" val="2222522039"/>
      </p:ext>
    </p:extLst>
  </p:cSld>
  <p:clrMapOvr>
    <a:masterClrMapping/>
  </p:clrMapOvr>
  <p:timing>
    <p:tnLst>
      <p:par>
        <p:cTn id="1" dur="indefinite" restart="never" nodeType="tmRoot"/>
      </p:par>
    </p:tnLst>
  </p:timing>
  <p:extLst mod="1">
    <p:ext uri="{DCECCB84-F9BA-43D5-87BE-67443E8EF086}">
      <p15:sldGuideLst xmlns="" xmlns:p15="http://schemas.microsoft.com/office/powerpoint/2012/main">
        <p15:guide id="0" orient="horz" pos="2160" userDrawn="1">
          <p15:clr>
            <a:srgbClr val="FBAE40"/>
          </p15:clr>
        </p15:guide>
        <p15:guide id="1"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623888" y="1709738"/>
            <a:ext cx="7886700" cy="2852737"/>
          </a:xfrm>
          <a:prstGeom prst="rect">
            <a:avLst/>
          </a:prstGeom>
        </p:spPr>
        <p:txBody>
          <a:bodyPr anchor="b"/>
          <a:lstStyle>
            <a:lvl1pPr>
              <a:defRPr sz="6000"/>
            </a:lvl1pPr>
          </a:lstStyle>
          <a:p>
            <a:r>
              <a:rPr lang="nl-NL" smtClean="0"/>
              <a:t>Klik om de stijl te bewerken</a:t>
            </a:r>
            <a:endParaRPr lang="nl-NL"/>
          </a:p>
        </p:txBody>
      </p:sp>
      <p:sp>
        <p:nvSpPr>
          <p:cNvPr id="3" name="Tijdelijke aanduiding voor tekst 2"/>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modelstijlen te bewerken</a:t>
            </a:r>
          </a:p>
        </p:txBody>
      </p:sp>
    </p:spTree>
    <p:extLst>
      <p:ext uri="{BB962C8B-B14F-4D97-AF65-F5344CB8AC3E}">
        <p14:creationId xmlns:p14="http://schemas.microsoft.com/office/powerpoint/2010/main" val="161246256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9"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smtClean="0"/>
              <a:t>Klik om de stijl te bewerken</a:t>
            </a:r>
            <a:endParaRPr lang="nl-NL" dirty="0" smtClean="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29-5-2017</a:t>
            </a:fld>
            <a:endParaRPr lang="nl-NL" dirty="0"/>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dirty="0"/>
          </a:p>
        </p:txBody>
      </p:sp>
      <p:sp>
        <p:nvSpPr>
          <p:cNvPr id="14" name="Tijdelijke aanduiding voor inhoud 6"/>
          <p:cNvSpPr>
            <a:spLocks noGrp="1"/>
          </p:cNvSpPr>
          <p:nvPr>
            <p:ph sz="quarter" idx="13"/>
          </p:nvPr>
        </p:nvSpPr>
        <p:spPr>
          <a:xfrm>
            <a:off x="246063" y="2145175"/>
            <a:ext cx="4230000" cy="4032250"/>
          </a:xfrm>
          <a:prstGeom prst="rect">
            <a:avLst/>
          </a:prstGeom>
        </p:spPr>
        <p:txBody>
          <a:bodyPr/>
          <a:lstStyle>
            <a:lvl1pPr>
              <a:defRPr sz="2400"/>
            </a:lvl1pPr>
            <a:lvl2pPr>
              <a:defRPr sz="2000"/>
            </a:lvl2pPr>
            <a:lvl3pPr>
              <a:defRPr sz="1800"/>
            </a:lvl3pPr>
          </a:lstStyle>
          <a:p>
            <a:pPr lvl="0"/>
            <a:r>
              <a:rPr lang="nl-NL" smtClean="0"/>
              <a:t>Klik om de modelstijlen te bewerken</a:t>
            </a:r>
          </a:p>
          <a:p>
            <a:pPr lvl="1"/>
            <a:r>
              <a:rPr lang="nl-NL" smtClean="0"/>
              <a:t>Tweede niveau</a:t>
            </a:r>
          </a:p>
          <a:p>
            <a:pPr lvl="2"/>
            <a:r>
              <a:rPr lang="nl-NL" smtClean="0"/>
              <a:t>Derde niveau</a:t>
            </a:r>
          </a:p>
        </p:txBody>
      </p:sp>
      <p:sp>
        <p:nvSpPr>
          <p:cNvPr id="15" name="Tijdelijke aanduiding voor inhoud 6"/>
          <p:cNvSpPr>
            <a:spLocks noGrp="1"/>
          </p:cNvSpPr>
          <p:nvPr>
            <p:ph sz="quarter" idx="14"/>
          </p:nvPr>
        </p:nvSpPr>
        <p:spPr>
          <a:xfrm>
            <a:off x="4662480" y="2132854"/>
            <a:ext cx="4230000" cy="4032250"/>
          </a:xfrm>
          <a:prstGeom prst="rect">
            <a:avLst/>
          </a:prstGeom>
        </p:spPr>
        <p:txBody>
          <a:bodyPr/>
          <a:lstStyle>
            <a:lvl1pPr>
              <a:defRPr sz="2400"/>
            </a:lvl1pPr>
            <a:lvl2pPr>
              <a:defRPr sz="2000"/>
            </a:lvl2pPr>
            <a:lvl3pPr>
              <a:defRPr sz="1800"/>
            </a:lvl3pPr>
          </a:lstStyle>
          <a:p>
            <a:pPr lvl="0"/>
            <a:r>
              <a:rPr lang="nl-NL" smtClean="0"/>
              <a:t>Klik om de modelstijlen te bewerken</a:t>
            </a:r>
          </a:p>
          <a:p>
            <a:pPr lvl="1"/>
            <a:r>
              <a:rPr lang="nl-NL" smtClean="0"/>
              <a:t>Tweede niveau</a:t>
            </a:r>
          </a:p>
          <a:p>
            <a:pPr lvl="2"/>
            <a:r>
              <a:rPr lang="nl-NL" smtClean="0"/>
              <a:t>Derde niveau</a:t>
            </a:r>
          </a:p>
        </p:txBody>
      </p:sp>
    </p:spTree>
    <p:extLst>
      <p:ext uri="{BB962C8B-B14F-4D97-AF65-F5344CB8AC3E}">
        <p14:creationId xmlns:p14="http://schemas.microsoft.com/office/powerpoint/2010/main" val="309534260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246323" y="2132853"/>
            <a:ext cx="4235197" cy="76844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11"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smtClean="0"/>
              <a:t>Klik om de stijl te bewerken</a:t>
            </a:r>
            <a:endParaRPr lang="nl-NL" dirty="0" smtClean="0"/>
          </a:p>
        </p:txBody>
      </p:sp>
      <p:sp>
        <p:nvSpPr>
          <p:cNvPr id="12"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29-5-2017</a:t>
            </a:fld>
            <a:endParaRPr lang="nl-NL" dirty="0"/>
          </a:p>
        </p:txBody>
      </p:sp>
      <p:sp>
        <p:nvSpPr>
          <p:cNvPr id="13"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p>
        </p:txBody>
      </p:sp>
      <p:sp>
        <p:nvSpPr>
          <p:cNvPr id="14"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dirty="0"/>
          </a:p>
        </p:txBody>
      </p:sp>
      <p:sp>
        <p:nvSpPr>
          <p:cNvPr id="16" name="Tijdelijke aanduiding voor tekst 2"/>
          <p:cNvSpPr>
            <a:spLocks noGrp="1"/>
          </p:cNvSpPr>
          <p:nvPr>
            <p:ph type="body" idx="12"/>
          </p:nvPr>
        </p:nvSpPr>
        <p:spPr>
          <a:xfrm>
            <a:off x="4657283" y="2156859"/>
            <a:ext cx="4235197" cy="76844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17" name="Tijdelijke aanduiding voor inhoud 6"/>
          <p:cNvSpPr>
            <a:spLocks noGrp="1"/>
          </p:cNvSpPr>
          <p:nvPr>
            <p:ph sz="quarter" idx="13"/>
          </p:nvPr>
        </p:nvSpPr>
        <p:spPr>
          <a:xfrm>
            <a:off x="246063" y="2925304"/>
            <a:ext cx="4230000" cy="3240000"/>
          </a:xfrm>
          <a:prstGeom prst="rect">
            <a:avLst/>
          </a:prstGeom>
        </p:spPr>
        <p:txBody>
          <a:bodyPr/>
          <a:lstStyle>
            <a:lvl1pPr>
              <a:defRPr sz="2400"/>
            </a:lvl1pPr>
            <a:lvl2pPr>
              <a:defRPr sz="2000"/>
            </a:lvl2pPr>
            <a:lvl3pPr>
              <a:defRPr sz="1800"/>
            </a:lvl3pPr>
          </a:lstStyle>
          <a:p>
            <a:pPr lvl="0"/>
            <a:r>
              <a:rPr lang="nl-NL" smtClean="0"/>
              <a:t>Klik om de modelstijlen te bewerken</a:t>
            </a:r>
          </a:p>
          <a:p>
            <a:pPr lvl="1"/>
            <a:r>
              <a:rPr lang="nl-NL" smtClean="0"/>
              <a:t>Tweede niveau</a:t>
            </a:r>
          </a:p>
          <a:p>
            <a:pPr lvl="2"/>
            <a:r>
              <a:rPr lang="nl-NL" smtClean="0"/>
              <a:t>Derde niveau</a:t>
            </a:r>
          </a:p>
        </p:txBody>
      </p:sp>
      <p:sp>
        <p:nvSpPr>
          <p:cNvPr id="18" name="Tijdelijke aanduiding voor inhoud 6"/>
          <p:cNvSpPr>
            <a:spLocks noGrp="1"/>
          </p:cNvSpPr>
          <p:nvPr>
            <p:ph sz="quarter" idx="14"/>
          </p:nvPr>
        </p:nvSpPr>
        <p:spPr>
          <a:xfrm>
            <a:off x="4662480" y="2924944"/>
            <a:ext cx="4230000" cy="3240000"/>
          </a:xfrm>
          <a:prstGeom prst="rect">
            <a:avLst/>
          </a:prstGeom>
        </p:spPr>
        <p:txBody>
          <a:bodyPr/>
          <a:lstStyle>
            <a:lvl1pPr>
              <a:defRPr sz="2400"/>
            </a:lvl1pPr>
            <a:lvl2pPr>
              <a:defRPr sz="2000"/>
            </a:lvl2pPr>
            <a:lvl3pPr>
              <a:defRPr sz="1800"/>
            </a:lvl3pPr>
          </a:lstStyle>
          <a:p>
            <a:pPr lvl="0"/>
            <a:r>
              <a:rPr lang="nl-NL" smtClean="0"/>
              <a:t>Klik om de modelstijlen te bewerken</a:t>
            </a:r>
          </a:p>
          <a:p>
            <a:pPr lvl="1"/>
            <a:r>
              <a:rPr lang="nl-NL" smtClean="0"/>
              <a:t>Tweede niveau</a:t>
            </a:r>
          </a:p>
          <a:p>
            <a:pPr lvl="2"/>
            <a:r>
              <a:rPr lang="nl-NL" smtClean="0"/>
              <a:t>Derde niveau</a:t>
            </a:r>
          </a:p>
        </p:txBody>
      </p:sp>
    </p:spTree>
    <p:extLst>
      <p:ext uri="{BB962C8B-B14F-4D97-AF65-F5344CB8AC3E}">
        <p14:creationId xmlns:p14="http://schemas.microsoft.com/office/powerpoint/2010/main" val="176908691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7"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smtClean="0"/>
              <a:t>Klik om de stijl te bewerken</a:t>
            </a:r>
            <a:endParaRPr lang="nl-NL" dirty="0" smtClean="0"/>
          </a:p>
        </p:txBody>
      </p:sp>
      <p:sp>
        <p:nvSpPr>
          <p:cNvPr id="8"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29-5-2017</a:t>
            </a:fld>
            <a:endParaRPr lang="nl-NL" dirty="0"/>
          </a:p>
        </p:txBody>
      </p:sp>
      <p:sp>
        <p:nvSpPr>
          <p:cNvPr id="9"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p>
        </p:txBody>
      </p:sp>
      <p:sp>
        <p:nvSpPr>
          <p:cNvPr id="10"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dirty="0"/>
          </a:p>
        </p:txBody>
      </p:sp>
    </p:spTree>
    <p:extLst>
      <p:ext uri="{BB962C8B-B14F-4D97-AF65-F5344CB8AC3E}">
        <p14:creationId xmlns:p14="http://schemas.microsoft.com/office/powerpoint/2010/main" val="336473429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fbeelding">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0"/>
          </p:nvPr>
        </p:nvSpPr>
        <p:spPr>
          <a:xfrm>
            <a:off x="0" y="1052513"/>
            <a:ext cx="9144000" cy="5256212"/>
          </a:xfrm>
          <a:prstGeom prst="rect">
            <a:avLst/>
          </a:prstGeom>
        </p:spPr>
        <p:txBody>
          <a:bodyPr/>
          <a:lstStyle>
            <a:lvl1pPr marL="0" indent="0">
              <a:buFontTx/>
              <a:buNone/>
              <a:defRPr/>
            </a:lvl1pPr>
          </a:lstStyle>
          <a:p>
            <a:r>
              <a:rPr lang="nl-NL" smtClean="0"/>
              <a:t>Klik op het pictogram als u een afbeelding wilt toevoegen</a:t>
            </a:r>
            <a:endParaRPr lang="nl-NL"/>
          </a:p>
        </p:txBody>
      </p:sp>
    </p:spTree>
    <p:extLst>
      <p:ext uri="{BB962C8B-B14F-4D97-AF65-F5344CB8AC3E}">
        <p14:creationId xmlns:p14="http://schemas.microsoft.com/office/powerpoint/2010/main" val="328031578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Grafiek">
    <p:spTree>
      <p:nvGrpSpPr>
        <p:cNvPr id="1" name=""/>
        <p:cNvGrpSpPr/>
        <p:nvPr/>
      </p:nvGrpSpPr>
      <p:grpSpPr>
        <a:xfrm>
          <a:off x="0" y="0"/>
          <a:ext cx="0" cy="0"/>
          <a:chOff x="0" y="0"/>
          <a:chExt cx="0" cy="0"/>
        </a:xfrm>
      </p:grpSpPr>
      <p:sp>
        <p:nvSpPr>
          <p:cNvPr id="3" name="Tijdelijke aanduiding voor grafiek 2"/>
          <p:cNvSpPr>
            <a:spLocks noGrp="1"/>
          </p:cNvSpPr>
          <p:nvPr>
            <p:ph type="chart" sz="quarter" idx="10"/>
          </p:nvPr>
        </p:nvSpPr>
        <p:spPr>
          <a:xfrm>
            <a:off x="0" y="1052513"/>
            <a:ext cx="9144000" cy="5256212"/>
          </a:xfrm>
          <a:prstGeom prst="rect">
            <a:avLst/>
          </a:prstGeom>
        </p:spPr>
        <p:txBody>
          <a:bodyPr/>
          <a:lstStyle>
            <a:lvl1pPr marL="0" indent="0">
              <a:buFontTx/>
              <a:buNone/>
              <a:defRPr/>
            </a:lvl1pPr>
          </a:lstStyle>
          <a:p>
            <a:r>
              <a:rPr lang="nl-NL" smtClean="0"/>
              <a:t>Klik op het pictogram als u een grafiek wilt toevoegen</a:t>
            </a:r>
            <a:endParaRPr lang="nl-NL"/>
          </a:p>
        </p:txBody>
      </p:sp>
    </p:spTree>
    <p:extLst>
      <p:ext uri="{BB962C8B-B14F-4D97-AF65-F5344CB8AC3E}">
        <p14:creationId xmlns:p14="http://schemas.microsoft.com/office/powerpoint/2010/main" val="299990299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abel">
    <p:spTree>
      <p:nvGrpSpPr>
        <p:cNvPr id="1" name=""/>
        <p:cNvGrpSpPr/>
        <p:nvPr/>
      </p:nvGrpSpPr>
      <p:grpSpPr>
        <a:xfrm>
          <a:off x="0" y="0"/>
          <a:ext cx="0" cy="0"/>
          <a:chOff x="0" y="0"/>
          <a:chExt cx="0" cy="0"/>
        </a:xfrm>
      </p:grpSpPr>
      <p:sp>
        <p:nvSpPr>
          <p:cNvPr id="4" name="Tijdelijke aanduiding voor tabel 3"/>
          <p:cNvSpPr>
            <a:spLocks noGrp="1"/>
          </p:cNvSpPr>
          <p:nvPr>
            <p:ph type="tbl" sz="quarter" idx="10"/>
          </p:nvPr>
        </p:nvSpPr>
        <p:spPr>
          <a:xfrm>
            <a:off x="0" y="1052513"/>
            <a:ext cx="9144000" cy="5256212"/>
          </a:xfrm>
          <a:prstGeom prst="rect">
            <a:avLst/>
          </a:prstGeom>
        </p:spPr>
        <p:txBody>
          <a:bodyPr/>
          <a:lstStyle>
            <a:lvl1pPr marL="0" indent="0">
              <a:buFontTx/>
              <a:buNone/>
              <a:defRPr/>
            </a:lvl1pPr>
          </a:lstStyle>
          <a:p>
            <a:r>
              <a:rPr lang="nl-NL" smtClean="0"/>
              <a:t>Klik op het pictogram als u een tabel wilt toevoegen</a:t>
            </a:r>
            <a:endParaRPr lang="nl-NL"/>
          </a:p>
        </p:txBody>
      </p:sp>
    </p:spTree>
    <p:extLst>
      <p:ext uri="{BB962C8B-B14F-4D97-AF65-F5344CB8AC3E}">
        <p14:creationId xmlns:p14="http://schemas.microsoft.com/office/powerpoint/2010/main" val="70442162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8" name="shpTekst"/>
          <p:cNvSpPr>
            <a:spLocks noGrp="1" noChangeArrowheads="1"/>
          </p:cNvSpPr>
          <p:nvPr>
            <p:ph idx="1"/>
          </p:nvPr>
        </p:nvSpPr>
        <p:spPr bwMode="auto">
          <a:xfrm>
            <a:off x="251520" y="2156859"/>
            <a:ext cx="423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nl-NL" sz="2400" dirty="0" smtClean="0"/>
            </a:lvl1pPr>
            <a:lvl2pPr>
              <a:defRPr lang="nl-NL" sz="2000" dirty="0" smtClean="0"/>
            </a:lvl2pPr>
            <a:lvl3pPr>
              <a:defRPr lang="nl-NL" sz="1800" dirty="0" smtClean="0"/>
            </a:lvl3pPr>
          </a:lstStyle>
          <a:p>
            <a:pPr marL="360000" lvl="0" indent="-360000">
              <a:lnSpc>
                <a:spcPct val="90000"/>
              </a:lnSpc>
              <a:spcBef>
                <a:spcPts val="1000"/>
              </a:spcBef>
              <a:buFont typeface="Arial" panose="020B0604020202020204" pitchFamily="34" charset="0"/>
              <a:buChar char="•"/>
            </a:pPr>
            <a:r>
              <a:rPr lang="nl-NL" smtClean="0"/>
              <a:t>Klik om de modelstijlen te bewerken</a:t>
            </a:r>
          </a:p>
          <a:p>
            <a:pPr marL="360000" lvl="1" indent="-360000">
              <a:lnSpc>
                <a:spcPct val="90000"/>
              </a:lnSpc>
              <a:spcBef>
                <a:spcPts val="1000"/>
              </a:spcBef>
              <a:buFont typeface="Arial" panose="020B0604020202020204" pitchFamily="34" charset="0"/>
              <a:buChar char="•"/>
            </a:pPr>
            <a:r>
              <a:rPr lang="nl-NL" smtClean="0"/>
              <a:t>Tweede niveau</a:t>
            </a:r>
          </a:p>
          <a:p>
            <a:pPr marL="360000" lvl="2" indent="-360000">
              <a:lnSpc>
                <a:spcPct val="90000"/>
              </a:lnSpc>
              <a:spcBef>
                <a:spcPts val="1000"/>
              </a:spcBef>
              <a:buFont typeface="Arial" panose="020B0604020202020204" pitchFamily="34" charset="0"/>
              <a:buChar char="•"/>
            </a:pPr>
            <a:r>
              <a:rPr lang="nl-NL" smtClean="0"/>
              <a:t>Derde niveau</a:t>
            </a:r>
          </a:p>
        </p:txBody>
      </p:sp>
      <p:sp>
        <p:nvSpPr>
          <p:cNvPr id="9" name="shpTitel"/>
          <p:cNvSpPr>
            <a:spLocks noGrp="1" noChangeArrowheads="1"/>
          </p:cNvSpPr>
          <p:nvPr>
            <p:ph type="title"/>
          </p:nvPr>
        </p:nvSpPr>
        <p:spPr bwMode="auto">
          <a:xfrm>
            <a:off x="251520" y="1268760"/>
            <a:ext cx="423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smtClean="0"/>
              <a:t>Klik om de stijl te bewerken</a:t>
            </a:r>
            <a:endParaRPr lang="nl-NL" dirty="0" smtClean="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29-5-2017</a:t>
            </a:fld>
            <a:endParaRPr lang="nl-NL" dirty="0"/>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dirty="0"/>
          </a:p>
        </p:txBody>
      </p:sp>
      <p:sp>
        <p:nvSpPr>
          <p:cNvPr id="15" name="Tijdelijke aanduiding voor inhoud 14"/>
          <p:cNvSpPr>
            <a:spLocks noGrp="1"/>
          </p:cNvSpPr>
          <p:nvPr>
            <p:ph sz="quarter" idx="10"/>
          </p:nvPr>
        </p:nvSpPr>
        <p:spPr>
          <a:xfrm>
            <a:off x="4572000" y="1052736"/>
            <a:ext cx="4572000" cy="5289525"/>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47802267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8" name="shpTekst"/>
          <p:cNvSpPr>
            <a:spLocks noGrp="1" noChangeArrowheads="1"/>
          </p:cNvSpPr>
          <p:nvPr>
            <p:ph idx="1" hasCustomPrompt="1"/>
          </p:nvPr>
        </p:nvSpPr>
        <p:spPr bwMode="auto">
          <a:xfrm>
            <a:off x="251520" y="2156859"/>
            <a:ext cx="423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2400"/>
            </a:lvl1pPr>
            <a:lvl2pPr>
              <a:defRPr sz="2000"/>
            </a:lvl2pPr>
            <a:lvl3pPr>
              <a:defRPr sz="1800"/>
            </a:lvl3pPr>
          </a:lstStyle>
          <a:p>
            <a:pPr lvl="0"/>
            <a:r>
              <a:rPr lang="nl-NL" dirty="0" smtClean="0"/>
              <a:t>Klik om de opmaakprofielen van de </a:t>
            </a:r>
            <a:r>
              <a:rPr lang="nl-NL" dirty="0" err="1" smtClean="0"/>
              <a:t>modeltekst</a:t>
            </a:r>
            <a:r>
              <a:rPr lang="nl-NL" dirty="0" smtClean="0"/>
              <a:t> te bewerken</a:t>
            </a:r>
          </a:p>
        </p:txBody>
      </p:sp>
      <p:sp>
        <p:nvSpPr>
          <p:cNvPr id="9" name="shpTitel"/>
          <p:cNvSpPr>
            <a:spLocks noGrp="1" noChangeArrowheads="1"/>
          </p:cNvSpPr>
          <p:nvPr>
            <p:ph type="title"/>
          </p:nvPr>
        </p:nvSpPr>
        <p:spPr bwMode="auto">
          <a:xfrm>
            <a:off x="251520" y="1268760"/>
            <a:ext cx="423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smtClean="0"/>
              <a:t>Klik om de stijl te bewerken</a:t>
            </a:r>
            <a:endParaRPr lang="nl-NL" dirty="0" smtClean="0"/>
          </a:p>
        </p:txBody>
      </p:sp>
      <p:sp>
        <p:nvSpPr>
          <p:cNvPr id="10"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29-5-2017</a:t>
            </a:fld>
            <a:endParaRPr lang="nl-NL" dirty="0"/>
          </a:p>
        </p:txBody>
      </p:sp>
      <p:sp>
        <p:nvSpPr>
          <p:cNvPr id="11"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p>
        </p:txBody>
      </p:sp>
      <p:sp>
        <p:nvSpPr>
          <p:cNvPr id="12"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dirty="0"/>
          </a:p>
        </p:txBody>
      </p:sp>
      <p:sp>
        <p:nvSpPr>
          <p:cNvPr id="15" name="Tijdelijke aanduiding voor afbeelding 14"/>
          <p:cNvSpPr>
            <a:spLocks noGrp="1"/>
          </p:cNvSpPr>
          <p:nvPr>
            <p:ph type="pic" sz="quarter" idx="10"/>
          </p:nvPr>
        </p:nvSpPr>
        <p:spPr>
          <a:xfrm>
            <a:off x="4572000" y="1052736"/>
            <a:ext cx="4571999" cy="5289525"/>
          </a:xfrm>
          <a:prstGeom prst="rect">
            <a:avLst/>
          </a:prstGeom>
        </p:spPr>
        <p:txBody>
          <a:bodyPr/>
          <a:lstStyle>
            <a:lvl1pPr marL="0" indent="0">
              <a:buFontTx/>
              <a:buNone/>
              <a:defRPr/>
            </a:lvl1pPr>
          </a:lstStyle>
          <a:p>
            <a:r>
              <a:rPr lang="nl-NL" smtClean="0"/>
              <a:t>Klik op het pictogram als u een afbeelding wilt toevoegen</a:t>
            </a:r>
            <a:endParaRPr lang="nl-NL"/>
          </a:p>
        </p:txBody>
      </p:sp>
    </p:spTree>
    <p:extLst>
      <p:ext uri="{BB962C8B-B14F-4D97-AF65-F5344CB8AC3E}">
        <p14:creationId xmlns:p14="http://schemas.microsoft.com/office/powerpoint/2010/main" val="346815891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hpKleurvlakOnder"/>
          <p:cNvSpPr/>
          <p:nvPr/>
        </p:nvSpPr>
        <p:spPr>
          <a:xfrm>
            <a:off x="0" y="6318250"/>
            <a:ext cx="9144000" cy="539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solidFill>
                <a:schemeClr val="tx2"/>
              </a:solidFill>
            </a:endParaRPr>
          </a:p>
        </p:txBody>
      </p:sp>
      <p:sp>
        <p:nvSpPr>
          <p:cNvPr id="7"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8" name="shpBeeldmerk" descr="RO__vervolgpagina~LPPT.png"/>
          <p:cNvPicPr>
            <a:picLocks noChangeAspect="1"/>
          </p:cNvPicPr>
          <p:nvPr/>
        </p:nvPicPr>
        <p:blipFill>
          <a:blip r:embed="rId14" cstate="print"/>
          <a:srcRect/>
          <a:stretch>
            <a:fillRect/>
          </a:stretch>
        </p:blipFill>
        <p:spPr bwMode="auto">
          <a:xfrm>
            <a:off x="0" y="0"/>
            <a:ext cx="9144000" cy="857250"/>
          </a:xfrm>
          <a:prstGeom prst="rect">
            <a:avLst/>
          </a:prstGeom>
          <a:noFill/>
          <a:ln w="9525">
            <a:noFill/>
            <a:miter lim="800000"/>
            <a:headEnd/>
            <a:tailEnd/>
          </a:ln>
        </p:spPr>
      </p:pic>
      <p:sp>
        <p:nvSpPr>
          <p:cNvPr id="9"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10" name="shpBeeldmerk" descr="RO__vervolgpagina~LPPT.png"/>
          <p:cNvPicPr>
            <a:picLocks noChangeAspect="1"/>
          </p:cNvPicPr>
          <p:nvPr/>
        </p:nvPicPr>
        <p:blipFill>
          <a:blip r:embed="rId14" cstate="print"/>
          <a:srcRect/>
          <a:stretch>
            <a:fillRect/>
          </a:stretch>
        </p:blipFill>
        <p:spPr bwMode="auto">
          <a:xfrm>
            <a:off x="0" y="0"/>
            <a:ext cx="9144000" cy="857250"/>
          </a:xfrm>
          <a:prstGeom prst="rect">
            <a:avLst/>
          </a:prstGeom>
          <a:noFill/>
          <a:ln w="9525">
            <a:noFill/>
            <a:miter lim="800000"/>
            <a:headEnd/>
            <a:tailEnd/>
          </a:ln>
        </p:spPr>
      </p:pic>
      <p:sp>
        <p:nvSpPr>
          <p:cNvPr id="12" name="shpKleurvlakBoven"/>
          <p:cNvSpPr/>
          <p:nvPr/>
        </p:nvSpPr>
        <p:spPr>
          <a:xfrm>
            <a:off x="0" y="0"/>
            <a:ext cx="9144000" cy="1071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a:p>
        </p:txBody>
      </p:sp>
      <p:pic>
        <p:nvPicPr>
          <p:cNvPr id="13" name="shpBeeldmerk" descr="RO__vervolgpagina~LPPT.png"/>
          <p:cNvPicPr>
            <a:picLocks noChangeAspect="1"/>
          </p:cNvPicPr>
          <p:nvPr/>
        </p:nvPicPr>
        <p:blipFill>
          <a:blip r:embed="rId14" cstate="print"/>
          <a:srcRect/>
          <a:stretch>
            <a:fillRect/>
          </a:stretch>
        </p:blipFill>
        <p:spPr bwMode="auto">
          <a:xfrm>
            <a:off x="0" y="0"/>
            <a:ext cx="9144000" cy="857250"/>
          </a:xfrm>
          <a:prstGeom prst="rect">
            <a:avLst/>
          </a:prstGeom>
          <a:noFill/>
          <a:ln w="9525">
            <a:noFill/>
            <a:miter lim="800000"/>
            <a:headEnd/>
            <a:tailEnd/>
          </a:ln>
        </p:spPr>
      </p:pic>
      <p:sp>
        <p:nvSpPr>
          <p:cNvPr id="15" name="shpTitel"/>
          <p:cNvSpPr>
            <a:spLocks noGrp="1" noChangeArrowheads="1"/>
          </p:cNvSpPr>
          <p:nvPr>
            <p:ph type="title"/>
          </p:nvPr>
        </p:nvSpPr>
        <p:spPr bwMode="auto">
          <a:xfrm>
            <a:off x="251520" y="1268760"/>
            <a:ext cx="864096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smtClean="0"/>
              <a:t>Klik om het opmaakprofiel te bewerken</a:t>
            </a:r>
          </a:p>
        </p:txBody>
      </p:sp>
      <p:sp>
        <p:nvSpPr>
          <p:cNvPr id="18" name="Tijdelijke aanduiding voor datum 3"/>
          <p:cNvSpPr>
            <a:spLocks noGrp="1"/>
          </p:cNvSpPr>
          <p:nvPr>
            <p:ph type="dt" sz="half" idx="2"/>
          </p:nvPr>
        </p:nvSpPr>
        <p:spPr>
          <a:xfrm>
            <a:off x="4572000" y="6597353"/>
            <a:ext cx="432048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29-5-2017</a:t>
            </a:fld>
            <a:endParaRPr lang="nl-NL" dirty="0"/>
          </a:p>
        </p:txBody>
      </p:sp>
      <p:sp>
        <p:nvSpPr>
          <p:cNvPr id="19" name="Tijdelijke aanduiding voor voettekst 4"/>
          <p:cNvSpPr>
            <a:spLocks noGrp="1"/>
          </p:cNvSpPr>
          <p:nvPr>
            <p:ph type="ftr" sz="quarter" idx="3"/>
          </p:nvPr>
        </p:nvSpPr>
        <p:spPr>
          <a:xfrm>
            <a:off x="1691680" y="6342261"/>
            <a:ext cx="7200800" cy="266088"/>
          </a:xfrm>
          <a:prstGeom prst="rect">
            <a:avLst/>
          </a:prstGeom>
        </p:spPr>
        <p:txBody>
          <a:bodyPr/>
          <a:lstStyle>
            <a:lvl1pPr algn="r">
              <a:defRPr sz="1200">
                <a:solidFill>
                  <a:schemeClr val="bg1"/>
                </a:solidFill>
                <a:latin typeface="+mn-lt"/>
              </a:defRPr>
            </a:lvl1pPr>
          </a:lstStyle>
          <a:p>
            <a:endParaRPr lang="nl-NL" dirty="0"/>
          </a:p>
        </p:txBody>
      </p:sp>
      <p:sp>
        <p:nvSpPr>
          <p:cNvPr id="20" name="Tijdelijke aanduiding voor dianummer 5"/>
          <p:cNvSpPr>
            <a:spLocks noGrp="1"/>
          </p:cNvSpPr>
          <p:nvPr>
            <p:ph type="sldNum" sz="quarter" idx="4"/>
          </p:nvPr>
        </p:nvSpPr>
        <p:spPr>
          <a:xfrm>
            <a:off x="246323" y="6356349"/>
            <a:ext cx="725277"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dirty="0"/>
          </a:p>
        </p:txBody>
      </p:sp>
    </p:spTree>
    <p:extLst>
      <p:ext uri="{BB962C8B-B14F-4D97-AF65-F5344CB8AC3E}">
        <p14:creationId xmlns:p14="http://schemas.microsoft.com/office/powerpoint/2010/main" val="1323082977"/>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360000" indent="-3600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720000" indent="-360000" algn="l" defTabSz="914400" rtl="0" eaLnBrk="1" latinLnBrk="0" hangingPunct="1">
        <a:lnSpc>
          <a:spcPct val="90000"/>
        </a:lnSpc>
        <a:spcBef>
          <a:spcPts val="500"/>
        </a:spcBef>
        <a:buFont typeface="Verdana" panose="020B0604030504040204" pitchFamily="34" charset="0"/>
        <a:buChar char="-"/>
        <a:defRPr sz="2400" kern="1200">
          <a:solidFill>
            <a:schemeClr val="tx1"/>
          </a:solidFill>
          <a:latin typeface="+mn-lt"/>
          <a:ea typeface="+mn-ea"/>
          <a:cs typeface="+mn-cs"/>
        </a:defRPr>
      </a:lvl2pPr>
      <a:lvl3pPr marL="1080000" indent="-360000" algn="l" defTabSz="914400" rtl="0" eaLnBrk="1" latinLnBrk="0" hangingPunct="1">
        <a:lnSpc>
          <a:spcPct val="90000"/>
        </a:lnSpc>
        <a:spcBef>
          <a:spcPts val="500"/>
        </a:spcBef>
        <a:buSzPct val="75000"/>
        <a:buFont typeface="Verdana" panose="020B0604030504040204" pitchFamily="34" charset="0"/>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mailto:sbir@rvo.nl"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ctrTitle"/>
          </p:nvPr>
        </p:nvSpPr>
        <p:spPr/>
        <p:txBody>
          <a:bodyPr/>
          <a:lstStyle/>
          <a:p>
            <a:r>
              <a:rPr lang="nl-NL" dirty="0" smtClean="0"/>
              <a:t>SBIR</a:t>
            </a:r>
            <a:endParaRPr lang="nl-NL" dirty="0"/>
          </a:p>
        </p:txBody>
      </p:sp>
      <p:sp>
        <p:nvSpPr>
          <p:cNvPr id="7" name="Ondertitel 6"/>
          <p:cNvSpPr>
            <a:spLocks noGrp="1"/>
          </p:cNvSpPr>
          <p:nvPr>
            <p:ph type="subTitle" idx="1"/>
          </p:nvPr>
        </p:nvSpPr>
        <p:spPr/>
        <p:txBody>
          <a:bodyPr/>
          <a:lstStyle/>
          <a:p>
            <a:r>
              <a:rPr lang="nl-NL" dirty="0" smtClean="0"/>
              <a:t>Blockchaintoepassingen met een publiek belang in </a:t>
            </a:r>
            <a:r>
              <a:rPr lang="nl-NL" dirty="0" smtClean="0"/>
              <a:t>Groningen</a:t>
            </a:r>
            <a:endParaRPr lang="nl-NL" dirty="0" smtClean="0"/>
          </a:p>
          <a:p>
            <a:r>
              <a:rPr lang="nl-NL" dirty="0" smtClean="0"/>
              <a:t>mei 2017</a:t>
            </a:r>
            <a:endParaRPr lang="nl-NL" dirty="0"/>
          </a:p>
        </p:txBody>
      </p:sp>
    </p:spTree>
    <p:extLst>
      <p:ext uri="{BB962C8B-B14F-4D97-AF65-F5344CB8AC3E}">
        <p14:creationId xmlns:p14="http://schemas.microsoft.com/office/powerpoint/2010/main" val="1177404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4"/>
          <p:cNvSpPr>
            <a:spLocks noGrp="1"/>
          </p:cNvSpPr>
          <p:nvPr>
            <p:ph type="title"/>
          </p:nvPr>
        </p:nvSpPr>
        <p:spPr/>
        <p:txBody>
          <a:bodyPr/>
          <a:lstStyle/>
          <a:p>
            <a:r>
              <a:rPr lang="nl-NL" dirty="0" smtClean="0"/>
              <a:t>Inhoud</a:t>
            </a:r>
            <a:endParaRPr lang="nl-NL" dirty="0"/>
          </a:p>
        </p:txBody>
      </p:sp>
      <p:sp>
        <p:nvSpPr>
          <p:cNvPr id="16" name="Tijdelijke aanduiding voor inhoud 15"/>
          <p:cNvSpPr>
            <a:spLocks noGrp="1"/>
          </p:cNvSpPr>
          <p:nvPr>
            <p:ph sz="quarter" idx="13"/>
          </p:nvPr>
        </p:nvSpPr>
        <p:spPr/>
        <p:txBody>
          <a:bodyPr/>
          <a:lstStyle/>
          <a:p>
            <a:r>
              <a:rPr lang="nl-NL" sz="2400" dirty="0" smtClean="0"/>
              <a:t>Wat is SBIR?</a:t>
            </a:r>
          </a:p>
          <a:p>
            <a:r>
              <a:rPr lang="nl-NL" sz="2400" dirty="0" smtClean="0"/>
              <a:t>De fasen</a:t>
            </a:r>
          </a:p>
          <a:p>
            <a:r>
              <a:rPr lang="nl-NL" sz="2400" dirty="0" smtClean="0"/>
              <a:t>Budget</a:t>
            </a:r>
          </a:p>
          <a:p>
            <a:r>
              <a:rPr lang="nl-NL" sz="2400" dirty="0" smtClean="0"/>
              <a:t>Meer dan alleen geld</a:t>
            </a:r>
          </a:p>
          <a:p>
            <a:endParaRPr lang="nl-NL" sz="2400" dirty="0" smtClean="0"/>
          </a:p>
          <a:p>
            <a:r>
              <a:rPr lang="nl-NL" sz="2400" dirty="0" smtClean="0"/>
              <a:t>Beoordeling</a:t>
            </a:r>
          </a:p>
          <a:p>
            <a:r>
              <a:rPr lang="nl-NL" sz="2400" dirty="0" smtClean="0"/>
              <a:t>Tijdpad</a:t>
            </a:r>
          </a:p>
          <a:p>
            <a:r>
              <a:rPr lang="nl-NL" sz="2400" dirty="0" smtClean="0"/>
              <a:t>Hoe vergroot u uw kansen?</a:t>
            </a:r>
          </a:p>
          <a:p>
            <a:r>
              <a:rPr lang="nl-NL" sz="2400" dirty="0" smtClean="0"/>
              <a:t>Waar vindt u informatie?</a:t>
            </a:r>
          </a:p>
        </p:txBody>
      </p:sp>
    </p:spTree>
    <p:extLst>
      <p:ext uri="{BB962C8B-B14F-4D97-AF65-F5344CB8AC3E}">
        <p14:creationId xmlns:p14="http://schemas.microsoft.com/office/powerpoint/2010/main" val="25077465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SBIR Doelstelling</a:t>
            </a:r>
            <a:endParaRPr lang="nl-NL" dirty="0"/>
          </a:p>
        </p:txBody>
      </p:sp>
      <p:sp>
        <p:nvSpPr>
          <p:cNvPr id="3" name="Tijdelijke aanduiding voor inhoud 2"/>
          <p:cNvSpPr>
            <a:spLocks noGrp="1"/>
          </p:cNvSpPr>
          <p:nvPr>
            <p:ph sz="quarter" idx="13"/>
          </p:nvPr>
        </p:nvSpPr>
        <p:spPr/>
        <p:txBody>
          <a:bodyPr/>
          <a:lstStyle/>
          <a:p>
            <a:r>
              <a:rPr lang="nl-NL" dirty="0"/>
              <a:t>SBIR is een innovatie-competitie om ondernemers uit te dagen om nieuwe producten of diensten te ontwikkelen gericht op de aanpak van een maatschappelijk vraagstuk. Wij zijn op zoek naar concreet bruikbare toepassingen, die onder andere kunnen worden gebruikt door (semi-) publieke organisaties. De overheid is daarbij een potentiele (maar geen exclusieve) inkoper. </a:t>
            </a:r>
          </a:p>
          <a:p>
            <a:endParaRPr lang="nl-NL" dirty="0"/>
          </a:p>
        </p:txBody>
      </p:sp>
    </p:spTree>
    <p:extLst>
      <p:ext uri="{BB962C8B-B14F-4D97-AF65-F5344CB8AC3E}">
        <p14:creationId xmlns:p14="http://schemas.microsoft.com/office/powerpoint/2010/main" val="3451205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66713" y="1283081"/>
            <a:ext cx="8169275" cy="472314"/>
          </a:xfrm>
        </p:spPr>
        <p:txBody>
          <a:bodyPr/>
          <a:lstStyle/>
          <a:p>
            <a:pPr eaLnBrk="1" hangingPunct="1"/>
            <a:r>
              <a:rPr lang="en-US" sz="2800" dirty="0" err="1" smtClean="0"/>
              <a:t>Wat</a:t>
            </a:r>
            <a:r>
              <a:rPr lang="en-US" sz="2800" dirty="0" smtClean="0"/>
              <a:t> is SBIR?</a:t>
            </a:r>
          </a:p>
        </p:txBody>
      </p:sp>
      <p:sp>
        <p:nvSpPr>
          <p:cNvPr id="8" name="Content Placeholder 2"/>
          <p:cNvSpPr>
            <a:spLocks noGrp="1"/>
          </p:cNvSpPr>
          <p:nvPr>
            <p:ph idx="4294967295"/>
          </p:nvPr>
        </p:nvSpPr>
        <p:spPr>
          <a:xfrm>
            <a:off x="366713" y="1764792"/>
            <a:ext cx="3757231" cy="4388358"/>
          </a:xfrm>
          <a:prstGeom prst="rect">
            <a:avLst/>
          </a:prstGeom>
        </p:spPr>
        <p:txBody>
          <a:bodyPr/>
          <a:lstStyle/>
          <a:p>
            <a:pPr marL="0" indent="0" eaLnBrk="1" hangingPunct="1">
              <a:lnSpc>
                <a:spcPct val="90000"/>
              </a:lnSpc>
              <a:buFont typeface="Times" pitchFamily="64" charset="0"/>
              <a:buNone/>
              <a:defRPr/>
            </a:pPr>
            <a:r>
              <a:rPr lang="nl-NL" sz="1800" dirty="0" smtClean="0"/>
              <a:t>Van idee naar oplossing:</a:t>
            </a:r>
          </a:p>
          <a:p>
            <a:pPr eaLnBrk="1" hangingPunct="1">
              <a:lnSpc>
                <a:spcPct val="90000"/>
              </a:lnSpc>
              <a:defRPr/>
            </a:pPr>
            <a:r>
              <a:rPr lang="nl-NL" sz="1800" dirty="0" smtClean="0"/>
              <a:t>In fasen.</a:t>
            </a:r>
          </a:p>
          <a:p>
            <a:pPr eaLnBrk="1" hangingPunct="1">
              <a:lnSpc>
                <a:spcPct val="90000"/>
              </a:lnSpc>
              <a:defRPr/>
            </a:pPr>
            <a:r>
              <a:rPr lang="nl-NL" sz="1800" dirty="0" smtClean="0"/>
              <a:t>In concurrentie.</a:t>
            </a:r>
          </a:p>
          <a:p>
            <a:pPr eaLnBrk="1" hangingPunct="1">
              <a:lnSpc>
                <a:spcPct val="90000"/>
              </a:lnSpc>
              <a:defRPr/>
            </a:pPr>
            <a:r>
              <a:rPr lang="nl-NL" sz="1800" dirty="0" smtClean="0"/>
              <a:t>Verantwoordelijkheid bij bedrijf.</a:t>
            </a:r>
          </a:p>
          <a:p>
            <a:pPr eaLnBrk="1" hangingPunct="1">
              <a:lnSpc>
                <a:spcPct val="90000"/>
              </a:lnSpc>
              <a:defRPr/>
            </a:pPr>
            <a:r>
              <a:rPr lang="nl-NL" sz="1800" dirty="0" smtClean="0"/>
              <a:t>Ontwikkeling producten of diensten.</a:t>
            </a:r>
          </a:p>
          <a:p>
            <a:pPr eaLnBrk="1" hangingPunct="1">
              <a:lnSpc>
                <a:spcPct val="90000"/>
              </a:lnSpc>
              <a:defRPr/>
            </a:pPr>
            <a:r>
              <a:rPr lang="nl-NL" sz="1800" dirty="0" smtClean="0"/>
              <a:t>Open voor alle bedrijven (ook grote).</a:t>
            </a:r>
          </a:p>
          <a:p>
            <a:pPr eaLnBrk="1" hangingPunct="1">
              <a:lnSpc>
                <a:spcPct val="90000"/>
              </a:lnSpc>
              <a:defRPr/>
            </a:pPr>
            <a:r>
              <a:rPr lang="nl-NL" sz="1800" dirty="0" smtClean="0"/>
              <a:t>Open, eerlijk en transparant.</a:t>
            </a:r>
          </a:p>
          <a:p>
            <a:pPr eaLnBrk="1" hangingPunct="1">
              <a:lnSpc>
                <a:spcPct val="90000"/>
              </a:lnSpc>
              <a:defRPr/>
            </a:pPr>
            <a:endParaRPr lang="en-US" sz="1800" dirty="0" smtClean="0"/>
          </a:p>
        </p:txBody>
      </p:sp>
      <p:pic>
        <p:nvPicPr>
          <p:cNvPr id="9" name="Picture 6" descr="Trechter.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83280" y="483724"/>
            <a:ext cx="6217920" cy="582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51518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6713" y="1233488"/>
            <a:ext cx="8166100" cy="571500"/>
          </a:xfrm>
        </p:spPr>
        <p:txBody>
          <a:bodyPr/>
          <a:lstStyle/>
          <a:p>
            <a:r>
              <a:rPr lang="nl-NL" sz="2800" dirty="0" smtClean="0"/>
              <a:t>De fasen </a:t>
            </a:r>
          </a:p>
        </p:txBody>
      </p:sp>
      <p:sp>
        <p:nvSpPr>
          <p:cNvPr id="3" name="Tijdelijke aanduiding voor inhoud 2"/>
          <p:cNvSpPr>
            <a:spLocks noGrp="1"/>
          </p:cNvSpPr>
          <p:nvPr>
            <p:ph idx="4294967295"/>
          </p:nvPr>
        </p:nvSpPr>
        <p:spPr>
          <a:xfrm>
            <a:off x="366713" y="1798638"/>
            <a:ext cx="8169275" cy="4354512"/>
          </a:xfrm>
          <a:prstGeom prst="rect">
            <a:avLst/>
          </a:prstGeom>
        </p:spPr>
        <p:txBody>
          <a:bodyPr/>
          <a:lstStyle/>
          <a:p>
            <a:pPr marL="0" indent="0">
              <a:buFont typeface="Times" pitchFamily="64" charset="0"/>
              <a:buNone/>
            </a:pPr>
            <a:r>
              <a:rPr lang="nl-NL" sz="2400" dirty="0" smtClean="0"/>
              <a:t>1. Haalbaarheidsonderzoek </a:t>
            </a:r>
          </a:p>
          <a:p>
            <a:pPr lvl="3"/>
            <a:r>
              <a:rPr lang="nl-NL" dirty="0" smtClean="0"/>
              <a:t>Duur: 5 maanden</a:t>
            </a:r>
          </a:p>
          <a:p>
            <a:pPr lvl="3"/>
            <a:r>
              <a:rPr lang="nl-NL" dirty="0" smtClean="0"/>
              <a:t>Eindresultaat: haalbaarheidsrapport. </a:t>
            </a:r>
          </a:p>
          <a:p>
            <a:pPr marL="0" indent="0">
              <a:buFont typeface="Times" pitchFamily="64" charset="0"/>
              <a:buNone/>
            </a:pPr>
            <a:r>
              <a:rPr lang="nl-NL" sz="2400" dirty="0" smtClean="0"/>
              <a:t>2. Onderzoek &amp; Ontwikkelingstraject </a:t>
            </a:r>
          </a:p>
          <a:p>
            <a:pPr lvl="3"/>
            <a:r>
              <a:rPr lang="nl-NL" dirty="0" smtClean="0"/>
              <a:t>Duur: 12 maanden</a:t>
            </a:r>
          </a:p>
          <a:p>
            <a:pPr lvl="3"/>
            <a:r>
              <a:rPr lang="nl-NL" dirty="0" smtClean="0"/>
              <a:t>Eindresultaat: rapport + demonstratie eindresultaat </a:t>
            </a:r>
          </a:p>
          <a:p>
            <a:pPr marL="0" indent="0">
              <a:buFont typeface="Times" pitchFamily="64" charset="0"/>
              <a:buNone/>
            </a:pPr>
            <a:r>
              <a:rPr lang="nl-NL" sz="2400" dirty="0"/>
              <a:t>3. </a:t>
            </a:r>
            <a:r>
              <a:rPr lang="nl-NL" sz="2400" dirty="0" smtClean="0"/>
              <a:t>Marktrijp maken / commercialisatiefase</a:t>
            </a:r>
          </a:p>
          <a:p>
            <a:pPr lvl="3"/>
            <a:r>
              <a:rPr lang="nl-NL" dirty="0" smtClean="0"/>
              <a:t>Geen overheidsondersteuning</a:t>
            </a:r>
          </a:p>
          <a:p>
            <a:pPr marL="0" indent="0">
              <a:spcBef>
                <a:spcPct val="35000"/>
              </a:spcBef>
              <a:spcAft>
                <a:spcPct val="35000"/>
              </a:spcAft>
              <a:buFont typeface="Times" pitchFamily="64" charset="0"/>
              <a:buNone/>
            </a:pPr>
            <a:endParaRPr lang="nl-NL" sz="2600" dirty="0" smtClean="0"/>
          </a:p>
        </p:txBody>
      </p:sp>
      <p:sp>
        <p:nvSpPr>
          <p:cNvPr id="4" name="Tijdelijke aanduiding voor dianummer 5"/>
          <p:cNvSpPr>
            <a:spLocks noGrp="1"/>
          </p:cNvSpPr>
          <p:nvPr>
            <p:ph type="sldNum" sz="quarter" idx="4294967295"/>
          </p:nvPr>
        </p:nvSpPr>
        <p:spPr>
          <a:xfrm>
            <a:off x="387350" y="6362700"/>
            <a:ext cx="712788" cy="3635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DBDAB1E2-74D8-4ECC-9FD9-DA1BDF7AE1C6}" type="slidenum">
              <a:rPr lang="en-US" sz="1000" smtClean="0">
                <a:solidFill>
                  <a:schemeClr val="bg1"/>
                </a:solidFill>
                <a:latin typeface="Verdana" pitchFamily="34" charset="0"/>
              </a:rPr>
              <a:pPr/>
              <a:t>5</a:t>
            </a:fld>
            <a:endParaRPr lang="en-US" sz="1400" smtClean="0">
              <a:solidFill>
                <a:schemeClr val="bg1"/>
              </a:solidFill>
            </a:endParaRPr>
          </a:p>
        </p:txBody>
      </p:sp>
    </p:spTree>
    <p:extLst>
      <p:ext uri="{BB962C8B-B14F-4D97-AF65-F5344CB8AC3E}">
        <p14:creationId xmlns:p14="http://schemas.microsoft.com/office/powerpoint/2010/main" val="3698264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6713" y="1233488"/>
            <a:ext cx="8166100" cy="571500"/>
          </a:xfrm>
        </p:spPr>
        <p:txBody>
          <a:bodyPr/>
          <a:lstStyle/>
          <a:p>
            <a:r>
              <a:rPr lang="nl-NL" sz="2800" dirty="0" smtClean="0"/>
              <a:t>Budget </a:t>
            </a:r>
          </a:p>
        </p:txBody>
      </p:sp>
      <p:sp>
        <p:nvSpPr>
          <p:cNvPr id="3" name="Tijdelijke aanduiding voor inhoud 2"/>
          <p:cNvSpPr>
            <a:spLocks noGrp="1"/>
          </p:cNvSpPr>
          <p:nvPr>
            <p:ph idx="4294967295"/>
          </p:nvPr>
        </p:nvSpPr>
        <p:spPr>
          <a:xfrm>
            <a:off x="323850" y="1773238"/>
            <a:ext cx="8169275" cy="4354512"/>
          </a:xfrm>
          <a:prstGeom prst="rect">
            <a:avLst/>
          </a:prstGeom>
        </p:spPr>
        <p:txBody>
          <a:bodyPr/>
          <a:lstStyle/>
          <a:p>
            <a:pPr marL="0" indent="0">
              <a:spcBef>
                <a:spcPct val="35000"/>
              </a:spcBef>
              <a:spcAft>
                <a:spcPct val="35000"/>
              </a:spcAft>
              <a:buFont typeface="Times" pitchFamily="64" charset="0"/>
              <a:buNone/>
            </a:pPr>
            <a:r>
              <a:rPr lang="nl-NL" sz="2600" dirty="0" smtClean="0"/>
              <a:t>€ </a:t>
            </a:r>
            <a:r>
              <a:rPr lang="nl-NL" sz="2600" dirty="0" smtClean="0"/>
              <a:t>500</a:t>
            </a:r>
            <a:r>
              <a:rPr lang="nl-NL" sz="2600" dirty="0" smtClean="0"/>
              <a:t>.000 </a:t>
            </a:r>
            <a:r>
              <a:rPr lang="nl-NL" sz="2600" dirty="0" smtClean="0"/>
              <a:t>totale budget</a:t>
            </a:r>
            <a:endParaRPr lang="nl-NL" sz="2600" dirty="0"/>
          </a:p>
          <a:p>
            <a:pPr marL="0" indent="0">
              <a:spcBef>
                <a:spcPct val="35000"/>
              </a:spcBef>
              <a:spcAft>
                <a:spcPct val="35000"/>
              </a:spcAft>
              <a:buFont typeface="Times" pitchFamily="64" charset="0"/>
              <a:buNone/>
            </a:pPr>
            <a:endParaRPr lang="nl-NL" sz="2600" dirty="0" smtClean="0"/>
          </a:p>
          <a:p>
            <a:pPr marL="0" indent="0">
              <a:spcBef>
                <a:spcPct val="35000"/>
              </a:spcBef>
              <a:spcAft>
                <a:spcPct val="35000"/>
              </a:spcAft>
              <a:buFont typeface="Times" pitchFamily="64" charset="0"/>
              <a:buNone/>
            </a:pPr>
            <a:r>
              <a:rPr lang="nl-NL" sz="2600" dirty="0" smtClean="0"/>
              <a:t>Fase 1: € </a:t>
            </a:r>
            <a:r>
              <a:rPr lang="nl-NL" sz="2600" dirty="0" smtClean="0"/>
              <a:t>250</a:t>
            </a:r>
            <a:r>
              <a:rPr lang="nl-NL" sz="2600" dirty="0" smtClean="0"/>
              <a:t>.000</a:t>
            </a:r>
            <a:r>
              <a:rPr lang="nl-NL" sz="2600" dirty="0" smtClean="0"/>
              <a:t>,-</a:t>
            </a:r>
          </a:p>
          <a:p>
            <a:pPr marL="0" indent="0">
              <a:spcBef>
                <a:spcPct val="35000"/>
              </a:spcBef>
              <a:spcAft>
                <a:spcPct val="35000"/>
              </a:spcAft>
              <a:buFont typeface="Times" pitchFamily="64" charset="0"/>
              <a:buNone/>
            </a:pPr>
            <a:r>
              <a:rPr lang="nl-NL" sz="2600" dirty="0" smtClean="0"/>
              <a:t>Per project max</a:t>
            </a:r>
            <a:r>
              <a:rPr lang="en-GB" sz="2600" dirty="0" smtClean="0"/>
              <a:t> </a:t>
            </a:r>
            <a:r>
              <a:rPr lang="nl-NL" sz="2600" dirty="0" smtClean="0"/>
              <a:t>€ 50.000,-</a:t>
            </a:r>
          </a:p>
          <a:p>
            <a:pPr marL="0" indent="0">
              <a:spcBef>
                <a:spcPct val="35000"/>
              </a:spcBef>
              <a:spcAft>
                <a:spcPct val="35000"/>
              </a:spcAft>
              <a:buFont typeface="Times" pitchFamily="64" charset="0"/>
              <a:buNone/>
            </a:pPr>
            <a:endParaRPr lang="nl-NL" sz="2600" dirty="0" smtClean="0"/>
          </a:p>
          <a:p>
            <a:pPr marL="0" indent="0">
              <a:spcBef>
                <a:spcPct val="35000"/>
              </a:spcBef>
              <a:spcAft>
                <a:spcPct val="35000"/>
              </a:spcAft>
              <a:buFont typeface="Times" pitchFamily="64" charset="0"/>
              <a:buNone/>
            </a:pPr>
            <a:r>
              <a:rPr lang="nl-NL" sz="2600" dirty="0" smtClean="0"/>
              <a:t>Fase 2: € 250.000,-</a:t>
            </a:r>
          </a:p>
          <a:p>
            <a:pPr marL="0" indent="0">
              <a:buNone/>
            </a:pPr>
            <a:r>
              <a:rPr lang="nl-NL" sz="2600" dirty="0" smtClean="0"/>
              <a:t>Per project max € 125.000,-</a:t>
            </a:r>
            <a:endParaRPr lang="en-GB" sz="2600" dirty="0" smtClean="0"/>
          </a:p>
        </p:txBody>
      </p:sp>
      <p:sp>
        <p:nvSpPr>
          <p:cNvPr id="4" name="Tijdelijke aanduiding voor dianummer 5"/>
          <p:cNvSpPr>
            <a:spLocks noGrp="1"/>
          </p:cNvSpPr>
          <p:nvPr>
            <p:ph type="sldNum" sz="quarter" idx="4294967295"/>
          </p:nvPr>
        </p:nvSpPr>
        <p:spPr>
          <a:xfrm>
            <a:off x="387350" y="6362700"/>
            <a:ext cx="712788" cy="3635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848C4428-F96C-4BD4-B1F7-2F819A6B60FF}" type="slidenum">
              <a:rPr lang="en-US" sz="1000" smtClean="0">
                <a:solidFill>
                  <a:schemeClr val="bg1"/>
                </a:solidFill>
                <a:latin typeface="Verdana" pitchFamily="34" charset="0"/>
              </a:rPr>
              <a:pPr/>
              <a:t>6</a:t>
            </a:fld>
            <a:endParaRPr lang="en-US" sz="1400" smtClean="0">
              <a:solidFill>
                <a:schemeClr val="bg1"/>
              </a:solidFill>
            </a:endParaRPr>
          </a:p>
        </p:txBody>
      </p:sp>
      <p:sp>
        <p:nvSpPr>
          <p:cNvPr id="5" name="Tekstvak 4"/>
          <p:cNvSpPr txBox="1"/>
          <p:nvPr/>
        </p:nvSpPr>
        <p:spPr>
          <a:xfrm rot="2296184">
            <a:off x="6551613" y="2025650"/>
            <a:ext cx="2605087" cy="461963"/>
          </a:xfrm>
          <a:prstGeom prst="rect">
            <a:avLst/>
          </a:prstGeom>
          <a:noFill/>
        </p:spPr>
        <p:txBody>
          <a:bodyPr>
            <a:spAutoFit/>
          </a:bodyPr>
          <a:lstStyle/>
          <a:p>
            <a:pPr>
              <a:defRPr/>
            </a:pPr>
            <a:r>
              <a:rPr lang="nl-NL" sz="2400" dirty="0">
                <a:latin typeface="+mj-lt"/>
              </a:rPr>
              <a:t>Inclusief</a:t>
            </a:r>
            <a:r>
              <a:rPr lang="nl-NL" sz="2400" dirty="0"/>
              <a:t> BTW!</a:t>
            </a:r>
            <a:endParaRPr lang="en-GB" sz="2400" dirty="0"/>
          </a:p>
        </p:txBody>
      </p:sp>
    </p:spTree>
    <p:extLst>
      <p:ext uri="{BB962C8B-B14F-4D97-AF65-F5344CB8AC3E}">
        <p14:creationId xmlns:p14="http://schemas.microsoft.com/office/powerpoint/2010/main" val="37666602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6713" y="1233488"/>
            <a:ext cx="8166100" cy="571500"/>
          </a:xfrm>
        </p:spPr>
        <p:txBody>
          <a:bodyPr/>
          <a:lstStyle/>
          <a:p>
            <a:r>
              <a:rPr lang="nl-NL" sz="2800" smtClean="0"/>
              <a:t>Meer dan alleen geld</a:t>
            </a:r>
          </a:p>
        </p:txBody>
      </p:sp>
      <p:sp>
        <p:nvSpPr>
          <p:cNvPr id="3" name="Tijdelijke aanduiding voor inhoud 2"/>
          <p:cNvSpPr>
            <a:spLocks noGrp="1"/>
          </p:cNvSpPr>
          <p:nvPr>
            <p:ph idx="4294967295"/>
          </p:nvPr>
        </p:nvSpPr>
        <p:spPr>
          <a:xfrm>
            <a:off x="366713" y="1798638"/>
            <a:ext cx="8169275" cy="4354512"/>
          </a:xfrm>
          <a:prstGeom prst="rect">
            <a:avLst/>
          </a:prstGeom>
        </p:spPr>
        <p:txBody>
          <a:bodyPr/>
          <a:lstStyle/>
          <a:p>
            <a:pPr>
              <a:spcBef>
                <a:spcPct val="35000"/>
              </a:spcBef>
              <a:spcAft>
                <a:spcPct val="35000"/>
              </a:spcAft>
            </a:pPr>
            <a:r>
              <a:rPr lang="nl-NL" sz="2600" dirty="0" smtClean="0"/>
              <a:t>Begeleiding</a:t>
            </a:r>
          </a:p>
          <a:p>
            <a:pPr>
              <a:spcBef>
                <a:spcPct val="35000"/>
              </a:spcBef>
              <a:spcAft>
                <a:spcPct val="35000"/>
              </a:spcAft>
            </a:pPr>
            <a:r>
              <a:rPr lang="nl-NL" sz="2600" dirty="0" smtClean="0"/>
              <a:t>Publiciteit</a:t>
            </a:r>
          </a:p>
          <a:p>
            <a:pPr>
              <a:spcBef>
                <a:spcPct val="35000"/>
              </a:spcBef>
              <a:spcAft>
                <a:spcPct val="35000"/>
              </a:spcAft>
            </a:pPr>
            <a:r>
              <a:rPr lang="nl-NL" sz="2600" dirty="0" smtClean="0"/>
              <a:t>Contact met potentiële klanten</a:t>
            </a:r>
          </a:p>
          <a:p>
            <a:pPr>
              <a:spcBef>
                <a:spcPct val="35000"/>
              </a:spcBef>
              <a:spcAft>
                <a:spcPct val="35000"/>
              </a:spcAft>
            </a:pPr>
            <a:r>
              <a:rPr lang="nl-NL" sz="2600" dirty="0" smtClean="0"/>
              <a:t>(Testomgeving)</a:t>
            </a:r>
          </a:p>
        </p:txBody>
      </p:sp>
      <p:sp>
        <p:nvSpPr>
          <p:cNvPr id="4" name="Tijdelijke aanduiding voor dianummer 5"/>
          <p:cNvSpPr>
            <a:spLocks noGrp="1"/>
          </p:cNvSpPr>
          <p:nvPr>
            <p:ph type="sldNum" sz="quarter" idx="4294967295"/>
          </p:nvPr>
        </p:nvSpPr>
        <p:spPr>
          <a:xfrm>
            <a:off x="387350" y="6362700"/>
            <a:ext cx="712788" cy="3635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07ADB59D-766E-41B6-B185-9D502679CBA8}" type="slidenum">
              <a:rPr lang="en-US" sz="1000" smtClean="0">
                <a:solidFill>
                  <a:schemeClr val="bg1"/>
                </a:solidFill>
                <a:latin typeface="Verdana" pitchFamily="34" charset="0"/>
              </a:rPr>
              <a:pPr/>
              <a:t>7</a:t>
            </a:fld>
            <a:endParaRPr lang="en-US" sz="1400" smtClean="0">
              <a:solidFill>
                <a:schemeClr val="bg1"/>
              </a:solidFill>
            </a:endParaRPr>
          </a:p>
        </p:txBody>
      </p:sp>
    </p:spTree>
    <p:extLst>
      <p:ext uri="{BB962C8B-B14F-4D97-AF65-F5344CB8AC3E}">
        <p14:creationId xmlns:p14="http://schemas.microsoft.com/office/powerpoint/2010/main" val="3733664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6713" y="1233488"/>
            <a:ext cx="8166100" cy="571500"/>
          </a:xfrm>
        </p:spPr>
        <p:txBody>
          <a:bodyPr/>
          <a:lstStyle/>
          <a:p>
            <a:r>
              <a:rPr lang="nl-NL" sz="2800" dirty="0" smtClean="0"/>
              <a:t>Beoordeling</a:t>
            </a:r>
          </a:p>
        </p:txBody>
      </p:sp>
      <p:sp>
        <p:nvSpPr>
          <p:cNvPr id="3" name="Tijdelijke aanduiding voor inhoud 2"/>
          <p:cNvSpPr>
            <a:spLocks noGrp="1"/>
          </p:cNvSpPr>
          <p:nvPr>
            <p:ph idx="4294967295"/>
          </p:nvPr>
        </p:nvSpPr>
        <p:spPr>
          <a:xfrm>
            <a:off x="366713" y="1798638"/>
            <a:ext cx="8169275" cy="4354512"/>
          </a:xfrm>
          <a:prstGeom prst="rect">
            <a:avLst/>
          </a:prstGeom>
        </p:spPr>
        <p:txBody>
          <a:bodyPr/>
          <a:lstStyle/>
          <a:p>
            <a:pPr marL="0" indent="0">
              <a:spcBef>
                <a:spcPct val="35000"/>
              </a:spcBef>
              <a:spcAft>
                <a:spcPct val="35000"/>
              </a:spcAft>
              <a:buNone/>
            </a:pPr>
            <a:r>
              <a:rPr lang="nl-NL" sz="2600" dirty="0" smtClean="0"/>
              <a:t>Zoals beschreven in SBIR-handleiding:</a:t>
            </a:r>
          </a:p>
          <a:p>
            <a:pPr>
              <a:spcBef>
                <a:spcPct val="35000"/>
              </a:spcBef>
              <a:spcAft>
                <a:spcPct val="35000"/>
              </a:spcAft>
            </a:pPr>
            <a:r>
              <a:rPr lang="nl-NL" sz="2600" dirty="0" smtClean="0"/>
              <a:t>Beoordelingscommissie</a:t>
            </a:r>
          </a:p>
          <a:p>
            <a:pPr>
              <a:spcBef>
                <a:spcPct val="35000"/>
              </a:spcBef>
              <a:spcAft>
                <a:spcPct val="35000"/>
              </a:spcAft>
            </a:pPr>
            <a:r>
              <a:rPr lang="nl-NL" sz="2600" dirty="0" smtClean="0"/>
              <a:t>Criteria</a:t>
            </a:r>
          </a:p>
          <a:p>
            <a:pPr marL="0" indent="0">
              <a:spcBef>
                <a:spcPct val="35000"/>
              </a:spcBef>
              <a:spcAft>
                <a:spcPct val="35000"/>
              </a:spcAft>
              <a:buNone/>
            </a:pPr>
            <a:endParaRPr lang="nl-NL" sz="2600" dirty="0" smtClean="0"/>
          </a:p>
        </p:txBody>
      </p:sp>
      <p:sp>
        <p:nvSpPr>
          <p:cNvPr id="4" name="Tijdelijke aanduiding voor dianummer 5"/>
          <p:cNvSpPr>
            <a:spLocks noGrp="1"/>
          </p:cNvSpPr>
          <p:nvPr>
            <p:ph type="sldNum" sz="quarter" idx="4294967295"/>
          </p:nvPr>
        </p:nvSpPr>
        <p:spPr>
          <a:xfrm>
            <a:off x="387350" y="6362700"/>
            <a:ext cx="712788" cy="3635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D240C7F1-A931-4147-93DE-06A5DF839761}" type="slidenum">
              <a:rPr lang="en-US" sz="1000" smtClean="0">
                <a:solidFill>
                  <a:schemeClr val="bg1"/>
                </a:solidFill>
                <a:latin typeface="Verdana" pitchFamily="34" charset="0"/>
              </a:rPr>
              <a:pPr/>
              <a:t>8</a:t>
            </a:fld>
            <a:endParaRPr lang="en-US" sz="1400" smtClean="0">
              <a:solidFill>
                <a:schemeClr val="bg1"/>
              </a:solidFill>
            </a:endParaRPr>
          </a:p>
        </p:txBody>
      </p:sp>
    </p:spTree>
    <p:extLst>
      <p:ext uri="{BB962C8B-B14F-4D97-AF65-F5344CB8AC3E}">
        <p14:creationId xmlns:p14="http://schemas.microsoft.com/office/powerpoint/2010/main" val="25545252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6713" y="1233488"/>
            <a:ext cx="8166100" cy="571500"/>
          </a:xfrm>
        </p:spPr>
        <p:txBody>
          <a:bodyPr/>
          <a:lstStyle/>
          <a:p>
            <a:r>
              <a:rPr lang="nl-NL" sz="2800" dirty="0" smtClean="0"/>
              <a:t>Beoordelingscriteria</a:t>
            </a:r>
          </a:p>
        </p:txBody>
      </p:sp>
      <p:sp>
        <p:nvSpPr>
          <p:cNvPr id="3" name="Tijdelijke aanduiding voor inhoud 2"/>
          <p:cNvSpPr>
            <a:spLocks noGrp="1"/>
          </p:cNvSpPr>
          <p:nvPr>
            <p:ph idx="4294967295"/>
          </p:nvPr>
        </p:nvSpPr>
        <p:spPr>
          <a:xfrm>
            <a:off x="417988" y="2644671"/>
            <a:ext cx="8169275" cy="2867366"/>
          </a:xfrm>
          <a:prstGeom prst="rect">
            <a:avLst/>
          </a:prstGeom>
        </p:spPr>
        <p:txBody>
          <a:bodyPr/>
          <a:lstStyle/>
          <a:p>
            <a:pPr marL="514350" indent="-514350">
              <a:buFont typeface="Verdana" pitchFamily="34" charset="0"/>
              <a:buAutoNum type="arabicPeriod"/>
            </a:pPr>
            <a:r>
              <a:rPr lang="en-GB" sz="2800" dirty="0" smtClean="0"/>
              <a:t>Impact: 40 </a:t>
            </a:r>
            <a:r>
              <a:rPr lang="en-GB" sz="2800" dirty="0" err="1" smtClean="0"/>
              <a:t>punten</a:t>
            </a:r>
            <a:endParaRPr lang="en-GB" sz="2800" dirty="0" smtClean="0"/>
          </a:p>
          <a:p>
            <a:pPr marL="514350" indent="-514350">
              <a:buFont typeface="Verdana" pitchFamily="34" charset="0"/>
              <a:buAutoNum type="arabicPeriod"/>
            </a:pPr>
            <a:r>
              <a:rPr lang="en-GB" sz="2800" dirty="0" err="1" smtClean="0"/>
              <a:t>Technologische</a:t>
            </a:r>
            <a:r>
              <a:rPr lang="en-GB" sz="2800" dirty="0" smtClean="0"/>
              <a:t> </a:t>
            </a:r>
            <a:r>
              <a:rPr lang="en-GB" sz="2800" dirty="0" err="1" smtClean="0"/>
              <a:t>haalbaarheid</a:t>
            </a:r>
            <a:r>
              <a:rPr lang="en-GB" sz="2800" dirty="0" smtClean="0"/>
              <a:t>: 20 </a:t>
            </a:r>
            <a:r>
              <a:rPr lang="nl-NL" dirty="0" smtClean="0"/>
              <a:t>punten</a:t>
            </a:r>
          </a:p>
          <a:p>
            <a:pPr marL="514350" indent="-514350">
              <a:buFont typeface="Verdana" pitchFamily="34" charset="0"/>
              <a:buAutoNum type="arabicPeriod"/>
            </a:pPr>
            <a:r>
              <a:rPr lang="nl-NL" sz="2800" dirty="0" smtClean="0"/>
              <a:t>Economisch perspectief: 40 punten</a:t>
            </a:r>
            <a:endParaRPr lang="en-GB" sz="2800" dirty="0" smtClean="0"/>
          </a:p>
        </p:txBody>
      </p:sp>
      <p:sp>
        <p:nvSpPr>
          <p:cNvPr id="4" name="Tijdelijke aanduiding voor dianummer 5"/>
          <p:cNvSpPr>
            <a:spLocks noGrp="1"/>
          </p:cNvSpPr>
          <p:nvPr>
            <p:ph type="sldNum" sz="quarter" idx="4294967295"/>
          </p:nvPr>
        </p:nvSpPr>
        <p:spPr>
          <a:xfrm>
            <a:off x="387350" y="6362700"/>
            <a:ext cx="712788" cy="3635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E7941D3B-BE26-4A38-92BE-6524B597E763}" type="slidenum">
              <a:rPr lang="en-US" sz="1000" smtClean="0">
                <a:solidFill>
                  <a:schemeClr val="bg1"/>
                </a:solidFill>
                <a:latin typeface="Verdana" pitchFamily="34" charset="0"/>
              </a:rPr>
              <a:pPr/>
              <a:t>9</a:t>
            </a:fld>
            <a:endParaRPr lang="en-US" sz="1400" smtClean="0">
              <a:solidFill>
                <a:schemeClr val="bg1"/>
              </a:solidFill>
            </a:endParaRPr>
          </a:p>
        </p:txBody>
      </p:sp>
    </p:spTree>
    <p:extLst>
      <p:ext uri="{BB962C8B-B14F-4D97-AF65-F5344CB8AC3E}">
        <p14:creationId xmlns:p14="http://schemas.microsoft.com/office/powerpoint/2010/main" val="3549082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6713" y="1233488"/>
            <a:ext cx="8166100" cy="571500"/>
          </a:xfrm>
        </p:spPr>
        <p:txBody>
          <a:bodyPr/>
          <a:lstStyle/>
          <a:p>
            <a:r>
              <a:rPr lang="nl-NL" sz="2800" dirty="0" smtClean="0"/>
              <a:t>Tijdpad</a:t>
            </a:r>
          </a:p>
        </p:txBody>
      </p:sp>
      <p:sp>
        <p:nvSpPr>
          <p:cNvPr id="3" name="Tijdelijke aanduiding voor inhoud 2"/>
          <p:cNvSpPr>
            <a:spLocks noGrp="1"/>
          </p:cNvSpPr>
          <p:nvPr>
            <p:ph idx="4294967295"/>
          </p:nvPr>
        </p:nvSpPr>
        <p:spPr>
          <a:xfrm>
            <a:off x="366713" y="1798638"/>
            <a:ext cx="8169275" cy="4354512"/>
          </a:xfrm>
          <a:prstGeom prst="rect">
            <a:avLst/>
          </a:prstGeom>
        </p:spPr>
        <p:txBody>
          <a:bodyPr/>
          <a:lstStyle/>
          <a:p>
            <a:pPr marL="0" indent="0">
              <a:spcBef>
                <a:spcPct val="35000"/>
              </a:spcBef>
              <a:spcAft>
                <a:spcPct val="35000"/>
              </a:spcAft>
              <a:buFont typeface="Times" pitchFamily="64" charset="0"/>
              <a:buNone/>
            </a:pPr>
            <a:endParaRPr lang="nl-NL" sz="2600" dirty="0" smtClean="0"/>
          </a:p>
          <a:p>
            <a:pPr marL="0" indent="0">
              <a:spcBef>
                <a:spcPct val="35000"/>
              </a:spcBef>
              <a:spcAft>
                <a:spcPct val="35000"/>
              </a:spcAft>
              <a:buFont typeface="Times" pitchFamily="64" charset="0"/>
              <a:buNone/>
            </a:pPr>
            <a:r>
              <a:rPr lang="nl-NL" sz="2600" dirty="0" smtClean="0"/>
              <a:t>Sluiting: 28 juni 2017, 17:00 uur</a:t>
            </a:r>
          </a:p>
          <a:p>
            <a:pPr marL="0" indent="0">
              <a:spcBef>
                <a:spcPct val="35000"/>
              </a:spcBef>
              <a:spcAft>
                <a:spcPct val="35000"/>
              </a:spcAft>
              <a:buFont typeface="Times" pitchFamily="64" charset="0"/>
              <a:buNone/>
            </a:pPr>
            <a:r>
              <a:rPr lang="nl-NL" sz="2600" dirty="0" smtClean="0"/>
              <a:t>Uitslag bekend: augustus 2017 kort daarna opdracht</a:t>
            </a:r>
            <a:endParaRPr lang="nl-NL" sz="2400" dirty="0" smtClean="0">
              <a:solidFill>
                <a:srgbClr val="FF0000"/>
              </a:solidFill>
            </a:endParaRPr>
          </a:p>
          <a:p>
            <a:pPr marL="0" indent="0">
              <a:spcBef>
                <a:spcPct val="35000"/>
              </a:spcBef>
              <a:spcAft>
                <a:spcPct val="35000"/>
              </a:spcAft>
              <a:buFont typeface="Times" pitchFamily="64" charset="0"/>
              <a:buNone/>
            </a:pPr>
            <a:r>
              <a:rPr lang="nl-NL" sz="2600" dirty="0" smtClean="0"/>
              <a:t>Fase 1 afgerond: januari 2018</a:t>
            </a:r>
          </a:p>
          <a:p>
            <a:pPr marL="0" indent="0">
              <a:spcBef>
                <a:spcPct val="35000"/>
              </a:spcBef>
              <a:spcAft>
                <a:spcPct val="35000"/>
              </a:spcAft>
              <a:buFont typeface="Times" pitchFamily="64" charset="0"/>
              <a:buNone/>
            </a:pPr>
            <a:r>
              <a:rPr lang="nl-NL" sz="2600" dirty="0" smtClean="0"/>
              <a:t>Fase 2 afgerond: mei 2019</a:t>
            </a:r>
          </a:p>
          <a:p>
            <a:pPr marL="0" indent="0">
              <a:spcBef>
                <a:spcPct val="35000"/>
              </a:spcBef>
              <a:spcAft>
                <a:spcPct val="35000"/>
              </a:spcAft>
              <a:buFont typeface="Times" pitchFamily="64" charset="0"/>
              <a:buNone/>
            </a:pPr>
            <a:endParaRPr lang="nl-NL" sz="2600" dirty="0" smtClean="0"/>
          </a:p>
        </p:txBody>
      </p:sp>
      <p:sp>
        <p:nvSpPr>
          <p:cNvPr id="4" name="Tijdelijke aanduiding voor dianummer 5"/>
          <p:cNvSpPr>
            <a:spLocks noGrp="1"/>
          </p:cNvSpPr>
          <p:nvPr>
            <p:ph type="sldNum" sz="quarter" idx="4294967295"/>
          </p:nvPr>
        </p:nvSpPr>
        <p:spPr>
          <a:xfrm>
            <a:off x="387350" y="6362700"/>
            <a:ext cx="712788" cy="3635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8CD6FB6D-2667-42B6-B631-9091F61495A6}" type="slidenum">
              <a:rPr lang="en-US" sz="1000" smtClean="0">
                <a:solidFill>
                  <a:schemeClr val="bg1"/>
                </a:solidFill>
                <a:latin typeface="Verdana" pitchFamily="34" charset="0"/>
              </a:rPr>
              <a:pPr/>
              <a:t>10</a:t>
            </a:fld>
            <a:endParaRPr lang="en-US" sz="1400" smtClean="0">
              <a:solidFill>
                <a:schemeClr val="bg1"/>
              </a:solidFill>
            </a:endParaRPr>
          </a:p>
        </p:txBody>
      </p:sp>
    </p:spTree>
    <p:extLst>
      <p:ext uri="{BB962C8B-B14F-4D97-AF65-F5344CB8AC3E}">
        <p14:creationId xmlns:p14="http://schemas.microsoft.com/office/powerpoint/2010/main" val="34291123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6713" y="1233488"/>
            <a:ext cx="8166100" cy="571500"/>
          </a:xfrm>
        </p:spPr>
        <p:txBody>
          <a:bodyPr/>
          <a:lstStyle/>
          <a:p>
            <a:r>
              <a:rPr lang="nl-NL" sz="2800" dirty="0" smtClean="0"/>
              <a:t>Hoe vergroot u uw kansen</a:t>
            </a:r>
          </a:p>
        </p:txBody>
      </p:sp>
      <p:sp>
        <p:nvSpPr>
          <p:cNvPr id="3" name="Tijdelijke aanduiding voor inhoud 2"/>
          <p:cNvSpPr>
            <a:spLocks noGrp="1"/>
          </p:cNvSpPr>
          <p:nvPr>
            <p:ph idx="4294967295"/>
          </p:nvPr>
        </p:nvSpPr>
        <p:spPr>
          <a:xfrm>
            <a:off x="366713" y="1798638"/>
            <a:ext cx="8169275" cy="4354512"/>
          </a:xfrm>
          <a:prstGeom prst="rect">
            <a:avLst/>
          </a:prstGeom>
        </p:spPr>
        <p:txBody>
          <a:bodyPr/>
          <a:lstStyle/>
          <a:p>
            <a:pPr lvl="0">
              <a:spcBef>
                <a:spcPct val="35000"/>
              </a:spcBef>
              <a:spcAft>
                <a:spcPct val="35000"/>
              </a:spcAft>
            </a:pPr>
            <a:r>
              <a:rPr lang="nl-NL" sz="2600" dirty="0" smtClean="0"/>
              <a:t>Passend product (luister naar behoefte)</a:t>
            </a:r>
          </a:p>
          <a:p>
            <a:pPr lvl="0">
              <a:spcBef>
                <a:spcPct val="35000"/>
              </a:spcBef>
              <a:spcAft>
                <a:spcPct val="35000"/>
              </a:spcAft>
            </a:pPr>
            <a:r>
              <a:rPr lang="nl-NL" sz="2600" dirty="0" smtClean="0"/>
              <a:t>Juiste expertise aan boord</a:t>
            </a:r>
          </a:p>
          <a:p>
            <a:pPr lvl="0">
              <a:spcBef>
                <a:spcPct val="35000"/>
              </a:spcBef>
              <a:spcAft>
                <a:spcPct val="35000"/>
              </a:spcAft>
            </a:pPr>
            <a:r>
              <a:rPr lang="nl-NL" sz="2600" dirty="0" smtClean="0"/>
              <a:t>Heldere tekst en onderbouwing</a:t>
            </a:r>
          </a:p>
          <a:p>
            <a:pPr lvl="0">
              <a:spcBef>
                <a:spcPct val="35000"/>
              </a:spcBef>
              <a:spcAft>
                <a:spcPct val="35000"/>
              </a:spcAft>
            </a:pPr>
            <a:r>
              <a:rPr lang="nl-NL" sz="2600" dirty="0" smtClean="0"/>
              <a:t>Volledige offerte</a:t>
            </a:r>
          </a:p>
          <a:p>
            <a:pPr lvl="0">
              <a:spcBef>
                <a:spcPct val="35000"/>
              </a:spcBef>
              <a:spcAft>
                <a:spcPct val="35000"/>
              </a:spcAft>
            </a:pPr>
            <a:r>
              <a:rPr lang="nl-NL" sz="2600" dirty="0" smtClean="0"/>
              <a:t>Samenvatting</a:t>
            </a:r>
          </a:p>
          <a:p>
            <a:pPr lvl="0">
              <a:spcBef>
                <a:spcPct val="35000"/>
              </a:spcBef>
              <a:spcAft>
                <a:spcPct val="35000"/>
              </a:spcAft>
            </a:pPr>
            <a:r>
              <a:rPr lang="nl-NL" sz="2600" dirty="0" smtClean="0"/>
              <a:t>Tijdig</a:t>
            </a:r>
          </a:p>
          <a:p>
            <a:pPr lvl="0">
              <a:spcBef>
                <a:spcPct val="35000"/>
              </a:spcBef>
              <a:spcAft>
                <a:spcPct val="35000"/>
              </a:spcAft>
            </a:pPr>
            <a:r>
              <a:rPr lang="nl-NL" sz="2600" dirty="0" smtClean="0"/>
              <a:t>Lees de SBIR handleiding (t/m hoofdstuk 4)</a:t>
            </a:r>
          </a:p>
          <a:p>
            <a:pPr>
              <a:spcBef>
                <a:spcPct val="35000"/>
              </a:spcBef>
              <a:spcAft>
                <a:spcPct val="35000"/>
              </a:spcAft>
              <a:defRPr/>
            </a:pPr>
            <a:endParaRPr lang="nl-NL" sz="2600" dirty="0" smtClean="0"/>
          </a:p>
        </p:txBody>
      </p:sp>
      <p:sp>
        <p:nvSpPr>
          <p:cNvPr id="4" name="Tijdelijke aanduiding voor dianummer 5"/>
          <p:cNvSpPr>
            <a:spLocks noGrp="1"/>
          </p:cNvSpPr>
          <p:nvPr>
            <p:ph type="sldNum" sz="quarter" idx="4294967295"/>
          </p:nvPr>
        </p:nvSpPr>
        <p:spPr>
          <a:xfrm>
            <a:off x="387350" y="6362700"/>
            <a:ext cx="712788" cy="3635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B8C69C29-F3E1-403B-BF50-C957B22C062B}" type="slidenum">
              <a:rPr lang="en-US" sz="1000" smtClean="0">
                <a:solidFill>
                  <a:schemeClr val="bg1"/>
                </a:solidFill>
                <a:latin typeface="Verdana" pitchFamily="34" charset="0"/>
              </a:rPr>
              <a:pPr/>
              <a:t>11</a:t>
            </a:fld>
            <a:endParaRPr lang="en-US" sz="1400" smtClean="0">
              <a:solidFill>
                <a:schemeClr val="bg1"/>
              </a:solidFill>
            </a:endParaRPr>
          </a:p>
        </p:txBody>
      </p:sp>
    </p:spTree>
    <p:extLst>
      <p:ext uri="{BB962C8B-B14F-4D97-AF65-F5344CB8AC3E}">
        <p14:creationId xmlns:p14="http://schemas.microsoft.com/office/powerpoint/2010/main" val="12470652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5"/>
          <p:cNvSpPr>
            <a:spLocks noGrp="1"/>
          </p:cNvSpPr>
          <p:nvPr>
            <p:ph type="sldNum" sz="quarter" idx="4294967295"/>
          </p:nvPr>
        </p:nvSpPr>
        <p:spPr>
          <a:xfrm>
            <a:off x="387350" y="6362700"/>
            <a:ext cx="712788" cy="3635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56EBB364-3272-4D83-B25D-0EE942F87A7C}" type="slidenum">
              <a:rPr lang="en-US" sz="1000" smtClean="0">
                <a:solidFill>
                  <a:schemeClr val="bg1"/>
                </a:solidFill>
                <a:latin typeface="Verdana" pitchFamily="34" charset="0"/>
              </a:rPr>
              <a:pPr/>
              <a:t>12</a:t>
            </a:fld>
            <a:endParaRPr lang="en-US" sz="1400" smtClean="0">
              <a:solidFill>
                <a:schemeClr val="bg1"/>
              </a:solidFill>
            </a:endParaRPr>
          </a:p>
        </p:txBody>
      </p:sp>
      <p:sp>
        <p:nvSpPr>
          <p:cNvPr id="6" name="Titel 1"/>
          <p:cNvSpPr txBox="1">
            <a:spLocks/>
          </p:cNvSpPr>
          <p:nvPr/>
        </p:nvSpPr>
        <p:spPr bwMode="auto">
          <a:xfrm>
            <a:off x="519113" y="1385888"/>
            <a:ext cx="8169275" cy="571500"/>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l" defTabSz="914400" rtl="0" eaLnBrk="1" latinLnBrk="0" hangingPunct="1">
              <a:lnSpc>
                <a:spcPct val="90000"/>
              </a:lnSpc>
              <a:spcBef>
                <a:spcPct val="0"/>
              </a:spcBef>
              <a:buNone/>
              <a:defRPr sz="3200" kern="1200">
                <a:solidFill>
                  <a:schemeClr val="accent1"/>
                </a:solidFill>
                <a:latin typeface="+mj-lt"/>
                <a:ea typeface="+mj-ea"/>
                <a:cs typeface="+mj-cs"/>
              </a:defRPr>
            </a:lvl1pPr>
          </a:lstStyle>
          <a:p>
            <a:r>
              <a:rPr lang="nl-NL" dirty="0" smtClean="0"/>
              <a:t>Waar </a:t>
            </a:r>
            <a:r>
              <a:rPr lang="nl-NL" dirty="0" smtClean="0"/>
              <a:t>vindt </a:t>
            </a:r>
            <a:r>
              <a:rPr lang="nl-NL" dirty="0" smtClean="0"/>
              <a:t>u informatie?</a:t>
            </a:r>
            <a:endParaRPr lang="en-GB" dirty="0" smtClean="0"/>
          </a:p>
        </p:txBody>
      </p:sp>
      <p:sp>
        <p:nvSpPr>
          <p:cNvPr id="7" name="Tijdelijke aanduiding voor inhoud 2"/>
          <p:cNvSpPr>
            <a:spLocks noGrp="1"/>
          </p:cNvSpPr>
          <p:nvPr>
            <p:ph idx="4294967295"/>
          </p:nvPr>
        </p:nvSpPr>
        <p:spPr>
          <a:xfrm>
            <a:off x="519113" y="2352690"/>
            <a:ext cx="8169275" cy="3543908"/>
          </a:xfrm>
          <a:prstGeom prst="rect">
            <a:avLst/>
          </a:prstGeom>
        </p:spPr>
        <p:txBody>
          <a:bodyPr/>
          <a:lstStyle/>
          <a:p>
            <a:pPr marL="514350" indent="-514350">
              <a:spcBef>
                <a:spcPct val="35000"/>
              </a:spcBef>
              <a:spcAft>
                <a:spcPct val="35000"/>
              </a:spcAft>
              <a:buFont typeface="+mj-lt"/>
              <a:buAutoNum type="arabicPeriod"/>
              <a:defRPr/>
            </a:pPr>
            <a:r>
              <a:rPr lang="nl-NL" sz="2000" dirty="0" smtClean="0"/>
              <a:t>Nota van Inlichtingen: complete en definitieve antwoorden op vragen voorlichtingsbijeenkomsten</a:t>
            </a:r>
          </a:p>
          <a:p>
            <a:pPr marL="514350" indent="-514350">
              <a:spcBef>
                <a:spcPct val="35000"/>
              </a:spcBef>
              <a:spcAft>
                <a:spcPct val="35000"/>
              </a:spcAft>
              <a:buFont typeface="+mj-lt"/>
              <a:buAutoNum type="arabicPeriod"/>
              <a:defRPr/>
            </a:pPr>
            <a:r>
              <a:rPr lang="nl-NL" sz="2000" dirty="0" smtClean="0"/>
              <a:t>Oproep</a:t>
            </a:r>
          </a:p>
          <a:p>
            <a:pPr marL="514350" indent="-514350">
              <a:spcBef>
                <a:spcPct val="35000"/>
              </a:spcBef>
              <a:spcAft>
                <a:spcPct val="35000"/>
              </a:spcAft>
              <a:buFont typeface="+mj-lt"/>
              <a:buAutoNum type="arabicPeriod"/>
              <a:defRPr/>
            </a:pPr>
            <a:r>
              <a:rPr lang="nl-NL" sz="2000" dirty="0" smtClean="0"/>
              <a:t>Handleiding</a:t>
            </a:r>
          </a:p>
          <a:p>
            <a:pPr marL="514350" indent="-514350">
              <a:spcBef>
                <a:spcPct val="35000"/>
              </a:spcBef>
              <a:spcAft>
                <a:spcPct val="35000"/>
              </a:spcAft>
              <a:buFont typeface="+mj-lt"/>
              <a:buAutoNum type="arabicPeriod"/>
              <a:defRPr/>
            </a:pPr>
            <a:r>
              <a:rPr lang="nl-NL" sz="2000" dirty="0" smtClean="0"/>
              <a:t>Formats, modellen, formulieren en SBIR-overeenkomst</a:t>
            </a:r>
          </a:p>
          <a:p>
            <a:pPr marL="0" indent="0">
              <a:spcBef>
                <a:spcPct val="35000"/>
              </a:spcBef>
              <a:spcAft>
                <a:spcPct val="35000"/>
              </a:spcAft>
              <a:buFont typeface="Times" pitchFamily="64" charset="0"/>
              <a:buNone/>
              <a:defRPr/>
            </a:pPr>
            <a:r>
              <a:rPr lang="nl-NL" sz="2400" dirty="0" smtClean="0"/>
              <a:t>Te vinden op: </a:t>
            </a:r>
            <a:r>
              <a:rPr lang="nl-NL" sz="2400" i="1" u="sng" dirty="0"/>
              <a:t>www.rvo.nl/sbir</a:t>
            </a:r>
            <a:r>
              <a:rPr lang="nl-NL" sz="2400" dirty="0"/>
              <a:t> en </a:t>
            </a:r>
            <a:r>
              <a:rPr lang="nl-NL" sz="2400" i="1" u="sng" dirty="0" smtClean="0"/>
              <a:t>mijn.rvo.nl/</a:t>
            </a:r>
            <a:r>
              <a:rPr lang="nl-NL" sz="2400" i="1" u="sng" dirty="0" err="1" smtClean="0"/>
              <a:t>sbir</a:t>
            </a:r>
            <a:r>
              <a:rPr lang="nl-NL" sz="2400" i="1" u="sng" dirty="0" smtClean="0"/>
              <a:t>-innovatie-in-opdracht</a:t>
            </a:r>
          </a:p>
        </p:txBody>
      </p:sp>
      <p:sp>
        <p:nvSpPr>
          <p:cNvPr id="8" name="Tijdelijke aanduiding voor dianummer 5"/>
          <p:cNvSpPr>
            <a:spLocks noGrp="1"/>
          </p:cNvSpPr>
          <p:nvPr>
            <p:ph type="sldNum" sz="quarter" idx="4294967295"/>
          </p:nvPr>
        </p:nvSpPr>
        <p:spPr>
          <a:xfrm>
            <a:off x="539750" y="6515100"/>
            <a:ext cx="712788" cy="3635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F46A8A8F-907A-40B1-8001-7584C384CB9D}" type="slidenum">
              <a:rPr lang="en-US" sz="1000" smtClean="0">
                <a:solidFill>
                  <a:schemeClr val="bg1"/>
                </a:solidFill>
                <a:latin typeface="Verdana" pitchFamily="34" charset="0"/>
              </a:rPr>
              <a:pPr/>
              <a:t>12</a:t>
            </a:fld>
            <a:endParaRPr lang="en-US" sz="1400" smtClean="0">
              <a:solidFill>
                <a:schemeClr val="bg1"/>
              </a:solidFill>
            </a:endParaRPr>
          </a:p>
        </p:txBody>
      </p:sp>
    </p:spTree>
    <p:extLst>
      <p:ext uri="{BB962C8B-B14F-4D97-AF65-F5344CB8AC3E}">
        <p14:creationId xmlns:p14="http://schemas.microsoft.com/office/powerpoint/2010/main" val="29575861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Offerte indienen</a:t>
            </a:r>
            <a:endParaRPr lang="nl-NL" dirty="0"/>
          </a:p>
        </p:txBody>
      </p:sp>
      <p:sp>
        <p:nvSpPr>
          <p:cNvPr id="3" name="Tijdelijke aanduiding voor inhoud 2"/>
          <p:cNvSpPr>
            <a:spLocks noGrp="1"/>
          </p:cNvSpPr>
          <p:nvPr>
            <p:ph sz="quarter" idx="13"/>
          </p:nvPr>
        </p:nvSpPr>
        <p:spPr/>
        <p:txBody>
          <a:bodyPr/>
          <a:lstStyle/>
          <a:p>
            <a:r>
              <a:rPr lang="nl-NL" dirty="0" smtClean="0"/>
              <a:t>SBIR-formulier</a:t>
            </a:r>
          </a:p>
          <a:p>
            <a:r>
              <a:rPr lang="nl-NL" dirty="0" smtClean="0"/>
              <a:t>Projectplan</a:t>
            </a:r>
          </a:p>
          <a:p>
            <a:r>
              <a:rPr lang="nl-NL" dirty="0" smtClean="0"/>
              <a:t>Managementsamenvatting</a:t>
            </a:r>
          </a:p>
          <a:p>
            <a:r>
              <a:rPr lang="nl-NL" dirty="0" smtClean="0"/>
              <a:t>Video-pitch van max 3 minuten</a:t>
            </a:r>
          </a:p>
          <a:p>
            <a:r>
              <a:rPr lang="nl-NL" dirty="0" smtClean="0"/>
              <a:t>Begroting</a:t>
            </a:r>
            <a:endParaRPr lang="nl-NL" dirty="0"/>
          </a:p>
        </p:txBody>
      </p:sp>
    </p:spTree>
    <p:extLst>
      <p:ext uri="{BB962C8B-B14F-4D97-AF65-F5344CB8AC3E}">
        <p14:creationId xmlns:p14="http://schemas.microsoft.com/office/powerpoint/2010/main" val="160762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Vragen na de bijeenkomst</a:t>
            </a:r>
            <a:endParaRPr lang="nl-NL" dirty="0"/>
          </a:p>
        </p:txBody>
      </p:sp>
      <p:sp>
        <p:nvSpPr>
          <p:cNvPr id="3" name="Tijdelijke aanduiding voor inhoud 2"/>
          <p:cNvSpPr>
            <a:spLocks noGrp="1"/>
          </p:cNvSpPr>
          <p:nvPr>
            <p:ph sz="quarter" idx="13"/>
          </p:nvPr>
        </p:nvSpPr>
        <p:spPr>
          <a:xfrm>
            <a:off x="316194" y="2145175"/>
            <a:ext cx="8569869" cy="4032250"/>
          </a:xfrm>
        </p:spPr>
        <p:txBody>
          <a:bodyPr/>
          <a:lstStyle/>
          <a:p>
            <a:pPr marL="0" lvl="0" indent="0">
              <a:buNone/>
            </a:pPr>
            <a:r>
              <a:rPr lang="nl-NL" dirty="0"/>
              <a:t>Tot 10 dagen voor de tendersluiting: Inhoudelijke vragen over de oproep of een A4 met een idee om te toetsen of het past naar </a:t>
            </a:r>
            <a:r>
              <a:rPr lang="nl-NL" u="sng" dirty="0">
                <a:hlinkClick r:id="rId2"/>
              </a:rPr>
              <a:t>sbir@rvo.nl</a:t>
            </a:r>
            <a:r>
              <a:rPr lang="nl-NL" dirty="0"/>
              <a:t> </a:t>
            </a:r>
          </a:p>
          <a:p>
            <a:pPr marL="0" indent="0">
              <a:buNone/>
            </a:pPr>
            <a:endParaRPr lang="nl-NL" dirty="0" smtClean="0"/>
          </a:p>
          <a:p>
            <a:pPr marL="0" lvl="0" indent="0">
              <a:buNone/>
            </a:pPr>
            <a:r>
              <a:rPr lang="nl-NL" dirty="0" smtClean="0"/>
              <a:t>Algemene vragen over SBIR kunnen altijd worden gesteld via </a:t>
            </a:r>
            <a:r>
              <a:rPr lang="nl-NL" u="sng" dirty="0">
                <a:hlinkClick r:id="rId2"/>
              </a:rPr>
              <a:t>sbir@rvo.nl</a:t>
            </a:r>
            <a:r>
              <a:rPr lang="nl-NL" dirty="0"/>
              <a:t> </a:t>
            </a:r>
          </a:p>
          <a:p>
            <a:pPr marL="0" indent="0">
              <a:buNone/>
            </a:pPr>
            <a:endParaRPr lang="nl-NL" dirty="0"/>
          </a:p>
        </p:txBody>
      </p:sp>
    </p:spTree>
    <p:extLst>
      <p:ext uri="{BB962C8B-B14F-4D97-AF65-F5344CB8AC3E}">
        <p14:creationId xmlns:p14="http://schemas.microsoft.com/office/powerpoint/2010/main" val="3405149437"/>
      </p:ext>
    </p:extLst>
  </p:cSld>
  <p:clrMapOvr>
    <a:masterClrMapping/>
  </p:clrMapOvr>
</p:sld>
</file>

<file path=ppt/theme/theme1.xml><?xml version="1.0" encoding="utf-8"?>
<a:theme xmlns:a="http://schemas.openxmlformats.org/drawingml/2006/main" name="RVOnl_Corporate_Hemelblauw">
  <a:themeElements>
    <a:clrScheme name="RVO">
      <a:dk1>
        <a:sysClr val="windowText" lastClr="000000"/>
      </a:dk1>
      <a:lt1>
        <a:sysClr val="window" lastClr="FFFFFF"/>
      </a:lt1>
      <a:dk2>
        <a:srgbClr val="007BC7"/>
      </a:dk2>
      <a:lt2>
        <a:srgbClr val="EEECE1"/>
      </a:lt2>
      <a:accent1>
        <a:srgbClr val="007BC7"/>
      </a:accent1>
      <a:accent2>
        <a:srgbClr val="8FCAE7"/>
      </a:accent2>
      <a:accent3>
        <a:srgbClr val="39870C"/>
      </a:accent3>
      <a:accent4>
        <a:srgbClr val="F9E11E"/>
      </a:accent4>
      <a:accent5>
        <a:srgbClr val="E17000"/>
      </a:accent5>
      <a:accent6>
        <a:srgbClr val="D52B1E"/>
      </a:accent6>
      <a:hlink>
        <a:srgbClr val="002060"/>
      </a:hlink>
      <a:folHlink>
        <a:srgbClr val="800080"/>
      </a:folHlink>
    </a:clrScheme>
    <a:fontScheme name="RVO">
      <a:majorFont>
        <a:latin typeface="Verdana"/>
        <a:ea typeface=""/>
        <a:cs typeface="Arial"/>
      </a:majorFont>
      <a:minorFont>
        <a:latin typeface="Verdana"/>
        <a:ea typeface=""/>
        <a:cs typeface="Arial"/>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RVO.potx" id="{3D792080-9BF0-4E84-9E30-8E439A1BF80E}" vid="{8BDE3F31-DB42-4E7C-8EC8-23B2D20DC7A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RVOnl_Corporate_Hemelblauw</Template>
  <TotalTime>335</TotalTime>
  <Words>437</Words>
  <Application>Microsoft Office PowerPoint</Application>
  <PresentationFormat>Diavoorstelling (4:3)</PresentationFormat>
  <Paragraphs>99</Paragraphs>
  <Slides>14</Slides>
  <Notes>3</Notes>
  <HiddenSlides>0</HiddenSlides>
  <MMClips>0</MMClips>
  <ScaleCrop>false</ScaleCrop>
  <HeadingPairs>
    <vt:vector size="4" baseType="variant">
      <vt:variant>
        <vt:lpstr>Thema</vt:lpstr>
      </vt:variant>
      <vt:variant>
        <vt:i4>1</vt:i4>
      </vt:variant>
      <vt:variant>
        <vt:lpstr>Diatitels</vt:lpstr>
      </vt:variant>
      <vt:variant>
        <vt:i4>14</vt:i4>
      </vt:variant>
    </vt:vector>
  </HeadingPairs>
  <TitlesOfParts>
    <vt:vector size="15" baseType="lpstr">
      <vt:lpstr>RVOnl_Corporate_Hemelblauw</vt:lpstr>
      <vt:lpstr>SBIR</vt:lpstr>
      <vt:lpstr>Inhoud</vt:lpstr>
      <vt:lpstr>SBIR Doelstelling</vt:lpstr>
      <vt:lpstr>Wat is SBIR?</vt:lpstr>
      <vt:lpstr>De fasen </vt:lpstr>
      <vt:lpstr>Budget </vt:lpstr>
      <vt:lpstr>Meer dan alleen geld</vt:lpstr>
      <vt:lpstr>Beoordeling</vt:lpstr>
      <vt:lpstr>Beoordelingscriteria</vt:lpstr>
      <vt:lpstr>Tijdpad</vt:lpstr>
      <vt:lpstr>Hoe vergroot u uw kansen</vt:lpstr>
      <vt:lpstr>PowerPoint-presentatie</vt:lpstr>
      <vt:lpstr>Offerte indienen</vt:lpstr>
      <vt:lpstr>Vragen na de bijeenkomst</vt:lpstr>
    </vt:vector>
  </TitlesOfParts>
  <Company>Ministerie van EZ</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Prins, drs. R.J.D. (Ruben)</dc:creator>
  <cp:lastModifiedBy>Wentink, dr. C.J. (Chantal)</cp:lastModifiedBy>
  <cp:revision>47</cp:revision>
  <dcterms:created xsi:type="dcterms:W3CDTF">2016-03-30T07:28:37Z</dcterms:created>
  <dcterms:modified xsi:type="dcterms:W3CDTF">2017-05-29T11:19:28Z</dcterms:modified>
</cp:coreProperties>
</file>